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5"/>
  </p:notesMasterIdLst>
  <p:sldIdLst>
    <p:sldId id="256" r:id="rId2"/>
    <p:sldId id="281" r:id="rId3"/>
    <p:sldId id="257" r:id="rId4"/>
    <p:sldId id="258" r:id="rId5"/>
    <p:sldId id="259" r:id="rId6"/>
    <p:sldId id="260" r:id="rId7"/>
    <p:sldId id="262" r:id="rId8"/>
    <p:sldId id="261" r:id="rId9"/>
    <p:sldId id="263" r:id="rId10"/>
    <p:sldId id="264" r:id="rId11"/>
    <p:sldId id="298" r:id="rId12"/>
    <p:sldId id="265" r:id="rId13"/>
    <p:sldId id="266" r:id="rId14"/>
    <p:sldId id="301" r:id="rId15"/>
    <p:sldId id="267" r:id="rId16"/>
    <p:sldId id="268" r:id="rId17"/>
    <p:sldId id="302" r:id="rId18"/>
    <p:sldId id="269" r:id="rId19"/>
    <p:sldId id="270" r:id="rId20"/>
    <p:sldId id="272" r:id="rId21"/>
    <p:sldId id="271" r:id="rId22"/>
    <p:sldId id="273" r:id="rId23"/>
    <p:sldId id="303" r:id="rId24"/>
    <p:sldId id="274" r:id="rId25"/>
    <p:sldId id="276" r:id="rId26"/>
    <p:sldId id="275" r:id="rId27"/>
    <p:sldId id="277" r:id="rId28"/>
    <p:sldId id="278" r:id="rId29"/>
    <p:sldId id="279" r:id="rId30"/>
    <p:sldId id="322" r:id="rId31"/>
    <p:sldId id="323" r:id="rId32"/>
    <p:sldId id="324" r:id="rId33"/>
    <p:sldId id="325" r:id="rId34"/>
    <p:sldId id="280" r:id="rId35"/>
    <p:sldId id="282" r:id="rId36"/>
    <p:sldId id="300" r:id="rId37"/>
    <p:sldId id="299" r:id="rId38"/>
    <p:sldId id="283" r:id="rId39"/>
    <p:sldId id="284" r:id="rId40"/>
    <p:sldId id="291" r:id="rId41"/>
    <p:sldId id="292" r:id="rId42"/>
    <p:sldId id="304" r:id="rId43"/>
    <p:sldId id="305" r:id="rId44"/>
    <p:sldId id="306" r:id="rId45"/>
    <p:sldId id="294" r:id="rId46"/>
    <p:sldId id="293" r:id="rId47"/>
    <p:sldId id="296" r:id="rId48"/>
    <p:sldId id="307" r:id="rId49"/>
    <p:sldId id="308" r:id="rId50"/>
    <p:sldId id="309" r:id="rId51"/>
    <p:sldId id="310" r:id="rId52"/>
    <p:sldId id="311" r:id="rId53"/>
    <p:sldId id="312" r:id="rId54"/>
    <p:sldId id="320" r:id="rId55"/>
    <p:sldId id="321" r:id="rId56"/>
    <p:sldId id="319" r:id="rId57"/>
    <p:sldId id="314" r:id="rId58"/>
    <p:sldId id="316" r:id="rId59"/>
    <p:sldId id="315" r:id="rId60"/>
    <p:sldId id="317" r:id="rId61"/>
    <p:sldId id="289" r:id="rId62"/>
    <p:sldId id="290" r:id="rId63"/>
    <p:sldId id="318"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658" y="67"/>
      </p:cViewPr>
      <p:guideLst/>
    </p:cSldViewPr>
  </p:slideViewPr>
  <p:notesTextViewPr>
    <p:cViewPr>
      <p:scale>
        <a:sx n="1" d="1"/>
        <a:sy n="1" d="1"/>
      </p:scale>
      <p:origin x="0" y="-29"/>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C0A7B8C-0A18-40F2-8C66-06358CE56DF7}" type="datetimeFigureOut">
              <a:rPr lang="en-US" smtClean="0"/>
              <a:t>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899371-0D4A-412E-9170-B68D9D249B8A}" type="slidenum">
              <a:rPr lang="en-US" smtClean="0"/>
              <a:t>‹#›</a:t>
            </a:fld>
            <a:endParaRPr lang="en-US"/>
          </a:p>
        </p:txBody>
      </p:sp>
    </p:spTree>
    <p:extLst>
      <p:ext uri="{BB962C8B-B14F-4D97-AF65-F5344CB8AC3E}">
        <p14:creationId xmlns:p14="http://schemas.microsoft.com/office/powerpoint/2010/main" val="22931073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https://farhan1572-farhanresumeparser.hf.space/?</a:t>
            </a:r>
            <a:endParaRPr lang="en-US" dirty="0"/>
          </a:p>
        </p:txBody>
      </p:sp>
      <p:sp>
        <p:nvSpPr>
          <p:cNvPr id="4" name="Slide Number Placeholder 3"/>
          <p:cNvSpPr>
            <a:spLocks noGrp="1"/>
          </p:cNvSpPr>
          <p:nvPr>
            <p:ph type="sldNum" sz="quarter" idx="10"/>
          </p:nvPr>
        </p:nvSpPr>
        <p:spPr/>
        <p:txBody>
          <a:bodyPr/>
          <a:lstStyle/>
          <a:p>
            <a:fld id="{DB899371-0D4A-412E-9170-B68D9D249B8A}" type="slidenum">
              <a:rPr lang="en-US" smtClean="0"/>
              <a:t>26</a:t>
            </a:fld>
            <a:endParaRPr lang="en-US"/>
          </a:p>
        </p:txBody>
      </p:sp>
    </p:spTree>
    <p:extLst>
      <p:ext uri="{BB962C8B-B14F-4D97-AF65-F5344CB8AC3E}">
        <p14:creationId xmlns:p14="http://schemas.microsoft.com/office/powerpoint/2010/main" val="585104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99371-0D4A-412E-9170-B68D9D249B8A}" type="slidenum">
              <a:rPr lang="en-US" smtClean="0"/>
              <a:t>29</a:t>
            </a:fld>
            <a:endParaRPr lang="en-US"/>
          </a:p>
        </p:txBody>
      </p:sp>
    </p:spTree>
    <p:extLst>
      <p:ext uri="{BB962C8B-B14F-4D97-AF65-F5344CB8AC3E}">
        <p14:creationId xmlns:p14="http://schemas.microsoft.com/office/powerpoint/2010/main" val="30528600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https://pypi.org/project/text-processor-nlp/0.1/#files</a:t>
            </a:r>
          </a:p>
          <a:p>
            <a:endParaRPr lang="en-US"/>
          </a:p>
        </p:txBody>
      </p:sp>
      <p:sp>
        <p:nvSpPr>
          <p:cNvPr id="4" name="Slide Number Placeholder 3"/>
          <p:cNvSpPr>
            <a:spLocks noGrp="1"/>
          </p:cNvSpPr>
          <p:nvPr>
            <p:ph type="sldNum" sz="quarter" idx="10"/>
          </p:nvPr>
        </p:nvSpPr>
        <p:spPr/>
        <p:txBody>
          <a:bodyPr/>
          <a:lstStyle/>
          <a:p>
            <a:fld id="{DB899371-0D4A-412E-9170-B68D9D249B8A}" type="slidenum">
              <a:rPr lang="en-US" smtClean="0"/>
              <a:t>34</a:t>
            </a:fld>
            <a:endParaRPr lang="en-US"/>
          </a:p>
        </p:txBody>
      </p:sp>
    </p:spTree>
    <p:extLst>
      <p:ext uri="{BB962C8B-B14F-4D97-AF65-F5344CB8AC3E}">
        <p14:creationId xmlns:p14="http://schemas.microsoft.com/office/powerpoint/2010/main" val="37827488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899371-0D4A-412E-9170-B68D9D249B8A}" type="slidenum">
              <a:rPr lang="en-US" smtClean="0"/>
              <a:t>39</a:t>
            </a:fld>
            <a:endParaRPr lang="en-US"/>
          </a:p>
        </p:txBody>
      </p:sp>
    </p:spTree>
    <p:extLst>
      <p:ext uri="{BB962C8B-B14F-4D97-AF65-F5344CB8AC3E}">
        <p14:creationId xmlns:p14="http://schemas.microsoft.com/office/powerpoint/2010/main" val="6479091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47FFB008-8E38-46F5-BCB9-8CFEF233CF3A}" type="slidenum">
              <a:rPr lang="en-IN" smtClean="0"/>
              <a:t>63</a:t>
            </a:fld>
            <a:endParaRPr lang="en-IN"/>
          </a:p>
        </p:txBody>
      </p:sp>
    </p:spTree>
    <p:extLst>
      <p:ext uri="{BB962C8B-B14F-4D97-AF65-F5344CB8AC3E}">
        <p14:creationId xmlns:p14="http://schemas.microsoft.com/office/powerpoint/2010/main" val="288453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6F2245-1992-44EE-A5AB-07C92FCAEC02}"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3BD9-539C-49FC-9CA0-4BBB721DB881}" type="slidenum">
              <a:rPr lang="en-US" smtClean="0"/>
              <a:t>‹#›</a:t>
            </a:fld>
            <a:endParaRPr lang="en-US"/>
          </a:p>
        </p:txBody>
      </p:sp>
    </p:spTree>
    <p:extLst>
      <p:ext uri="{BB962C8B-B14F-4D97-AF65-F5344CB8AC3E}">
        <p14:creationId xmlns:p14="http://schemas.microsoft.com/office/powerpoint/2010/main" val="25633338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F2245-1992-44EE-A5AB-07C92FCAEC02}"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3BD9-539C-49FC-9CA0-4BBB721DB881}" type="slidenum">
              <a:rPr lang="en-US" smtClean="0"/>
              <a:t>‹#›</a:t>
            </a:fld>
            <a:endParaRPr lang="en-US"/>
          </a:p>
        </p:txBody>
      </p:sp>
    </p:spTree>
    <p:extLst>
      <p:ext uri="{BB962C8B-B14F-4D97-AF65-F5344CB8AC3E}">
        <p14:creationId xmlns:p14="http://schemas.microsoft.com/office/powerpoint/2010/main" val="41385354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F2245-1992-44EE-A5AB-07C92FCAEC02}"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3BD9-539C-49FC-9CA0-4BBB721DB881}" type="slidenum">
              <a:rPr lang="en-US" smtClean="0"/>
              <a:t>‹#›</a:t>
            </a:fld>
            <a:endParaRPr lang="en-US"/>
          </a:p>
        </p:txBody>
      </p:sp>
    </p:spTree>
    <p:extLst>
      <p:ext uri="{BB962C8B-B14F-4D97-AF65-F5344CB8AC3E}">
        <p14:creationId xmlns:p14="http://schemas.microsoft.com/office/powerpoint/2010/main" val="8054763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A6F2245-1992-44EE-A5AB-07C92FCAEC02}"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3BD9-539C-49FC-9CA0-4BBB721DB881}" type="slidenum">
              <a:rPr lang="en-US" smtClean="0"/>
              <a:t>‹#›</a:t>
            </a:fld>
            <a:endParaRPr lang="en-US"/>
          </a:p>
        </p:txBody>
      </p:sp>
    </p:spTree>
    <p:extLst>
      <p:ext uri="{BB962C8B-B14F-4D97-AF65-F5344CB8AC3E}">
        <p14:creationId xmlns:p14="http://schemas.microsoft.com/office/powerpoint/2010/main" val="6269952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A6F2245-1992-44EE-A5AB-07C92FCAEC02}" type="datetimeFigureOut">
              <a:rPr lang="en-US" smtClean="0"/>
              <a:t>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43C3BD9-539C-49FC-9CA0-4BBB721DB881}" type="slidenum">
              <a:rPr lang="en-US" smtClean="0"/>
              <a:t>‹#›</a:t>
            </a:fld>
            <a:endParaRPr lang="en-US"/>
          </a:p>
        </p:txBody>
      </p:sp>
    </p:spTree>
    <p:extLst>
      <p:ext uri="{BB962C8B-B14F-4D97-AF65-F5344CB8AC3E}">
        <p14:creationId xmlns:p14="http://schemas.microsoft.com/office/powerpoint/2010/main" val="226188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A6F2245-1992-44EE-A5AB-07C92FCAEC02}"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C3BD9-539C-49FC-9CA0-4BBB721DB881}" type="slidenum">
              <a:rPr lang="en-US" smtClean="0"/>
              <a:t>‹#›</a:t>
            </a:fld>
            <a:endParaRPr lang="en-US"/>
          </a:p>
        </p:txBody>
      </p:sp>
    </p:spTree>
    <p:extLst>
      <p:ext uri="{BB962C8B-B14F-4D97-AF65-F5344CB8AC3E}">
        <p14:creationId xmlns:p14="http://schemas.microsoft.com/office/powerpoint/2010/main" val="1375166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A6F2245-1992-44EE-A5AB-07C92FCAEC02}" type="datetimeFigureOut">
              <a:rPr lang="en-US" smtClean="0"/>
              <a:t>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43C3BD9-539C-49FC-9CA0-4BBB721DB881}" type="slidenum">
              <a:rPr lang="en-US" smtClean="0"/>
              <a:t>‹#›</a:t>
            </a:fld>
            <a:endParaRPr lang="en-US"/>
          </a:p>
        </p:txBody>
      </p:sp>
    </p:spTree>
    <p:extLst>
      <p:ext uri="{BB962C8B-B14F-4D97-AF65-F5344CB8AC3E}">
        <p14:creationId xmlns:p14="http://schemas.microsoft.com/office/powerpoint/2010/main" val="90871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A6F2245-1992-44EE-A5AB-07C92FCAEC02}" type="datetimeFigureOut">
              <a:rPr lang="en-US" smtClean="0"/>
              <a:t>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43C3BD9-539C-49FC-9CA0-4BBB721DB881}" type="slidenum">
              <a:rPr lang="en-US" smtClean="0"/>
              <a:t>‹#›</a:t>
            </a:fld>
            <a:endParaRPr lang="en-US"/>
          </a:p>
        </p:txBody>
      </p:sp>
    </p:spTree>
    <p:extLst>
      <p:ext uri="{BB962C8B-B14F-4D97-AF65-F5344CB8AC3E}">
        <p14:creationId xmlns:p14="http://schemas.microsoft.com/office/powerpoint/2010/main" val="54740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A6F2245-1992-44EE-A5AB-07C92FCAEC02}" type="datetimeFigureOut">
              <a:rPr lang="en-US" smtClean="0"/>
              <a:t>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43C3BD9-539C-49FC-9CA0-4BBB721DB881}" type="slidenum">
              <a:rPr lang="en-US" smtClean="0"/>
              <a:t>‹#›</a:t>
            </a:fld>
            <a:endParaRPr lang="en-US"/>
          </a:p>
        </p:txBody>
      </p:sp>
    </p:spTree>
    <p:extLst>
      <p:ext uri="{BB962C8B-B14F-4D97-AF65-F5344CB8AC3E}">
        <p14:creationId xmlns:p14="http://schemas.microsoft.com/office/powerpoint/2010/main" val="3575320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F2245-1992-44EE-A5AB-07C92FCAEC02}"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C3BD9-539C-49FC-9CA0-4BBB721DB881}" type="slidenum">
              <a:rPr lang="en-US" smtClean="0"/>
              <a:t>‹#›</a:t>
            </a:fld>
            <a:endParaRPr lang="en-US"/>
          </a:p>
        </p:txBody>
      </p:sp>
    </p:spTree>
    <p:extLst>
      <p:ext uri="{BB962C8B-B14F-4D97-AF65-F5344CB8AC3E}">
        <p14:creationId xmlns:p14="http://schemas.microsoft.com/office/powerpoint/2010/main" val="25523085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A6F2245-1992-44EE-A5AB-07C92FCAEC02}" type="datetimeFigureOut">
              <a:rPr lang="en-US" smtClean="0"/>
              <a:t>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43C3BD9-539C-49FC-9CA0-4BBB721DB881}" type="slidenum">
              <a:rPr lang="en-US" smtClean="0"/>
              <a:t>‹#›</a:t>
            </a:fld>
            <a:endParaRPr lang="en-US"/>
          </a:p>
        </p:txBody>
      </p:sp>
    </p:spTree>
    <p:extLst>
      <p:ext uri="{BB962C8B-B14F-4D97-AF65-F5344CB8AC3E}">
        <p14:creationId xmlns:p14="http://schemas.microsoft.com/office/powerpoint/2010/main" val="2729448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A6F2245-1992-44EE-A5AB-07C92FCAEC02}" type="datetimeFigureOut">
              <a:rPr lang="en-US" smtClean="0"/>
              <a:t>2/8/2025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3C3BD9-539C-49FC-9CA0-4BBB721DB881}" type="slidenum">
              <a:rPr lang="en-US" smtClean="0"/>
              <a:t>‹#›</a:t>
            </a:fld>
            <a:endParaRPr lang="en-US"/>
          </a:p>
        </p:txBody>
      </p:sp>
    </p:spTree>
    <p:extLst>
      <p:ext uri="{BB962C8B-B14F-4D97-AF65-F5344CB8AC3E}">
        <p14:creationId xmlns:p14="http://schemas.microsoft.com/office/powerpoint/2010/main" val="156239653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hyperlink" Target="https://cs.nyu.edu/grishman/jet/guide/PennPOS.html"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spacy.io/models/en#en_core_web_tr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pacy.io/models/en"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Natural Language Processing (NLP)</a:t>
            </a:r>
            <a:endParaRPr lang="en-US" dirty="0"/>
          </a:p>
        </p:txBody>
      </p:sp>
    </p:spTree>
    <p:extLst>
      <p:ext uri="{BB962C8B-B14F-4D97-AF65-F5344CB8AC3E}">
        <p14:creationId xmlns:p14="http://schemas.microsoft.com/office/powerpoint/2010/main" val="13001183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White-space Tokenization?</a:t>
            </a:r>
            <a:endParaRPr lang="en-US" dirty="0"/>
          </a:p>
        </p:txBody>
      </p:sp>
      <p:sp>
        <p:nvSpPr>
          <p:cNvPr id="3" name="Content Placeholder 2"/>
          <p:cNvSpPr>
            <a:spLocks noGrp="1"/>
          </p:cNvSpPr>
          <p:nvPr>
            <p:ph idx="1"/>
          </p:nvPr>
        </p:nvSpPr>
        <p:spPr/>
        <p:txBody>
          <a:bodyPr>
            <a:normAutofit/>
          </a:bodyPr>
          <a:lstStyle/>
          <a:p>
            <a:r>
              <a:rPr lang="en-US" dirty="0" smtClean="0"/>
              <a:t>Also known as </a:t>
            </a:r>
            <a:r>
              <a:rPr lang="en-US" b="1" dirty="0" smtClean="0"/>
              <a:t>unigram tokenization</a:t>
            </a:r>
            <a:r>
              <a:rPr lang="en-US" dirty="0" smtClean="0"/>
              <a:t>. In this process, the entire t</a:t>
            </a:r>
            <a:r>
              <a:rPr lang="en-US" b="1" dirty="0" smtClean="0"/>
              <a:t>ext is split into words</a:t>
            </a:r>
            <a:r>
              <a:rPr lang="en-US" dirty="0" smtClean="0"/>
              <a:t> by splitting them from white spaces.</a:t>
            </a:r>
          </a:p>
          <a:p>
            <a:r>
              <a:rPr lang="en-US" dirty="0" smtClean="0"/>
              <a:t>For example, in a sentence- “I went to New-York to play football.”</a:t>
            </a:r>
          </a:p>
          <a:p>
            <a:r>
              <a:rPr lang="en-US" dirty="0" smtClean="0"/>
              <a:t>This will be </a:t>
            </a:r>
            <a:r>
              <a:rPr lang="en-US" dirty="0" err="1" smtClean="0"/>
              <a:t>splitted</a:t>
            </a:r>
            <a:r>
              <a:rPr lang="en-US" dirty="0" smtClean="0"/>
              <a:t> into following tokens: “I”, “went”, “to”, “New-York”, “to”, “play”, “football.”</a:t>
            </a:r>
          </a:p>
          <a:p>
            <a:r>
              <a:rPr lang="en-US" dirty="0" smtClean="0"/>
              <a:t>Notice that “</a:t>
            </a:r>
            <a:r>
              <a:rPr lang="en-US" b="1" dirty="0" smtClean="0"/>
              <a:t>New-York</a:t>
            </a:r>
            <a:r>
              <a:rPr lang="en-US" dirty="0" smtClean="0"/>
              <a:t>” is not split further because the tokenization process was based on whitespaces only.</a:t>
            </a:r>
            <a:endParaRPr lang="en-US" dirty="0"/>
          </a:p>
        </p:txBody>
      </p:sp>
    </p:spTree>
    <p:extLst>
      <p:ext uri="{BB962C8B-B14F-4D97-AF65-F5344CB8AC3E}">
        <p14:creationId xmlns:p14="http://schemas.microsoft.com/office/powerpoint/2010/main" val="452855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Tokenization</a:t>
            </a:r>
            <a:endParaRPr lang="en-US" dirty="0"/>
          </a:p>
        </p:txBody>
      </p:sp>
      <p:sp>
        <p:nvSpPr>
          <p:cNvPr id="3" name="Content Placeholder 2"/>
          <p:cNvSpPr>
            <a:spLocks noGrp="1"/>
          </p:cNvSpPr>
          <p:nvPr>
            <p:ph idx="1"/>
          </p:nvPr>
        </p:nvSpPr>
        <p:spPr/>
        <p:txBody>
          <a:bodyPr/>
          <a:lstStyle/>
          <a:p>
            <a:pPr marL="0" marR="0" indent="0">
              <a:lnSpc>
                <a:spcPct val="107000"/>
              </a:lnSpc>
              <a:spcBef>
                <a:spcPts val="0"/>
              </a:spcBef>
              <a:spcAft>
                <a:spcPts val="800"/>
              </a:spcAft>
              <a:buNone/>
            </a:pPr>
            <a:r>
              <a:rPr lang="en-US"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Using split() function</a:t>
            </a:r>
            <a:endParaRPr lang="en-US" dirty="0" smtClean="0">
              <a:effectLst/>
              <a:latin typeface="Arial" panose="020B060402020202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text = "This is a sample sentence for tokenization."</a:t>
            </a:r>
            <a:endParaRPr lang="en-US" dirty="0" smtClean="0">
              <a:effectLst/>
              <a:latin typeface="Arial" panose="020B060402020202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words = </a:t>
            </a:r>
            <a:r>
              <a:rPr lang="en-US" dirty="0" err="1"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text.split</a:t>
            </a:r>
            <a:r>
              <a:rPr lang="en-US"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 Splits on whitespace by default</a:t>
            </a:r>
            <a:endParaRPr lang="en-US" dirty="0" smtClean="0">
              <a:effectLst/>
              <a:latin typeface="Arial" panose="020B060402020202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 </a:t>
            </a:r>
            <a:endParaRPr lang="en-US" dirty="0" smtClean="0">
              <a:effectLst/>
              <a:latin typeface="Arial" panose="020B0604020202020204" pitchFamily="34" charset="0"/>
              <a:ea typeface="Calibri" panose="020F0502020204030204" pitchFamily="34" charset="0"/>
              <a:cs typeface="Times New Roman" panose="02020603050405020304" pitchFamily="18" charset="0"/>
            </a:endParaRPr>
          </a:p>
          <a:p>
            <a:pPr marL="0" marR="0" indent="0">
              <a:lnSpc>
                <a:spcPct val="107000"/>
              </a:lnSpc>
              <a:spcBef>
                <a:spcPts val="0"/>
              </a:spcBef>
              <a:spcAft>
                <a:spcPts val="800"/>
              </a:spcAft>
              <a:buNone/>
            </a:pPr>
            <a:r>
              <a:rPr lang="en-US" dirty="0" smtClean="0">
                <a:solidFill>
                  <a:srgbClr val="0070C0"/>
                </a:solidFill>
                <a:effectLst/>
                <a:latin typeface="Arial" panose="020B0604020202020204" pitchFamily="34" charset="0"/>
                <a:ea typeface="Calibri" panose="020F0502020204030204" pitchFamily="34" charset="0"/>
                <a:cs typeface="Times New Roman" panose="02020603050405020304" pitchFamily="18" charset="0"/>
              </a:rPr>
              <a:t>print(words)  # Output: ['This', 'is', 'a', 'sample', 'sentence', 'for', 'tokenization.']</a:t>
            </a:r>
            <a:endParaRPr lang="en-US" dirty="0" smtClean="0">
              <a:effectLst/>
              <a:latin typeface="Arial" panose="020B0604020202020204" pitchFamily="34" charset="0"/>
              <a:ea typeface="Calibri" panose="020F0502020204030204" pitchFamily="34"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782669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Normalization?</a:t>
            </a:r>
            <a:endParaRPr lang="en-US" dirty="0"/>
          </a:p>
        </p:txBody>
      </p:sp>
      <p:sp>
        <p:nvSpPr>
          <p:cNvPr id="3" name="Content Placeholder 2"/>
          <p:cNvSpPr>
            <a:spLocks noGrp="1"/>
          </p:cNvSpPr>
          <p:nvPr>
            <p:ph idx="1"/>
          </p:nvPr>
        </p:nvSpPr>
        <p:spPr/>
        <p:txBody>
          <a:bodyPr/>
          <a:lstStyle/>
          <a:p>
            <a:r>
              <a:rPr lang="en-US" dirty="0" smtClean="0"/>
              <a:t>Normalization is the process of converting a token into its </a:t>
            </a:r>
            <a:r>
              <a:rPr lang="en-US" b="1" dirty="0" smtClean="0"/>
              <a:t>base form</a:t>
            </a:r>
            <a:r>
              <a:rPr lang="en-US" dirty="0" smtClean="0"/>
              <a:t>. In the normalization process, the inflection from a word is removed so that the base form can be obtained. So, the normalized form of anti-nationalist is national.</a:t>
            </a:r>
          </a:p>
          <a:p>
            <a:r>
              <a:rPr lang="en-US" dirty="0" smtClean="0"/>
              <a:t>There are two common types i.e. stemming and lemmatization.</a:t>
            </a:r>
            <a:endParaRPr lang="en-US" dirty="0"/>
          </a:p>
        </p:txBody>
      </p:sp>
    </p:spTree>
    <p:extLst>
      <p:ext uri="{BB962C8B-B14F-4D97-AF65-F5344CB8AC3E}">
        <p14:creationId xmlns:p14="http://schemas.microsoft.com/office/powerpoint/2010/main" val="317616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Stemming is an elementary rule-based process for </a:t>
            </a:r>
            <a:r>
              <a:rPr lang="en-US" b="1" dirty="0" smtClean="0"/>
              <a:t>removing inflectional forms </a:t>
            </a:r>
            <a:r>
              <a:rPr lang="en-US" dirty="0" smtClean="0"/>
              <a:t>from a token and the outputs are the stem of the world.</a:t>
            </a:r>
          </a:p>
          <a:p>
            <a:r>
              <a:rPr lang="en-US" dirty="0" smtClean="0"/>
              <a:t>For example, </a:t>
            </a:r>
            <a:r>
              <a:rPr lang="en-US" b="1" dirty="0" smtClean="0"/>
              <a:t>“laughing”, “laughed“, “laughs”, “laugh” will all become “laugh”, </a:t>
            </a:r>
            <a:r>
              <a:rPr lang="en-US" dirty="0" smtClean="0"/>
              <a:t>which is their stem, because their inflection form will be removed.</a:t>
            </a:r>
          </a:p>
          <a:p>
            <a:r>
              <a:rPr lang="en-US" dirty="0" smtClean="0"/>
              <a:t>Stemming is </a:t>
            </a:r>
            <a:r>
              <a:rPr lang="en-US" b="1" dirty="0" smtClean="0"/>
              <a:t>not a good normalization </a:t>
            </a:r>
            <a:r>
              <a:rPr lang="en-US" dirty="0" smtClean="0"/>
              <a:t>process because sometimes stemming can produce </a:t>
            </a:r>
            <a:r>
              <a:rPr lang="en-US" b="1" dirty="0" smtClean="0"/>
              <a:t>words that are not in the dictionary</a:t>
            </a:r>
            <a:r>
              <a:rPr lang="en-US" dirty="0" smtClean="0"/>
              <a:t>. </a:t>
            </a:r>
          </a:p>
          <a:p>
            <a:r>
              <a:rPr lang="en-US" dirty="0" smtClean="0"/>
              <a:t>For example, consider a sentence: “</a:t>
            </a:r>
            <a:r>
              <a:rPr lang="en-US" b="1" dirty="0" smtClean="0"/>
              <a:t>His</a:t>
            </a:r>
            <a:r>
              <a:rPr lang="en-US" dirty="0" smtClean="0"/>
              <a:t> teams are not </a:t>
            </a:r>
            <a:r>
              <a:rPr lang="en-US" b="1" dirty="0" smtClean="0"/>
              <a:t>winning</a:t>
            </a:r>
            <a:r>
              <a:rPr lang="en-US" dirty="0" smtClean="0"/>
              <a:t>”</a:t>
            </a:r>
          </a:p>
          <a:p>
            <a:r>
              <a:rPr lang="en-US" dirty="0" smtClean="0"/>
              <a:t>After stemming the tokens that we will get are- “</a:t>
            </a:r>
            <a:r>
              <a:rPr lang="en-US" b="1" dirty="0" smtClean="0"/>
              <a:t>hi</a:t>
            </a:r>
            <a:r>
              <a:rPr lang="en-US" dirty="0" smtClean="0"/>
              <a:t>”, “team”, “are”, “not”,  “</a:t>
            </a:r>
            <a:r>
              <a:rPr lang="en-US" b="1" dirty="0" err="1" smtClean="0"/>
              <a:t>winn</a:t>
            </a:r>
            <a:r>
              <a:rPr lang="en-US" dirty="0" smtClean="0"/>
              <a:t>”</a:t>
            </a:r>
          </a:p>
          <a:p>
            <a:r>
              <a:rPr lang="en-US" dirty="0" smtClean="0"/>
              <a:t>Notice that the keyword “</a:t>
            </a:r>
            <a:r>
              <a:rPr lang="en-US" b="1" dirty="0" err="1" smtClean="0"/>
              <a:t>winn</a:t>
            </a:r>
            <a:r>
              <a:rPr lang="en-US" dirty="0" smtClean="0"/>
              <a:t>” </a:t>
            </a:r>
            <a:r>
              <a:rPr lang="en-US" b="1" dirty="0" smtClean="0"/>
              <a:t>is not a regular word </a:t>
            </a:r>
            <a:r>
              <a:rPr lang="en-US" dirty="0" smtClean="0"/>
              <a:t>and “</a:t>
            </a:r>
            <a:r>
              <a:rPr lang="en-US" b="1" dirty="0" smtClean="0"/>
              <a:t>hi</a:t>
            </a:r>
            <a:r>
              <a:rPr lang="en-US" dirty="0" smtClean="0"/>
              <a:t>” </a:t>
            </a:r>
            <a:r>
              <a:rPr lang="en-US" b="1" dirty="0" smtClean="0"/>
              <a:t>changed the context</a:t>
            </a:r>
            <a:r>
              <a:rPr lang="en-US" dirty="0" smtClean="0"/>
              <a:t> of the entire sentence.</a:t>
            </a:r>
          </a:p>
        </p:txBody>
      </p:sp>
    </p:spTree>
    <p:extLst>
      <p:ext uri="{BB962C8B-B14F-4D97-AF65-F5344CB8AC3E}">
        <p14:creationId xmlns:p14="http://schemas.microsoft.com/office/powerpoint/2010/main" val="3771767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Stemming</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from </a:t>
            </a:r>
            <a:r>
              <a:rPr lang="en-US" dirty="0" err="1"/>
              <a:t>nltk.stem</a:t>
            </a:r>
            <a:r>
              <a:rPr lang="en-US" dirty="0"/>
              <a:t> import </a:t>
            </a:r>
            <a:r>
              <a:rPr lang="en-US" dirty="0" err="1"/>
              <a:t>PorterStemmer</a:t>
            </a:r>
            <a:endParaRPr lang="en-US" dirty="0"/>
          </a:p>
          <a:p>
            <a:pPr marL="0" indent="0">
              <a:buNone/>
            </a:pPr>
            <a:r>
              <a:rPr lang="en-US" dirty="0"/>
              <a:t># Define the text and stemmer</a:t>
            </a:r>
          </a:p>
          <a:p>
            <a:pPr marL="0" indent="0">
              <a:buNone/>
            </a:pPr>
            <a:r>
              <a:rPr lang="en-US" dirty="0"/>
              <a:t>text = "This is a sample sentence for stemming . We will try stemming some verbs like running and playing ."</a:t>
            </a:r>
          </a:p>
          <a:p>
            <a:pPr marL="0" indent="0">
              <a:buNone/>
            </a:pPr>
            <a:r>
              <a:rPr lang="en-US" dirty="0"/>
              <a:t>stemmer = </a:t>
            </a:r>
            <a:r>
              <a:rPr lang="en-US" dirty="0" err="1"/>
              <a:t>PorterStemmer</a:t>
            </a:r>
            <a:r>
              <a:rPr lang="en-US" dirty="0"/>
              <a:t>()</a:t>
            </a:r>
          </a:p>
          <a:p>
            <a:pPr marL="0" indent="0">
              <a:buNone/>
            </a:pPr>
            <a:r>
              <a:rPr lang="en-US" dirty="0"/>
              <a:t># Stem each word in the text</a:t>
            </a:r>
          </a:p>
          <a:p>
            <a:pPr marL="0" indent="0">
              <a:buNone/>
            </a:pPr>
            <a:r>
              <a:rPr lang="en-US" dirty="0" err="1"/>
              <a:t>stemmed_words</a:t>
            </a:r>
            <a:r>
              <a:rPr lang="en-US" dirty="0"/>
              <a:t> = []</a:t>
            </a:r>
          </a:p>
          <a:p>
            <a:pPr marL="0" indent="0">
              <a:buNone/>
            </a:pPr>
            <a:r>
              <a:rPr lang="en-US" dirty="0"/>
              <a:t>for word in </a:t>
            </a:r>
            <a:r>
              <a:rPr lang="en-US" dirty="0" err="1"/>
              <a:t>text.lower</a:t>
            </a:r>
            <a:r>
              <a:rPr lang="en-US" dirty="0"/>
              <a:t>().split():</a:t>
            </a:r>
          </a:p>
          <a:p>
            <a:pPr marL="0" indent="0">
              <a:buNone/>
            </a:pPr>
            <a:r>
              <a:rPr lang="en-US" dirty="0"/>
              <a:t>  </a:t>
            </a:r>
            <a:r>
              <a:rPr lang="en-US" dirty="0" err="1"/>
              <a:t>stemmed_word</a:t>
            </a:r>
            <a:r>
              <a:rPr lang="en-US" dirty="0"/>
              <a:t> = </a:t>
            </a:r>
            <a:r>
              <a:rPr lang="en-US" dirty="0" err="1"/>
              <a:t>stemmer.stem</a:t>
            </a:r>
            <a:r>
              <a:rPr lang="en-US" dirty="0"/>
              <a:t>(word)</a:t>
            </a:r>
          </a:p>
          <a:p>
            <a:pPr marL="0" indent="0">
              <a:buNone/>
            </a:pPr>
            <a:r>
              <a:rPr lang="en-US" dirty="0"/>
              <a:t>  </a:t>
            </a:r>
            <a:r>
              <a:rPr lang="en-US" dirty="0" err="1"/>
              <a:t>stemmed_words.append</a:t>
            </a:r>
            <a:r>
              <a:rPr lang="en-US" dirty="0"/>
              <a:t>(</a:t>
            </a:r>
            <a:r>
              <a:rPr lang="en-US" dirty="0" err="1"/>
              <a:t>stemmed_word</a:t>
            </a:r>
            <a:r>
              <a:rPr lang="en-US" dirty="0"/>
              <a:t>)</a:t>
            </a:r>
          </a:p>
          <a:p>
            <a:pPr marL="0" indent="0">
              <a:buNone/>
            </a:pPr>
            <a:r>
              <a:rPr lang="en-US" dirty="0"/>
              <a:t># Join stemmed words back into a sentence</a:t>
            </a:r>
          </a:p>
          <a:p>
            <a:pPr marL="0" indent="0">
              <a:buNone/>
            </a:pPr>
            <a:r>
              <a:rPr lang="en-US" dirty="0" err="1"/>
              <a:t>stemmed_text</a:t>
            </a:r>
            <a:r>
              <a:rPr lang="en-US" dirty="0"/>
              <a:t> = ' '.join(</a:t>
            </a:r>
            <a:r>
              <a:rPr lang="en-US" dirty="0" err="1"/>
              <a:t>stemmed_words</a:t>
            </a:r>
            <a:r>
              <a:rPr lang="en-US" dirty="0"/>
              <a:t>)</a:t>
            </a:r>
          </a:p>
          <a:p>
            <a:pPr marL="0" indent="0">
              <a:buNone/>
            </a:pPr>
            <a:r>
              <a:rPr lang="en-US" dirty="0"/>
              <a:t>print("Original Text:", text)</a:t>
            </a:r>
          </a:p>
          <a:p>
            <a:pPr marL="0" indent="0">
              <a:buNone/>
            </a:pPr>
            <a:r>
              <a:rPr lang="en-US" dirty="0"/>
              <a:t>print("Stemmed Text:", </a:t>
            </a:r>
            <a:r>
              <a:rPr lang="en-US" dirty="0" err="1"/>
              <a:t>stemmed_text</a:t>
            </a:r>
            <a:r>
              <a:rPr lang="en-US" dirty="0"/>
              <a:t>)</a:t>
            </a:r>
          </a:p>
          <a:p>
            <a:pPr marL="0" indent="0">
              <a:buNone/>
            </a:pPr>
            <a:endParaRPr lang="en-US" dirty="0" smtClean="0"/>
          </a:p>
        </p:txBody>
      </p:sp>
    </p:spTree>
    <p:extLst>
      <p:ext uri="{BB962C8B-B14F-4D97-AF65-F5344CB8AC3E}">
        <p14:creationId xmlns:p14="http://schemas.microsoft.com/office/powerpoint/2010/main" val="20902858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Lemmatization?</a:t>
            </a:r>
            <a:endParaRPr lang="en-US" dirty="0"/>
          </a:p>
        </p:txBody>
      </p:sp>
      <p:sp>
        <p:nvSpPr>
          <p:cNvPr id="3" name="Content Placeholder 2"/>
          <p:cNvSpPr>
            <a:spLocks noGrp="1"/>
          </p:cNvSpPr>
          <p:nvPr>
            <p:ph idx="1"/>
          </p:nvPr>
        </p:nvSpPr>
        <p:spPr/>
        <p:txBody>
          <a:bodyPr>
            <a:normAutofit/>
          </a:bodyPr>
          <a:lstStyle/>
          <a:p>
            <a:r>
              <a:rPr lang="en-US" dirty="0" smtClean="0"/>
              <a:t>Lemmatization, on the other hand, is a systematic step-by-step process for removing inflection forms of a word. It makes </a:t>
            </a:r>
            <a:r>
              <a:rPr lang="en-US" b="1" dirty="0" smtClean="0"/>
              <a:t>use of vocabulary</a:t>
            </a:r>
            <a:r>
              <a:rPr lang="en-US" dirty="0" smtClean="0"/>
              <a:t>, word structure, part of speech tags, and grammar relations.</a:t>
            </a:r>
          </a:p>
          <a:p>
            <a:r>
              <a:rPr lang="en-US" dirty="0" smtClean="0"/>
              <a:t>The output of lemmatization is the root word called a lemma. For example,</a:t>
            </a:r>
          </a:p>
          <a:p>
            <a:r>
              <a:rPr lang="en-US" b="1" dirty="0" smtClean="0"/>
              <a:t>Am, Are, Is &gt;&gt; Be</a:t>
            </a:r>
          </a:p>
          <a:p>
            <a:r>
              <a:rPr lang="en-US" b="1" dirty="0" smtClean="0"/>
              <a:t>Running, Ran, Run &gt;&gt; Run</a:t>
            </a:r>
          </a:p>
          <a:p>
            <a:r>
              <a:rPr lang="en-US" dirty="0" smtClean="0"/>
              <a:t>Comparatively </a:t>
            </a:r>
            <a:r>
              <a:rPr lang="en-US" b="1" dirty="0" smtClean="0"/>
              <a:t>slow</a:t>
            </a:r>
            <a:r>
              <a:rPr lang="en-US" dirty="0" smtClean="0"/>
              <a:t>.</a:t>
            </a:r>
          </a:p>
        </p:txBody>
      </p:sp>
    </p:spTree>
    <p:extLst>
      <p:ext uri="{BB962C8B-B14F-4D97-AF65-F5344CB8AC3E}">
        <p14:creationId xmlns:p14="http://schemas.microsoft.com/office/powerpoint/2010/main" val="29748747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Lemmatization?</a:t>
            </a:r>
            <a:endParaRPr lang="en-US" dirty="0"/>
          </a:p>
        </p:txBody>
      </p:sp>
      <p:pic>
        <p:nvPicPr>
          <p:cNvPr id="5" name="Picture 4"/>
          <p:cNvPicPr>
            <a:picLocks noChangeAspect="1"/>
          </p:cNvPicPr>
          <p:nvPr/>
        </p:nvPicPr>
        <p:blipFill>
          <a:blip r:embed="rId2"/>
          <a:stretch>
            <a:fillRect/>
          </a:stretch>
        </p:blipFill>
        <p:spPr>
          <a:xfrm>
            <a:off x="1839647" y="1690688"/>
            <a:ext cx="8512706" cy="4941021"/>
          </a:xfrm>
          <a:prstGeom prst="rect">
            <a:avLst/>
          </a:prstGeom>
        </p:spPr>
      </p:pic>
    </p:spTree>
    <p:extLst>
      <p:ext uri="{BB962C8B-B14F-4D97-AF65-F5344CB8AC3E}">
        <p14:creationId xmlns:p14="http://schemas.microsoft.com/office/powerpoint/2010/main" val="3955946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Lemmitization</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dirty="0"/>
              <a:t>from </a:t>
            </a:r>
            <a:r>
              <a:rPr lang="en-US" dirty="0" err="1"/>
              <a:t>nltk.stem</a:t>
            </a:r>
            <a:r>
              <a:rPr lang="en-US" dirty="0"/>
              <a:t> import </a:t>
            </a:r>
            <a:r>
              <a:rPr lang="en-US" dirty="0" err="1"/>
              <a:t>WordNetLemmatizer</a:t>
            </a:r>
            <a:endParaRPr lang="en-US" dirty="0"/>
          </a:p>
          <a:p>
            <a:pPr marL="0" indent="0">
              <a:buNone/>
            </a:pPr>
            <a:r>
              <a:rPr lang="en-US" dirty="0"/>
              <a:t>import </a:t>
            </a:r>
            <a:r>
              <a:rPr lang="en-US" dirty="0" err="1"/>
              <a:t>nltk</a:t>
            </a:r>
            <a:endParaRPr lang="en-US" dirty="0"/>
          </a:p>
          <a:p>
            <a:pPr marL="0" indent="0">
              <a:buNone/>
            </a:pPr>
            <a:r>
              <a:rPr lang="en-US" dirty="0" err="1"/>
              <a:t>nltk.download</a:t>
            </a:r>
            <a:r>
              <a:rPr lang="en-US" dirty="0"/>
              <a:t>('</a:t>
            </a:r>
            <a:r>
              <a:rPr lang="en-US" dirty="0" err="1"/>
              <a:t>wordnet</a:t>
            </a:r>
            <a:r>
              <a:rPr lang="en-US" dirty="0"/>
              <a:t>')  #  large lexical database of English. Nouns, verbs, adjectives and adverbs</a:t>
            </a:r>
          </a:p>
          <a:p>
            <a:pPr marL="0" indent="0">
              <a:buNone/>
            </a:pPr>
            <a:r>
              <a:rPr lang="en-US" dirty="0"/>
              <a:t># Define the </a:t>
            </a:r>
            <a:r>
              <a:rPr lang="en-US" dirty="0" err="1"/>
              <a:t>lemmatizer</a:t>
            </a:r>
            <a:endParaRPr lang="en-US" dirty="0"/>
          </a:p>
          <a:p>
            <a:pPr marL="0" indent="0">
              <a:buNone/>
            </a:pPr>
            <a:r>
              <a:rPr lang="en-US" dirty="0" err="1"/>
              <a:t>lemmatizer</a:t>
            </a:r>
            <a:r>
              <a:rPr lang="en-US" dirty="0"/>
              <a:t> = </a:t>
            </a:r>
            <a:r>
              <a:rPr lang="en-US" dirty="0" err="1"/>
              <a:t>WordNetLemmatizer</a:t>
            </a:r>
            <a:r>
              <a:rPr lang="en-US" dirty="0"/>
              <a:t>()</a:t>
            </a:r>
          </a:p>
          <a:p>
            <a:pPr marL="0" indent="0">
              <a:buNone/>
            </a:pPr>
            <a:r>
              <a:rPr lang="en-US" dirty="0"/>
              <a:t># Lemmatize each word in the text</a:t>
            </a:r>
          </a:p>
          <a:p>
            <a:pPr marL="0" indent="0">
              <a:buNone/>
            </a:pPr>
            <a:r>
              <a:rPr lang="en-US" dirty="0"/>
              <a:t/>
            </a:r>
            <a:br>
              <a:rPr lang="en-US" dirty="0"/>
            </a:br>
            <a:r>
              <a:rPr lang="en-US" dirty="0"/>
              <a:t>print(</a:t>
            </a:r>
            <a:r>
              <a:rPr lang="en-US" dirty="0" err="1"/>
              <a:t>lemmatizer.lemmatize</a:t>
            </a:r>
            <a:r>
              <a:rPr lang="en-US" dirty="0"/>
              <a:t>("running", </a:t>
            </a:r>
            <a:r>
              <a:rPr lang="en-US" dirty="0" err="1"/>
              <a:t>pos</a:t>
            </a:r>
            <a:r>
              <a:rPr lang="en-US" dirty="0"/>
              <a:t>="v"))  # in case of verb it is lemmatized while in case of noun it is not as per the rule</a:t>
            </a:r>
          </a:p>
          <a:p>
            <a:pPr marL="0" indent="0">
              <a:buNone/>
            </a:pPr>
            <a:r>
              <a:rPr lang="en-US" dirty="0"/>
              <a:t>print(</a:t>
            </a:r>
            <a:r>
              <a:rPr lang="en-US" dirty="0" err="1"/>
              <a:t>lemmatizer.lemmatize</a:t>
            </a:r>
            <a:r>
              <a:rPr lang="en-US" dirty="0"/>
              <a:t>("playing", </a:t>
            </a:r>
            <a:r>
              <a:rPr lang="en-US" dirty="0" err="1"/>
              <a:t>pos</a:t>
            </a:r>
            <a:r>
              <a:rPr lang="en-US" dirty="0"/>
              <a:t>="n"))</a:t>
            </a:r>
          </a:p>
          <a:p>
            <a:pPr marL="0" indent="0">
              <a:buNone/>
            </a:pPr>
            <a:endParaRPr lang="en-US" dirty="0"/>
          </a:p>
        </p:txBody>
      </p:sp>
    </p:spTree>
    <p:extLst>
      <p:ext uri="{BB962C8B-B14F-4D97-AF65-F5344CB8AC3E}">
        <p14:creationId xmlns:p14="http://schemas.microsoft.com/office/powerpoint/2010/main" val="30248856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Speech(</a:t>
            </a:r>
            <a:r>
              <a:rPr lang="en-US" dirty="0" err="1" smtClean="0"/>
              <a:t>PoS</a:t>
            </a:r>
            <a:r>
              <a:rPr lang="en-US" dirty="0" smtClean="0"/>
              <a:t>) Tags</a:t>
            </a:r>
            <a:endParaRPr lang="en-US" dirty="0"/>
          </a:p>
        </p:txBody>
      </p:sp>
      <p:sp>
        <p:nvSpPr>
          <p:cNvPr id="3" name="Content Placeholder 2"/>
          <p:cNvSpPr>
            <a:spLocks noGrp="1"/>
          </p:cNvSpPr>
          <p:nvPr>
            <p:ph idx="1"/>
          </p:nvPr>
        </p:nvSpPr>
        <p:spPr/>
        <p:txBody>
          <a:bodyPr>
            <a:normAutofit/>
          </a:bodyPr>
          <a:lstStyle/>
          <a:p>
            <a:r>
              <a:rPr lang="en-US" dirty="0" smtClean="0"/>
              <a:t>Part of speech tags or </a:t>
            </a:r>
            <a:r>
              <a:rPr lang="en-US" dirty="0" err="1" smtClean="0"/>
              <a:t>PoS</a:t>
            </a:r>
            <a:r>
              <a:rPr lang="en-US" dirty="0" smtClean="0"/>
              <a:t> tags is the properties of words that define their main context, their function, and the usage in a sentence. Some of the commonly used parts of speech tags are- </a:t>
            </a:r>
            <a:r>
              <a:rPr lang="en-US" b="1" dirty="0" smtClean="0"/>
              <a:t>Nouns</a:t>
            </a:r>
            <a:r>
              <a:rPr lang="en-US" dirty="0" smtClean="0"/>
              <a:t>, which define any object or </a:t>
            </a:r>
            <a:r>
              <a:rPr lang="en-US" b="1" dirty="0" smtClean="0"/>
              <a:t>entity</a:t>
            </a:r>
            <a:r>
              <a:rPr lang="en-US" dirty="0" smtClean="0"/>
              <a:t>; </a:t>
            </a:r>
            <a:r>
              <a:rPr lang="en-US" b="1" dirty="0" smtClean="0"/>
              <a:t>Verbs</a:t>
            </a:r>
            <a:r>
              <a:rPr lang="en-US" dirty="0" smtClean="0"/>
              <a:t>, which define some </a:t>
            </a:r>
            <a:r>
              <a:rPr lang="en-US" b="1" dirty="0" smtClean="0"/>
              <a:t>action</a:t>
            </a:r>
            <a:r>
              <a:rPr lang="en-US" dirty="0" smtClean="0"/>
              <a:t>; and </a:t>
            </a:r>
            <a:r>
              <a:rPr lang="en-US" b="1" dirty="0" smtClean="0"/>
              <a:t>Adjectives</a:t>
            </a:r>
            <a:r>
              <a:rPr lang="en-US" dirty="0" smtClean="0"/>
              <a:t> or </a:t>
            </a:r>
            <a:r>
              <a:rPr lang="en-US" b="1" dirty="0" smtClean="0"/>
              <a:t>Adverbs</a:t>
            </a:r>
            <a:r>
              <a:rPr lang="en-US" dirty="0" smtClean="0"/>
              <a:t>, which act as the </a:t>
            </a:r>
            <a:r>
              <a:rPr lang="en-US" b="1" dirty="0" smtClean="0"/>
              <a:t>modifiers</a:t>
            </a:r>
            <a:r>
              <a:rPr lang="en-US" dirty="0" smtClean="0"/>
              <a:t>, quantifiers, or intensifiers in any sentence. </a:t>
            </a:r>
          </a:p>
          <a:p>
            <a:r>
              <a:rPr lang="en-US" dirty="0" smtClean="0"/>
              <a:t>In a </a:t>
            </a:r>
            <a:r>
              <a:rPr lang="en-US" b="1" dirty="0" smtClean="0"/>
              <a:t>sentence, every word will be associated with a proper part of the speech tag.</a:t>
            </a:r>
          </a:p>
        </p:txBody>
      </p:sp>
    </p:spTree>
    <p:extLst>
      <p:ext uri="{BB962C8B-B14F-4D97-AF65-F5344CB8AC3E}">
        <p14:creationId xmlns:p14="http://schemas.microsoft.com/office/powerpoint/2010/main" val="1381210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Speech(</a:t>
            </a:r>
            <a:r>
              <a:rPr lang="en-US" dirty="0" err="1" smtClean="0"/>
              <a:t>PoS</a:t>
            </a:r>
            <a:r>
              <a:rPr lang="en-US" dirty="0" smtClean="0"/>
              <a:t>) Tags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In this case</a:t>
            </a:r>
          </a:p>
          <a:p>
            <a:r>
              <a:rPr lang="en-US" dirty="0" smtClean="0"/>
              <a:t> “</a:t>
            </a:r>
            <a:r>
              <a:rPr lang="en-US" b="1" dirty="0" smtClean="0"/>
              <a:t>David</a:t>
            </a:r>
            <a:r>
              <a:rPr lang="en-US" dirty="0" smtClean="0"/>
              <a:t>’ has </a:t>
            </a:r>
            <a:r>
              <a:rPr lang="en-US" b="1" dirty="0" smtClean="0"/>
              <a:t>NNP</a:t>
            </a:r>
            <a:r>
              <a:rPr lang="en-US" dirty="0" smtClean="0"/>
              <a:t> tag which means it is a </a:t>
            </a:r>
            <a:r>
              <a:rPr lang="en-US" b="1" dirty="0" smtClean="0"/>
              <a:t>proper noun</a:t>
            </a:r>
            <a:r>
              <a:rPr lang="en-US" dirty="0" smtClean="0"/>
              <a:t>, </a:t>
            </a:r>
          </a:p>
          <a:p>
            <a:r>
              <a:rPr lang="en-US" dirty="0" smtClean="0"/>
              <a:t>“</a:t>
            </a:r>
            <a:r>
              <a:rPr lang="en-US" b="1" dirty="0" smtClean="0"/>
              <a:t>has</a:t>
            </a:r>
            <a:r>
              <a:rPr lang="en-US" dirty="0" smtClean="0"/>
              <a:t>” and “</a:t>
            </a:r>
            <a:r>
              <a:rPr lang="en-US" b="1" dirty="0" smtClean="0"/>
              <a:t>purchased</a:t>
            </a:r>
            <a:r>
              <a:rPr lang="en-US" dirty="0" smtClean="0"/>
              <a:t>” belongs to </a:t>
            </a:r>
            <a:r>
              <a:rPr lang="en-US" b="1" dirty="0" smtClean="0"/>
              <a:t>verb</a:t>
            </a:r>
            <a:r>
              <a:rPr lang="en-US" dirty="0" smtClean="0"/>
              <a:t> indicating that they are the actions </a:t>
            </a:r>
          </a:p>
          <a:p>
            <a:r>
              <a:rPr lang="en-US" dirty="0" smtClean="0"/>
              <a:t>“</a:t>
            </a:r>
            <a:r>
              <a:rPr lang="en-US" b="1" dirty="0" smtClean="0"/>
              <a:t>laptop</a:t>
            </a:r>
            <a:r>
              <a:rPr lang="en-US" dirty="0" smtClean="0"/>
              <a:t>” and “</a:t>
            </a:r>
            <a:r>
              <a:rPr lang="en-US" b="1" dirty="0" smtClean="0"/>
              <a:t>Apple store</a:t>
            </a:r>
            <a:r>
              <a:rPr lang="en-US" dirty="0" smtClean="0"/>
              <a:t>” are the nouns, </a:t>
            </a:r>
          </a:p>
          <a:p>
            <a:r>
              <a:rPr lang="en-US" dirty="0" smtClean="0"/>
              <a:t>“</a:t>
            </a:r>
            <a:r>
              <a:rPr lang="en-US" b="1" dirty="0" smtClean="0"/>
              <a:t>new</a:t>
            </a:r>
            <a:r>
              <a:rPr lang="en-US" dirty="0" smtClean="0"/>
              <a:t>” is the adjective whose role is to modify the context of laptop.</a:t>
            </a:r>
            <a:endParaRPr lang="en-US" dirty="0"/>
          </a:p>
        </p:txBody>
      </p:sp>
      <p:pic>
        <p:nvPicPr>
          <p:cNvPr id="1026" name="Picture 2" descr="POS T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0885" y="4891881"/>
            <a:ext cx="9153178" cy="12850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7919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a:t>
            </a:r>
            <a:endParaRPr lang="en-US" dirty="0"/>
          </a:p>
        </p:txBody>
      </p:sp>
      <p:pic>
        <p:nvPicPr>
          <p:cNvPr id="4" name="Picture 3"/>
          <p:cNvPicPr>
            <a:picLocks noChangeAspect="1"/>
          </p:cNvPicPr>
          <p:nvPr/>
        </p:nvPicPr>
        <p:blipFill>
          <a:blip r:embed="rId2"/>
          <a:stretch>
            <a:fillRect/>
          </a:stretch>
        </p:blipFill>
        <p:spPr>
          <a:xfrm>
            <a:off x="3021695" y="2494932"/>
            <a:ext cx="4892464" cy="3604572"/>
          </a:xfrm>
          <a:prstGeom prst="rect">
            <a:avLst/>
          </a:prstGeom>
        </p:spPr>
      </p:pic>
    </p:spTree>
    <p:extLst>
      <p:ext uri="{BB962C8B-B14F-4D97-AF65-F5344CB8AC3E}">
        <p14:creationId xmlns:p14="http://schemas.microsoft.com/office/powerpoint/2010/main" val="27063490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Speech(</a:t>
            </a:r>
            <a:r>
              <a:rPr lang="en-US" dirty="0" err="1" smtClean="0"/>
              <a:t>PoS</a:t>
            </a:r>
            <a:r>
              <a:rPr lang="en-US" dirty="0" smtClean="0"/>
              <a:t>) Tags</a:t>
            </a:r>
            <a:endParaRPr lang="en-US" dirty="0"/>
          </a:p>
        </p:txBody>
      </p:sp>
      <p:sp>
        <p:nvSpPr>
          <p:cNvPr id="3" name="Content Placeholder 2"/>
          <p:cNvSpPr>
            <a:spLocks noGrp="1"/>
          </p:cNvSpPr>
          <p:nvPr>
            <p:ph idx="1"/>
          </p:nvPr>
        </p:nvSpPr>
        <p:spPr/>
        <p:txBody>
          <a:bodyPr/>
          <a:lstStyle/>
          <a:p>
            <a:r>
              <a:rPr lang="en-US" b="0" i="0" dirty="0" smtClean="0">
                <a:solidFill>
                  <a:srgbClr val="383838"/>
                </a:solidFill>
                <a:effectLst/>
                <a:latin typeface="Inter"/>
              </a:rPr>
              <a:t>Part of speech tags is defined by the </a:t>
            </a:r>
            <a:r>
              <a:rPr lang="en-US" b="1" i="0" dirty="0" smtClean="0">
                <a:solidFill>
                  <a:srgbClr val="383838"/>
                </a:solidFill>
                <a:effectLst/>
                <a:latin typeface="Inter"/>
              </a:rPr>
              <a:t>relations of words </a:t>
            </a:r>
            <a:r>
              <a:rPr lang="en-US" b="0" i="0" dirty="0" smtClean="0">
                <a:solidFill>
                  <a:srgbClr val="383838"/>
                </a:solidFill>
                <a:effectLst/>
                <a:latin typeface="Inter"/>
              </a:rPr>
              <a:t>with the other words in the sentence. </a:t>
            </a:r>
          </a:p>
          <a:p>
            <a:r>
              <a:rPr lang="en-US" b="1" i="0" dirty="0" smtClean="0">
                <a:solidFill>
                  <a:srgbClr val="383838"/>
                </a:solidFill>
                <a:effectLst/>
                <a:latin typeface="Inter"/>
              </a:rPr>
              <a:t>Machine learning </a:t>
            </a:r>
            <a:r>
              <a:rPr lang="en-US" b="0" i="0" dirty="0" smtClean="0">
                <a:solidFill>
                  <a:srgbClr val="383838"/>
                </a:solidFill>
                <a:effectLst/>
                <a:latin typeface="Inter"/>
              </a:rPr>
              <a:t>models or </a:t>
            </a:r>
            <a:r>
              <a:rPr lang="en-US" b="1" i="0" dirty="0" smtClean="0">
                <a:solidFill>
                  <a:srgbClr val="383838"/>
                </a:solidFill>
                <a:effectLst/>
                <a:latin typeface="Inter"/>
              </a:rPr>
              <a:t>rule-based models</a:t>
            </a:r>
            <a:r>
              <a:rPr lang="en-US" b="0" i="0" dirty="0" smtClean="0">
                <a:solidFill>
                  <a:srgbClr val="383838"/>
                </a:solidFill>
                <a:effectLst/>
                <a:latin typeface="Inter"/>
              </a:rPr>
              <a:t> are applied to obtain the part of speech tags of a word. </a:t>
            </a:r>
          </a:p>
          <a:p>
            <a:r>
              <a:rPr lang="en-US" b="0" i="0" dirty="0" smtClean="0">
                <a:solidFill>
                  <a:srgbClr val="383838"/>
                </a:solidFill>
                <a:effectLst/>
                <a:latin typeface="Inter"/>
              </a:rPr>
              <a:t>The most commonly used part of speech tagging notations is provided by the </a:t>
            </a:r>
            <a:r>
              <a:rPr lang="en-US" b="0" i="0" u="sng" dirty="0" smtClean="0">
                <a:effectLst/>
                <a:latin typeface="Inter"/>
                <a:hlinkClick r:id="rId2"/>
              </a:rPr>
              <a:t>Penn Part of Speech Tagging</a:t>
            </a:r>
            <a:r>
              <a:rPr lang="en-US" b="0" i="0" dirty="0" smtClean="0">
                <a:solidFill>
                  <a:srgbClr val="383838"/>
                </a:solidFill>
                <a:effectLst/>
                <a:latin typeface="Inter"/>
              </a:rPr>
              <a:t>.</a:t>
            </a:r>
            <a:endParaRPr lang="en-US" dirty="0"/>
          </a:p>
        </p:txBody>
      </p:sp>
    </p:spTree>
    <p:extLst>
      <p:ext uri="{BB962C8B-B14F-4D97-AF65-F5344CB8AC3E}">
        <p14:creationId xmlns:p14="http://schemas.microsoft.com/office/powerpoint/2010/main" val="9996395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rt-of-speech tags applied by the CMU tagger and used in the analys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8738" y="211281"/>
            <a:ext cx="8577556" cy="63373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27986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of Speech(</a:t>
            </a:r>
            <a:r>
              <a:rPr lang="en-US" dirty="0" err="1" smtClean="0"/>
              <a:t>PoS</a:t>
            </a:r>
            <a:r>
              <a:rPr lang="en-US" dirty="0" smtClean="0"/>
              <a:t>) Tags Applications</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Part of speech tags have a large number of </a:t>
            </a:r>
            <a:r>
              <a:rPr lang="en-US" b="1" dirty="0" smtClean="0"/>
              <a:t>applications</a:t>
            </a:r>
            <a:r>
              <a:rPr lang="en-US" dirty="0" smtClean="0"/>
              <a:t> and they are used in a variety of tasks such as </a:t>
            </a:r>
            <a:r>
              <a:rPr lang="en-US" b="1" dirty="0" smtClean="0"/>
              <a:t>text cleaning</a:t>
            </a:r>
            <a:r>
              <a:rPr lang="en-US" dirty="0" smtClean="0"/>
              <a:t>, </a:t>
            </a:r>
            <a:r>
              <a:rPr lang="en-US" b="1" dirty="0" smtClean="0"/>
              <a:t>feature engineering tasks</a:t>
            </a:r>
            <a:r>
              <a:rPr lang="en-US" dirty="0" smtClean="0"/>
              <a:t>, and </a:t>
            </a:r>
            <a:r>
              <a:rPr lang="en-US" b="1" dirty="0" smtClean="0"/>
              <a:t>word sense disambiguation</a:t>
            </a:r>
            <a:r>
              <a:rPr lang="en-US" dirty="0" smtClean="0"/>
              <a:t>. </a:t>
            </a:r>
          </a:p>
          <a:p>
            <a:r>
              <a:rPr lang="en-US" dirty="0" smtClean="0"/>
              <a:t>For example, consider these two sentences-</a:t>
            </a:r>
          </a:p>
          <a:p>
            <a:r>
              <a:rPr lang="en-US" dirty="0" smtClean="0"/>
              <a:t>Sentence 1:  “Please </a:t>
            </a:r>
            <a:r>
              <a:rPr lang="en-US" b="1" dirty="0" smtClean="0"/>
              <a:t>book</a:t>
            </a:r>
            <a:r>
              <a:rPr lang="en-US" dirty="0" smtClean="0"/>
              <a:t> my flight for </a:t>
            </a:r>
            <a:r>
              <a:rPr lang="en-US" dirty="0" err="1" smtClean="0"/>
              <a:t>NewYork</a:t>
            </a:r>
            <a:r>
              <a:rPr lang="en-US" dirty="0" smtClean="0"/>
              <a:t>”</a:t>
            </a:r>
          </a:p>
          <a:p>
            <a:r>
              <a:rPr lang="en-US" dirty="0" smtClean="0"/>
              <a:t>Sentence 2: “I like to read a </a:t>
            </a:r>
            <a:r>
              <a:rPr lang="en-US" b="1" dirty="0" smtClean="0"/>
              <a:t>book</a:t>
            </a:r>
            <a:r>
              <a:rPr lang="en-US" dirty="0" smtClean="0"/>
              <a:t> on </a:t>
            </a:r>
            <a:r>
              <a:rPr lang="en-US" dirty="0" err="1" smtClean="0"/>
              <a:t>NewYork</a:t>
            </a:r>
            <a:r>
              <a:rPr lang="en-US" dirty="0" smtClean="0"/>
              <a:t>”</a:t>
            </a:r>
          </a:p>
          <a:p>
            <a:pPr marL="0" indent="0">
              <a:buNone/>
            </a:pPr>
            <a:r>
              <a:rPr lang="en-US" dirty="0" smtClean="0"/>
              <a:t>In both sentences, the keyword “book” is used but in sentence one, it is used as a </a:t>
            </a:r>
            <a:r>
              <a:rPr lang="en-US" b="1" dirty="0" smtClean="0"/>
              <a:t>verb</a:t>
            </a:r>
            <a:r>
              <a:rPr lang="en-US" dirty="0" smtClean="0"/>
              <a:t> while in sentence two it is used as a </a:t>
            </a:r>
            <a:r>
              <a:rPr lang="en-US" b="1" dirty="0" smtClean="0"/>
              <a:t>noun</a:t>
            </a:r>
            <a:r>
              <a:rPr lang="en-US" dirty="0" smtClean="0"/>
              <a:t>.</a:t>
            </a:r>
            <a:endParaRPr lang="en-US" dirty="0"/>
          </a:p>
        </p:txBody>
      </p:sp>
    </p:spTree>
    <p:extLst>
      <p:ext uri="{BB962C8B-B14F-4D97-AF65-F5344CB8AC3E}">
        <p14:creationId xmlns:p14="http://schemas.microsoft.com/office/powerpoint/2010/main" val="8834646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PoS</a:t>
            </a:r>
            <a:r>
              <a:rPr lang="en-US" dirty="0" smtClean="0"/>
              <a:t> Tagging - </a:t>
            </a:r>
            <a:r>
              <a:rPr lang="en-US" dirty="0" err="1" smtClean="0"/>
              <a:t>nltk</a:t>
            </a:r>
            <a:endParaRPr lang="en-US" dirty="0"/>
          </a:p>
        </p:txBody>
      </p:sp>
      <p:sp>
        <p:nvSpPr>
          <p:cNvPr id="3" name="Content Placeholder 2"/>
          <p:cNvSpPr>
            <a:spLocks noGrp="1"/>
          </p:cNvSpPr>
          <p:nvPr>
            <p:ph idx="1"/>
          </p:nvPr>
        </p:nvSpPr>
        <p:spPr/>
        <p:txBody>
          <a:bodyPr>
            <a:normAutofit fontScale="55000" lnSpcReduction="20000"/>
          </a:bodyPr>
          <a:lstStyle/>
          <a:p>
            <a:pPr marL="0" indent="0">
              <a:buNone/>
            </a:pPr>
            <a:r>
              <a:rPr lang="en-US" dirty="0" smtClean="0"/>
              <a:t>import </a:t>
            </a:r>
            <a:r>
              <a:rPr lang="en-US" dirty="0" err="1" smtClean="0"/>
              <a:t>nltk</a:t>
            </a:r>
            <a:endParaRPr lang="en-US" dirty="0" smtClean="0"/>
          </a:p>
          <a:p>
            <a:pPr marL="0" indent="0">
              <a:buNone/>
            </a:pPr>
            <a:r>
              <a:rPr lang="en-US" dirty="0" err="1" smtClean="0"/>
              <a:t>nltk.download</a:t>
            </a:r>
            <a:r>
              <a:rPr lang="en-US" dirty="0" smtClean="0"/>
              <a:t>('</a:t>
            </a:r>
            <a:r>
              <a:rPr lang="en-US" dirty="0" err="1" smtClean="0"/>
              <a:t>averaged_perceptron_tagger</a:t>
            </a:r>
            <a:r>
              <a:rPr lang="en-US" dirty="0" smtClean="0"/>
              <a:t>')</a:t>
            </a:r>
          </a:p>
          <a:p>
            <a:pPr marL="0" indent="0">
              <a:buNone/>
            </a:pPr>
            <a:r>
              <a:rPr lang="en-US" dirty="0" smtClean="0"/>
              <a:t>from </a:t>
            </a:r>
            <a:r>
              <a:rPr lang="en-US" dirty="0" err="1" smtClean="0"/>
              <a:t>nltk</a:t>
            </a:r>
            <a:r>
              <a:rPr lang="en-US" dirty="0" smtClean="0"/>
              <a:t> import </a:t>
            </a:r>
            <a:r>
              <a:rPr lang="en-US" dirty="0" err="1" smtClean="0"/>
              <a:t>word_tokenize</a:t>
            </a:r>
            <a:r>
              <a:rPr lang="en-US" dirty="0" smtClean="0"/>
              <a:t>, </a:t>
            </a:r>
            <a:r>
              <a:rPr lang="en-US" dirty="0" err="1" smtClean="0"/>
              <a:t>pos_tag</a:t>
            </a:r>
            <a:endParaRPr lang="en-US" dirty="0" smtClean="0"/>
          </a:p>
          <a:p>
            <a:pPr marL="0" indent="0">
              <a:buNone/>
            </a:pPr>
            <a:r>
              <a:rPr lang="en-US" dirty="0" smtClean="0"/>
              <a:t># Download NLTK </a:t>
            </a:r>
            <a:r>
              <a:rPr lang="en-US" dirty="0" err="1" smtClean="0"/>
              <a:t>punkt</a:t>
            </a:r>
            <a:r>
              <a:rPr lang="en-US" dirty="0" smtClean="0"/>
              <a:t> sentence tokenizer (if not already downloaded)</a:t>
            </a:r>
          </a:p>
          <a:p>
            <a:pPr marL="0" indent="0">
              <a:buNone/>
            </a:pPr>
            <a:r>
              <a:rPr lang="en-US" dirty="0" err="1" smtClean="0"/>
              <a:t>nltk.download</a:t>
            </a:r>
            <a:r>
              <a:rPr lang="en-US" dirty="0" smtClean="0"/>
              <a:t>('</a:t>
            </a:r>
            <a:r>
              <a:rPr lang="en-US" dirty="0" err="1" smtClean="0"/>
              <a:t>punkt</a:t>
            </a:r>
            <a:r>
              <a:rPr lang="en-US" dirty="0" smtClean="0"/>
              <a:t>')</a:t>
            </a:r>
          </a:p>
          <a:p>
            <a:pPr marL="0" indent="0">
              <a:buNone/>
            </a:pPr>
            <a:r>
              <a:rPr lang="en-US" dirty="0" smtClean="0"/>
              <a:t># Define the text</a:t>
            </a:r>
          </a:p>
          <a:p>
            <a:pPr marL="0" indent="0">
              <a:buNone/>
            </a:pPr>
            <a:r>
              <a:rPr lang="en-US" dirty="0" smtClean="0"/>
              <a:t>text = "This is a sample sentence for POS tagging."</a:t>
            </a:r>
          </a:p>
          <a:p>
            <a:pPr marL="0" indent="0">
              <a:buNone/>
            </a:pPr>
            <a:r>
              <a:rPr lang="en-US" dirty="0" smtClean="0"/>
              <a:t># Tokenize the sentence (split into words)</a:t>
            </a:r>
          </a:p>
          <a:p>
            <a:pPr marL="0" indent="0">
              <a:buNone/>
            </a:pPr>
            <a:r>
              <a:rPr lang="en-US" dirty="0" smtClean="0"/>
              <a:t>tokens = </a:t>
            </a:r>
            <a:r>
              <a:rPr lang="en-US" dirty="0" err="1" smtClean="0"/>
              <a:t>word_tokenize</a:t>
            </a:r>
            <a:r>
              <a:rPr lang="en-US" dirty="0" smtClean="0"/>
              <a:t>(text)</a:t>
            </a:r>
          </a:p>
          <a:p>
            <a:pPr marL="0" indent="0">
              <a:buNone/>
            </a:pPr>
            <a:r>
              <a:rPr lang="en-US" dirty="0" smtClean="0"/>
              <a:t># Perform POS tagging</a:t>
            </a:r>
          </a:p>
          <a:p>
            <a:pPr marL="0" indent="0">
              <a:buNone/>
            </a:pPr>
            <a:r>
              <a:rPr lang="en-US" dirty="0" err="1" smtClean="0"/>
              <a:t>tagged_words</a:t>
            </a:r>
            <a:r>
              <a:rPr lang="en-US" dirty="0" smtClean="0"/>
              <a:t> = </a:t>
            </a:r>
            <a:r>
              <a:rPr lang="en-US" dirty="0" err="1" smtClean="0"/>
              <a:t>pos_tag</a:t>
            </a:r>
            <a:r>
              <a:rPr lang="en-US" dirty="0" smtClean="0"/>
              <a:t>(tokens)</a:t>
            </a:r>
          </a:p>
          <a:p>
            <a:pPr marL="0" indent="0">
              <a:buNone/>
            </a:pPr>
            <a:r>
              <a:rPr lang="en-US" dirty="0" smtClean="0"/>
              <a:t># Print the results</a:t>
            </a:r>
          </a:p>
          <a:p>
            <a:pPr marL="0" indent="0">
              <a:buNone/>
            </a:pPr>
            <a:r>
              <a:rPr lang="en-US" dirty="0" smtClean="0"/>
              <a:t>print("Original Text:", text)</a:t>
            </a:r>
          </a:p>
          <a:p>
            <a:pPr marL="0" indent="0">
              <a:buNone/>
            </a:pPr>
            <a:r>
              <a:rPr lang="en-US" dirty="0" smtClean="0"/>
              <a:t>print("POS Tags:", </a:t>
            </a:r>
            <a:r>
              <a:rPr lang="en-US" dirty="0" err="1" smtClean="0"/>
              <a:t>tagged_words</a:t>
            </a:r>
            <a:r>
              <a:rPr lang="en-US" dirty="0" smtClean="0"/>
              <a:t>)</a:t>
            </a:r>
          </a:p>
          <a:p>
            <a:pPr marL="0" indent="0">
              <a:buNone/>
            </a:pPr>
            <a:endParaRPr lang="en-US" dirty="0"/>
          </a:p>
        </p:txBody>
      </p:sp>
    </p:spTree>
    <p:extLst>
      <p:ext uri="{BB962C8B-B14F-4D97-AF65-F5344CB8AC3E}">
        <p14:creationId xmlns:p14="http://schemas.microsoft.com/office/powerpoint/2010/main" val="30871357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 (NER)</a:t>
            </a:r>
            <a:endParaRPr lang="en-US" dirty="0"/>
          </a:p>
        </p:txBody>
      </p:sp>
      <p:sp>
        <p:nvSpPr>
          <p:cNvPr id="3" name="Content Placeholder 2"/>
          <p:cNvSpPr>
            <a:spLocks noGrp="1"/>
          </p:cNvSpPr>
          <p:nvPr>
            <p:ph idx="1"/>
          </p:nvPr>
        </p:nvSpPr>
        <p:spPr/>
        <p:txBody>
          <a:bodyPr/>
          <a:lstStyle/>
          <a:p>
            <a:r>
              <a:rPr lang="en-US" dirty="0" smtClean="0"/>
              <a:t>At its core, Named Entity Recognition, or NER for short, is a subtask of NLP that focuses on identifying and </a:t>
            </a:r>
            <a:r>
              <a:rPr lang="en-US" b="1" dirty="0" smtClean="0"/>
              <a:t>classifying entities </a:t>
            </a:r>
            <a:r>
              <a:rPr lang="en-US" dirty="0" smtClean="0"/>
              <a:t>within textual data. </a:t>
            </a:r>
          </a:p>
          <a:p>
            <a:r>
              <a:rPr lang="en-US" dirty="0" smtClean="0"/>
              <a:t>These entities encompass a diverse range of information, including </a:t>
            </a:r>
            <a:r>
              <a:rPr lang="en-US" b="1" dirty="0" smtClean="0"/>
              <a:t>names of individuals, organizations, locations, dates, numerical values, and more</a:t>
            </a:r>
            <a:r>
              <a:rPr lang="en-US" dirty="0" smtClean="0"/>
              <a:t>. </a:t>
            </a:r>
          </a:p>
          <a:p>
            <a:r>
              <a:rPr lang="en-US" dirty="0" smtClean="0"/>
              <a:t>named entity recognition in python (NER) equips machines with the ability to extract these entities, making it a fundamental tool for diverse applications across various industries.</a:t>
            </a:r>
            <a:endParaRPr lang="en-US" dirty="0"/>
          </a:p>
        </p:txBody>
      </p:sp>
    </p:spTree>
    <p:extLst>
      <p:ext uri="{BB962C8B-B14F-4D97-AF65-F5344CB8AC3E}">
        <p14:creationId xmlns:p14="http://schemas.microsoft.com/office/powerpoint/2010/main" val="33564715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Named Entity Recognition (NER)</a:t>
            </a:r>
            <a:endParaRPr lang="en-US" dirty="0"/>
          </a:p>
        </p:txBody>
      </p:sp>
      <p:pic>
        <p:nvPicPr>
          <p:cNvPr id="5" name="Picture 4"/>
          <p:cNvPicPr>
            <a:picLocks noChangeAspect="1"/>
          </p:cNvPicPr>
          <p:nvPr/>
        </p:nvPicPr>
        <p:blipFill>
          <a:blip r:embed="rId2"/>
          <a:stretch>
            <a:fillRect/>
          </a:stretch>
        </p:blipFill>
        <p:spPr>
          <a:xfrm>
            <a:off x="474037" y="1690688"/>
            <a:ext cx="10748113" cy="4708974"/>
          </a:xfrm>
          <a:prstGeom prst="rect">
            <a:avLst/>
          </a:prstGeom>
        </p:spPr>
      </p:pic>
    </p:spTree>
    <p:extLst>
      <p:ext uri="{BB962C8B-B14F-4D97-AF65-F5344CB8AC3E}">
        <p14:creationId xmlns:p14="http://schemas.microsoft.com/office/powerpoint/2010/main" val="15312196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NER Applications</a:t>
            </a:r>
            <a:endParaRPr lang="en-US" dirty="0"/>
          </a:p>
        </p:txBody>
      </p:sp>
      <p:sp>
        <p:nvSpPr>
          <p:cNvPr id="3" name="Content Placeholder 2"/>
          <p:cNvSpPr>
            <a:spLocks noGrp="1"/>
          </p:cNvSpPr>
          <p:nvPr>
            <p:ph idx="1"/>
          </p:nvPr>
        </p:nvSpPr>
        <p:spPr/>
        <p:txBody>
          <a:bodyPr/>
          <a:lstStyle/>
          <a:p>
            <a:r>
              <a:rPr lang="en-US" dirty="0" smtClean="0"/>
              <a:t>Customer Support</a:t>
            </a:r>
          </a:p>
          <a:p>
            <a:r>
              <a:rPr lang="en-US" dirty="0" smtClean="0"/>
              <a:t>HR – Resume</a:t>
            </a:r>
          </a:p>
          <a:p>
            <a:r>
              <a:rPr lang="en-US" dirty="0" smtClean="0"/>
              <a:t>Data annotation for LLM training</a:t>
            </a:r>
          </a:p>
          <a:p>
            <a:endParaRPr lang="en-US" dirty="0"/>
          </a:p>
        </p:txBody>
      </p:sp>
    </p:spTree>
    <p:extLst>
      <p:ext uri="{BB962C8B-B14F-4D97-AF65-F5344CB8AC3E}">
        <p14:creationId xmlns:p14="http://schemas.microsoft.com/office/powerpoint/2010/main" val="40531856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NER</a:t>
            </a:r>
            <a:endParaRPr lang="en-US" dirty="0"/>
          </a:p>
        </p:txBody>
      </p:sp>
      <p:sp>
        <p:nvSpPr>
          <p:cNvPr id="3" name="Content Placeholder 2"/>
          <p:cNvSpPr>
            <a:spLocks noGrp="1"/>
          </p:cNvSpPr>
          <p:nvPr>
            <p:ph idx="1"/>
          </p:nvPr>
        </p:nvSpPr>
        <p:spPr/>
        <p:txBody>
          <a:bodyPr/>
          <a:lstStyle/>
          <a:p>
            <a:r>
              <a:rPr lang="en-US" dirty="0" smtClean="0"/>
              <a:t>There are four different NER systems: </a:t>
            </a:r>
            <a:r>
              <a:rPr lang="en-US" b="1" dirty="0" smtClean="0"/>
              <a:t>rule-based</a:t>
            </a:r>
            <a:r>
              <a:rPr lang="en-US" dirty="0" smtClean="0"/>
              <a:t>, </a:t>
            </a:r>
            <a:r>
              <a:rPr lang="en-US" b="1" dirty="0" smtClean="0"/>
              <a:t>dictionary-based</a:t>
            </a:r>
            <a:r>
              <a:rPr lang="en-US" dirty="0" smtClean="0"/>
              <a:t>, </a:t>
            </a:r>
            <a:r>
              <a:rPr lang="en-US" b="1" dirty="0" smtClean="0"/>
              <a:t>machine learning (ML) based</a:t>
            </a:r>
            <a:r>
              <a:rPr lang="en-US" dirty="0" smtClean="0"/>
              <a:t>, and </a:t>
            </a:r>
            <a:r>
              <a:rPr lang="en-US" b="1" dirty="0" smtClean="0"/>
              <a:t>deep learning approaches</a:t>
            </a:r>
            <a:r>
              <a:rPr lang="en-US" dirty="0" smtClean="0"/>
              <a:t>. Let’s look at them one by one.</a:t>
            </a:r>
            <a:endParaRPr lang="en-US" dirty="0"/>
          </a:p>
        </p:txBody>
      </p:sp>
    </p:spTree>
    <p:extLst>
      <p:ext uri="{BB962C8B-B14F-4D97-AF65-F5344CB8AC3E}">
        <p14:creationId xmlns:p14="http://schemas.microsoft.com/office/powerpoint/2010/main" val="15481385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NER</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b="1" dirty="0" err="1" smtClean="0"/>
              <a:t>Standford</a:t>
            </a:r>
            <a:r>
              <a:rPr lang="en-US" b="1" dirty="0" smtClean="0"/>
              <a:t> NER Tagger</a:t>
            </a:r>
          </a:p>
          <a:p>
            <a:r>
              <a:rPr lang="en-US" b="1" dirty="0" smtClean="0"/>
              <a:t>Three-class model</a:t>
            </a:r>
            <a:r>
              <a:rPr lang="en-US" dirty="0" smtClean="0"/>
              <a:t>: recognizes the organizations, persons, and locations.</a:t>
            </a:r>
          </a:p>
          <a:p>
            <a:r>
              <a:rPr lang="en-US" b="1" dirty="0" smtClean="0"/>
              <a:t>Four-class model</a:t>
            </a:r>
            <a:r>
              <a:rPr lang="en-US" dirty="0" smtClean="0"/>
              <a:t>: recognizes persons, organizations, locations, and miscellaneous entities.</a:t>
            </a:r>
          </a:p>
          <a:p>
            <a:r>
              <a:rPr lang="en-US" b="1" dirty="0" smtClean="0"/>
              <a:t>Seven-class model</a:t>
            </a:r>
            <a:r>
              <a:rPr lang="en-US" dirty="0" smtClean="0"/>
              <a:t>: recognizes persons, organizations, locations, money, time, percentages, and dates.</a:t>
            </a:r>
          </a:p>
          <a:p>
            <a:endParaRPr lang="en-US" dirty="0"/>
          </a:p>
          <a:p>
            <a:pPr marL="0" indent="0">
              <a:buNone/>
            </a:pPr>
            <a:r>
              <a:rPr lang="en-US" dirty="0" err="1" smtClean="0"/>
              <a:t>Nltk</a:t>
            </a:r>
            <a:r>
              <a:rPr lang="en-US" dirty="0" smtClean="0"/>
              <a:t> 2.0 has the </a:t>
            </a:r>
            <a:r>
              <a:rPr lang="en-US" dirty="0" err="1" smtClean="0"/>
              <a:t>standford</a:t>
            </a:r>
            <a:r>
              <a:rPr lang="en-US" dirty="0" smtClean="0"/>
              <a:t> NER</a:t>
            </a:r>
          </a:p>
          <a:p>
            <a:pPr marL="0" indent="0">
              <a:buNone/>
            </a:pPr>
            <a:r>
              <a:rPr lang="en-US" dirty="0" err="1" smtClean="0"/>
              <a:t>Standford</a:t>
            </a:r>
            <a:r>
              <a:rPr lang="en-US" dirty="0" smtClean="0"/>
              <a:t> also provide </a:t>
            </a:r>
            <a:r>
              <a:rPr lang="en-US" b="1" dirty="0" smtClean="0"/>
              <a:t>POS</a:t>
            </a:r>
            <a:r>
              <a:rPr lang="en-US" dirty="0" smtClean="0"/>
              <a:t> tag models too.</a:t>
            </a:r>
            <a:endParaRPr lang="en-US" dirty="0"/>
          </a:p>
        </p:txBody>
      </p:sp>
    </p:spTree>
    <p:extLst>
      <p:ext uri="{BB962C8B-B14F-4D97-AF65-F5344CB8AC3E}">
        <p14:creationId xmlns:p14="http://schemas.microsoft.com/office/powerpoint/2010/main" val="64676785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Tools for NER</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Spacy Pipelines for NER</a:t>
            </a:r>
          </a:p>
          <a:p>
            <a:pPr marL="0" indent="0">
              <a:buNone/>
            </a:pPr>
            <a:r>
              <a:rPr lang="en-US" dirty="0" smtClean="0"/>
              <a:t>Spacy mainly has three English pipelines optimized for CPU for Named Entity Recognition. They are:</a:t>
            </a:r>
          </a:p>
          <a:p>
            <a:pPr marL="0" indent="0">
              <a:buNone/>
            </a:pPr>
            <a:endParaRPr lang="en-US" dirty="0" smtClean="0"/>
          </a:p>
          <a:p>
            <a:r>
              <a:rPr lang="en-US" dirty="0" err="1" smtClean="0"/>
              <a:t>en_core_web_sm</a:t>
            </a:r>
            <a:endParaRPr lang="en-US" dirty="0" smtClean="0"/>
          </a:p>
          <a:p>
            <a:r>
              <a:rPr lang="en-US" dirty="0" err="1" smtClean="0"/>
              <a:t>en_core_web_md</a:t>
            </a:r>
            <a:endParaRPr lang="en-US" dirty="0" smtClean="0"/>
          </a:p>
          <a:p>
            <a:r>
              <a:rPr lang="en-US" dirty="0" err="1" smtClean="0"/>
              <a:t>en_core_web_lg</a:t>
            </a:r>
            <a:endParaRPr lang="en-US" dirty="0" smtClean="0"/>
          </a:p>
          <a:p>
            <a:r>
              <a:rPr lang="en-US" b="1" dirty="0" err="1" smtClean="0">
                <a:hlinkClick r:id="rId3"/>
              </a:rPr>
              <a:t>en_core_web_trf</a:t>
            </a:r>
            <a:r>
              <a:rPr lang="en-US" b="1" dirty="0" smtClean="0"/>
              <a:t> (new) - transformer</a:t>
            </a:r>
            <a:endParaRPr lang="en-US" b="1" dirty="0"/>
          </a:p>
          <a:p>
            <a:endParaRPr lang="en-US" dirty="0" smtClean="0"/>
          </a:p>
          <a:p>
            <a:endParaRPr lang="en-US" dirty="0"/>
          </a:p>
          <a:p>
            <a:pPr marL="0" indent="0">
              <a:buNone/>
            </a:pPr>
            <a:r>
              <a:rPr lang="en-US" dirty="0" smtClean="0">
                <a:hlinkClick r:id="rId4"/>
              </a:rPr>
              <a:t>https://spacy.io/models/en</a:t>
            </a:r>
            <a:endParaRPr lang="en-US" dirty="0" smtClean="0"/>
          </a:p>
          <a:p>
            <a:pPr marL="0" indent="0">
              <a:buNone/>
            </a:pPr>
            <a:r>
              <a:rPr lang="en-US" dirty="0" smtClean="0"/>
              <a:t>The above pipelines are valid for </a:t>
            </a:r>
            <a:r>
              <a:rPr lang="en-US" b="1" dirty="0" smtClean="0"/>
              <a:t>POS tag </a:t>
            </a:r>
            <a:r>
              <a:rPr lang="en-US" dirty="0" smtClean="0"/>
              <a:t>too.</a:t>
            </a:r>
            <a:endParaRPr lang="en-US" dirty="0"/>
          </a:p>
        </p:txBody>
      </p:sp>
    </p:spTree>
    <p:extLst>
      <p:ext uri="{BB962C8B-B14F-4D97-AF65-F5344CB8AC3E}">
        <p14:creationId xmlns:p14="http://schemas.microsoft.com/office/powerpoint/2010/main" val="31448018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NLP</a:t>
            </a:r>
            <a:endParaRPr lang="en-US" dirty="0"/>
          </a:p>
        </p:txBody>
      </p:sp>
      <p:sp>
        <p:nvSpPr>
          <p:cNvPr id="3" name="Content Placeholder 2"/>
          <p:cNvSpPr>
            <a:spLocks noGrp="1"/>
          </p:cNvSpPr>
          <p:nvPr>
            <p:ph idx="1"/>
          </p:nvPr>
        </p:nvSpPr>
        <p:spPr/>
        <p:txBody>
          <a:bodyPr>
            <a:normAutofit/>
          </a:bodyPr>
          <a:lstStyle/>
          <a:p>
            <a:r>
              <a:rPr lang="en-US" dirty="0" smtClean="0"/>
              <a:t>According to industry estimates, </a:t>
            </a:r>
            <a:r>
              <a:rPr lang="en-US" b="1" dirty="0" smtClean="0"/>
              <a:t>only 21% of the available data is present in a structured form</a:t>
            </a:r>
            <a:r>
              <a:rPr lang="en-US" dirty="0" smtClean="0"/>
              <a:t>. </a:t>
            </a:r>
            <a:r>
              <a:rPr lang="en-US" i="1" dirty="0" smtClean="0"/>
              <a:t>Data is being generated as we speak, as we tweet, as we send messages on WhatsApp and in various other activities</a:t>
            </a:r>
            <a:r>
              <a:rPr lang="en-US" dirty="0" smtClean="0"/>
              <a:t>. </a:t>
            </a:r>
            <a:r>
              <a:rPr lang="en-US" i="1" dirty="0" smtClean="0"/>
              <a:t>The majority of this data exists in the textual form, which is highly unstructured in nature</a:t>
            </a:r>
            <a:r>
              <a:rPr lang="en-US" dirty="0" smtClean="0"/>
              <a:t>. </a:t>
            </a:r>
          </a:p>
          <a:p>
            <a:r>
              <a:rPr lang="en-US" dirty="0" smtClean="0"/>
              <a:t>Despite having high-dimensional data, the </a:t>
            </a:r>
            <a:r>
              <a:rPr lang="en-US" b="1" dirty="0" smtClean="0"/>
              <a:t>information contained within it is not directly accessible </a:t>
            </a:r>
            <a:r>
              <a:rPr lang="en-US" dirty="0" smtClean="0"/>
              <a:t>unless it is processed manually or analyzed by an automated system. To derive meaningful and actionable insights from text data, it is crucial to understand the fundamentals of </a:t>
            </a:r>
            <a:r>
              <a:rPr lang="en-US" b="1" dirty="0" smtClean="0"/>
              <a:t>Natural Language Processing </a:t>
            </a:r>
            <a:r>
              <a:rPr lang="en-US" dirty="0" smtClean="0"/>
              <a:t>Basics.</a:t>
            </a:r>
            <a:endParaRPr lang="en-US" dirty="0"/>
          </a:p>
        </p:txBody>
      </p:sp>
    </p:spTree>
    <p:extLst>
      <p:ext uri="{BB962C8B-B14F-4D97-AF65-F5344CB8AC3E}">
        <p14:creationId xmlns:p14="http://schemas.microsoft.com/office/powerpoint/2010/main" val="335589190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Spacy – POS - SMALL</a:t>
            </a:r>
            <a:endParaRPr lang="en-US" dirty="0"/>
          </a:p>
        </p:txBody>
      </p:sp>
      <p:sp>
        <p:nvSpPr>
          <p:cNvPr id="3" name="Content Placeholder 2"/>
          <p:cNvSpPr>
            <a:spLocks noGrp="1"/>
          </p:cNvSpPr>
          <p:nvPr>
            <p:ph idx="1"/>
          </p:nvPr>
        </p:nvSpPr>
        <p:spPr/>
        <p:txBody>
          <a:bodyPr/>
          <a:lstStyle/>
          <a:p>
            <a:pPr marL="0" indent="0">
              <a:buNone/>
            </a:pPr>
            <a:r>
              <a:rPr lang="en-US" dirty="0"/>
              <a:t>import spacy</a:t>
            </a:r>
          </a:p>
          <a:p>
            <a:pPr marL="0" indent="0">
              <a:buNone/>
            </a:pPr>
            <a:r>
              <a:rPr lang="en-US" dirty="0"/>
              <a:t/>
            </a:r>
            <a:br>
              <a:rPr lang="en-US" dirty="0"/>
            </a:br>
            <a:r>
              <a:rPr lang="en-US" dirty="0"/>
              <a:t>text = "Apple is looking at buying U.K. startup for $1 billion"</a:t>
            </a:r>
          </a:p>
          <a:p>
            <a:pPr marL="0" indent="0">
              <a:buNone/>
            </a:pPr>
            <a:r>
              <a:rPr lang="en-US" dirty="0"/>
              <a:t/>
            </a:r>
            <a:br>
              <a:rPr lang="en-US" dirty="0"/>
            </a:br>
            <a:r>
              <a:rPr lang="en-US" dirty="0" err="1"/>
              <a:t>nlp</a:t>
            </a:r>
            <a:r>
              <a:rPr lang="en-US" dirty="0"/>
              <a:t> = </a:t>
            </a:r>
            <a:r>
              <a:rPr lang="en-US" dirty="0" err="1"/>
              <a:t>spacy.load</a:t>
            </a:r>
            <a:r>
              <a:rPr lang="en-US" dirty="0"/>
              <a:t>("</a:t>
            </a:r>
            <a:r>
              <a:rPr lang="en-US" b="1" dirty="0" err="1">
                <a:solidFill>
                  <a:srgbClr val="00B0F0"/>
                </a:solidFill>
              </a:rPr>
              <a:t>en_core_web_sm</a:t>
            </a:r>
            <a:r>
              <a:rPr lang="en-US" dirty="0"/>
              <a:t>")</a:t>
            </a:r>
          </a:p>
          <a:p>
            <a:pPr marL="0" indent="0">
              <a:buNone/>
            </a:pPr>
            <a:r>
              <a:rPr lang="en-US" dirty="0"/>
              <a:t>doc = </a:t>
            </a:r>
            <a:r>
              <a:rPr lang="en-US" dirty="0" err="1"/>
              <a:t>nlp</a:t>
            </a:r>
            <a:r>
              <a:rPr lang="en-US" dirty="0"/>
              <a:t>(text)</a:t>
            </a:r>
          </a:p>
          <a:p>
            <a:pPr marL="0" indent="0">
              <a:buNone/>
            </a:pPr>
            <a:r>
              <a:rPr lang="en-US" dirty="0"/>
              <a:t>print(</a:t>
            </a:r>
            <a:r>
              <a:rPr lang="en-US" dirty="0" err="1"/>
              <a:t>doc.text</a:t>
            </a:r>
            <a:r>
              <a:rPr lang="en-US" dirty="0"/>
              <a:t>)</a:t>
            </a:r>
          </a:p>
          <a:p>
            <a:pPr marL="0" indent="0">
              <a:buNone/>
            </a:pPr>
            <a:r>
              <a:rPr lang="en-US" dirty="0"/>
              <a:t>for token in doc:</a:t>
            </a:r>
          </a:p>
          <a:p>
            <a:pPr marL="0" indent="0">
              <a:buNone/>
            </a:pPr>
            <a:r>
              <a:rPr lang="en-US" dirty="0"/>
              <a:t>    print(</a:t>
            </a:r>
            <a:r>
              <a:rPr lang="en-US" dirty="0" err="1"/>
              <a:t>token.text</a:t>
            </a:r>
            <a:r>
              <a:rPr lang="en-US" dirty="0"/>
              <a:t>, </a:t>
            </a:r>
            <a:r>
              <a:rPr lang="en-US" dirty="0" err="1"/>
              <a:t>token.pos</a:t>
            </a:r>
            <a:r>
              <a:rPr lang="en-US" dirty="0" smtClean="0"/>
              <a:t>_)</a:t>
            </a:r>
            <a:endParaRPr lang="en-US" dirty="0"/>
          </a:p>
          <a:p>
            <a:endParaRPr lang="en-US" dirty="0"/>
          </a:p>
        </p:txBody>
      </p:sp>
    </p:spTree>
    <p:extLst>
      <p:ext uri="{BB962C8B-B14F-4D97-AF65-F5344CB8AC3E}">
        <p14:creationId xmlns:p14="http://schemas.microsoft.com/office/powerpoint/2010/main" val="14094136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Spacy – NER - SMALL</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import spacy</a:t>
            </a:r>
          </a:p>
          <a:p>
            <a:pPr marL="0" indent="0">
              <a:buNone/>
            </a:pPr>
            <a:endParaRPr lang="en-US" dirty="0"/>
          </a:p>
          <a:p>
            <a:pPr marL="0" indent="0">
              <a:buNone/>
            </a:pPr>
            <a:r>
              <a:rPr lang="en-US" dirty="0"/>
              <a:t>text = "Apple is looking at buying U.K. startup for $1 billion"</a:t>
            </a:r>
          </a:p>
          <a:p>
            <a:pPr marL="0" indent="0">
              <a:buNone/>
            </a:pPr>
            <a:endParaRPr lang="en-US" dirty="0"/>
          </a:p>
          <a:p>
            <a:pPr marL="0" indent="0">
              <a:buNone/>
            </a:pPr>
            <a:r>
              <a:rPr lang="en-US" dirty="0" err="1"/>
              <a:t>nlp</a:t>
            </a:r>
            <a:r>
              <a:rPr lang="en-US" dirty="0"/>
              <a:t> = </a:t>
            </a:r>
            <a:r>
              <a:rPr lang="en-US" dirty="0" err="1"/>
              <a:t>spacy.load</a:t>
            </a:r>
            <a:r>
              <a:rPr lang="en-US" dirty="0"/>
              <a:t>("</a:t>
            </a:r>
            <a:r>
              <a:rPr lang="en-US" dirty="0" err="1">
                <a:solidFill>
                  <a:srgbClr val="00B0F0"/>
                </a:solidFill>
              </a:rPr>
              <a:t>en_core_web_sm</a:t>
            </a:r>
            <a:r>
              <a:rPr lang="en-US" dirty="0"/>
              <a:t>")</a:t>
            </a:r>
          </a:p>
          <a:p>
            <a:pPr marL="0" indent="0">
              <a:buNone/>
            </a:pPr>
            <a:r>
              <a:rPr lang="en-US" dirty="0"/>
              <a:t>doc = </a:t>
            </a:r>
            <a:r>
              <a:rPr lang="en-US" dirty="0" err="1"/>
              <a:t>nlp</a:t>
            </a:r>
            <a:r>
              <a:rPr lang="en-US" dirty="0"/>
              <a:t>(text)</a:t>
            </a:r>
          </a:p>
          <a:p>
            <a:pPr marL="0" indent="0">
              <a:buNone/>
            </a:pPr>
            <a:endParaRPr lang="en-US" dirty="0"/>
          </a:p>
          <a:p>
            <a:pPr marL="0" indent="0">
              <a:buNone/>
            </a:pPr>
            <a:r>
              <a:rPr lang="en-US" dirty="0"/>
              <a:t>for </a:t>
            </a:r>
            <a:r>
              <a:rPr lang="en-US" dirty="0" err="1"/>
              <a:t>ent</a:t>
            </a:r>
            <a:r>
              <a:rPr lang="en-US" dirty="0"/>
              <a:t> in </a:t>
            </a:r>
            <a:r>
              <a:rPr lang="en-US" dirty="0" err="1"/>
              <a:t>doc.ents</a:t>
            </a:r>
            <a:r>
              <a:rPr lang="en-US" dirty="0"/>
              <a:t>:</a:t>
            </a:r>
          </a:p>
          <a:p>
            <a:pPr marL="0" indent="0">
              <a:buNone/>
            </a:pPr>
            <a:r>
              <a:rPr lang="en-US" dirty="0"/>
              <a:t>    print(</a:t>
            </a:r>
            <a:r>
              <a:rPr lang="en-US" dirty="0" err="1"/>
              <a:t>ent.text</a:t>
            </a:r>
            <a:r>
              <a:rPr lang="en-US" dirty="0"/>
              <a:t>, </a:t>
            </a:r>
            <a:r>
              <a:rPr lang="en-US" dirty="0" err="1"/>
              <a:t>ent.label</a:t>
            </a:r>
            <a:r>
              <a:rPr lang="en-US" dirty="0"/>
              <a:t>_)</a:t>
            </a:r>
          </a:p>
        </p:txBody>
      </p:sp>
    </p:spTree>
    <p:extLst>
      <p:ext uri="{BB962C8B-B14F-4D97-AF65-F5344CB8AC3E}">
        <p14:creationId xmlns:p14="http://schemas.microsoft.com/office/powerpoint/2010/main" val="21650525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SPACY – POS -TF</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dirty="0"/>
              <a:t>!python -m spacy download </a:t>
            </a:r>
            <a:r>
              <a:rPr lang="en-US" dirty="0" err="1"/>
              <a:t>en_core_web_trf</a:t>
            </a:r>
            <a:r>
              <a:rPr lang="en-US" dirty="0"/>
              <a:t>  # restart session - so execute in a separate cell</a:t>
            </a:r>
          </a:p>
          <a:p>
            <a:pPr marL="0" indent="0">
              <a:buNone/>
            </a:pPr>
            <a:endParaRPr lang="en-US" dirty="0"/>
          </a:p>
          <a:p>
            <a:pPr marL="0" indent="0">
              <a:buNone/>
            </a:pPr>
            <a:endParaRPr lang="en-US" dirty="0"/>
          </a:p>
          <a:p>
            <a:pPr marL="0" indent="0">
              <a:buNone/>
            </a:pPr>
            <a:r>
              <a:rPr lang="en-US" dirty="0"/>
              <a:t>import spacy</a:t>
            </a:r>
          </a:p>
          <a:p>
            <a:pPr marL="0" indent="0">
              <a:buNone/>
            </a:pPr>
            <a:endParaRPr lang="en-US" dirty="0"/>
          </a:p>
          <a:p>
            <a:pPr marL="0" indent="0">
              <a:buNone/>
            </a:pPr>
            <a:r>
              <a:rPr lang="en-US" dirty="0"/>
              <a:t>text = "Apple is looking at buying U.K. startup for $1 billion"</a:t>
            </a:r>
          </a:p>
          <a:p>
            <a:pPr marL="0" indent="0">
              <a:buNone/>
            </a:pPr>
            <a:endParaRPr lang="en-US" dirty="0"/>
          </a:p>
          <a:p>
            <a:pPr marL="0" indent="0">
              <a:buNone/>
            </a:pPr>
            <a:r>
              <a:rPr lang="en-US" dirty="0" err="1"/>
              <a:t>nlp</a:t>
            </a:r>
            <a:r>
              <a:rPr lang="en-US" dirty="0"/>
              <a:t> = </a:t>
            </a:r>
            <a:r>
              <a:rPr lang="en-US" dirty="0" err="1"/>
              <a:t>spacy.load</a:t>
            </a:r>
            <a:r>
              <a:rPr lang="en-US" dirty="0"/>
              <a:t>("</a:t>
            </a:r>
            <a:r>
              <a:rPr lang="en-US" dirty="0" err="1"/>
              <a:t>en_core_web_trf</a:t>
            </a:r>
            <a:r>
              <a:rPr lang="en-US" dirty="0"/>
              <a:t>")</a:t>
            </a:r>
          </a:p>
          <a:p>
            <a:pPr marL="0" indent="0">
              <a:buNone/>
            </a:pPr>
            <a:r>
              <a:rPr lang="en-US" dirty="0"/>
              <a:t>doc = </a:t>
            </a:r>
            <a:r>
              <a:rPr lang="en-US" dirty="0" err="1"/>
              <a:t>nlp</a:t>
            </a:r>
            <a:r>
              <a:rPr lang="en-US" dirty="0"/>
              <a:t>(text)</a:t>
            </a:r>
          </a:p>
          <a:p>
            <a:pPr marL="0" indent="0">
              <a:buNone/>
            </a:pPr>
            <a:endParaRPr lang="en-US" dirty="0"/>
          </a:p>
          <a:p>
            <a:pPr marL="0" indent="0">
              <a:buNone/>
            </a:pPr>
            <a:r>
              <a:rPr lang="en-US" dirty="0"/>
              <a:t>for token in doc:</a:t>
            </a:r>
          </a:p>
          <a:p>
            <a:pPr marL="0" indent="0">
              <a:buNone/>
            </a:pPr>
            <a:r>
              <a:rPr lang="en-US" dirty="0"/>
              <a:t>    print(</a:t>
            </a:r>
            <a:r>
              <a:rPr lang="en-US" dirty="0" err="1"/>
              <a:t>token.text</a:t>
            </a:r>
            <a:r>
              <a:rPr lang="en-US" dirty="0"/>
              <a:t>, </a:t>
            </a:r>
            <a:r>
              <a:rPr lang="en-US" dirty="0" err="1"/>
              <a:t>token.pos</a:t>
            </a:r>
            <a:r>
              <a:rPr lang="en-US" dirty="0"/>
              <a:t>_, </a:t>
            </a:r>
            <a:r>
              <a:rPr lang="en-US" dirty="0" err="1"/>
              <a:t>token.dep</a:t>
            </a:r>
            <a:r>
              <a:rPr lang="en-US" dirty="0"/>
              <a:t>_)</a:t>
            </a:r>
          </a:p>
        </p:txBody>
      </p:sp>
    </p:spTree>
    <p:extLst>
      <p:ext uri="{BB962C8B-B14F-4D97-AF65-F5344CB8AC3E}">
        <p14:creationId xmlns:p14="http://schemas.microsoft.com/office/powerpoint/2010/main" val="30782808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SPACY – NER -TF</a:t>
            </a:r>
            <a:endParaRPr lang="en-US" dirty="0"/>
          </a:p>
        </p:txBody>
      </p:sp>
      <p:sp>
        <p:nvSpPr>
          <p:cNvPr id="3" name="Content Placeholder 2"/>
          <p:cNvSpPr>
            <a:spLocks noGrp="1"/>
          </p:cNvSpPr>
          <p:nvPr>
            <p:ph idx="1"/>
          </p:nvPr>
        </p:nvSpPr>
        <p:spPr/>
        <p:txBody>
          <a:bodyPr/>
          <a:lstStyle/>
          <a:p>
            <a:pPr marL="0" indent="0">
              <a:buNone/>
            </a:pPr>
            <a:r>
              <a:rPr lang="en-US" dirty="0"/>
              <a:t>for </a:t>
            </a:r>
            <a:r>
              <a:rPr lang="en-US" dirty="0" err="1"/>
              <a:t>ent</a:t>
            </a:r>
            <a:r>
              <a:rPr lang="en-US" dirty="0"/>
              <a:t> in </a:t>
            </a:r>
            <a:r>
              <a:rPr lang="en-US" dirty="0" err="1"/>
              <a:t>doc.ents</a:t>
            </a:r>
            <a:r>
              <a:rPr lang="en-US" dirty="0"/>
              <a:t>:</a:t>
            </a:r>
          </a:p>
          <a:p>
            <a:pPr marL="0" indent="0">
              <a:buNone/>
            </a:pPr>
            <a:r>
              <a:rPr lang="en-US" dirty="0"/>
              <a:t>    print(</a:t>
            </a:r>
            <a:r>
              <a:rPr lang="en-US" dirty="0" err="1"/>
              <a:t>ent.text</a:t>
            </a:r>
            <a:r>
              <a:rPr lang="en-US" dirty="0"/>
              <a:t>, </a:t>
            </a:r>
            <a:r>
              <a:rPr lang="en-US" dirty="0" err="1"/>
              <a:t>ent.label</a:t>
            </a:r>
            <a:r>
              <a:rPr lang="en-US" dirty="0"/>
              <a:t>_)</a:t>
            </a:r>
          </a:p>
        </p:txBody>
      </p:sp>
    </p:spTree>
    <p:extLst>
      <p:ext uri="{BB962C8B-B14F-4D97-AF65-F5344CB8AC3E}">
        <p14:creationId xmlns:p14="http://schemas.microsoft.com/office/powerpoint/2010/main" val="1574417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Preprocessing</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b="1" dirty="0" smtClean="0"/>
              <a:t>1. Text Cleaning</a:t>
            </a:r>
          </a:p>
          <a:p>
            <a:r>
              <a:rPr lang="en-US" dirty="0" smtClean="0"/>
              <a:t>This includes eliminating unwanted characters or symbols such as special characters (</a:t>
            </a:r>
            <a:r>
              <a:rPr lang="en-US" b="1" dirty="0" smtClean="0"/>
              <a:t>e.g., #, @, &amp;), HTML tags</a:t>
            </a:r>
            <a:r>
              <a:rPr lang="en-US" dirty="0" smtClean="0"/>
              <a:t>, or </a:t>
            </a:r>
            <a:r>
              <a:rPr lang="en-US" b="1" dirty="0" smtClean="0"/>
              <a:t>extra whitespace</a:t>
            </a:r>
            <a:r>
              <a:rPr lang="en-US" dirty="0" smtClean="0"/>
              <a:t>. Cleaning the text helps in reducing variability and noise in the data.</a:t>
            </a:r>
          </a:p>
          <a:p>
            <a:pPr marL="0" indent="0">
              <a:buNone/>
            </a:pPr>
            <a:r>
              <a:rPr lang="en-US" dirty="0" smtClean="0"/>
              <a:t>2. </a:t>
            </a:r>
            <a:r>
              <a:rPr lang="en-US" b="1" dirty="0" smtClean="0"/>
              <a:t>Lowercasing</a:t>
            </a:r>
            <a:r>
              <a:rPr lang="en-US" dirty="0" smtClean="0"/>
              <a:t>: Converting all text to lowercase ensures consistency by avoiding the distinction between "</a:t>
            </a:r>
            <a:r>
              <a:rPr lang="en-US" b="1" dirty="0" smtClean="0"/>
              <a:t>Apple"</a:t>
            </a:r>
            <a:r>
              <a:rPr lang="en-US" dirty="0" smtClean="0"/>
              <a:t> and "</a:t>
            </a:r>
            <a:r>
              <a:rPr lang="en-US" b="1" dirty="0" smtClean="0"/>
              <a:t>apple</a:t>
            </a:r>
            <a:r>
              <a:rPr lang="en-US" dirty="0" smtClean="0"/>
              <a:t>." This step is crucial because it treats words with different cases as the same word.</a:t>
            </a:r>
          </a:p>
          <a:p>
            <a:pPr marL="0" indent="0">
              <a:buNone/>
            </a:pPr>
            <a:r>
              <a:rPr lang="en-US" dirty="0"/>
              <a:t>3</a:t>
            </a:r>
            <a:r>
              <a:rPr lang="en-US" dirty="0" smtClean="0"/>
              <a:t>. </a:t>
            </a:r>
            <a:r>
              <a:rPr lang="en-US" b="1" dirty="0" smtClean="0"/>
              <a:t>Tokenization</a:t>
            </a:r>
          </a:p>
          <a:p>
            <a:r>
              <a:rPr lang="en-US" b="1" dirty="0" smtClean="0"/>
              <a:t>Word Tokenization</a:t>
            </a:r>
            <a:r>
              <a:rPr lang="en-US" dirty="0" smtClean="0"/>
              <a:t>: Splitting text into individual words or tokens. This is one of the first steps in text preprocessing. For example, the sentence "I love NLP" is tokenized into ["I", "love", "NLP"].</a:t>
            </a:r>
          </a:p>
          <a:p>
            <a:r>
              <a:rPr lang="en-US" b="1" dirty="0" smtClean="0"/>
              <a:t>Sentence Tokenization</a:t>
            </a:r>
            <a:r>
              <a:rPr lang="en-US" dirty="0" smtClean="0"/>
              <a:t>: Dividing text into sentences. This is important for tasks where sentence boundaries are relevant, such as sentiment analysis or summarization.</a:t>
            </a:r>
          </a:p>
        </p:txBody>
      </p:sp>
    </p:spTree>
    <p:extLst>
      <p:ext uri="{BB962C8B-B14F-4D97-AF65-F5344CB8AC3E}">
        <p14:creationId xmlns:p14="http://schemas.microsoft.com/office/powerpoint/2010/main" val="42947468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Preprocessing</a:t>
            </a:r>
            <a:endParaRPr lang="en-US" dirty="0"/>
          </a:p>
        </p:txBody>
      </p:sp>
      <p:sp>
        <p:nvSpPr>
          <p:cNvPr id="3" name="Content Placeholder 2"/>
          <p:cNvSpPr>
            <a:spLocks noGrp="1"/>
          </p:cNvSpPr>
          <p:nvPr>
            <p:ph idx="1"/>
          </p:nvPr>
        </p:nvSpPr>
        <p:spPr/>
        <p:txBody>
          <a:bodyPr>
            <a:normAutofit/>
          </a:bodyPr>
          <a:lstStyle/>
          <a:p>
            <a:pPr marL="0" indent="0">
              <a:buNone/>
            </a:pPr>
            <a:r>
              <a:rPr lang="en-US" dirty="0"/>
              <a:t>4</a:t>
            </a:r>
            <a:r>
              <a:rPr lang="en-US" dirty="0" smtClean="0"/>
              <a:t>. </a:t>
            </a:r>
            <a:r>
              <a:rPr lang="en-US" b="1" dirty="0" smtClean="0"/>
              <a:t>Removing Stop Words</a:t>
            </a:r>
          </a:p>
          <a:p>
            <a:r>
              <a:rPr lang="en-US" dirty="0" smtClean="0"/>
              <a:t>Stop Words: Common words that are filtered out because they add little value in terms of analysis. Examples include "</a:t>
            </a:r>
            <a:r>
              <a:rPr lang="en-US" b="1" dirty="0" smtClean="0"/>
              <a:t>the," "is," "and," </a:t>
            </a:r>
            <a:r>
              <a:rPr lang="en-US" dirty="0" smtClean="0"/>
              <a:t>and </a:t>
            </a:r>
            <a:r>
              <a:rPr lang="en-US" b="1" dirty="0" smtClean="0"/>
              <a:t>"in." </a:t>
            </a:r>
            <a:r>
              <a:rPr lang="en-US" dirty="0" smtClean="0"/>
              <a:t>Removing these helps in focusing on more meaningful words in the text.</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5071858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Preprocessing</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a:t>4</a:t>
            </a:r>
            <a:r>
              <a:rPr lang="en-US" dirty="0" smtClean="0"/>
              <a:t>. </a:t>
            </a:r>
            <a:r>
              <a:rPr lang="en-US" b="1" dirty="0" smtClean="0"/>
              <a:t>Removing Stop Words</a:t>
            </a:r>
          </a:p>
          <a:p>
            <a:pPr marL="0" indent="0">
              <a:buNone/>
            </a:pPr>
            <a:r>
              <a:rPr lang="en-US" dirty="0" smtClean="0"/>
              <a:t>import </a:t>
            </a:r>
            <a:r>
              <a:rPr lang="en-US" dirty="0" err="1" smtClean="0"/>
              <a:t>nltk</a:t>
            </a:r>
            <a:endParaRPr lang="en-US" dirty="0" smtClean="0"/>
          </a:p>
          <a:p>
            <a:pPr marL="0" indent="0">
              <a:buNone/>
            </a:pPr>
            <a:r>
              <a:rPr lang="en-US" dirty="0" smtClean="0"/>
              <a:t>from </a:t>
            </a:r>
            <a:r>
              <a:rPr lang="en-US" dirty="0" err="1" smtClean="0"/>
              <a:t>nltk.corpus</a:t>
            </a:r>
            <a:r>
              <a:rPr lang="en-US" dirty="0" smtClean="0"/>
              <a:t> import </a:t>
            </a:r>
            <a:r>
              <a:rPr lang="en-US" dirty="0" err="1" smtClean="0"/>
              <a:t>stopwords</a:t>
            </a:r>
            <a:endParaRPr lang="en-US" dirty="0" smtClean="0"/>
          </a:p>
          <a:p>
            <a:pPr marL="0" indent="0">
              <a:buNone/>
            </a:pPr>
            <a:r>
              <a:rPr lang="en-US" dirty="0" smtClean="0"/>
              <a:t># Download </a:t>
            </a:r>
            <a:r>
              <a:rPr lang="en-US" dirty="0" err="1" smtClean="0"/>
              <a:t>stopwords</a:t>
            </a:r>
            <a:r>
              <a:rPr lang="en-US" dirty="0" smtClean="0"/>
              <a:t> (if not already downloaded)</a:t>
            </a:r>
          </a:p>
          <a:p>
            <a:pPr marL="0" indent="0">
              <a:buNone/>
            </a:pPr>
            <a:r>
              <a:rPr lang="en-US" dirty="0" err="1" smtClean="0"/>
              <a:t>nltk.download</a:t>
            </a:r>
            <a:r>
              <a:rPr lang="en-US" dirty="0" smtClean="0"/>
              <a:t>('</a:t>
            </a:r>
            <a:r>
              <a:rPr lang="en-US" dirty="0" err="1" smtClean="0"/>
              <a:t>stopwords</a:t>
            </a:r>
            <a:r>
              <a:rPr lang="en-US" dirty="0" smtClean="0"/>
              <a:t>')</a:t>
            </a:r>
          </a:p>
          <a:p>
            <a:pPr marL="0" indent="0">
              <a:buNone/>
            </a:pPr>
            <a:r>
              <a:rPr lang="en-US" dirty="0" smtClean="0"/>
              <a:t># Define the text</a:t>
            </a:r>
          </a:p>
          <a:p>
            <a:pPr marL="0" indent="0">
              <a:buNone/>
            </a:pPr>
            <a:r>
              <a:rPr lang="en-US" dirty="0" smtClean="0"/>
              <a:t>text = "This is a sample sentence for </a:t>
            </a:r>
            <a:r>
              <a:rPr lang="en-US" dirty="0" err="1" smtClean="0"/>
              <a:t>stopword</a:t>
            </a:r>
            <a:r>
              <a:rPr lang="en-US" dirty="0" smtClean="0"/>
              <a:t> removal. It has some common words like 'the', 'a', and 'is'."</a:t>
            </a:r>
          </a:p>
          <a:p>
            <a:pPr marL="0" indent="0">
              <a:buNone/>
            </a:pPr>
            <a:r>
              <a:rPr lang="en-US" dirty="0" smtClean="0"/>
              <a:t># Get </a:t>
            </a:r>
            <a:r>
              <a:rPr lang="en-US" dirty="0" err="1" smtClean="0"/>
              <a:t>stopwords</a:t>
            </a:r>
            <a:r>
              <a:rPr lang="en-US" dirty="0" smtClean="0"/>
              <a:t> for English</a:t>
            </a:r>
          </a:p>
          <a:p>
            <a:pPr marL="0" indent="0">
              <a:buNone/>
            </a:pPr>
            <a:r>
              <a:rPr lang="en-US" dirty="0" err="1" smtClean="0"/>
              <a:t>stop_words</a:t>
            </a:r>
            <a:r>
              <a:rPr lang="en-US" dirty="0" smtClean="0"/>
              <a:t> = set(</a:t>
            </a:r>
            <a:r>
              <a:rPr lang="en-US" dirty="0" err="1" smtClean="0"/>
              <a:t>stopwords.words</a:t>
            </a:r>
            <a:r>
              <a:rPr lang="en-US" dirty="0" smtClean="0"/>
              <a:t>('</a:t>
            </a:r>
            <a:r>
              <a:rPr lang="en-US" dirty="0" err="1" smtClean="0"/>
              <a:t>english</a:t>
            </a:r>
            <a:r>
              <a:rPr lang="en-US" dirty="0" smtClean="0"/>
              <a:t>'))</a:t>
            </a:r>
          </a:p>
          <a:p>
            <a:pPr marL="0" indent="0">
              <a:buNone/>
            </a:pPr>
            <a:r>
              <a:rPr lang="en-US" dirty="0" smtClean="0"/>
              <a:t># Remove </a:t>
            </a:r>
            <a:r>
              <a:rPr lang="en-US" dirty="0" err="1" smtClean="0"/>
              <a:t>stopwords</a:t>
            </a:r>
            <a:r>
              <a:rPr lang="en-US" dirty="0" smtClean="0"/>
              <a:t> from the text</a:t>
            </a:r>
          </a:p>
          <a:p>
            <a:pPr marL="0" indent="0">
              <a:buNone/>
            </a:pPr>
            <a:r>
              <a:rPr lang="en-US" dirty="0" err="1" smtClean="0"/>
              <a:t>filtered_text</a:t>
            </a:r>
            <a:r>
              <a:rPr lang="en-US" dirty="0" smtClean="0"/>
              <a:t> = [word for word in </a:t>
            </a:r>
            <a:r>
              <a:rPr lang="en-US" dirty="0" err="1" smtClean="0"/>
              <a:t>text.lower</a:t>
            </a:r>
            <a:r>
              <a:rPr lang="en-US" dirty="0" smtClean="0"/>
              <a:t>().split() if word not in </a:t>
            </a:r>
            <a:r>
              <a:rPr lang="en-US" dirty="0" err="1" smtClean="0"/>
              <a:t>stop_words</a:t>
            </a:r>
            <a:r>
              <a:rPr lang="en-US" dirty="0" smtClean="0"/>
              <a:t>]</a:t>
            </a:r>
          </a:p>
          <a:p>
            <a:pPr marL="0" indent="0">
              <a:buNone/>
            </a:pPr>
            <a:r>
              <a:rPr lang="en-US" dirty="0" smtClean="0"/>
              <a:t>print("Original Text:", text)</a:t>
            </a:r>
          </a:p>
          <a:p>
            <a:pPr marL="0" indent="0">
              <a:buNone/>
            </a:pPr>
            <a:r>
              <a:rPr lang="en-US" dirty="0" smtClean="0"/>
              <a:t>print("Filtered Text:", ' '.join(</a:t>
            </a:r>
            <a:r>
              <a:rPr lang="en-US" dirty="0" err="1" smtClean="0"/>
              <a:t>filtered_text</a:t>
            </a:r>
            <a:r>
              <a:rPr lang="en-US" dirty="0" smtClean="0"/>
              <a:t>))</a:t>
            </a:r>
          </a:p>
          <a:p>
            <a:pPr marL="0" indent="0">
              <a:buNone/>
            </a:pPr>
            <a:endParaRPr lang="en-US" dirty="0"/>
          </a:p>
        </p:txBody>
      </p:sp>
    </p:spTree>
    <p:extLst>
      <p:ext uri="{BB962C8B-B14F-4D97-AF65-F5344CB8AC3E}">
        <p14:creationId xmlns:p14="http://schemas.microsoft.com/office/powerpoint/2010/main" val="2527729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Preprocessing</a:t>
            </a:r>
            <a:endParaRPr lang="en-US" dirty="0"/>
          </a:p>
        </p:txBody>
      </p:sp>
      <p:sp>
        <p:nvSpPr>
          <p:cNvPr id="3" name="Content Placeholder 2"/>
          <p:cNvSpPr>
            <a:spLocks noGrp="1"/>
          </p:cNvSpPr>
          <p:nvPr>
            <p:ph idx="1"/>
          </p:nvPr>
        </p:nvSpPr>
        <p:spPr/>
        <p:txBody>
          <a:bodyPr>
            <a:normAutofit/>
          </a:bodyPr>
          <a:lstStyle/>
          <a:p>
            <a:pPr marL="0" indent="0">
              <a:buNone/>
            </a:pPr>
            <a:r>
              <a:rPr lang="en-US" dirty="0"/>
              <a:t>5</a:t>
            </a:r>
            <a:r>
              <a:rPr lang="en-US" dirty="0" smtClean="0"/>
              <a:t>.  </a:t>
            </a:r>
            <a:r>
              <a:rPr lang="en-US" b="1" dirty="0" smtClean="0"/>
              <a:t>Normalization</a:t>
            </a:r>
          </a:p>
          <a:p>
            <a:r>
              <a:rPr lang="en-US" b="1" dirty="0" smtClean="0"/>
              <a:t>Stemming</a:t>
            </a:r>
            <a:r>
              <a:rPr lang="en-US" dirty="0" smtClean="0"/>
              <a:t>: A process to reduce words to their root or base form by removing suffixes. For example, "running" becomes "run." Stemming is useful for reducing the dimensionality of text data but can sometimes lead to non-dictionary words.</a:t>
            </a:r>
          </a:p>
          <a:p>
            <a:r>
              <a:rPr lang="en-US" b="1" dirty="0" smtClean="0"/>
              <a:t>Lemmatization</a:t>
            </a:r>
            <a:r>
              <a:rPr lang="en-US" dirty="0" smtClean="0"/>
              <a:t>: Similar to stemming, but it involves reducing words to their dictionary form or lemma. For example, "running" becomes "run," and "better" becomes "good." Lemmatization is more accurate than stemming but requires more computational resources.</a:t>
            </a:r>
          </a:p>
          <a:p>
            <a:endParaRPr lang="en-US" dirty="0"/>
          </a:p>
        </p:txBody>
      </p:sp>
    </p:spTree>
    <p:extLst>
      <p:ext uri="{BB962C8B-B14F-4D97-AF65-F5344CB8AC3E}">
        <p14:creationId xmlns:p14="http://schemas.microsoft.com/office/powerpoint/2010/main" val="16170349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Preprocessing</a:t>
            </a:r>
            <a:endParaRPr lang="en-US" dirty="0"/>
          </a:p>
        </p:txBody>
      </p:sp>
      <p:sp>
        <p:nvSpPr>
          <p:cNvPr id="3" name="Content Placeholder 2"/>
          <p:cNvSpPr>
            <a:spLocks noGrp="1"/>
          </p:cNvSpPr>
          <p:nvPr>
            <p:ph idx="1"/>
          </p:nvPr>
        </p:nvSpPr>
        <p:spPr/>
        <p:txBody>
          <a:bodyPr>
            <a:normAutofit/>
          </a:bodyPr>
          <a:lstStyle/>
          <a:p>
            <a:pPr marL="0" indent="0">
              <a:buNone/>
            </a:pPr>
            <a:r>
              <a:rPr lang="en-US" dirty="0"/>
              <a:t>6</a:t>
            </a:r>
            <a:r>
              <a:rPr lang="en-US" dirty="0" smtClean="0"/>
              <a:t>. </a:t>
            </a:r>
            <a:r>
              <a:rPr lang="en-US" b="1" dirty="0" smtClean="0"/>
              <a:t>Handling Punctuation</a:t>
            </a:r>
          </a:p>
          <a:p>
            <a:r>
              <a:rPr lang="en-US" dirty="0" smtClean="0"/>
              <a:t>Punctuation Removal: </a:t>
            </a:r>
            <a:r>
              <a:rPr lang="en-US" b="1" dirty="0" smtClean="0"/>
              <a:t>Removing</a:t>
            </a:r>
            <a:r>
              <a:rPr lang="en-US" dirty="0" smtClean="0"/>
              <a:t> punctuation marks (</a:t>
            </a:r>
            <a:r>
              <a:rPr lang="en-US" b="1" dirty="0" smtClean="0"/>
              <a:t>e.g., periods, commas, exclamation points</a:t>
            </a:r>
            <a:r>
              <a:rPr lang="en-US" dirty="0" smtClean="0"/>
              <a:t>) can help in standardizing the text and simplifying the analysis. </a:t>
            </a:r>
            <a:r>
              <a:rPr lang="en-US" b="1" dirty="0" smtClean="0"/>
              <a:t>However, in some cases, punctuation might be important for sentiment analysis or other specific tasks</a:t>
            </a:r>
            <a:r>
              <a:rPr lang="en-US" dirty="0" smtClean="0"/>
              <a:t>.</a:t>
            </a:r>
          </a:p>
          <a:p>
            <a:pPr marL="0" indent="0">
              <a:buNone/>
            </a:pPr>
            <a:r>
              <a:rPr lang="en-US" b="1" dirty="0"/>
              <a:t>7</a:t>
            </a:r>
            <a:r>
              <a:rPr lang="en-US" b="1" dirty="0" smtClean="0"/>
              <a:t>. Removing Numbers</a:t>
            </a:r>
          </a:p>
          <a:p>
            <a:r>
              <a:rPr lang="en-US" dirty="0" smtClean="0"/>
              <a:t>Numbers: Depending on the context, it may be necessary to remove or handle numbers separately. For example, in sentiment analysis, numbers may not provide useful information and can be removed.</a:t>
            </a:r>
          </a:p>
        </p:txBody>
      </p:sp>
    </p:spTree>
    <p:extLst>
      <p:ext uri="{BB962C8B-B14F-4D97-AF65-F5344CB8AC3E}">
        <p14:creationId xmlns:p14="http://schemas.microsoft.com/office/powerpoint/2010/main" val="412808354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Preprocessing</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8.</a:t>
            </a:r>
            <a:r>
              <a:rPr lang="en-US" b="1" dirty="0" smtClean="0"/>
              <a:t> Handling Synonyms</a:t>
            </a:r>
          </a:p>
          <a:p>
            <a:r>
              <a:rPr lang="en-US" dirty="0" smtClean="0"/>
              <a:t>Synonyms: Standardizing words that have the same or similar meanings. This can be done using thesauri or word </a:t>
            </a:r>
            <a:r>
              <a:rPr lang="en-US" dirty="0" err="1" smtClean="0"/>
              <a:t>embeddings</a:t>
            </a:r>
            <a:r>
              <a:rPr lang="en-US" dirty="0" smtClean="0"/>
              <a:t> to ensure that synonyms are treated as the same term.</a:t>
            </a:r>
          </a:p>
          <a:p>
            <a:pPr marL="0" indent="0">
              <a:buNone/>
            </a:pPr>
            <a:r>
              <a:rPr lang="en-US" dirty="0" smtClean="0"/>
              <a:t>9. </a:t>
            </a:r>
            <a:r>
              <a:rPr lang="en-US" b="1" dirty="0" smtClean="0"/>
              <a:t>Text Vectorization</a:t>
            </a:r>
          </a:p>
          <a:p>
            <a:r>
              <a:rPr lang="en-US" dirty="0" smtClean="0"/>
              <a:t>Vectorization: Converting text into numerical representations, such as using </a:t>
            </a:r>
            <a:r>
              <a:rPr lang="en-US" b="1" dirty="0" smtClean="0"/>
              <a:t>Bag-of-Words (</a:t>
            </a:r>
            <a:r>
              <a:rPr lang="en-US" b="1" dirty="0" err="1" smtClean="0"/>
              <a:t>BoW</a:t>
            </a:r>
            <a:r>
              <a:rPr lang="en-US" b="1" dirty="0" smtClean="0"/>
              <a:t>), Term Frequency-Inverse Document Frequency (TF-IDF), </a:t>
            </a:r>
            <a:r>
              <a:rPr lang="en-US" dirty="0" smtClean="0"/>
              <a:t>or </a:t>
            </a:r>
            <a:r>
              <a:rPr lang="en-US" b="1" dirty="0" smtClean="0"/>
              <a:t>word </a:t>
            </a:r>
            <a:r>
              <a:rPr lang="en-US" b="1" dirty="0" err="1" smtClean="0"/>
              <a:t>embeddings</a:t>
            </a:r>
            <a:r>
              <a:rPr lang="en-US" dirty="0" smtClean="0"/>
              <a:t>. This step transforms text into a format suitable for machine learning algorithms.</a:t>
            </a:r>
          </a:p>
          <a:p>
            <a:endParaRPr lang="en-US" dirty="0"/>
          </a:p>
        </p:txBody>
      </p:sp>
    </p:spTree>
    <p:extLst>
      <p:ext uri="{BB962C8B-B14F-4D97-AF65-F5344CB8AC3E}">
        <p14:creationId xmlns:p14="http://schemas.microsoft.com/office/powerpoint/2010/main" val="3136623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Natural Language Processing?</a:t>
            </a:r>
            <a:endParaRPr lang="en-US" dirty="0"/>
          </a:p>
        </p:txBody>
      </p:sp>
      <p:sp>
        <p:nvSpPr>
          <p:cNvPr id="3" name="Content Placeholder 2"/>
          <p:cNvSpPr>
            <a:spLocks noGrp="1"/>
          </p:cNvSpPr>
          <p:nvPr>
            <p:ph idx="1"/>
          </p:nvPr>
        </p:nvSpPr>
        <p:spPr/>
        <p:txBody>
          <a:bodyPr/>
          <a:lstStyle/>
          <a:p>
            <a:r>
              <a:rPr lang="en-US" dirty="0" smtClean="0"/>
              <a:t>NLP, or Natural Language Processing, is a type of computer technology that </a:t>
            </a:r>
            <a:r>
              <a:rPr lang="en-US" b="1" dirty="0" smtClean="0"/>
              <a:t>helps computers understand and work with human language</a:t>
            </a:r>
            <a:r>
              <a:rPr lang="en-US" dirty="0" smtClean="0"/>
              <a:t>. </a:t>
            </a:r>
          </a:p>
          <a:p>
            <a:r>
              <a:rPr lang="en-US" dirty="0" smtClean="0"/>
              <a:t>It’s like </a:t>
            </a:r>
            <a:r>
              <a:rPr lang="en-US" b="1" dirty="0" smtClean="0"/>
              <a:t>teaching computers to understand what people say </a:t>
            </a:r>
            <a:r>
              <a:rPr lang="en-US" dirty="0" smtClean="0"/>
              <a:t>or write. </a:t>
            </a:r>
          </a:p>
          <a:p>
            <a:r>
              <a:rPr lang="en-US" dirty="0" smtClean="0"/>
              <a:t>With NLP, computers can do things like translate languages, figure out if a piece of writing sounds positive or negative, summarize text, and more. This technology is used in things like virtual assistants, online </a:t>
            </a:r>
            <a:r>
              <a:rPr lang="en-US" dirty="0" err="1" smtClean="0"/>
              <a:t>chatbots</a:t>
            </a:r>
            <a:r>
              <a:rPr lang="en-US" dirty="0" smtClean="0"/>
              <a:t>, language translation apps, and search engines to help them understand and respond to human language better.</a:t>
            </a:r>
          </a:p>
        </p:txBody>
      </p:sp>
    </p:spTree>
    <p:extLst>
      <p:ext uri="{BB962C8B-B14F-4D97-AF65-F5344CB8AC3E}">
        <p14:creationId xmlns:p14="http://schemas.microsoft.com/office/powerpoint/2010/main" val="7637003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 of Words (</a:t>
            </a:r>
            <a:r>
              <a:rPr lang="en-US" dirty="0" err="1" smtClean="0"/>
              <a:t>BoW</a:t>
            </a:r>
            <a:r>
              <a:rPr lang="en-US" dirty="0" smtClean="0"/>
              <a:t>)</a:t>
            </a:r>
            <a:endParaRPr lang="en-US" dirty="0"/>
          </a:p>
        </p:txBody>
      </p:sp>
      <p:sp>
        <p:nvSpPr>
          <p:cNvPr id="3" name="Content Placeholder 2"/>
          <p:cNvSpPr>
            <a:spLocks noGrp="1"/>
          </p:cNvSpPr>
          <p:nvPr>
            <p:ph idx="1"/>
          </p:nvPr>
        </p:nvSpPr>
        <p:spPr/>
        <p:txBody>
          <a:bodyPr>
            <a:normAutofit/>
          </a:bodyPr>
          <a:lstStyle/>
          <a:p>
            <a:r>
              <a:rPr lang="en-US" dirty="0" smtClean="0"/>
              <a:t>Bag of Words (BOW) is an algorithm that </a:t>
            </a:r>
            <a:r>
              <a:rPr lang="en-US" b="1" dirty="0" smtClean="0"/>
              <a:t>counts</a:t>
            </a:r>
            <a:r>
              <a:rPr lang="en-US" dirty="0" smtClean="0"/>
              <a:t> </a:t>
            </a:r>
            <a:r>
              <a:rPr lang="en-US" b="1" dirty="0" smtClean="0"/>
              <a:t>how many times a word appears in a document</a:t>
            </a:r>
            <a:r>
              <a:rPr lang="en-US" dirty="0" smtClean="0"/>
              <a:t>. </a:t>
            </a:r>
          </a:p>
          <a:p>
            <a:r>
              <a:rPr lang="en-US" dirty="0" smtClean="0"/>
              <a:t>Those word counts allow us to compare documents and gauge their similarities for applications like search, document classification, and topic modeling.</a:t>
            </a:r>
            <a:endParaRPr lang="en-US" dirty="0"/>
          </a:p>
        </p:txBody>
      </p:sp>
    </p:spTree>
    <p:extLst>
      <p:ext uri="{BB962C8B-B14F-4D97-AF65-F5344CB8AC3E}">
        <p14:creationId xmlns:p14="http://schemas.microsoft.com/office/powerpoint/2010/main" val="441878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 of Words (</a:t>
            </a:r>
            <a:r>
              <a:rPr lang="en-US" dirty="0" err="1" smtClean="0"/>
              <a:t>BoW</a:t>
            </a:r>
            <a:r>
              <a:rPr lang="en-US" dirty="0" smtClean="0"/>
              <a:t>)</a:t>
            </a:r>
            <a:endParaRPr lang="en-US" dirty="0"/>
          </a:p>
        </p:txBody>
      </p:sp>
      <p:sp>
        <p:nvSpPr>
          <p:cNvPr id="4" name="Content Placeholder 3"/>
          <p:cNvSpPr>
            <a:spLocks noGrp="1"/>
          </p:cNvSpPr>
          <p:nvPr>
            <p:ph idx="1"/>
          </p:nvPr>
        </p:nvSpPr>
        <p:spPr/>
        <p:txBody>
          <a:bodyPr>
            <a:normAutofit/>
          </a:bodyPr>
          <a:lstStyle/>
          <a:p>
            <a:pPr marL="0" indent="0">
              <a:buNone/>
            </a:pPr>
            <a:r>
              <a:rPr lang="en-US" dirty="0" err="1" smtClean="0"/>
              <a:t>BoW</a:t>
            </a:r>
            <a:r>
              <a:rPr lang="en-US" dirty="0" smtClean="0"/>
              <a:t> </a:t>
            </a:r>
            <a:r>
              <a:rPr lang="en-US" b="1" dirty="0" smtClean="0"/>
              <a:t>represents text as a numerical vector </a:t>
            </a:r>
            <a:r>
              <a:rPr lang="en-US" dirty="0" smtClean="0"/>
              <a:t>where each </a:t>
            </a:r>
            <a:r>
              <a:rPr lang="en-US" b="1" dirty="0" smtClean="0"/>
              <a:t>dimension corresponds to the frequency of a word </a:t>
            </a:r>
            <a:r>
              <a:rPr lang="en-US" dirty="0" smtClean="0"/>
              <a:t>in the document.</a:t>
            </a:r>
          </a:p>
          <a:p>
            <a:pPr marL="0" indent="0">
              <a:buNone/>
            </a:pPr>
            <a:endParaRPr lang="en-US" dirty="0" smtClean="0"/>
          </a:p>
          <a:p>
            <a:pPr marL="0" indent="0">
              <a:buNone/>
            </a:pPr>
            <a:r>
              <a:rPr lang="en-US" dirty="0" smtClean="0"/>
              <a:t>Suppose we have three short documents:</a:t>
            </a:r>
          </a:p>
          <a:p>
            <a:pPr marL="0" indent="0">
              <a:buNone/>
            </a:pPr>
            <a:r>
              <a:rPr lang="en-US" dirty="0" smtClean="0"/>
              <a:t>Document 1: "The cat sat on the mat."</a:t>
            </a:r>
          </a:p>
          <a:p>
            <a:pPr marL="0" indent="0">
              <a:buNone/>
            </a:pPr>
            <a:r>
              <a:rPr lang="en-US" dirty="0" smtClean="0"/>
              <a:t>Document 2: "The dog jumped over the fence."</a:t>
            </a:r>
          </a:p>
          <a:p>
            <a:pPr marL="0" indent="0">
              <a:buNone/>
            </a:pPr>
            <a:r>
              <a:rPr lang="en-US" dirty="0" smtClean="0"/>
              <a:t>Document 3: "The cat and the dog are friends."</a:t>
            </a:r>
          </a:p>
          <a:p>
            <a:pPr marL="0" indent="0">
              <a:buNone/>
            </a:pPr>
            <a:r>
              <a:rPr lang="en-US" dirty="0" smtClean="0"/>
              <a:t>We'll follow these steps to create a Bag-of-Words representation:</a:t>
            </a:r>
          </a:p>
          <a:p>
            <a:pPr marL="0" indent="0">
              <a:buNone/>
            </a:pPr>
            <a:endParaRPr lang="en-US" dirty="0"/>
          </a:p>
        </p:txBody>
      </p:sp>
    </p:spTree>
    <p:extLst>
      <p:ext uri="{BB962C8B-B14F-4D97-AF65-F5344CB8AC3E}">
        <p14:creationId xmlns:p14="http://schemas.microsoft.com/office/powerpoint/2010/main" val="238584843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 of Words (</a:t>
            </a:r>
            <a:r>
              <a:rPr lang="en-US" dirty="0" err="1" smtClean="0"/>
              <a:t>BoW</a:t>
            </a:r>
            <a:r>
              <a:rPr lang="en-US" dirty="0" smtClean="0"/>
              <a:t>)</a:t>
            </a:r>
            <a:endParaRPr lang="en-US" dirty="0"/>
          </a:p>
        </p:txBody>
      </p:sp>
      <p:sp>
        <p:nvSpPr>
          <p:cNvPr id="4" name="Content Placeholder 3"/>
          <p:cNvSpPr>
            <a:spLocks noGrp="1"/>
          </p:cNvSpPr>
          <p:nvPr>
            <p:ph idx="1"/>
          </p:nvPr>
        </p:nvSpPr>
        <p:spPr/>
        <p:txBody>
          <a:bodyPr>
            <a:normAutofit/>
          </a:bodyPr>
          <a:lstStyle/>
          <a:p>
            <a:pPr marL="0" indent="0">
              <a:buNone/>
            </a:pPr>
            <a:r>
              <a:rPr lang="en-US" dirty="0" smtClean="0"/>
              <a:t>1.	</a:t>
            </a:r>
            <a:r>
              <a:rPr lang="en-US" b="1" dirty="0" smtClean="0"/>
              <a:t>Tokenization</a:t>
            </a:r>
            <a:r>
              <a:rPr lang="en-US" dirty="0" smtClean="0"/>
              <a:t>: Split each document into individual words, ignoring punctuation and case:</a:t>
            </a:r>
          </a:p>
          <a:p>
            <a:pPr marL="0" indent="0">
              <a:buNone/>
            </a:pPr>
            <a:r>
              <a:rPr lang="en-US" dirty="0" smtClean="0"/>
              <a:t>Document 1: ["the", "cat", "sat", "on", "the", "mat"]</a:t>
            </a:r>
          </a:p>
          <a:p>
            <a:pPr marL="0" indent="0">
              <a:buNone/>
            </a:pPr>
            <a:r>
              <a:rPr lang="en-US" dirty="0" smtClean="0"/>
              <a:t>Document 2: ["the", "dog", "jumped", "over", "the", "fence"]</a:t>
            </a:r>
          </a:p>
          <a:p>
            <a:pPr marL="0" indent="0">
              <a:buNone/>
            </a:pPr>
            <a:r>
              <a:rPr lang="en-US" dirty="0" smtClean="0"/>
              <a:t>Document 3: ["the", "cat", "and", "the", "dog", "are", "friends"]</a:t>
            </a:r>
          </a:p>
          <a:p>
            <a:pPr marL="0" indent="0">
              <a:buNone/>
            </a:pPr>
            <a:r>
              <a:rPr lang="en-US" dirty="0" smtClean="0"/>
              <a:t>2.	</a:t>
            </a:r>
            <a:r>
              <a:rPr lang="en-US" b="1" dirty="0" smtClean="0"/>
              <a:t>Vocabulary Creation</a:t>
            </a:r>
            <a:r>
              <a:rPr lang="en-US" dirty="0" smtClean="0"/>
              <a:t>: Create a vocabulary from all unique words in the corpus:</a:t>
            </a:r>
          </a:p>
          <a:p>
            <a:pPr marL="0" indent="0">
              <a:buNone/>
            </a:pPr>
            <a:r>
              <a:rPr lang="en-US" dirty="0" smtClean="0"/>
              <a:t>Vocabulary: ["the", "cat", "sat", "on", "mat", "dog", "jumped", "over", "fence", "and", "are", "friends"]</a:t>
            </a:r>
          </a:p>
          <a:p>
            <a:pPr marL="0" indent="0">
              <a:buNone/>
            </a:pPr>
            <a:endParaRPr lang="en-US" dirty="0"/>
          </a:p>
        </p:txBody>
      </p:sp>
    </p:spTree>
    <p:extLst>
      <p:ext uri="{BB962C8B-B14F-4D97-AF65-F5344CB8AC3E}">
        <p14:creationId xmlns:p14="http://schemas.microsoft.com/office/powerpoint/2010/main" val="281442955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 of Words (</a:t>
            </a:r>
            <a:r>
              <a:rPr lang="en-US" dirty="0" err="1" smtClean="0"/>
              <a:t>BoW</a:t>
            </a:r>
            <a:r>
              <a:rPr lang="en-US" dirty="0" smtClean="0"/>
              <a:t>)</a:t>
            </a:r>
            <a:endParaRPr lang="en-US" dirty="0"/>
          </a:p>
        </p:txBody>
      </p:sp>
      <p:sp>
        <p:nvSpPr>
          <p:cNvPr id="4" name="Content Placeholder 3"/>
          <p:cNvSpPr>
            <a:spLocks noGrp="1"/>
          </p:cNvSpPr>
          <p:nvPr>
            <p:ph idx="1"/>
          </p:nvPr>
        </p:nvSpPr>
        <p:spPr/>
        <p:txBody>
          <a:bodyPr>
            <a:normAutofit fontScale="92500"/>
          </a:bodyPr>
          <a:lstStyle/>
          <a:p>
            <a:pPr marL="0" indent="0">
              <a:buNone/>
            </a:pPr>
            <a:r>
              <a:rPr lang="en-US" dirty="0" smtClean="0"/>
              <a:t>3.	</a:t>
            </a:r>
            <a:r>
              <a:rPr lang="en-US" b="1" dirty="0" smtClean="0"/>
              <a:t>Vectorization</a:t>
            </a:r>
            <a:r>
              <a:rPr lang="en-US" dirty="0" smtClean="0"/>
              <a:t>: Represent each document as a numerical vector where each dimension corresponds to a word in the vocabulary, and the value of each dimension represents the frequency of that word in the document:</a:t>
            </a:r>
          </a:p>
          <a:p>
            <a:pPr marL="0" indent="0">
              <a:buNone/>
            </a:pPr>
            <a:r>
              <a:rPr lang="en-US" dirty="0" smtClean="0"/>
              <a:t>Document 1: [2, 1, 1, 1, 1, 0, 0, 0, 0, 0, 0, 0]</a:t>
            </a:r>
          </a:p>
          <a:p>
            <a:pPr marL="0" indent="0">
              <a:buNone/>
            </a:pPr>
            <a:r>
              <a:rPr lang="en-US" dirty="0" smtClean="0"/>
              <a:t>Document 2: [2, 0, 0, 0, 0, 1, 1, 1, 1, 0, 0, 0]</a:t>
            </a:r>
          </a:p>
          <a:p>
            <a:pPr marL="0" indent="0">
              <a:buNone/>
            </a:pPr>
            <a:r>
              <a:rPr lang="en-US" dirty="0" smtClean="0"/>
              <a:t>Document 3: [2, 1, 0, 0, 0, 1, 0, 0, 0, 1, 1, 1]</a:t>
            </a:r>
          </a:p>
          <a:p>
            <a:pPr marL="0" indent="0">
              <a:buNone/>
            </a:pPr>
            <a:endParaRPr lang="en-US" dirty="0" smtClean="0"/>
          </a:p>
          <a:p>
            <a:pPr marL="0" indent="0">
              <a:buNone/>
            </a:pPr>
            <a:r>
              <a:rPr lang="en-US" b="1" dirty="0" smtClean="0"/>
              <a:t>Sparse Representation</a:t>
            </a:r>
            <a:r>
              <a:rPr lang="en-US" dirty="0" smtClean="0"/>
              <a:t>: Since most documents contain only a subset of the words in the vocabulary, the vectors are typically sparse. For example, Document 1 only contains words from indices 0 to 4.</a:t>
            </a:r>
          </a:p>
          <a:p>
            <a:pPr marL="0" indent="0">
              <a:buNone/>
            </a:pPr>
            <a:endParaRPr lang="en-US" dirty="0"/>
          </a:p>
        </p:txBody>
      </p:sp>
    </p:spTree>
    <p:extLst>
      <p:ext uri="{BB962C8B-B14F-4D97-AF65-F5344CB8AC3E}">
        <p14:creationId xmlns:p14="http://schemas.microsoft.com/office/powerpoint/2010/main" val="31620392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 of Words (</a:t>
            </a:r>
            <a:r>
              <a:rPr lang="en-US" dirty="0" err="1" smtClean="0"/>
              <a:t>BoW</a:t>
            </a:r>
            <a:r>
              <a:rPr lang="en-US" dirty="0" smtClean="0"/>
              <a:t>)</a:t>
            </a:r>
            <a:endParaRPr lang="en-US" dirty="0"/>
          </a:p>
        </p:txBody>
      </p:sp>
      <p:sp>
        <p:nvSpPr>
          <p:cNvPr id="4" name="Content Placeholder 3"/>
          <p:cNvSpPr>
            <a:spLocks noGrp="1"/>
          </p:cNvSpPr>
          <p:nvPr>
            <p:ph idx="1"/>
          </p:nvPr>
        </p:nvSpPr>
        <p:spPr/>
        <p:txBody>
          <a:bodyPr>
            <a:normAutofit/>
          </a:bodyPr>
          <a:lstStyle/>
          <a:p>
            <a:pPr marL="0" indent="0">
              <a:buNone/>
            </a:pPr>
            <a:r>
              <a:rPr lang="en-US" sz="2400" dirty="0" smtClean="0"/>
              <a:t>3.	</a:t>
            </a:r>
            <a:r>
              <a:rPr lang="en-US" sz="2400" b="1" dirty="0" smtClean="0"/>
              <a:t>Vectorization</a:t>
            </a:r>
            <a:r>
              <a:rPr lang="en-US" sz="2400" dirty="0" smtClean="0"/>
              <a:t>: Represent each document as a numerical vector where each dimension corresponds to a word in the vocabulary, and the value of each dimension represents the frequency of that word in the document:</a:t>
            </a:r>
          </a:p>
          <a:p>
            <a:pPr marL="0" indent="0">
              <a:buNone/>
            </a:pPr>
            <a:r>
              <a:rPr lang="en-US" sz="2400" dirty="0" smtClean="0"/>
              <a:t>Document 1: [2, 1, 1, 1, 1, 0, 0, 0, 0, 0, 0, 0]</a:t>
            </a:r>
          </a:p>
          <a:p>
            <a:pPr marL="0" indent="0">
              <a:buNone/>
            </a:pPr>
            <a:r>
              <a:rPr lang="en-US" sz="2400" dirty="0" smtClean="0"/>
              <a:t>Document 2: [2, 0, 0, 0, 0, 1, 1, 1, 1, 0, 0, 0]</a:t>
            </a:r>
          </a:p>
          <a:p>
            <a:pPr marL="0" indent="0">
              <a:buNone/>
            </a:pPr>
            <a:r>
              <a:rPr lang="en-US" sz="2400" dirty="0" smtClean="0"/>
              <a:t>Document 3: [2, 1, 0, 0, 0, 1, 0, 0, 0, 1, 1, 1]</a:t>
            </a:r>
          </a:p>
          <a:p>
            <a:pPr marL="0" indent="0">
              <a:buNone/>
            </a:pPr>
            <a:endParaRPr lang="en-US" dirty="0" smtClean="0"/>
          </a:p>
          <a:p>
            <a:pPr marL="0" indent="0">
              <a:buNone/>
            </a:pPr>
            <a:endParaRPr lang="en-US" dirty="0"/>
          </a:p>
        </p:txBody>
      </p:sp>
      <p:pic>
        <p:nvPicPr>
          <p:cNvPr id="3" name="Picture 2"/>
          <p:cNvPicPr>
            <a:picLocks noChangeAspect="1"/>
          </p:cNvPicPr>
          <p:nvPr/>
        </p:nvPicPr>
        <p:blipFill>
          <a:blip r:embed="rId2"/>
          <a:stretch>
            <a:fillRect/>
          </a:stretch>
        </p:blipFill>
        <p:spPr>
          <a:xfrm>
            <a:off x="683173" y="4339293"/>
            <a:ext cx="9711295" cy="1972607"/>
          </a:xfrm>
          <a:prstGeom prst="rect">
            <a:avLst/>
          </a:prstGeom>
        </p:spPr>
      </p:pic>
    </p:spTree>
    <p:extLst>
      <p:ext uri="{BB962C8B-B14F-4D97-AF65-F5344CB8AC3E}">
        <p14:creationId xmlns:p14="http://schemas.microsoft.com/office/powerpoint/2010/main" val="170687333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Bag of Words (</a:t>
            </a:r>
            <a:r>
              <a:rPr lang="en-US" dirty="0" err="1" smtClean="0"/>
              <a:t>BoW</a:t>
            </a:r>
            <a:r>
              <a:rPr lang="en-US" dirty="0" smtClean="0"/>
              <a:t>)</a:t>
            </a:r>
            <a:endParaRPr lang="en-US" dirty="0"/>
          </a:p>
        </p:txBody>
      </p:sp>
      <p:sp>
        <p:nvSpPr>
          <p:cNvPr id="4" name="Content Placeholder 3"/>
          <p:cNvSpPr>
            <a:spLocks noGrp="1"/>
          </p:cNvSpPr>
          <p:nvPr>
            <p:ph idx="1"/>
          </p:nvPr>
        </p:nvSpPr>
        <p:spPr/>
        <p:txBody>
          <a:bodyPr numCol="2">
            <a:normAutofit fontScale="62500" lnSpcReduction="20000"/>
          </a:bodyPr>
          <a:lstStyle/>
          <a:p>
            <a:pPr marL="0" indent="0">
              <a:buNone/>
            </a:pPr>
            <a:r>
              <a:rPr lang="en-US" dirty="0" smtClean="0"/>
              <a:t>from collections import Counter</a:t>
            </a:r>
          </a:p>
          <a:p>
            <a:pPr marL="0" indent="0">
              <a:buNone/>
            </a:pPr>
            <a:r>
              <a:rPr lang="en-US" dirty="0" err="1" smtClean="0"/>
              <a:t>def</a:t>
            </a:r>
            <a:r>
              <a:rPr lang="en-US" dirty="0" smtClean="0"/>
              <a:t> </a:t>
            </a:r>
            <a:r>
              <a:rPr lang="en-US" dirty="0" err="1" smtClean="0"/>
              <a:t>create_bow</a:t>
            </a:r>
            <a:r>
              <a:rPr lang="en-US" dirty="0" smtClean="0"/>
              <a:t>(text):</a:t>
            </a:r>
          </a:p>
          <a:p>
            <a:pPr marL="0" indent="0">
              <a:buNone/>
            </a:pPr>
            <a:r>
              <a:rPr lang="en-US" dirty="0" smtClean="0"/>
              <a:t>  """</a:t>
            </a:r>
          </a:p>
          <a:p>
            <a:pPr marL="0" indent="0">
              <a:buNone/>
            </a:pPr>
            <a:r>
              <a:rPr lang="en-US" dirty="0" smtClean="0"/>
              <a:t>  This function creates a bag-of-words representation of a text document.</a:t>
            </a:r>
          </a:p>
          <a:p>
            <a:pPr marL="0" indent="0">
              <a:buNone/>
            </a:pPr>
            <a:r>
              <a:rPr lang="en-US" dirty="0" smtClean="0"/>
              <a:t>  </a:t>
            </a:r>
            <a:r>
              <a:rPr lang="en-US" dirty="0" err="1" smtClean="0"/>
              <a:t>Args</a:t>
            </a:r>
            <a:r>
              <a:rPr lang="en-US" dirty="0" smtClean="0"/>
              <a:t>:</a:t>
            </a:r>
          </a:p>
          <a:p>
            <a:pPr marL="0" indent="0">
              <a:buNone/>
            </a:pPr>
            <a:r>
              <a:rPr lang="en-US" dirty="0" smtClean="0"/>
              <a:t>      text: A string containing the text document.</a:t>
            </a:r>
          </a:p>
          <a:p>
            <a:pPr marL="0" indent="0">
              <a:buNone/>
            </a:pPr>
            <a:r>
              <a:rPr lang="en-US" dirty="0" smtClean="0"/>
              <a:t>  Returns:</a:t>
            </a:r>
          </a:p>
          <a:p>
            <a:pPr marL="0" indent="0">
              <a:buNone/>
            </a:pPr>
            <a:r>
              <a:rPr lang="en-US" dirty="0" smtClean="0"/>
              <a:t>      A dictionary where keys are unique words and values are their frequencies in the text.</a:t>
            </a:r>
          </a:p>
          <a:p>
            <a:pPr marL="0" indent="0">
              <a:buNone/>
            </a:pPr>
            <a:r>
              <a:rPr lang="en-US" dirty="0" smtClean="0"/>
              <a:t>  """</a:t>
            </a:r>
          </a:p>
          <a:p>
            <a:pPr marL="0" indent="0">
              <a:buNone/>
            </a:pPr>
            <a:r>
              <a:rPr lang="en-US" dirty="0" smtClean="0"/>
              <a:t>  # Preprocess text (optional): lowercase, remove punctuation, etc.</a:t>
            </a:r>
          </a:p>
          <a:p>
            <a:pPr marL="0" indent="0">
              <a:buNone/>
            </a:pPr>
            <a:r>
              <a:rPr lang="en-US" dirty="0" smtClean="0"/>
              <a:t>  # Here, we'll just convert to lowercase for simplicity.</a:t>
            </a:r>
          </a:p>
          <a:p>
            <a:pPr marL="0" indent="0">
              <a:buNone/>
            </a:pPr>
            <a:r>
              <a:rPr lang="en-US" dirty="0" smtClean="0"/>
              <a:t>  text = </a:t>
            </a:r>
            <a:r>
              <a:rPr lang="en-US" dirty="0" err="1" smtClean="0"/>
              <a:t>text.lower</a:t>
            </a:r>
            <a:r>
              <a:rPr lang="en-US" dirty="0" smtClean="0"/>
              <a:t>()</a:t>
            </a:r>
          </a:p>
          <a:p>
            <a:pPr marL="0" indent="0">
              <a:buNone/>
            </a:pPr>
            <a:r>
              <a:rPr lang="en-US" dirty="0" smtClean="0"/>
              <a:t>  # Tokenize the text (split into words)</a:t>
            </a:r>
          </a:p>
          <a:p>
            <a:pPr marL="0" indent="0">
              <a:buNone/>
            </a:pPr>
            <a:r>
              <a:rPr lang="en-US" dirty="0" smtClean="0"/>
              <a:t>  tokens = </a:t>
            </a:r>
            <a:r>
              <a:rPr lang="en-US" dirty="0" err="1" smtClean="0"/>
              <a:t>text.split</a:t>
            </a:r>
            <a:r>
              <a:rPr lang="en-US" dirty="0" smtClean="0"/>
              <a:t>()</a:t>
            </a:r>
          </a:p>
          <a:p>
            <a:pPr marL="0" indent="0">
              <a:buNone/>
            </a:pPr>
            <a:endParaRPr lang="en-US" dirty="0" smtClean="0"/>
          </a:p>
          <a:p>
            <a:pPr marL="0" indent="0">
              <a:buNone/>
            </a:pPr>
            <a:r>
              <a:rPr lang="en-US" dirty="0" smtClean="0"/>
              <a:t>  # Create a word count dictionary using Counter</a:t>
            </a:r>
          </a:p>
          <a:p>
            <a:pPr marL="0" indent="0">
              <a:buNone/>
            </a:pPr>
            <a:r>
              <a:rPr lang="en-US" dirty="0" smtClean="0"/>
              <a:t>  </a:t>
            </a:r>
            <a:r>
              <a:rPr lang="en-US" dirty="0" err="1" smtClean="0"/>
              <a:t>word_counts</a:t>
            </a:r>
            <a:r>
              <a:rPr lang="en-US" dirty="0" smtClean="0"/>
              <a:t> = Counter(tokens)</a:t>
            </a:r>
          </a:p>
          <a:p>
            <a:pPr marL="0" indent="0">
              <a:buNone/>
            </a:pPr>
            <a:r>
              <a:rPr lang="en-US" dirty="0" smtClean="0"/>
              <a:t>  return </a:t>
            </a:r>
            <a:r>
              <a:rPr lang="en-US" dirty="0" err="1" smtClean="0"/>
              <a:t>word_counts</a:t>
            </a:r>
            <a:endParaRPr lang="en-US" dirty="0" smtClean="0"/>
          </a:p>
          <a:p>
            <a:pPr marL="0" indent="0">
              <a:buNone/>
            </a:pPr>
            <a:r>
              <a:rPr lang="en-US" dirty="0" smtClean="0"/>
              <a:t># use </a:t>
            </a:r>
          </a:p>
          <a:p>
            <a:pPr marL="0" indent="0">
              <a:buNone/>
            </a:pPr>
            <a:r>
              <a:rPr lang="en-US" dirty="0" smtClean="0"/>
              <a:t>text = "This is a sample sentence for creating a bag of words. It contains repeated words."</a:t>
            </a:r>
          </a:p>
          <a:p>
            <a:pPr marL="0" indent="0">
              <a:buNone/>
            </a:pPr>
            <a:r>
              <a:rPr lang="en-US" dirty="0" smtClean="0"/>
              <a:t>bow = </a:t>
            </a:r>
            <a:r>
              <a:rPr lang="en-US" dirty="0" err="1" smtClean="0"/>
              <a:t>create_bow</a:t>
            </a:r>
            <a:r>
              <a:rPr lang="en-US" dirty="0" smtClean="0"/>
              <a:t>(text)</a:t>
            </a:r>
          </a:p>
          <a:p>
            <a:pPr marL="0" indent="0">
              <a:buNone/>
            </a:pPr>
            <a:r>
              <a:rPr lang="en-US" dirty="0" smtClean="0"/>
              <a:t>print("Original Text:", text)</a:t>
            </a:r>
          </a:p>
          <a:p>
            <a:pPr marL="0" indent="0">
              <a:buNone/>
            </a:pPr>
            <a:r>
              <a:rPr lang="en-US" dirty="0" smtClean="0"/>
              <a:t>print("Bag of Words:", bow)</a:t>
            </a:r>
          </a:p>
          <a:p>
            <a:pPr marL="0" indent="0">
              <a:buNone/>
            </a:pPr>
            <a:endParaRPr lang="en-US" dirty="0"/>
          </a:p>
        </p:txBody>
      </p:sp>
    </p:spTree>
    <p:extLst>
      <p:ext uri="{BB962C8B-B14F-4D97-AF65-F5344CB8AC3E}">
        <p14:creationId xmlns:p14="http://schemas.microsoft.com/office/powerpoint/2010/main" val="19496021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Frequency-Inverse Document Frequency (TF-IDF)</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TF-IDF improves upon the Bag of Words model by </a:t>
            </a:r>
            <a:r>
              <a:rPr lang="en-US" b="1" dirty="0" smtClean="0"/>
              <a:t>not just counting word frequencies, but also adjusting for how common or rare a word is across multiple documents</a:t>
            </a:r>
            <a:r>
              <a:rPr lang="en-US" dirty="0" smtClean="0"/>
              <a:t>. It helps to identify important words that are not too common across all documents. Here’s a basic breakdown:</a:t>
            </a:r>
          </a:p>
          <a:p>
            <a:pPr>
              <a:buFont typeface="+mj-lt"/>
              <a:buAutoNum type="arabicPeriod"/>
            </a:pPr>
            <a:r>
              <a:rPr lang="en-US" b="1" dirty="0" smtClean="0"/>
              <a:t>Term Frequency (TF):</a:t>
            </a:r>
            <a:r>
              <a:rPr lang="en-US" dirty="0" smtClean="0"/>
              <a:t> Measures how often a word appears in a document. For example, in the sentence "I love NLP," the word "NLP" appears once, so its TF is 1.</a:t>
            </a:r>
          </a:p>
          <a:p>
            <a:pPr>
              <a:buFont typeface="+mj-lt"/>
              <a:buAutoNum type="arabicPeriod"/>
            </a:pPr>
            <a:r>
              <a:rPr lang="en-US" b="1" dirty="0" smtClean="0"/>
              <a:t>Inverse Document Frequency (IDF):</a:t>
            </a:r>
            <a:r>
              <a:rPr lang="en-US" dirty="0" smtClean="0"/>
              <a:t> Measures how common or rare a word is across a set of documents. Words that appear in many documents are less informative. For instance, if "NLP" appears in 10 out of 20 documents, its IDF is lower because it is common. Words that appear in only a few documents have higher IDF values.</a:t>
            </a:r>
          </a:p>
          <a:p>
            <a:pPr>
              <a:buFont typeface="+mj-lt"/>
              <a:buAutoNum type="arabicPeriod"/>
            </a:pPr>
            <a:r>
              <a:rPr lang="en-US" b="1" dirty="0" smtClean="0"/>
              <a:t>TF-IDF Score:</a:t>
            </a:r>
            <a:r>
              <a:rPr lang="en-US" dirty="0" smtClean="0"/>
              <a:t> Combines TF and IDF to give a score that represents the importance of a word in a document relative to its frequency across all documents. For "NLP" in our example, its TF-IDF score will be higher if it’s rare across documents but frequently appears in the specific document.</a:t>
            </a:r>
          </a:p>
          <a:p>
            <a:endParaRPr lang="en-US" dirty="0"/>
          </a:p>
        </p:txBody>
      </p:sp>
    </p:spTree>
    <p:extLst>
      <p:ext uri="{BB962C8B-B14F-4D97-AF65-F5344CB8AC3E}">
        <p14:creationId xmlns:p14="http://schemas.microsoft.com/office/powerpoint/2010/main" val="346714633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Frequency-Inverse Document Frequency (TF-IDF)</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TF-IDF measures the importance of a word in a document relative to a collection of documents, considering both its frequency in the document and its rarity in the corpus.</a:t>
            </a:r>
          </a:p>
          <a:p>
            <a:pPr marL="0" indent="0">
              <a:buNone/>
            </a:pPr>
            <a:endParaRPr lang="en-US" dirty="0" smtClean="0"/>
          </a:p>
          <a:p>
            <a:pPr marL="0" indent="0">
              <a:buNone/>
            </a:pPr>
            <a:r>
              <a:rPr lang="en-US" dirty="0" smtClean="0"/>
              <a:t>Document 1: "The cat sat on the mat."</a:t>
            </a:r>
          </a:p>
          <a:p>
            <a:pPr marL="0" indent="0">
              <a:buNone/>
            </a:pPr>
            <a:r>
              <a:rPr lang="en-US" dirty="0" smtClean="0"/>
              <a:t>Document 2: "The dog jumped over the fence."</a:t>
            </a:r>
          </a:p>
          <a:p>
            <a:pPr marL="0" indent="0">
              <a:buNone/>
            </a:pPr>
            <a:r>
              <a:rPr lang="en-US" dirty="0" smtClean="0"/>
              <a:t>Document 3: "The cat and the dog are friends."</a:t>
            </a:r>
          </a:p>
          <a:p>
            <a:pPr marL="0" indent="0">
              <a:buNone/>
            </a:pPr>
            <a:r>
              <a:rPr lang="en-US" dirty="0" smtClean="0"/>
              <a:t>We'll follow these steps to create a TF-IDF representation:</a:t>
            </a:r>
          </a:p>
        </p:txBody>
      </p:sp>
    </p:spTree>
    <p:extLst>
      <p:ext uri="{BB962C8B-B14F-4D97-AF65-F5344CB8AC3E}">
        <p14:creationId xmlns:p14="http://schemas.microsoft.com/office/powerpoint/2010/main" val="16002096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Frequency-Inverse Document Frequency (TF-IDF)</a:t>
            </a:r>
            <a:endParaRPr lang="en-US" dirty="0"/>
          </a:p>
        </p:txBody>
      </p:sp>
      <p:sp>
        <p:nvSpPr>
          <p:cNvPr id="3" name="Content Placeholder 2"/>
          <p:cNvSpPr>
            <a:spLocks noGrp="1"/>
          </p:cNvSpPr>
          <p:nvPr>
            <p:ph idx="1"/>
          </p:nvPr>
        </p:nvSpPr>
        <p:spPr/>
        <p:txBody>
          <a:bodyPr>
            <a:normAutofit fontScale="85000" lnSpcReduction="20000"/>
          </a:bodyPr>
          <a:lstStyle/>
          <a:p>
            <a:pPr marL="0" indent="0">
              <a:buNone/>
            </a:pPr>
            <a:r>
              <a:rPr lang="en-US" dirty="0" smtClean="0"/>
              <a:t>1.	</a:t>
            </a:r>
            <a:r>
              <a:rPr lang="en-US" b="1" dirty="0" smtClean="0"/>
              <a:t>Tokenization</a:t>
            </a:r>
            <a:r>
              <a:rPr lang="en-US" dirty="0" smtClean="0"/>
              <a:t>: Split each document into individual words, ignoring punctuation and case:</a:t>
            </a:r>
          </a:p>
          <a:p>
            <a:pPr marL="0" indent="0">
              <a:buNone/>
            </a:pPr>
            <a:r>
              <a:rPr lang="en-US" dirty="0" smtClean="0"/>
              <a:t>Document 1: ["the", "cat", "sat", "on", "the", "mat"]</a:t>
            </a:r>
          </a:p>
          <a:p>
            <a:pPr marL="0" indent="0">
              <a:buNone/>
            </a:pPr>
            <a:r>
              <a:rPr lang="en-US" dirty="0" smtClean="0"/>
              <a:t>Document 2: ["the", "dog", "jumped", "over", "the", "fence"]</a:t>
            </a:r>
          </a:p>
          <a:p>
            <a:pPr marL="0" indent="0">
              <a:buNone/>
            </a:pPr>
            <a:r>
              <a:rPr lang="en-US" dirty="0" smtClean="0"/>
              <a:t>Document 3: ["the", "cat", "and", "the", "dog", "are", "friends"]</a:t>
            </a:r>
          </a:p>
          <a:p>
            <a:pPr marL="0" indent="0">
              <a:buNone/>
            </a:pPr>
            <a:r>
              <a:rPr lang="en-US" dirty="0" smtClean="0"/>
              <a:t>2.	</a:t>
            </a:r>
            <a:r>
              <a:rPr lang="en-US" b="1" dirty="0" smtClean="0"/>
              <a:t>Term Frequency (TF): </a:t>
            </a:r>
            <a:r>
              <a:rPr lang="en-US" dirty="0" smtClean="0"/>
              <a:t>Calculate the frequency of each word in each document:</a:t>
            </a:r>
          </a:p>
          <a:p>
            <a:pPr marL="0" indent="0">
              <a:buNone/>
            </a:pPr>
            <a:r>
              <a:rPr lang="en-US" dirty="0" smtClean="0"/>
              <a:t>Term Frequency (TF) for Document 1: {"the": 2, "cat": 1, "sat": 1, "on": 1, "mat": 1}</a:t>
            </a:r>
          </a:p>
          <a:p>
            <a:pPr marL="0" indent="0">
              <a:buNone/>
            </a:pPr>
            <a:r>
              <a:rPr lang="en-US" dirty="0" smtClean="0"/>
              <a:t>Term Frequency (TF) for Document 2: {"the": 2, "dog": 1, "jumped": 1, "over": 1, "fence": 1}</a:t>
            </a:r>
          </a:p>
          <a:p>
            <a:pPr marL="0" indent="0">
              <a:buNone/>
            </a:pPr>
            <a:r>
              <a:rPr lang="en-US" dirty="0" smtClean="0"/>
              <a:t>Term Frequency (TF) for Document 3: {"the": 2, "cat": 1, "and": 1, "dog": 1, "are": 1, "friends": 1}</a:t>
            </a:r>
          </a:p>
        </p:txBody>
      </p:sp>
    </p:spTree>
    <p:extLst>
      <p:ext uri="{BB962C8B-B14F-4D97-AF65-F5344CB8AC3E}">
        <p14:creationId xmlns:p14="http://schemas.microsoft.com/office/powerpoint/2010/main" val="210973255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Frequency-Inverse Document Frequency (TF-IDF)</a:t>
            </a:r>
            <a:endParaRPr lang="en-US" dirty="0"/>
          </a:p>
        </p:txBody>
      </p:sp>
      <p:sp>
        <p:nvSpPr>
          <p:cNvPr id="3" name="Content Placeholder 2"/>
          <p:cNvSpPr>
            <a:spLocks noGrp="1"/>
          </p:cNvSpPr>
          <p:nvPr>
            <p:ph idx="1"/>
          </p:nvPr>
        </p:nvSpPr>
        <p:spPr/>
        <p:txBody>
          <a:bodyPr>
            <a:normAutofit fontScale="62500" lnSpcReduction="20000"/>
          </a:bodyPr>
          <a:lstStyle/>
          <a:p>
            <a:pPr marL="0" indent="0">
              <a:buNone/>
            </a:pPr>
            <a:r>
              <a:rPr lang="en-US" dirty="0" smtClean="0"/>
              <a:t>3.	</a:t>
            </a:r>
            <a:r>
              <a:rPr lang="en-US" b="1" dirty="0" smtClean="0"/>
              <a:t>Inverse Document Frequency (IDF): </a:t>
            </a:r>
            <a:r>
              <a:rPr lang="en-US" dirty="0" smtClean="0"/>
              <a:t>Calculate the inverse document frequency of each word:</a:t>
            </a:r>
          </a:p>
          <a:p>
            <a:pPr marL="0" indent="0">
              <a:buNone/>
            </a:pPr>
            <a:r>
              <a:rPr lang="en-US" dirty="0" smtClean="0"/>
              <a:t>IDF for "the" = </a:t>
            </a:r>
            <a:r>
              <a:rPr lang="en-US" b="1" dirty="0" smtClean="0">
                <a:solidFill>
                  <a:srgbClr val="00B0F0"/>
                </a:solidFill>
              </a:rPr>
              <a:t>log(total number of documents / number of documents containing "the") </a:t>
            </a:r>
            <a:r>
              <a:rPr lang="en-US" dirty="0" smtClean="0"/>
              <a:t>= log(3 / 3) = 0</a:t>
            </a:r>
          </a:p>
          <a:p>
            <a:pPr marL="0" indent="0">
              <a:buNone/>
            </a:pPr>
            <a:r>
              <a:rPr lang="en-US" dirty="0" smtClean="0"/>
              <a:t>IDF for "cat" = log(3 / 2) ≈ 0.176</a:t>
            </a:r>
          </a:p>
          <a:p>
            <a:pPr marL="0" indent="0">
              <a:buNone/>
            </a:pPr>
            <a:r>
              <a:rPr lang="en-US" dirty="0" smtClean="0"/>
              <a:t>IDF for "sat" = log(3 / 1) ≈ 1.099</a:t>
            </a:r>
          </a:p>
          <a:p>
            <a:pPr marL="0" indent="0">
              <a:buNone/>
            </a:pPr>
            <a:r>
              <a:rPr lang="en-US" dirty="0" smtClean="0"/>
              <a:t>IDF for "on" = log(3 / 1) ≈ 1.099</a:t>
            </a:r>
          </a:p>
          <a:p>
            <a:pPr marL="0" indent="0">
              <a:buNone/>
            </a:pPr>
            <a:r>
              <a:rPr lang="en-US" dirty="0" smtClean="0"/>
              <a:t>IDF for "mat" = log(3 / 1) ≈ 1.099</a:t>
            </a:r>
          </a:p>
          <a:p>
            <a:pPr marL="0" indent="0">
              <a:buNone/>
            </a:pPr>
            <a:r>
              <a:rPr lang="en-US" dirty="0" smtClean="0"/>
              <a:t>IDF for "dog" = log(3 / 2) ≈ 0.176</a:t>
            </a:r>
          </a:p>
          <a:p>
            <a:pPr marL="0" indent="0">
              <a:buNone/>
            </a:pPr>
            <a:r>
              <a:rPr lang="en-US" dirty="0" smtClean="0"/>
              <a:t>IDF for "jumped" = log(3 / 1) ≈ 1.099</a:t>
            </a:r>
          </a:p>
          <a:p>
            <a:pPr marL="0" indent="0">
              <a:buNone/>
            </a:pPr>
            <a:r>
              <a:rPr lang="en-US" dirty="0" smtClean="0"/>
              <a:t>IDF for "over" = log(3 / 1) ≈ 1.099</a:t>
            </a:r>
          </a:p>
          <a:p>
            <a:pPr marL="0" indent="0">
              <a:buNone/>
            </a:pPr>
            <a:r>
              <a:rPr lang="en-US" dirty="0" smtClean="0"/>
              <a:t>IDF for "fence" = log(3 / 1) ≈ 1.099</a:t>
            </a:r>
          </a:p>
          <a:p>
            <a:pPr marL="0" indent="0">
              <a:buNone/>
            </a:pPr>
            <a:r>
              <a:rPr lang="en-US" dirty="0" smtClean="0"/>
              <a:t>IDF for "and" = log(3 / 1) ≈ 1.099</a:t>
            </a:r>
          </a:p>
          <a:p>
            <a:pPr marL="0" indent="0">
              <a:buNone/>
            </a:pPr>
            <a:r>
              <a:rPr lang="en-US" dirty="0" smtClean="0"/>
              <a:t>IDF for "are" = log(3 / 1) ≈ 1.099</a:t>
            </a:r>
          </a:p>
          <a:p>
            <a:pPr marL="0" indent="0">
              <a:buNone/>
            </a:pPr>
            <a:r>
              <a:rPr lang="en-US" dirty="0" smtClean="0"/>
              <a:t>IDF for "friends" = log(3 / 1) ≈ 1.099</a:t>
            </a:r>
          </a:p>
          <a:p>
            <a:pPr marL="0" indent="0">
              <a:buNone/>
            </a:pPr>
            <a:endParaRPr lang="en-US" dirty="0"/>
          </a:p>
        </p:txBody>
      </p:sp>
    </p:spTree>
    <p:extLst>
      <p:ext uri="{BB962C8B-B14F-4D97-AF65-F5344CB8AC3E}">
        <p14:creationId xmlns:p14="http://schemas.microsoft.com/office/powerpoint/2010/main" val="10567599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are Corpus, Tokens, and Engrams?</a:t>
            </a:r>
            <a:endParaRPr lang="en-US" dirty="0"/>
          </a:p>
        </p:txBody>
      </p:sp>
      <p:sp>
        <p:nvSpPr>
          <p:cNvPr id="3" name="Content Placeholder 2"/>
          <p:cNvSpPr>
            <a:spLocks noGrp="1"/>
          </p:cNvSpPr>
          <p:nvPr>
            <p:ph idx="1"/>
          </p:nvPr>
        </p:nvSpPr>
        <p:spPr/>
        <p:txBody>
          <a:bodyPr/>
          <a:lstStyle/>
          <a:p>
            <a:r>
              <a:rPr lang="en-US" dirty="0" smtClean="0"/>
              <a:t>A </a:t>
            </a:r>
            <a:r>
              <a:rPr lang="en-US" b="1" dirty="0" smtClean="0"/>
              <a:t>Corpus</a:t>
            </a:r>
            <a:r>
              <a:rPr lang="en-US" dirty="0" smtClean="0"/>
              <a:t> is defined as a </a:t>
            </a:r>
            <a:r>
              <a:rPr lang="en-US" b="1" dirty="0" smtClean="0"/>
              <a:t>collection of text documents </a:t>
            </a:r>
            <a:r>
              <a:rPr lang="en-US" dirty="0" smtClean="0"/>
              <a:t>for example a data set containing news is a corpus or the tweets containing Twitter data is a corpus. Another common example is </a:t>
            </a:r>
            <a:r>
              <a:rPr lang="en-US" b="1" dirty="0" smtClean="0"/>
              <a:t>Wikipedia</a:t>
            </a:r>
            <a:r>
              <a:rPr lang="en-US" dirty="0" smtClean="0"/>
              <a:t> itself.</a:t>
            </a:r>
          </a:p>
          <a:p>
            <a:r>
              <a:rPr lang="en-US" dirty="0" smtClean="0"/>
              <a:t>So corpus consists of documents, </a:t>
            </a:r>
            <a:r>
              <a:rPr lang="en-US" b="1" dirty="0" smtClean="0"/>
              <a:t>documents</a:t>
            </a:r>
            <a:r>
              <a:rPr lang="en-US" dirty="0" smtClean="0"/>
              <a:t> comprise </a:t>
            </a:r>
            <a:r>
              <a:rPr lang="en-US" b="1" dirty="0" smtClean="0"/>
              <a:t>paragraphs</a:t>
            </a:r>
            <a:r>
              <a:rPr lang="en-US" dirty="0" smtClean="0"/>
              <a:t>, paragraphs comprise </a:t>
            </a:r>
            <a:r>
              <a:rPr lang="en-US" b="1" dirty="0" smtClean="0"/>
              <a:t>sentences</a:t>
            </a:r>
            <a:r>
              <a:rPr lang="en-US" dirty="0" smtClean="0"/>
              <a:t> and sentences comprise further smaller units which are called </a:t>
            </a:r>
            <a:r>
              <a:rPr lang="en-US" b="1" dirty="0" smtClean="0"/>
              <a:t>Tokens</a:t>
            </a:r>
            <a:r>
              <a:rPr lang="en-US" dirty="0" smtClean="0"/>
              <a:t>.</a:t>
            </a:r>
            <a:endParaRPr lang="en-US" dirty="0"/>
          </a:p>
        </p:txBody>
      </p:sp>
      <p:pic>
        <p:nvPicPr>
          <p:cNvPr id="4" name="Picture 3"/>
          <p:cNvPicPr>
            <a:picLocks noChangeAspect="1"/>
          </p:cNvPicPr>
          <p:nvPr/>
        </p:nvPicPr>
        <p:blipFill>
          <a:blip r:embed="rId2"/>
          <a:stretch>
            <a:fillRect/>
          </a:stretch>
        </p:blipFill>
        <p:spPr>
          <a:xfrm>
            <a:off x="0" y="5044209"/>
            <a:ext cx="11822545" cy="1063661"/>
          </a:xfrm>
          <a:prstGeom prst="rect">
            <a:avLst/>
          </a:prstGeom>
        </p:spPr>
      </p:pic>
    </p:spTree>
    <p:extLst>
      <p:ext uri="{BB962C8B-B14F-4D97-AF65-F5344CB8AC3E}">
        <p14:creationId xmlns:p14="http://schemas.microsoft.com/office/powerpoint/2010/main" val="188597498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Frequency-Inverse Document Frequency (TF-IDF)</a:t>
            </a:r>
            <a:endParaRPr lang="en-US" dirty="0"/>
          </a:p>
        </p:txBody>
      </p:sp>
      <p:sp>
        <p:nvSpPr>
          <p:cNvPr id="3" name="Content Placeholder 2"/>
          <p:cNvSpPr>
            <a:spLocks noGrp="1"/>
          </p:cNvSpPr>
          <p:nvPr>
            <p:ph idx="1"/>
          </p:nvPr>
        </p:nvSpPr>
        <p:spPr/>
        <p:txBody>
          <a:bodyPr>
            <a:normAutofit/>
          </a:bodyPr>
          <a:lstStyle/>
          <a:p>
            <a:pPr marL="0" indent="0">
              <a:buNone/>
            </a:pPr>
            <a:r>
              <a:rPr lang="en-US" dirty="0" smtClean="0"/>
              <a:t>4.	</a:t>
            </a:r>
            <a:r>
              <a:rPr lang="en-US" b="1" dirty="0" smtClean="0"/>
              <a:t>TF-IDF Calculation</a:t>
            </a:r>
            <a:r>
              <a:rPr lang="en-US" dirty="0" smtClean="0"/>
              <a:t>: Multiply the term frequency (TF) of each word in each document by its inverse document frequency (IDF):</a:t>
            </a:r>
          </a:p>
          <a:p>
            <a:pPr marL="0" indent="0">
              <a:buNone/>
            </a:pPr>
            <a:r>
              <a:rPr lang="en-US" dirty="0" smtClean="0"/>
              <a:t>TF-IDF for Document 1: {"the": 0, "cat": 0.176, "sat": 1.099, "on": 1.099, "mat": 1.099}</a:t>
            </a:r>
          </a:p>
          <a:p>
            <a:pPr marL="0" indent="0">
              <a:buNone/>
            </a:pPr>
            <a:r>
              <a:rPr lang="en-US" dirty="0" smtClean="0"/>
              <a:t>TF-IDF for Document 2: {"the": 0, "dog": 0.176, "jumped": 1.099, "over": 1.099, "fence": 1.099}</a:t>
            </a:r>
          </a:p>
          <a:p>
            <a:pPr marL="0" indent="0">
              <a:buNone/>
            </a:pPr>
            <a:r>
              <a:rPr lang="en-US" dirty="0" smtClean="0"/>
              <a:t>TF-IDF for Document 3: {"the": 0, "cat": 0.176, "and": 1.099, "dog": 0.176, "are": 1.099, "friends": 1.099}</a:t>
            </a:r>
          </a:p>
          <a:p>
            <a:pPr marL="0" indent="0">
              <a:buNone/>
            </a:pPr>
            <a:endParaRPr lang="en-US" dirty="0"/>
          </a:p>
        </p:txBody>
      </p:sp>
    </p:spTree>
    <p:extLst>
      <p:ext uri="{BB962C8B-B14F-4D97-AF65-F5344CB8AC3E}">
        <p14:creationId xmlns:p14="http://schemas.microsoft.com/office/powerpoint/2010/main" val="3452101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Frequency-Inverse Document Frequency (TF-IDF)</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a:t>from </a:t>
            </a:r>
            <a:r>
              <a:rPr lang="en-US" dirty="0" err="1"/>
              <a:t>sklearn.feature_extraction.text</a:t>
            </a:r>
            <a:r>
              <a:rPr lang="en-US" dirty="0"/>
              <a:t> import </a:t>
            </a:r>
            <a:r>
              <a:rPr lang="en-US" dirty="0" err="1"/>
              <a:t>TfidfVectorizer</a:t>
            </a:r>
            <a:endParaRPr lang="en-US" dirty="0"/>
          </a:p>
          <a:p>
            <a:pPr marL="0" indent="0">
              <a:buNone/>
            </a:pPr>
            <a:r>
              <a:rPr lang="en-US" dirty="0"/>
              <a:t>from </a:t>
            </a:r>
            <a:r>
              <a:rPr lang="en-US" dirty="0" err="1"/>
              <a:t>sklearn.preprocessing</a:t>
            </a:r>
            <a:r>
              <a:rPr lang="en-US" dirty="0"/>
              <a:t> import </a:t>
            </a:r>
            <a:r>
              <a:rPr lang="en-US" dirty="0" err="1"/>
              <a:t>MinMaxScaler</a:t>
            </a:r>
            <a:endParaRPr lang="en-US" dirty="0"/>
          </a:p>
          <a:p>
            <a:pPr marL="0" indent="0">
              <a:buNone/>
            </a:pPr>
            <a:r>
              <a:rPr lang="en-US" dirty="0"/>
              <a:t> </a:t>
            </a:r>
          </a:p>
          <a:p>
            <a:pPr marL="0" indent="0">
              <a:buNone/>
            </a:pPr>
            <a:r>
              <a:rPr lang="en-US" dirty="0"/>
              <a:t># Define some sample text documents</a:t>
            </a:r>
          </a:p>
          <a:p>
            <a:pPr marL="0" indent="0">
              <a:buNone/>
            </a:pPr>
            <a:r>
              <a:rPr lang="en-US" dirty="0"/>
              <a:t>documents = [</a:t>
            </a:r>
          </a:p>
          <a:p>
            <a:pPr marL="0" indent="0">
              <a:buNone/>
            </a:pPr>
            <a:r>
              <a:rPr lang="en-US" dirty="0"/>
              <a:t>    "This is the first document about natural language processing.",</a:t>
            </a:r>
          </a:p>
          <a:p>
            <a:pPr marL="0" indent="0">
              <a:buNone/>
            </a:pPr>
            <a:r>
              <a:rPr lang="en-US" dirty="0"/>
              <a:t>    "This document is about machine learning algorithms.",</a:t>
            </a:r>
          </a:p>
          <a:p>
            <a:pPr marL="0" indent="0">
              <a:buNone/>
            </a:pPr>
            <a:r>
              <a:rPr lang="en-US" dirty="0"/>
              <a:t>    "This is another document related to natural language processing."</a:t>
            </a:r>
          </a:p>
          <a:p>
            <a:pPr marL="0" indent="0">
              <a:buNone/>
            </a:pPr>
            <a:r>
              <a:rPr lang="en-US" dirty="0"/>
              <a:t>]</a:t>
            </a:r>
          </a:p>
          <a:p>
            <a:pPr marL="0" indent="0">
              <a:buNone/>
            </a:pPr>
            <a:endParaRPr lang="en-US" dirty="0"/>
          </a:p>
        </p:txBody>
      </p:sp>
    </p:spTree>
    <p:extLst>
      <p:ext uri="{BB962C8B-B14F-4D97-AF65-F5344CB8AC3E}">
        <p14:creationId xmlns:p14="http://schemas.microsoft.com/office/powerpoint/2010/main" val="5341058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Frequency-Inverse Document Frequency (TF-IDF)</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 Create a TF-IDF </a:t>
            </a:r>
            <a:r>
              <a:rPr lang="en-US" dirty="0" err="1" smtClean="0"/>
              <a:t>vectorizer</a:t>
            </a:r>
            <a:endParaRPr lang="en-US" dirty="0" smtClean="0"/>
          </a:p>
          <a:p>
            <a:pPr marL="0" indent="0">
              <a:buNone/>
            </a:pPr>
            <a:r>
              <a:rPr lang="en-US" dirty="0" err="1" smtClean="0"/>
              <a:t>vectorizer</a:t>
            </a:r>
            <a:r>
              <a:rPr lang="en-US" dirty="0" smtClean="0"/>
              <a:t> = </a:t>
            </a:r>
            <a:r>
              <a:rPr lang="en-US" dirty="0" err="1" smtClean="0"/>
              <a:t>TfidfVectorizer</a:t>
            </a:r>
            <a:r>
              <a:rPr lang="en-US" dirty="0" smtClean="0"/>
              <a:t>()</a:t>
            </a:r>
          </a:p>
          <a:p>
            <a:pPr marL="0" indent="0">
              <a:buNone/>
            </a:pPr>
            <a:endParaRPr lang="en-US" dirty="0" smtClean="0"/>
          </a:p>
          <a:p>
            <a:pPr marL="0" indent="0">
              <a:buNone/>
            </a:pPr>
            <a:r>
              <a:rPr lang="en-US" dirty="0" smtClean="0"/>
              <a:t># Fit the </a:t>
            </a:r>
            <a:r>
              <a:rPr lang="en-US" dirty="0" err="1" smtClean="0"/>
              <a:t>vectorizer</a:t>
            </a:r>
            <a:r>
              <a:rPr lang="en-US" dirty="0" smtClean="0"/>
              <a:t> on the documents</a:t>
            </a:r>
          </a:p>
          <a:p>
            <a:pPr marL="0" indent="0">
              <a:buNone/>
            </a:pPr>
            <a:r>
              <a:rPr lang="en-US" dirty="0" err="1" smtClean="0"/>
              <a:t>vectorizer.fit</a:t>
            </a:r>
            <a:r>
              <a:rPr lang="en-US" dirty="0" smtClean="0"/>
              <a:t>(documents)</a:t>
            </a:r>
          </a:p>
          <a:p>
            <a:pPr marL="0" indent="0">
              <a:buNone/>
            </a:pPr>
            <a:endParaRPr lang="en-US" dirty="0" smtClean="0"/>
          </a:p>
          <a:p>
            <a:pPr marL="0" indent="0">
              <a:buNone/>
            </a:pPr>
            <a:r>
              <a:rPr lang="en-US" dirty="0" smtClean="0"/>
              <a:t># Transform the documents into TF-IDF vectors</a:t>
            </a:r>
          </a:p>
          <a:p>
            <a:pPr marL="0" indent="0">
              <a:buNone/>
            </a:pPr>
            <a:r>
              <a:rPr lang="en-US" dirty="0" err="1" smtClean="0"/>
              <a:t>tfidf_vectors</a:t>
            </a:r>
            <a:r>
              <a:rPr lang="en-US" dirty="0" smtClean="0"/>
              <a:t> = </a:t>
            </a:r>
            <a:r>
              <a:rPr lang="en-US" dirty="0" err="1" smtClean="0"/>
              <a:t>vectorizer.transform</a:t>
            </a:r>
            <a:r>
              <a:rPr lang="en-US" dirty="0" smtClean="0"/>
              <a:t>(documents)</a:t>
            </a:r>
          </a:p>
          <a:p>
            <a:pPr marL="0" indent="0">
              <a:buNone/>
            </a:pPr>
            <a:endParaRPr lang="en-US" dirty="0" smtClean="0"/>
          </a:p>
          <a:p>
            <a:pPr marL="0" indent="0">
              <a:buNone/>
            </a:pPr>
            <a:r>
              <a:rPr lang="en-US" dirty="0" smtClean="0"/>
              <a:t># Normalize TF-IDF scores (0 to 1)</a:t>
            </a:r>
          </a:p>
          <a:p>
            <a:pPr marL="0" indent="0">
              <a:buNone/>
            </a:pPr>
            <a:r>
              <a:rPr lang="en-US" dirty="0" smtClean="0"/>
              <a:t>scaler = </a:t>
            </a:r>
            <a:r>
              <a:rPr lang="en-US" dirty="0" err="1" smtClean="0"/>
              <a:t>MinMaxScaler</a:t>
            </a:r>
            <a:r>
              <a:rPr lang="en-US" dirty="0" smtClean="0"/>
              <a:t>(</a:t>
            </a:r>
            <a:r>
              <a:rPr lang="en-US" dirty="0" err="1" smtClean="0"/>
              <a:t>feature_range</a:t>
            </a:r>
            <a:r>
              <a:rPr lang="en-US" dirty="0" smtClean="0"/>
              <a:t>=(0, 1))</a:t>
            </a:r>
          </a:p>
          <a:p>
            <a:pPr marL="0" indent="0">
              <a:buNone/>
            </a:pPr>
            <a:r>
              <a:rPr lang="en-US" dirty="0" err="1" smtClean="0"/>
              <a:t>tfidf_vectors_normalized</a:t>
            </a:r>
            <a:r>
              <a:rPr lang="en-US" dirty="0" smtClean="0"/>
              <a:t> = </a:t>
            </a:r>
            <a:r>
              <a:rPr lang="en-US" dirty="0" err="1" smtClean="0"/>
              <a:t>scaler.fit_transform</a:t>
            </a:r>
            <a:r>
              <a:rPr lang="en-US" dirty="0" smtClean="0"/>
              <a:t>(</a:t>
            </a:r>
            <a:r>
              <a:rPr lang="en-US" dirty="0" err="1" smtClean="0"/>
              <a:t>tfidf_vectors.toarray</a:t>
            </a:r>
            <a:r>
              <a:rPr lang="en-US" dirty="0" smtClean="0"/>
              <a:t>())</a:t>
            </a:r>
          </a:p>
          <a:p>
            <a:pPr marL="0" indent="0">
              <a:buNone/>
            </a:pPr>
            <a:endParaRPr lang="en-US" dirty="0"/>
          </a:p>
        </p:txBody>
      </p:sp>
    </p:spTree>
    <p:extLst>
      <p:ext uri="{BB962C8B-B14F-4D97-AF65-F5344CB8AC3E}">
        <p14:creationId xmlns:p14="http://schemas.microsoft.com/office/powerpoint/2010/main" val="141045725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Term Frequency-Inverse Document Frequency (TF-IDF)</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dirty="0" smtClean="0"/>
              <a:t># Print normalized TF-IDF vectors</a:t>
            </a:r>
          </a:p>
          <a:p>
            <a:pPr marL="0" indent="0">
              <a:buNone/>
            </a:pPr>
            <a:r>
              <a:rPr lang="en-US" dirty="0" smtClean="0"/>
              <a:t>print("Normalized TF-IDF Vectors:\n", </a:t>
            </a:r>
            <a:r>
              <a:rPr lang="en-US" dirty="0" err="1" smtClean="0"/>
              <a:t>tfidf_vectors_normalized</a:t>
            </a:r>
            <a:r>
              <a:rPr lang="en-US" dirty="0" smtClean="0"/>
              <a:t>)</a:t>
            </a:r>
          </a:p>
          <a:p>
            <a:pPr marL="0" indent="0">
              <a:buNone/>
            </a:pPr>
            <a:endParaRPr lang="en-US" dirty="0" smtClean="0"/>
          </a:p>
          <a:p>
            <a:pPr marL="0" indent="0">
              <a:buNone/>
            </a:pPr>
            <a:r>
              <a:rPr lang="en-US" dirty="0" smtClean="0"/>
              <a:t># Get top 3 words per document (optional)</a:t>
            </a:r>
          </a:p>
          <a:p>
            <a:pPr marL="0" indent="0">
              <a:buNone/>
            </a:pPr>
            <a:r>
              <a:rPr lang="en-US" dirty="0" err="1" smtClean="0"/>
              <a:t>feature_names</a:t>
            </a:r>
            <a:r>
              <a:rPr lang="en-US" dirty="0" smtClean="0"/>
              <a:t> = </a:t>
            </a:r>
            <a:r>
              <a:rPr lang="en-US" dirty="0" err="1" smtClean="0"/>
              <a:t>vectorizer.get_feature_names_out</a:t>
            </a:r>
            <a:r>
              <a:rPr lang="en-US" dirty="0" smtClean="0"/>
              <a:t>()</a:t>
            </a:r>
          </a:p>
          <a:p>
            <a:pPr marL="0" indent="0">
              <a:buNone/>
            </a:pPr>
            <a:r>
              <a:rPr lang="en-US" dirty="0" smtClean="0"/>
              <a:t>for </a:t>
            </a:r>
            <a:r>
              <a:rPr lang="en-US" dirty="0" err="1" smtClean="0"/>
              <a:t>i</a:t>
            </a:r>
            <a:r>
              <a:rPr lang="en-US" dirty="0" smtClean="0"/>
              <a:t>, doc in enumerate(</a:t>
            </a:r>
            <a:r>
              <a:rPr lang="en-US" dirty="0" err="1" smtClean="0"/>
              <a:t>tfidf_vectors_normalized</a:t>
            </a:r>
            <a:r>
              <a:rPr lang="en-US" dirty="0" smtClean="0"/>
              <a:t>):</a:t>
            </a:r>
          </a:p>
          <a:p>
            <a:pPr marL="0" indent="0">
              <a:buNone/>
            </a:pPr>
            <a:r>
              <a:rPr lang="en-US" dirty="0" smtClean="0"/>
              <a:t>  # Sort word-score pairs by score in descending order</a:t>
            </a:r>
          </a:p>
          <a:p>
            <a:pPr marL="0" indent="0">
              <a:buNone/>
            </a:pPr>
            <a:r>
              <a:rPr lang="en-US" dirty="0" smtClean="0"/>
              <a:t>  </a:t>
            </a:r>
            <a:r>
              <a:rPr lang="en-US" dirty="0" err="1" smtClean="0"/>
              <a:t>sorted_by_score</a:t>
            </a:r>
            <a:r>
              <a:rPr lang="en-US" dirty="0" smtClean="0"/>
              <a:t> = sorted(zip(</a:t>
            </a:r>
            <a:r>
              <a:rPr lang="en-US" dirty="0" err="1" smtClean="0"/>
              <a:t>feature_names</a:t>
            </a:r>
            <a:r>
              <a:rPr lang="en-US" dirty="0" smtClean="0"/>
              <a:t>, doc), key=lambda x: x[1], reverse=True)</a:t>
            </a:r>
          </a:p>
          <a:p>
            <a:pPr marL="0" indent="0">
              <a:buNone/>
            </a:pPr>
            <a:r>
              <a:rPr lang="en-US" dirty="0" smtClean="0"/>
              <a:t>  print(</a:t>
            </a:r>
            <a:r>
              <a:rPr lang="en-US" dirty="0" err="1" smtClean="0"/>
              <a:t>f"Top</a:t>
            </a:r>
            <a:r>
              <a:rPr lang="en-US" dirty="0" smtClean="0"/>
              <a:t> 3 Words (Document {i+1}):")</a:t>
            </a:r>
          </a:p>
          <a:p>
            <a:pPr marL="0" indent="0">
              <a:buNone/>
            </a:pPr>
            <a:r>
              <a:rPr lang="en-US" dirty="0" smtClean="0"/>
              <a:t>  for word, score in </a:t>
            </a:r>
            <a:r>
              <a:rPr lang="en-US" dirty="0" err="1" smtClean="0"/>
              <a:t>sorted_by_score</a:t>
            </a:r>
            <a:r>
              <a:rPr lang="en-US" dirty="0" smtClean="0"/>
              <a:t>[:3]:</a:t>
            </a:r>
          </a:p>
          <a:p>
            <a:pPr marL="0" indent="0">
              <a:buNone/>
            </a:pPr>
            <a:r>
              <a:rPr lang="en-US" dirty="0" smtClean="0"/>
              <a:t>    print(f"\t- {word}: {score:.4f}")</a:t>
            </a:r>
          </a:p>
          <a:p>
            <a:pPr marL="0" indent="0">
              <a:buNone/>
            </a:pPr>
            <a:endParaRPr lang="en-US" dirty="0"/>
          </a:p>
        </p:txBody>
      </p:sp>
    </p:spTree>
    <p:extLst>
      <p:ext uri="{BB962C8B-B14F-4D97-AF65-F5344CB8AC3E}">
        <p14:creationId xmlns:p14="http://schemas.microsoft.com/office/powerpoint/2010/main" val="401112681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Embedding</a:t>
            </a:r>
            <a:endParaRPr lang="en-US" dirty="0"/>
          </a:p>
        </p:txBody>
      </p:sp>
      <p:sp>
        <p:nvSpPr>
          <p:cNvPr id="3" name="Content Placeholder 2"/>
          <p:cNvSpPr>
            <a:spLocks noGrp="1"/>
          </p:cNvSpPr>
          <p:nvPr>
            <p:ph idx="1"/>
          </p:nvPr>
        </p:nvSpPr>
        <p:spPr/>
        <p:txBody>
          <a:bodyPr>
            <a:normAutofit/>
          </a:bodyPr>
          <a:lstStyle/>
          <a:p>
            <a:pPr marL="0" indent="0">
              <a:buNone/>
            </a:pPr>
            <a:r>
              <a:rPr lang="en-US" b="1" dirty="0" err="1"/>
              <a:t>GloVe</a:t>
            </a:r>
            <a:endParaRPr lang="en-US" b="1" dirty="0" smtClean="0"/>
          </a:p>
          <a:p>
            <a:r>
              <a:rPr lang="en-US" dirty="0" err="1" smtClean="0"/>
              <a:t>GloVe</a:t>
            </a:r>
            <a:r>
              <a:rPr lang="en-US" dirty="0" smtClean="0"/>
              <a:t> (Global </a:t>
            </a:r>
            <a:r>
              <a:rPr lang="en-US" dirty="0"/>
              <a:t>Vectors for Word </a:t>
            </a:r>
            <a:r>
              <a:rPr lang="en-US" dirty="0" smtClean="0"/>
              <a:t>Representation), </a:t>
            </a:r>
            <a:r>
              <a:rPr lang="en-US" dirty="0"/>
              <a:t>is designed to capture the </a:t>
            </a:r>
            <a:r>
              <a:rPr lang="en-US" b="1" dirty="0"/>
              <a:t>semantic</a:t>
            </a:r>
            <a:r>
              <a:rPr lang="en-US" dirty="0"/>
              <a:t> </a:t>
            </a:r>
            <a:r>
              <a:rPr lang="en-US" b="1" dirty="0"/>
              <a:t>meaning</a:t>
            </a:r>
            <a:r>
              <a:rPr lang="en-US" dirty="0"/>
              <a:t> of </a:t>
            </a:r>
            <a:r>
              <a:rPr lang="en-US" b="1" dirty="0"/>
              <a:t>words</a:t>
            </a:r>
            <a:r>
              <a:rPr lang="en-US" dirty="0"/>
              <a:t> in a continuous vector space, often referred to as word vectors or word </a:t>
            </a:r>
            <a:r>
              <a:rPr lang="en-US" dirty="0" err="1"/>
              <a:t>embeddings</a:t>
            </a:r>
            <a:r>
              <a:rPr lang="en-US" dirty="0" smtClean="0"/>
              <a:t>.</a:t>
            </a:r>
          </a:p>
          <a:p>
            <a:r>
              <a:rPr lang="en-US" dirty="0" err="1"/>
              <a:t>GloVe</a:t>
            </a:r>
            <a:r>
              <a:rPr lang="en-US" dirty="0"/>
              <a:t> starts by constructing a </a:t>
            </a:r>
            <a:r>
              <a:rPr lang="en-US" b="1" dirty="0"/>
              <a:t>co-occurrence matrix </a:t>
            </a:r>
            <a:r>
              <a:rPr lang="en-US" dirty="0"/>
              <a:t>from </a:t>
            </a:r>
            <a:r>
              <a:rPr lang="en-US" b="1" dirty="0"/>
              <a:t>a large text corpus</a:t>
            </a:r>
            <a:r>
              <a:rPr lang="en-US" dirty="0"/>
              <a:t>. </a:t>
            </a:r>
            <a:r>
              <a:rPr lang="en-US" b="1" dirty="0"/>
              <a:t>Each entry in this matrix represents how often a word appears near another word</a:t>
            </a:r>
            <a:r>
              <a:rPr lang="en-US" dirty="0"/>
              <a:t>.</a:t>
            </a:r>
          </a:p>
          <a:p>
            <a:r>
              <a:rPr lang="en-US" dirty="0"/>
              <a:t>The </a:t>
            </a:r>
            <a:r>
              <a:rPr lang="en-US" b="1" dirty="0"/>
              <a:t>rows and columns of this matrix correspond to words in the vocabulary</a:t>
            </a:r>
            <a:r>
              <a:rPr lang="en-US" dirty="0"/>
              <a:t>.</a:t>
            </a:r>
          </a:p>
          <a:p>
            <a:endParaRPr lang="en-US" dirty="0"/>
          </a:p>
          <a:p>
            <a:endParaRPr lang="en-US" dirty="0"/>
          </a:p>
        </p:txBody>
      </p:sp>
    </p:spTree>
    <p:extLst>
      <p:ext uri="{BB962C8B-B14F-4D97-AF65-F5344CB8AC3E}">
        <p14:creationId xmlns:p14="http://schemas.microsoft.com/office/powerpoint/2010/main" val="13978660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Embedding</a:t>
            </a:r>
            <a:endParaRPr lang="en-US" dirty="0"/>
          </a:p>
        </p:txBody>
      </p:sp>
      <p:sp>
        <p:nvSpPr>
          <p:cNvPr id="3" name="Content Placeholder 2"/>
          <p:cNvSpPr>
            <a:spLocks noGrp="1"/>
          </p:cNvSpPr>
          <p:nvPr>
            <p:ph idx="1"/>
          </p:nvPr>
        </p:nvSpPr>
        <p:spPr/>
        <p:txBody>
          <a:bodyPr>
            <a:normAutofit/>
          </a:bodyPr>
          <a:lstStyle/>
          <a:p>
            <a:pPr marL="0" indent="0">
              <a:buNone/>
            </a:pPr>
            <a:r>
              <a:rPr lang="en-US" b="1" dirty="0" err="1" smtClean="0"/>
              <a:t>GloVe</a:t>
            </a:r>
            <a:r>
              <a:rPr lang="en-US" b="1" dirty="0" smtClean="0"/>
              <a:t> – Co Occurrence Matrix</a:t>
            </a:r>
          </a:p>
          <a:p>
            <a:endParaRPr lang="en-US" dirty="0"/>
          </a:p>
        </p:txBody>
      </p:sp>
      <p:pic>
        <p:nvPicPr>
          <p:cNvPr id="4" name="Picture 3" descr="A table with numbers and words&#10;&#10;Description automatically generated">
            <a:extLst>
              <a:ext uri="{FF2B5EF4-FFF2-40B4-BE49-F238E27FC236}">
                <a16:creationId xmlns="" xmlns:a16="http://schemas.microsoft.com/office/drawing/2014/main" id="{8C02E1D3-B5B1-A964-DB51-0EF065BBA9C7}"/>
              </a:ext>
            </a:extLst>
          </p:cNvPr>
          <p:cNvPicPr>
            <a:picLocks noChangeAspect="1"/>
          </p:cNvPicPr>
          <p:nvPr/>
        </p:nvPicPr>
        <p:blipFill>
          <a:blip r:embed="rId2"/>
          <a:stretch>
            <a:fillRect/>
          </a:stretch>
        </p:blipFill>
        <p:spPr>
          <a:xfrm>
            <a:off x="1566242" y="2319826"/>
            <a:ext cx="9424147" cy="4418101"/>
          </a:xfrm>
          <a:prstGeom prst="rect">
            <a:avLst/>
          </a:prstGeom>
        </p:spPr>
      </p:pic>
    </p:spTree>
    <p:extLst>
      <p:ext uri="{BB962C8B-B14F-4D97-AF65-F5344CB8AC3E}">
        <p14:creationId xmlns:p14="http://schemas.microsoft.com/office/powerpoint/2010/main" val="24485661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Embedding</a:t>
            </a:r>
            <a:endParaRPr lang="en-US" dirty="0"/>
          </a:p>
        </p:txBody>
      </p:sp>
      <p:sp>
        <p:nvSpPr>
          <p:cNvPr id="4" name="Rectangle 1"/>
          <p:cNvSpPr>
            <a:spLocks noGrp="1" noChangeArrowheads="1"/>
          </p:cNvSpPr>
          <p:nvPr>
            <p:ph idx="1"/>
          </p:nvPr>
        </p:nvSpPr>
        <p:spPr bwMode="auto">
          <a:xfrm>
            <a:off x="838199" y="2016135"/>
            <a:ext cx="1059651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Word2Vec:</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Developed by </a:t>
            </a:r>
            <a:r>
              <a:rPr kumimoji="0" lang="en-US" altLang="en-US" sz="1800" b="1" i="0" u="none" strike="noStrike" cap="none" normalizeH="0" baseline="0" dirty="0" smtClean="0">
                <a:ln>
                  <a:noFill/>
                </a:ln>
                <a:solidFill>
                  <a:schemeClr val="tx1"/>
                </a:solidFill>
                <a:effectLst/>
                <a:latin typeface="Arial" panose="020B0604020202020204" pitchFamily="34" charset="0"/>
              </a:rPr>
              <a:t>Google</a:t>
            </a:r>
            <a:r>
              <a:rPr kumimoji="0" lang="en-US" altLang="en-US" sz="1800" b="0" i="0" u="none" strike="noStrike" cap="none" normalizeH="0" baseline="0" dirty="0" smtClean="0">
                <a:ln>
                  <a:noFill/>
                </a:ln>
                <a:solidFill>
                  <a:schemeClr val="tx1"/>
                </a:solidFill>
                <a:effectLst/>
                <a:latin typeface="Arial" panose="020B0604020202020204" pitchFamily="34" charset="0"/>
              </a:rPr>
              <a:t>, Word2Vec uses either the Continuous Bag of Words (CBOW) or Skip-gram models to learn word </a:t>
            </a:r>
            <a:r>
              <a:rPr kumimoji="0" lang="en-US" altLang="en-US" sz="1800" b="0" i="0" u="none" strike="noStrike" cap="none" normalizeH="0" baseline="0" dirty="0" err="1" smtClean="0">
                <a:ln>
                  <a:noFill/>
                </a:ln>
                <a:solidFill>
                  <a:schemeClr val="tx1"/>
                </a:solidFill>
                <a:effectLst/>
                <a:latin typeface="Arial" panose="020B0604020202020204" pitchFamily="34" charset="0"/>
              </a:rPr>
              <a:t>embeddings</a:t>
            </a:r>
            <a:r>
              <a:rPr kumimoji="0" lang="en-US" altLang="en-US" sz="1800" b="0" i="0" u="none" strike="noStrike" cap="none" normalizeH="0" baseline="0" dirty="0" smtClean="0">
                <a:ln>
                  <a:noFill/>
                </a:ln>
                <a:solidFill>
                  <a:schemeClr val="tx1"/>
                </a:solidFill>
                <a:effectLst/>
                <a:latin typeface="Arial" panose="020B0604020202020204" pitchFamily="34" charset="0"/>
              </a:rPr>
              <a:t>. CBOW predicts a word based on its context, while Skip-gram does the reverse, predicting the context from a given word.</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err="1" smtClean="0">
                <a:ln>
                  <a:noFill/>
                </a:ln>
                <a:solidFill>
                  <a:schemeClr val="tx1"/>
                </a:solidFill>
                <a:effectLst/>
                <a:latin typeface="Arial" panose="020B0604020202020204" pitchFamily="34" charset="0"/>
              </a:rPr>
              <a:t>FastText</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Developed by </a:t>
            </a:r>
            <a:r>
              <a:rPr kumimoji="0" lang="en-US" altLang="en-US" sz="1800" b="1" i="0" u="none" strike="noStrike" cap="none" normalizeH="0" baseline="0" dirty="0" smtClean="0">
                <a:ln>
                  <a:noFill/>
                </a:ln>
                <a:solidFill>
                  <a:schemeClr val="tx1"/>
                </a:solidFill>
                <a:effectLst/>
                <a:latin typeface="Arial" panose="020B0604020202020204" pitchFamily="34" charset="0"/>
              </a:rPr>
              <a:t>Facebook</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0" i="0" u="none" strike="noStrike" cap="none" normalizeH="0" baseline="0" dirty="0" err="1" smtClean="0">
                <a:ln>
                  <a:noFill/>
                </a:ln>
                <a:solidFill>
                  <a:schemeClr val="tx1"/>
                </a:solidFill>
                <a:effectLst/>
                <a:latin typeface="Arial" panose="020B0604020202020204" pitchFamily="34" charset="0"/>
              </a:rPr>
              <a:t>FastText</a:t>
            </a:r>
            <a:r>
              <a:rPr kumimoji="0" lang="en-US" altLang="en-US" sz="1800" b="0" i="0" u="none" strike="noStrike" cap="none" normalizeH="0" baseline="0" dirty="0" smtClean="0">
                <a:ln>
                  <a:noFill/>
                </a:ln>
                <a:solidFill>
                  <a:schemeClr val="tx1"/>
                </a:solidFill>
                <a:effectLst/>
                <a:latin typeface="Arial" panose="020B0604020202020204" pitchFamily="34" charset="0"/>
              </a:rPr>
              <a:t> improves on Word2Vec by representing words as bags of character n-grams. This helps in handling morphological variations and out-of-vocabulary words more effectively.</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smtClean="0">
                <a:ln>
                  <a:noFill/>
                </a:ln>
                <a:solidFill>
                  <a:schemeClr val="tx1"/>
                </a:solidFill>
                <a:effectLst/>
                <a:latin typeface="Arial" panose="020B0604020202020204" pitchFamily="34" charset="0"/>
              </a:rPr>
              <a:t>Contextual </a:t>
            </a:r>
            <a:r>
              <a:rPr kumimoji="0" lang="en-US" altLang="en-US" sz="1800" b="1" i="0" u="none" strike="noStrike" cap="none" normalizeH="0" baseline="0" dirty="0" err="1" smtClean="0">
                <a:ln>
                  <a:noFill/>
                </a:ln>
                <a:solidFill>
                  <a:schemeClr val="tx1"/>
                </a:solidFill>
                <a:effectLst/>
                <a:latin typeface="Arial" panose="020B0604020202020204" pitchFamily="34" charset="0"/>
              </a:rPr>
              <a:t>Embeddings</a:t>
            </a:r>
            <a:r>
              <a:rPr kumimoji="0" lang="en-US" altLang="en-US" sz="1800" b="1" i="0" u="none" strike="noStrike" cap="none" normalizeH="0" baseline="0" dirty="0" smtClean="0">
                <a:ln>
                  <a:noFill/>
                </a:ln>
                <a:solidFill>
                  <a:schemeClr val="tx1"/>
                </a:solidFill>
                <a:effectLst/>
                <a:latin typeface="Arial" panose="020B0604020202020204" pitchFamily="34" charset="0"/>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smtClean="0">
                <a:ln>
                  <a:noFill/>
                </a:ln>
                <a:solidFill>
                  <a:schemeClr val="tx1"/>
                </a:solidFill>
                <a:effectLst/>
                <a:latin typeface="Arial" panose="020B0604020202020204" pitchFamily="34" charset="0"/>
              </a:rPr>
              <a:t>Models like </a:t>
            </a:r>
            <a:r>
              <a:rPr kumimoji="0" lang="en-US" altLang="en-US" sz="1800" b="1" i="0" u="none" strike="noStrike" cap="none" normalizeH="0" baseline="0" dirty="0" smtClean="0">
                <a:ln>
                  <a:noFill/>
                </a:ln>
                <a:solidFill>
                  <a:schemeClr val="tx1"/>
                </a:solidFill>
                <a:effectLst/>
                <a:latin typeface="Arial" panose="020B0604020202020204" pitchFamily="34" charset="0"/>
              </a:rPr>
              <a:t>BERT</a:t>
            </a:r>
            <a:r>
              <a:rPr kumimoji="0" lang="en-US" altLang="en-US" sz="1800" b="0" i="0" u="none" strike="noStrike" cap="none" normalizeH="0" baseline="0" dirty="0" smtClean="0">
                <a:ln>
                  <a:noFill/>
                </a:ln>
                <a:solidFill>
                  <a:schemeClr val="tx1"/>
                </a:solidFill>
                <a:effectLst/>
                <a:latin typeface="Arial" panose="020B0604020202020204" pitchFamily="34" charset="0"/>
              </a:rPr>
              <a:t> (Bidirectional Encoder Representations from Transformers) and </a:t>
            </a:r>
            <a:r>
              <a:rPr kumimoji="0" lang="en-US" altLang="en-US" sz="1800" b="1" i="0" u="none" strike="noStrike" cap="none" normalizeH="0" baseline="0" dirty="0" smtClean="0">
                <a:ln>
                  <a:noFill/>
                </a:ln>
                <a:solidFill>
                  <a:schemeClr val="tx1"/>
                </a:solidFill>
                <a:effectLst/>
                <a:latin typeface="Arial" panose="020B0604020202020204" pitchFamily="34" charset="0"/>
              </a:rPr>
              <a:t>GPT</a:t>
            </a:r>
            <a:r>
              <a:rPr kumimoji="0" lang="en-US" altLang="en-US" sz="1800" b="0" i="0" u="none" strike="noStrike" cap="none" normalizeH="0" baseline="0" dirty="0" smtClean="0">
                <a:ln>
                  <a:noFill/>
                </a:ln>
                <a:solidFill>
                  <a:schemeClr val="tx1"/>
                </a:solidFill>
                <a:effectLst/>
                <a:latin typeface="Arial" panose="020B0604020202020204" pitchFamily="34" charset="0"/>
              </a:rPr>
              <a:t> (Generative Pre-trained Transformer) generate </a:t>
            </a:r>
            <a:r>
              <a:rPr kumimoji="0" lang="en-US" altLang="en-US" sz="1800" b="0" i="0" u="none" strike="noStrike" cap="none" normalizeH="0" baseline="0" dirty="0" err="1" smtClean="0">
                <a:ln>
                  <a:noFill/>
                </a:ln>
                <a:solidFill>
                  <a:schemeClr val="tx1"/>
                </a:solidFill>
                <a:effectLst/>
                <a:latin typeface="Arial" panose="020B0604020202020204" pitchFamily="34" charset="0"/>
              </a:rPr>
              <a:t>embeddings</a:t>
            </a:r>
            <a:r>
              <a:rPr kumimoji="0" lang="en-US" altLang="en-US" sz="1800" b="0" i="0" u="none" strike="noStrike" cap="none" normalizeH="0" baseline="0" dirty="0" smtClean="0">
                <a:ln>
                  <a:noFill/>
                </a:ln>
                <a:solidFill>
                  <a:schemeClr val="tx1"/>
                </a:solidFill>
                <a:effectLst/>
                <a:latin typeface="Arial" panose="020B0604020202020204" pitchFamily="34" charset="0"/>
              </a:rPr>
              <a:t> that are </a:t>
            </a:r>
            <a:r>
              <a:rPr kumimoji="0" lang="en-US" altLang="en-US" sz="1800" b="1" i="0" u="none" strike="noStrike" cap="none" normalizeH="0" baseline="0" dirty="0" smtClean="0">
                <a:ln>
                  <a:noFill/>
                </a:ln>
                <a:solidFill>
                  <a:schemeClr val="tx1"/>
                </a:solidFill>
                <a:effectLst/>
                <a:latin typeface="Arial" panose="020B0604020202020204" pitchFamily="34" charset="0"/>
              </a:rPr>
              <a:t>context-dependent</a:t>
            </a:r>
            <a:r>
              <a:rPr kumimoji="0" lang="en-US" altLang="en-US" sz="1800" b="0" i="0" u="none" strike="noStrike" cap="none" normalizeH="0" baseline="0" dirty="0" smtClean="0">
                <a:ln>
                  <a:noFill/>
                </a:ln>
                <a:solidFill>
                  <a:schemeClr val="tx1"/>
                </a:solidFill>
                <a:effectLst/>
                <a:latin typeface="Arial" panose="020B0604020202020204" pitchFamily="34" charset="0"/>
              </a:rPr>
              <a:t>. </a:t>
            </a:r>
            <a:r>
              <a:rPr kumimoji="0" lang="en-US" altLang="en-US" sz="1800" b="1" i="0" u="none" strike="noStrike" cap="none" normalizeH="0" baseline="0" dirty="0" smtClean="0">
                <a:ln>
                  <a:noFill/>
                </a:ln>
                <a:solidFill>
                  <a:schemeClr val="tx1"/>
                </a:solidFill>
                <a:effectLst/>
                <a:latin typeface="Arial" panose="020B0604020202020204" pitchFamily="34" charset="0"/>
              </a:rPr>
              <a:t>This means the embedding for a word changes based on the surrounding words</a:t>
            </a:r>
            <a:r>
              <a:rPr kumimoji="0" lang="en-US" altLang="en-US" sz="1800" b="0" i="0" u="none" strike="noStrike" cap="none" normalizeH="0" baseline="0" dirty="0" smtClean="0">
                <a:ln>
                  <a:noFill/>
                </a:ln>
                <a:solidFill>
                  <a:schemeClr val="tx1"/>
                </a:solidFill>
                <a:effectLst/>
                <a:latin typeface="Arial" panose="020B0604020202020204" pitchFamily="34" charset="0"/>
              </a:rPr>
              <a:t>, capturing the word’s meaning in different contexts.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8503283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Classification</a:t>
            </a:r>
            <a:endParaRPr lang="en-US" dirty="0"/>
          </a:p>
        </p:txBody>
      </p:sp>
      <p:sp>
        <p:nvSpPr>
          <p:cNvPr id="3" name="Content Placeholder 2"/>
          <p:cNvSpPr>
            <a:spLocks noGrp="1"/>
          </p:cNvSpPr>
          <p:nvPr>
            <p:ph idx="1"/>
          </p:nvPr>
        </p:nvSpPr>
        <p:spPr/>
        <p:txBody>
          <a:bodyPr>
            <a:normAutofit/>
          </a:bodyPr>
          <a:lstStyle/>
          <a:p>
            <a:r>
              <a:rPr lang="en-US" dirty="0" smtClean="0"/>
              <a:t>Text classification is a fundamental task in Natural Language Processing (NLP) where the goal is to </a:t>
            </a:r>
            <a:r>
              <a:rPr lang="en-US" b="1" dirty="0" smtClean="0"/>
              <a:t>categorize text into predefined labels or categories</a:t>
            </a:r>
            <a:r>
              <a:rPr lang="en-US" dirty="0" smtClean="0"/>
              <a:t>. </a:t>
            </a:r>
          </a:p>
          <a:p>
            <a:r>
              <a:rPr lang="en-US" dirty="0" smtClean="0"/>
              <a:t>This process involves </a:t>
            </a:r>
            <a:r>
              <a:rPr lang="en-US" b="1" dirty="0" smtClean="0"/>
              <a:t>training a model to recognize patterns and features in the text that correspond to different classes</a:t>
            </a:r>
            <a:r>
              <a:rPr lang="en-US" dirty="0" smtClean="0"/>
              <a:t>. </a:t>
            </a:r>
          </a:p>
          <a:p>
            <a:r>
              <a:rPr lang="en-US" dirty="0" smtClean="0"/>
              <a:t>For example, in email filtering, text classification can be used to sort </a:t>
            </a:r>
            <a:r>
              <a:rPr lang="en-US" b="1" dirty="0" smtClean="0"/>
              <a:t>emails into categories like "spam" or "not spam.</a:t>
            </a:r>
            <a:r>
              <a:rPr lang="en-US" dirty="0" smtClean="0"/>
              <a:t>" Similarly, in </a:t>
            </a:r>
            <a:r>
              <a:rPr lang="en-US" b="1" dirty="0" smtClean="0"/>
              <a:t>news</a:t>
            </a:r>
            <a:r>
              <a:rPr lang="en-US" dirty="0" smtClean="0"/>
              <a:t> categorization, it can classify articles into topics like </a:t>
            </a:r>
            <a:r>
              <a:rPr lang="en-US" b="1" dirty="0" smtClean="0"/>
              <a:t>"sports," "politics," or "technology</a:t>
            </a:r>
            <a:r>
              <a:rPr lang="en-US" dirty="0" smtClean="0"/>
              <a:t>.“</a:t>
            </a:r>
          </a:p>
        </p:txBody>
      </p:sp>
    </p:spTree>
    <p:extLst>
      <p:ext uri="{BB962C8B-B14F-4D97-AF65-F5344CB8AC3E}">
        <p14:creationId xmlns:p14="http://schemas.microsoft.com/office/powerpoint/2010/main" val="2737510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Text Classification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The process generally </a:t>
            </a:r>
            <a:r>
              <a:rPr lang="en-US" b="1" dirty="0" smtClean="0"/>
              <a:t>starts with preparing a dataset </a:t>
            </a:r>
            <a:r>
              <a:rPr lang="en-US" dirty="0" smtClean="0"/>
              <a:t>that </a:t>
            </a:r>
            <a:r>
              <a:rPr lang="en-US" b="1" dirty="0" smtClean="0"/>
              <a:t>includes text samples along with their associated labels</a:t>
            </a:r>
            <a:r>
              <a:rPr lang="en-US" dirty="0" smtClean="0"/>
              <a:t>. </a:t>
            </a:r>
          </a:p>
          <a:p>
            <a:r>
              <a:rPr lang="en-US" b="1" dirty="0" smtClean="0"/>
              <a:t>Text preprocessing techniques</a:t>
            </a:r>
            <a:r>
              <a:rPr lang="en-US" dirty="0" smtClean="0"/>
              <a:t>, such as </a:t>
            </a:r>
            <a:r>
              <a:rPr lang="en-US" b="1" dirty="0" smtClean="0"/>
              <a:t>tokenization</a:t>
            </a:r>
            <a:r>
              <a:rPr lang="en-US" dirty="0" smtClean="0"/>
              <a:t> and </a:t>
            </a:r>
            <a:r>
              <a:rPr lang="en-US" b="1" dirty="0" smtClean="0"/>
              <a:t>removing stop words</a:t>
            </a:r>
            <a:r>
              <a:rPr lang="en-US" dirty="0" smtClean="0"/>
              <a:t>, are applied to clean and format the data. </a:t>
            </a:r>
          </a:p>
          <a:p>
            <a:r>
              <a:rPr lang="en-US" b="1" dirty="0" smtClean="0"/>
              <a:t>Features</a:t>
            </a:r>
            <a:r>
              <a:rPr lang="en-US" dirty="0" smtClean="0"/>
              <a:t> are then extracted from the text, often using methods like </a:t>
            </a:r>
            <a:r>
              <a:rPr lang="en-US" b="1" dirty="0" smtClean="0"/>
              <a:t>Bag of Words (</a:t>
            </a:r>
            <a:r>
              <a:rPr lang="en-US" b="1" dirty="0" err="1" smtClean="0"/>
              <a:t>BoW</a:t>
            </a:r>
            <a:r>
              <a:rPr lang="en-US" b="1" dirty="0" smtClean="0"/>
              <a:t>) </a:t>
            </a:r>
            <a:r>
              <a:rPr lang="en-US" dirty="0" smtClean="0"/>
              <a:t>or </a:t>
            </a:r>
            <a:r>
              <a:rPr lang="en-US" b="1" dirty="0" smtClean="0"/>
              <a:t>Term Frequency-Inverse Document Frequency (TF-IDF), </a:t>
            </a:r>
            <a:r>
              <a:rPr lang="en-US" dirty="0" smtClean="0"/>
              <a:t>which convert text into numerical vectors. </a:t>
            </a:r>
          </a:p>
          <a:p>
            <a:r>
              <a:rPr lang="en-US" dirty="0" smtClean="0"/>
              <a:t>These vectors are used </a:t>
            </a:r>
            <a:r>
              <a:rPr lang="en-US" b="1" dirty="0" smtClean="0"/>
              <a:t>to train a machine learning model</a:t>
            </a:r>
            <a:r>
              <a:rPr lang="en-US" dirty="0" smtClean="0"/>
              <a:t>, such as a logistic regression classifier, a support vector machine, or a neural network. </a:t>
            </a:r>
          </a:p>
          <a:p>
            <a:r>
              <a:rPr lang="en-US" dirty="0" smtClean="0"/>
              <a:t>The </a:t>
            </a:r>
            <a:r>
              <a:rPr lang="en-US" b="1" dirty="0" smtClean="0"/>
              <a:t>trained model </a:t>
            </a:r>
            <a:r>
              <a:rPr lang="en-US" dirty="0" smtClean="0"/>
              <a:t>can then </a:t>
            </a:r>
            <a:r>
              <a:rPr lang="en-US" b="1" dirty="0" smtClean="0"/>
              <a:t>predict</a:t>
            </a:r>
            <a:r>
              <a:rPr lang="en-US" dirty="0" smtClean="0"/>
              <a:t> the </a:t>
            </a:r>
            <a:r>
              <a:rPr lang="en-US" b="1" dirty="0" smtClean="0"/>
              <a:t>category</a:t>
            </a:r>
            <a:r>
              <a:rPr lang="en-US" dirty="0" smtClean="0"/>
              <a:t> of </a:t>
            </a:r>
            <a:r>
              <a:rPr lang="en-US" b="1" dirty="0" smtClean="0"/>
              <a:t>new, unseen text </a:t>
            </a:r>
            <a:r>
              <a:rPr lang="en-US" dirty="0" smtClean="0"/>
              <a:t>based on the patterns it learned during training.</a:t>
            </a:r>
            <a:endParaRPr lang="en-US" dirty="0"/>
          </a:p>
        </p:txBody>
      </p:sp>
    </p:spTree>
    <p:extLst>
      <p:ext uri="{BB962C8B-B14F-4D97-AF65-F5344CB8AC3E}">
        <p14:creationId xmlns:p14="http://schemas.microsoft.com/office/powerpoint/2010/main" val="306881766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p:txBody>
          <a:bodyPr>
            <a:normAutofit/>
          </a:bodyPr>
          <a:lstStyle/>
          <a:p>
            <a:r>
              <a:rPr lang="en-US" dirty="0" smtClean="0"/>
              <a:t>Sentiment analysis, a </a:t>
            </a:r>
            <a:r>
              <a:rPr lang="en-US" b="1" dirty="0" smtClean="0"/>
              <a:t>specialized form of text classification</a:t>
            </a:r>
            <a:r>
              <a:rPr lang="en-US" dirty="0" smtClean="0"/>
              <a:t>, focuses on determining the </a:t>
            </a:r>
            <a:r>
              <a:rPr lang="en-US" b="1" dirty="0" smtClean="0"/>
              <a:t>emotional tone </a:t>
            </a:r>
            <a:r>
              <a:rPr lang="en-US" dirty="0" smtClean="0"/>
              <a:t>or sentiment expressed in a piece of text. </a:t>
            </a:r>
          </a:p>
          <a:p>
            <a:r>
              <a:rPr lang="en-US" dirty="0" smtClean="0"/>
              <a:t>It is commonly used </a:t>
            </a:r>
            <a:r>
              <a:rPr lang="en-US" b="1" dirty="0" smtClean="0"/>
              <a:t>to analyze opinions and feedback</a:t>
            </a:r>
            <a:r>
              <a:rPr lang="en-US" dirty="0" smtClean="0"/>
              <a:t>, such as </a:t>
            </a:r>
            <a:r>
              <a:rPr lang="en-US" b="1" dirty="0" smtClean="0"/>
              <a:t>customer reviews, social media posts, or product ratings</a:t>
            </a:r>
            <a:r>
              <a:rPr lang="en-US" dirty="0" smtClean="0"/>
              <a:t>. </a:t>
            </a:r>
          </a:p>
          <a:p>
            <a:r>
              <a:rPr lang="en-US" dirty="0" smtClean="0"/>
              <a:t>The goal is to </a:t>
            </a:r>
            <a:r>
              <a:rPr lang="en-US" b="1" dirty="0" smtClean="0"/>
              <a:t>classify the sentiment into categories </a:t>
            </a:r>
            <a:r>
              <a:rPr lang="en-US" dirty="0" smtClean="0"/>
              <a:t>like </a:t>
            </a:r>
            <a:r>
              <a:rPr lang="en-US" b="1" dirty="0" smtClean="0"/>
              <a:t>"positive," "negative," or "neutral," </a:t>
            </a:r>
            <a:r>
              <a:rPr lang="en-US" dirty="0" smtClean="0"/>
              <a:t>and sometimes into </a:t>
            </a:r>
            <a:r>
              <a:rPr lang="en-US" b="1" dirty="0" smtClean="0"/>
              <a:t>more nuanced emotions </a:t>
            </a:r>
            <a:r>
              <a:rPr lang="en-US" dirty="0" smtClean="0"/>
              <a:t>like </a:t>
            </a:r>
            <a:r>
              <a:rPr lang="en-US" b="1" dirty="0" smtClean="0"/>
              <a:t>"joy," "anger," or "sadness.</a:t>
            </a:r>
            <a:r>
              <a:rPr lang="en-US" dirty="0" smtClean="0"/>
              <a:t>“</a:t>
            </a:r>
          </a:p>
        </p:txBody>
      </p:sp>
    </p:spTree>
    <p:extLst>
      <p:ext uri="{BB962C8B-B14F-4D97-AF65-F5344CB8AC3E}">
        <p14:creationId xmlns:p14="http://schemas.microsoft.com/office/powerpoint/2010/main" val="19744570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Tokens</a:t>
            </a:r>
            <a:endParaRPr lang="en-US" dirty="0"/>
          </a:p>
        </p:txBody>
      </p:sp>
      <p:sp>
        <p:nvSpPr>
          <p:cNvPr id="3" name="Content Placeholder 2"/>
          <p:cNvSpPr>
            <a:spLocks noGrp="1"/>
          </p:cNvSpPr>
          <p:nvPr>
            <p:ph idx="1"/>
          </p:nvPr>
        </p:nvSpPr>
        <p:spPr/>
        <p:txBody>
          <a:bodyPr>
            <a:normAutofit fontScale="70000" lnSpcReduction="20000"/>
          </a:bodyPr>
          <a:lstStyle/>
          <a:p>
            <a:pPr marL="0" indent="0">
              <a:buNone/>
            </a:pPr>
            <a:r>
              <a:rPr lang="en-US" b="1" dirty="0" smtClean="0"/>
              <a:t>Tokens</a:t>
            </a:r>
            <a:r>
              <a:rPr lang="en-US" dirty="0" smtClean="0"/>
              <a:t> can be </a:t>
            </a:r>
            <a:r>
              <a:rPr lang="en-US" b="1" dirty="0" smtClean="0"/>
              <a:t>words, phrases, </a:t>
            </a:r>
            <a:r>
              <a:rPr lang="en-US" dirty="0" smtClean="0"/>
              <a:t>or </a:t>
            </a:r>
            <a:r>
              <a:rPr lang="en-US" b="1" dirty="0" smtClean="0"/>
              <a:t>Engrams</a:t>
            </a:r>
            <a:r>
              <a:rPr lang="en-US" dirty="0" smtClean="0"/>
              <a:t>, and Engrams are defined as the group of n words together.</a:t>
            </a:r>
          </a:p>
          <a:p>
            <a:endParaRPr lang="en-US" dirty="0" smtClean="0"/>
          </a:p>
          <a:p>
            <a:pPr marL="0" indent="0">
              <a:buNone/>
            </a:pPr>
            <a:r>
              <a:rPr lang="en-US" dirty="0" smtClean="0"/>
              <a:t>For example, consider this given sentence- </a:t>
            </a:r>
            <a:r>
              <a:rPr lang="en-US" i="1" dirty="0" smtClean="0"/>
              <a:t>“I love my phone.”</a:t>
            </a:r>
          </a:p>
          <a:p>
            <a:endParaRPr lang="en-US" dirty="0" smtClean="0"/>
          </a:p>
          <a:p>
            <a:r>
              <a:rPr lang="en-US" dirty="0" smtClean="0"/>
              <a:t>In this sentence, the </a:t>
            </a:r>
            <a:r>
              <a:rPr lang="en-US" dirty="0" err="1" smtClean="0"/>
              <a:t>uni</a:t>
            </a:r>
            <a:r>
              <a:rPr lang="en-US" dirty="0" smtClean="0"/>
              <a:t>-grams(n=1) are: I, love, my, phone</a:t>
            </a:r>
          </a:p>
          <a:p>
            <a:endParaRPr lang="en-US" dirty="0" smtClean="0"/>
          </a:p>
          <a:p>
            <a:r>
              <a:rPr lang="en-US" dirty="0" smtClean="0"/>
              <a:t>Di-grams(n=2) are</a:t>
            </a:r>
            <a:r>
              <a:rPr lang="en-US" dirty="0" smtClean="0"/>
              <a:t>: I love, love </a:t>
            </a:r>
            <a:r>
              <a:rPr lang="en-US" dirty="0" smtClean="0"/>
              <a:t>my, my phone</a:t>
            </a:r>
          </a:p>
          <a:p>
            <a:endParaRPr lang="en-US" dirty="0" smtClean="0"/>
          </a:p>
          <a:p>
            <a:r>
              <a:rPr lang="en-US" dirty="0" smtClean="0"/>
              <a:t>And tri-grams(n=3) are: I love my, love my phone</a:t>
            </a:r>
          </a:p>
          <a:p>
            <a:endParaRPr lang="en-US" dirty="0" smtClean="0"/>
          </a:p>
          <a:p>
            <a:pPr marL="0" indent="0">
              <a:buNone/>
            </a:pPr>
            <a:r>
              <a:rPr lang="en-US" dirty="0" smtClean="0"/>
              <a:t>So, </a:t>
            </a:r>
            <a:r>
              <a:rPr lang="en-US" dirty="0" err="1" smtClean="0"/>
              <a:t>uni</a:t>
            </a:r>
            <a:r>
              <a:rPr lang="en-US" dirty="0" smtClean="0"/>
              <a:t>-grams are representing one word, di-grams are representing two words together and tri-grams are representing three words together.</a:t>
            </a:r>
            <a:endParaRPr lang="en-US" dirty="0"/>
          </a:p>
        </p:txBody>
      </p:sp>
    </p:spTree>
    <p:extLst>
      <p:ext uri="{BB962C8B-B14F-4D97-AF65-F5344CB8AC3E}">
        <p14:creationId xmlns:p14="http://schemas.microsoft.com/office/powerpoint/2010/main" val="400132867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Sentiment Analysis</a:t>
            </a:r>
            <a:endParaRPr lang="en-US" dirty="0"/>
          </a:p>
        </p:txBody>
      </p:sp>
      <p:sp>
        <p:nvSpPr>
          <p:cNvPr id="3" name="Content Placeholder 2"/>
          <p:cNvSpPr>
            <a:spLocks noGrp="1"/>
          </p:cNvSpPr>
          <p:nvPr>
            <p:ph idx="1"/>
          </p:nvPr>
        </p:nvSpPr>
        <p:spPr/>
        <p:txBody>
          <a:bodyPr>
            <a:normAutofit/>
          </a:bodyPr>
          <a:lstStyle/>
          <a:p>
            <a:r>
              <a:rPr lang="en-US" dirty="0" smtClean="0"/>
              <a:t>The process begins </a:t>
            </a:r>
            <a:r>
              <a:rPr lang="en-US" b="1" dirty="0" smtClean="0"/>
              <a:t>similarly to text classification</a:t>
            </a:r>
            <a:r>
              <a:rPr lang="en-US" dirty="0" smtClean="0"/>
              <a:t>, with</a:t>
            </a:r>
            <a:r>
              <a:rPr lang="en-US" b="1" dirty="0" smtClean="0"/>
              <a:t> text preprocessing </a:t>
            </a:r>
            <a:r>
              <a:rPr lang="en-US" dirty="0" smtClean="0"/>
              <a:t>to clean and prepare the data. </a:t>
            </a:r>
          </a:p>
          <a:p>
            <a:r>
              <a:rPr lang="en-US" dirty="0" smtClean="0"/>
              <a:t>Next, sentiment-specific features may be extracted, or pre-trained sentiment analysis models can be used. </a:t>
            </a:r>
          </a:p>
          <a:p>
            <a:r>
              <a:rPr lang="en-US" dirty="0" smtClean="0"/>
              <a:t>Sentiment analysis models are often built using supervised learning approaches, where the model is trained on a labeled dataset containing text and its associated sentiment labels. </a:t>
            </a:r>
            <a:endParaRPr lang="en-US" dirty="0"/>
          </a:p>
        </p:txBody>
      </p:sp>
    </p:spTree>
    <p:extLst>
      <p:ext uri="{BB962C8B-B14F-4D97-AF65-F5344CB8AC3E}">
        <p14:creationId xmlns:p14="http://schemas.microsoft.com/office/powerpoint/2010/main" val="13034443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2FDADD92-4E39-7713-520E-D88B1D53A255}"/>
              </a:ext>
            </a:extLst>
          </p:cNvPr>
          <p:cNvSpPr txBox="1">
            <a:spLocks/>
          </p:cNvSpPr>
          <p:nvPr/>
        </p:nvSpPr>
        <p:spPr>
          <a:xfrm>
            <a:off x="2073583" y="317490"/>
            <a:ext cx="8041842"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US" b="1" spc="-30">
                <a:solidFill>
                  <a:schemeClr val="accent1">
                    <a:lumMod val="50000"/>
                  </a:schemeClr>
                </a:solidFill>
                <a:latin typeface="Nunito"/>
                <a:cs typeface="Times New Roman"/>
              </a:rPr>
              <a:t>NLP Libraries and Frameworks </a:t>
            </a:r>
            <a:endParaRPr lang="en-US" b="1" spc="-30" dirty="0">
              <a:solidFill>
                <a:schemeClr val="accent1">
                  <a:lumMod val="50000"/>
                </a:schemeClr>
              </a:solidFill>
              <a:latin typeface="Nunito"/>
              <a:cs typeface="Times New Roman"/>
            </a:endParaRPr>
          </a:p>
        </p:txBody>
      </p:sp>
      <p:sp>
        <p:nvSpPr>
          <p:cNvPr id="2" name="TextBox 1">
            <a:extLst>
              <a:ext uri="{FF2B5EF4-FFF2-40B4-BE49-F238E27FC236}">
                <a16:creationId xmlns:a16="http://schemas.microsoft.com/office/drawing/2014/main" xmlns="" id="{E401CF50-7ED4-E6A1-4F40-048F35EC4155}"/>
              </a:ext>
            </a:extLst>
          </p:cNvPr>
          <p:cNvSpPr txBox="1"/>
          <p:nvPr/>
        </p:nvSpPr>
        <p:spPr>
          <a:xfrm>
            <a:off x="567558" y="1340068"/>
            <a:ext cx="11172495" cy="4112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nSpc>
                <a:spcPct val="150000"/>
              </a:lnSpc>
              <a:buAutoNum type="arabicPeriod"/>
            </a:pPr>
            <a:r>
              <a:rPr lang="en-US" sz="2200" b="1" dirty="0">
                <a:solidFill>
                  <a:srgbClr val="374151"/>
                </a:solidFill>
                <a:latin typeface="Nunito"/>
                <a:ea typeface="+mn-lt"/>
                <a:cs typeface="+mn-lt"/>
              </a:rPr>
              <a:t>NLTK (Natural Language Toolkit):</a:t>
            </a:r>
            <a:endParaRPr lang="en-US" sz="2200" dirty="0">
              <a:latin typeface="Nunito"/>
              <a:ea typeface="+mn-lt"/>
              <a:cs typeface="+mn-lt"/>
            </a:endParaRPr>
          </a:p>
          <a:p>
            <a:pPr marL="800100" lvl="1" indent="-342900">
              <a:lnSpc>
                <a:spcPct val="150000"/>
              </a:lnSpc>
              <a:buFont typeface="Arial"/>
              <a:buChar char="•"/>
            </a:pPr>
            <a:r>
              <a:rPr lang="en-US" sz="2200" b="1" dirty="0">
                <a:solidFill>
                  <a:srgbClr val="374151"/>
                </a:solidFill>
                <a:latin typeface="Nunito"/>
                <a:ea typeface="+mn-lt"/>
                <a:cs typeface="+mn-lt"/>
              </a:rPr>
              <a:t>Functionality:</a:t>
            </a:r>
            <a:r>
              <a:rPr lang="en-US" sz="2200" dirty="0">
                <a:solidFill>
                  <a:srgbClr val="374151"/>
                </a:solidFill>
                <a:latin typeface="Nunito"/>
                <a:ea typeface="+mn-lt"/>
                <a:cs typeface="+mn-lt"/>
              </a:rPr>
              <a:t> Comprehensive NLP tools for various tasks.</a:t>
            </a:r>
            <a:endParaRPr lang="en-US" sz="2200" dirty="0">
              <a:latin typeface="Nunito"/>
              <a:ea typeface="+mn-lt"/>
              <a:cs typeface="+mn-lt"/>
            </a:endParaRPr>
          </a:p>
          <a:p>
            <a:pPr marL="800100" lvl="1" indent="-342900">
              <a:lnSpc>
                <a:spcPct val="150000"/>
              </a:lnSpc>
              <a:buFont typeface="Arial"/>
              <a:buChar char="•"/>
            </a:pPr>
            <a:r>
              <a:rPr lang="en-US" sz="2200" b="1" dirty="0">
                <a:solidFill>
                  <a:srgbClr val="374151"/>
                </a:solidFill>
                <a:latin typeface="Nunito"/>
                <a:ea typeface="+mn-lt"/>
                <a:cs typeface="+mn-lt"/>
              </a:rPr>
              <a:t>Use Cases:</a:t>
            </a:r>
            <a:r>
              <a:rPr lang="en-US" sz="2200" dirty="0">
                <a:solidFill>
                  <a:srgbClr val="374151"/>
                </a:solidFill>
                <a:latin typeface="Nunito"/>
                <a:ea typeface="+mn-lt"/>
                <a:cs typeface="+mn-lt"/>
              </a:rPr>
              <a:t> Text classification, tokenization, and linguistic analysis.</a:t>
            </a:r>
            <a:endParaRPr lang="en-US" sz="2200" dirty="0">
              <a:latin typeface="Nunito"/>
              <a:ea typeface="+mn-lt"/>
              <a:cs typeface="+mn-lt"/>
            </a:endParaRPr>
          </a:p>
          <a:p>
            <a:pPr marL="800100" lvl="1" indent="-342900">
              <a:lnSpc>
                <a:spcPct val="150000"/>
              </a:lnSpc>
              <a:buFont typeface="Arial"/>
              <a:buChar char="•"/>
            </a:pPr>
            <a:endParaRPr lang="en-US" sz="2200" dirty="0">
              <a:solidFill>
                <a:srgbClr val="374151"/>
              </a:solidFill>
              <a:latin typeface="Nunito"/>
              <a:ea typeface="+mn-lt"/>
              <a:cs typeface="+mn-lt"/>
            </a:endParaRPr>
          </a:p>
          <a:p>
            <a:pPr marL="457200" indent="-457200">
              <a:lnSpc>
                <a:spcPct val="150000"/>
              </a:lnSpc>
              <a:buAutoNum type="arabicPeriod"/>
            </a:pPr>
            <a:r>
              <a:rPr lang="en-US" sz="2200" b="1" err="1">
                <a:solidFill>
                  <a:srgbClr val="374151"/>
                </a:solidFill>
                <a:latin typeface="Nunito"/>
                <a:ea typeface="+mn-lt"/>
                <a:cs typeface="+mn-lt"/>
              </a:rPr>
              <a:t>spaCy</a:t>
            </a:r>
            <a:r>
              <a:rPr lang="en-US" sz="2200" b="1" dirty="0">
                <a:solidFill>
                  <a:srgbClr val="374151"/>
                </a:solidFill>
                <a:latin typeface="Nunito"/>
                <a:ea typeface="+mn-lt"/>
                <a:cs typeface="+mn-lt"/>
              </a:rPr>
              <a:t>:</a:t>
            </a:r>
            <a:endParaRPr lang="en-US" sz="2200" dirty="0">
              <a:latin typeface="Nunito"/>
              <a:ea typeface="+mn-lt"/>
              <a:cs typeface="+mn-lt"/>
            </a:endParaRPr>
          </a:p>
          <a:p>
            <a:pPr marL="742950" lvl="1" indent="-285750">
              <a:lnSpc>
                <a:spcPct val="150000"/>
              </a:lnSpc>
              <a:buFont typeface="Arial"/>
              <a:buChar char="•"/>
            </a:pPr>
            <a:r>
              <a:rPr lang="en-US" sz="2200" b="1" dirty="0">
                <a:solidFill>
                  <a:srgbClr val="374151"/>
                </a:solidFill>
                <a:latin typeface="Nunito"/>
                <a:ea typeface="+mn-lt"/>
                <a:cs typeface="+mn-lt"/>
              </a:rPr>
              <a:t>Functionality:</a:t>
            </a:r>
            <a:r>
              <a:rPr lang="en-US" sz="2200" dirty="0">
                <a:solidFill>
                  <a:srgbClr val="374151"/>
                </a:solidFill>
                <a:latin typeface="Nunito"/>
                <a:ea typeface="+mn-lt"/>
                <a:cs typeface="+mn-lt"/>
              </a:rPr>
              <a:t> Fast and efficient NLP library with pre-trained models.</a:t>
            </a:r>
            <a:endParaRPr lang="en-US" sz="2200" dirty="0">
              <a:latin typeface="Nunito"/>
              <a:ea typeface="+mn-lt"/>
              <a:cs typeface="+mn-lt"/>
            </a:endParaRPr>
          </a:p>
          <a:p>
            <a:pPr marL="742950" lvl="1" indent="-285750">
              <a:lnSpc>
                <a:spcPct val="150000"/>
              </a:lnSpc>
              <a:buFont typeface="Arial"/>
              <a:buChar char="•"/>
            </a:pPr>
            <a:r>
              <a:rPr lang="en-US" sz="2200" b="1" dirty="0">
                <a:solidFill>
                  <a:srgbClr val="374151"/>
                </a:solidFill>
                <a:latin typeface="Nunito"/>
                <a:ea typeface="+mn-lt"/>
                <a:cs typeface="+mn-lt"/>
              </a:rPr>
              <a:t>Use Cases:</a:t>
            </a:r>
            <a:r>
              <a:rPr lang="en-US" sz="2200" dirty="0">
                <a:solidFill>
                  <a:srgbClr val="374151"/>
                </a:solidFill>
                <a:latin typeface="Nunito"/>
                <a:ea typeface="+mn-lt"/>
                <a:cs typeface="+mn-lt"/>
              </a:rPr>
              <a:t> Named entity recognition, part-of-speech tagging, and text tokenization</a:t>
            </a:r>
            <a:endParaRPr lang="en-US" sz="2200" dirty="0">
              <a:solidFill>
                <a:srgbClr val="000000"/>
              </a:solidFill>
              <a:latin typeface="Nunito"/>
              <a:ea typeface="Calibri" panose="020F0502020204030204"/>
              <a:cs typeface="Calibri"/>
            </a:endParaRPr>
          </a:p>
        </p:txBody>
      </p:sp>
    </p:spTree>
    <p:extLst>
      <p:ext uri="{BB962C8B-B14F-4D97-AF65-F5344CB8AC3E}">
        <p14:creationId xmlns:p14="http://schemas.microsoft.com/office/powerpoint/2010/main" val="380660921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bject 2">
            <a:extLst>
              <a:ext uri="{FF2B5EF4-FFF2-40B4-BE49-F238E27FC236}">
                <a16:creationId xmlns:a16="http://schemas.microsoft.com/office/drawing/2014/main" xmlns="" id="{2FDADD92-4E39-7713-520E-D88B1D53A255}"/>
              </a:ext>
            </a:extLst>
          </p:cNvPr>
          <p:cNvSpPr txBox="1">
            <a:spLocks/>
          </p:cNvSpPr>
          <p:nvPr/>
        </p:nvSpPr>
        <p:spPr>
          <a:xfrm>
            <a:off x="2073583" y="317490"/>
            <a:ext cx="8041842"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US" b="1" spc="-30">
                <a:solidFill>
                  <a:schemeClr val="accent1">
                    <a:lumMod val="50000"/>
                  </a:schemeClr>
                </a:solidFill>
                <a:latin typeface="Nunito"/>
                <a:cs typeface="Times New Roman"/>
              </a:rPr>
              <a:t>NLP Libraries and Frameworks </a:t>
            </a:r>
            <a:endParaRPr lang="en-US" b="1" spc="-30" dirty="0">
              <a:solidFill>
                <a:schemeClr val="accent1">
                  <a:lumMod val="50000"/>
                </a:schemeClr>
              </a:solidFill>
              <a:latin typeface="Nunito"/>
              <a:cs typeface="Times New Roman"/>
            </a:endParaRPr>
          </a:p>
        </p:txBody>
      </p:sp>
      <p:sp>
        <p:nvSpPr>
          <p:cNvPr id="2" name="TextBox 1">
            <a:extLst>
              <a:ext uri="{FF2B5EF4-FFF2-40B4-BE49-F238E27FC236}">
                <a16:creationId xmlns:a16="http://schemas.microsoft.com/office/drawing/2014/main" xmlns="" id="{E401CF50-7ED4-E6A1-4F40-048F35EC4155}"/>
              </a:ext>
            </a:extLst>
          </p:cNvPr>
          <p:cNvSpPr txBox="1"/>
          <p:nvPr/>
        </p:nvSpPr>
        <p:spPr>
          <a:xfrm>
            <a:off x="567558" y="1213944"/>
            <a:ext cx="11172495" cy="462049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nSpc>
                <a:spcPct val="150000"/>
              </a:lnSpc>
            </a:pPr>
            <a:r>
              <a:rPr lang="en-US" sz="2200" b="1" dirty="0">
                <a:solidFill>
                  <a:srgbClr val="374151"/>
                </a:solidFill>
                <a:latin typeface="Nunito"/>
                <a:ea typeface="+mn-lt"/>
                <a:cs typeface="+mn-lt"/>
              </a:rPr>
              <a:t>3.  </a:t>
            </a:r>
            <a:r>
              <a:rPr lang="en-US" sz="2200" b="1" dirty="0" err="1">
                <a:solidFill>
                  <a:srgbClr val="374151"/>
                </a:solidFill>
                <a:latin typeface="Nunito"/>
                <a:ea typeface="+mn-lt"/>
                <a:cs typeface="+mn-lt"/>
              </a:rPr>
              <a:t>Gensim</a:t>
            </a:r>
            <a:r>
              <a:rPr lang="en-US" sz="2200" b="1" dirty="0">
                <a:solidFill>
                  <a:srgbClr val="374151"/>
                </a:solidFill>
                <a:latin typeface="Nunito"/>
                <a:ea typeface="+mn-lt"/>
                <a:cs typeface="+mn-lt"/>
              </a:rPr>
              <a:t>:</a:t>
            </a:r>
            <a:endParaRPr lang="en-US" sz="2200" dirty="0">
              <a:latin typeface="Nunito"/>
              <a:ea typeface="+mn-lt"/>
              <a:cs typeface="+mn-lt"/>
            </a:endParaRPr>
          </a:p>
          <a:p>
            <a:pPr marL="742950" lvl="1" indent="-285750">
              <a:lnSpc>
                <a:spcPct val="150000"/>
              </a:lnSpc>
              <a:buFont typeface="Arial"/>
              <a:buChar char="•"/>
            </a:pPr>
            <a:r>
              <a:rPr lang="en-US" sz="2200" b="1" dirty="0">
                <a:solidFill>
                  <a:srgbClr val="374151"/>
                </a:solidFill>
                <a:latin typeface="Nunito"/>
                <a:ea typeface="+mn-lt"/>
                <a:cs typeface="+mn-lt"/>
              </a:rPr>
              <a:t>Functionality:</a:t>
            </a:r>
            <a:r>
              <a:rPr lang="en-US" sz="2200" dirty="0">
                <a:solidFill>
                  <a:srgbClr val="374151"/>
                </a:solidFill>
                <a:latin typeface="Nunito"/>
                <a:ea typeface="+mn-lt"/>
                <a:cs typeface="+mn-lt"/>
              </a:rPr>
              <a:t> Specializes in topic modeling and document similarity.</a:t>
            </a:r>
            <a:endParaRPr lang="en-US" sz="2200" dirty="0">
              <a:latin typeface="Nunito"/>
              <a:ea typeface="+mn-lt"/>
              <a:cs typeface="+mn-lt"/>
            </a:endParaRPr>
          </a:p>
          <a:p>
            <a:pPr marL="742950" lvl="1" indent="-285750">
              <a:lnSpc>
                <a:spcPct val="150000"/>
              </a:lnSpc>
              <a:buFont typeface="Arial"/>
              <a:buChar char="•"/>
            </a:pPr>
            <a:r>
              <a:rPr lang="en-US" sz="2200" b="1" dirty="0">
                <a:solidFill>
                  <a:srgbClr val="374151"/>
                </a:solidFill>
                <a:latin typeface="Nunito"/>
                <a:ea typeface="+mn-lt"/>
                <a:cs typeface="+mn-lt"/>
              </a:rPr>
              <a:t>Use Cases:</a:t>
            </a:r>
            <a:r>
              <a:rPr lang="en-US" sz="2200" dirty="0">
                <a:solidFill>
                  <a:srgbClr val="374151"/>
                </a:solidFill>
                <a:latin typeface="Nunito"/>
                <a:ea typeface="+mn-lt"/>
                <a:cs typeface="+mn-lt"/>
              </a:rPr>
              <a:t> Topic modeling, document similarity, and word embeddings.</a:t>
            </a:r>
            <a:endParaRPr lang="en-US" sz="2200" dirty="0">
              <a:latin typeface="Nunito"/>
              <a:ea typeface="+mn-lt"/>
              <a:cs typeface="+mn-lt"/>
            </a:endParaRPr>
          </a:p>
          <a:p>
            <a:pPr marL="742950" lvl="1" indent="-285750">
              <a:lnSpc>
                <a:spcPct val="150000"/>
              </a:lnSpc>
              <a:buFont typeface="Arial"/>
              <a:buChar char="•"/>
            </a:pPr>
            <a:endParaRPr lang="en-US" sz="2200" dirty="0">
              <a:solidFill>
                <a:srgbClr val="374151"/>
              </a:solidFill>
              <a:latin typeface="Nunito"/>
              <a:ea typeface="+mn-lt"/>
              <a:cs typeface="+mn-lt"/>
            </a:endParaRPr>
          </a:p>
          <a:p>
            <a:pPr>
              <a:lnSpc>
                <a:spcPct val="150000"/>
              </a:lnSpc>
            </a:pPr>
            <a:r>
              <a:rPr lang="en-US" sz="2200" b="1" dirty="0">
                <a:solidFill>
                  <a:srgbClr val="374151"/>
                </a:solidFill>
                <a:latin typeface="Nunito"/>
                <a:ea typeface="+mn-lt"/>
                <a:cs typeface="+mn-lt"/>
              </a:rPr>
              <a:t>4.  Hugging Face Transformers:</a:t>
            </a:r>
            <a:endParaRPr lang="en-US" sz="2200" dirty="0">
              <a:latin typeface="Nunito"/>
              <a:ea typeface="+mn-lt"/>
              <a:cs typeface="+mn-lt"/>
            </a:endParaRPr>
          </a:p>
          <a:p>
            <a:pPr marL="742950" lvl="1" indent="-285750">
              <a:lnSpc>
                <a:spcPct val="150000"/>
              </a:lnSpc>
              <a:buFont typeface="Arial"/>
              <a:buChar char="•"/>
            </a:pPr>
            <a:r>
              <a:rPr lang="en-US" sz="2200" b="1" dirty="0">
                <a:solidFill>
                  <a:srgbClr val="374151"/>
                </a:solidFill>
                <a:latin typeface="Nunito"/>
                <a:ea typeface="+mn-lt"/>
                <a:cs typeface="+mn-lt"/>
              </a:rPr>
              <a:t>Functionality:</a:t>
            </a:r>
            <a:r>
              <a:rPr lang="en-US" sz="2200" dirty="0">
                <a:solidFill>
                  <a:srgbClr val="374151"/>
                </a:solidFill>
                <a:latin typeface="Nunito"/>
                <a:ea typeface="+mn-lt"/>
                <a:cs typeface="+mn-lt"/>
              </a:rPr>
              <a:t> Framework for state-of-the-art NLP models.</a:t>
            </a:r>
            <a:endParaRPr lang="en-US" sz="2200" dirty="0">
              <a:latin typeface="Nunito"/>
              <a:ea typeface="+mn-lt"/>
              <a:cs typeface="+mn-lt"/>
            </a:endParaRPr>
          </a:p>
          <a:p>
            <a:pPr marL="742950" lvl="1" indent="-285750">
              <a:lnSpc>
                <a:spcPct val="150000"/>
              </a:lnSpc>
              <a:buFont typeface="Arial"/>
              <a:buChar char="•"/>
            </a:pPr>
            <a:r>
              <a:rPr lang="en-US" sz="2200" b="1" dirty="0">
                <a:solidFill>
                  <a:srgbClr val="374151"/>
                </a:solidFill>
                <a:latin typeface="Nunito"/>
                <a:ea typeface="+mn-lt"/>
                <a:cs typeface="+mn-lt"/>
              </a:rPr>
              <a:t>Use Cases:</a:t>
            </a:r>
            <a:r>
              <a:rPr lang="en-US" sz="2200" dirty="0">
                <a:solidFill>
                  <a:srgbClr val="374151"/>
                </a:solidFill>
                <a:latin typeface="Nunito"/>
                <a:ea typeface="+mn-lt"/>
                <a:cs typeface="+mn-lt"/>
              </a:rPr>
              <a:t> Text classification, machine translation, and text generation with pre-trained models like BERT and GPT-2.</a:t>
            </a:r>
            <a:endParaRPr lang="en-US" sz="2200" dirty="0">
              <a:latin typeface="Nunito"/>
              <a:ea typeface="+mn-lt"/>
              <a:cs typeface="+mn-lt"/>
            </a:endParaRPr>
          </a:p>
          <a:p>
            <a:pPr marL="0" lvl="1">
              <a:lnSpc>
                <a:spcPct val="150000"/>
              </a:lnSpc>
            </a:pPr>
            <a:endParaRPr lang="en-US" sz="2200" dirty="0">
              <a:solidFill>
                <a:srgbClr val="374151"/>
              </a:solidFill>
              <a:latin typeface="Nunito"/>
              <a:cs typeface="Calibri"/>
            </a:endParaRPr>
          </a:p>
        </p:txBody>
      </p:sp>
    </p:spTree>
    <p:extLst>
      <p:ext uri="{BB962C8B-B14F-4D97-AF65-F5344CB8AC3E}">
        <p14:creationId xmlns:p14="http://schemas.microsoft.com/office/powerpoint/2010/main" val="390182022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2">
            <a:extLst>
              <a:ext uri="{FF2B5EF4-FFF2-40B4-BE49-F238E27FC236}">
                <a16:creationId xmlns="" xmlns:a16="http://schemas.microsoft.com/office/drawing/2014/main" id="{9D03BB2D-CD52-503A-B59A-F9D3014F1AB4}"/>
              </a:ext>
            </a:extLst>
          </p:cNvPr>
          <p:cNvSpPr txBox="1">
            <a:spLocks/>
          </p:cNvSpPr>
          <p:nvPr/>
        </p:nvSpPr>
        <p:spPr>
          <a:xfrm>
            <a:off x="3556041" y="440846"/>
            <a:ext cx="5084447" cy="639149"/>
          </a:xfrm>
          <a:prstGeom prst="rect">
            <a:avLst/>
          </a:prstGeom>
        </p:spPr>
        <p:txBody>
          <a:bodyPr vert="horz" wrap="square" lIns="0" tIns="12700" rIns="0" bIns="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12700">
              <a:spcBef>
                <a:spcPts val="100"/>
              </a:spcBef>
            </a:pPr>
            <a:r>
              <a:rPr lang="en-IN" b="1" spc="-30" dirty="0">
                <a:solidFill>
                  <a:schemeClr val="accent1">
                    <a:lumMod val="50000"/>
                  </a:schemeClr>
                </a:solidFill>
                <a:latin typeface="Nunito"/>
                <a:cs typeface="Times New Roman"/>
              </a:rPr>
              <a:t>NLP in Real World</a:t>
            </a:r>
            <a:endParaRPr lang="en-US" dirty="0"/>
          </a:p>
        </p:txBody>
      </p:sp>
      <p:sp>
        <p:nvSpPr>
          <p:cNvPr id="4" name="TextBox 3">
            <a:extLst>
              <a:ext uri="{FF2B5EF4-FFF2-40B4-BE49-F238E27FC236}">
                <a16:creationId xmlns="" xmlns:a16="http://schemas.microsoft.com/office/drawing/2014/main" id="{90737A08-D137-FB38-9F03-F4B79E763FA7}"/>
              </a:ext>
            </a:extLst>
          </p:cNvPr>
          <p:cNvSpPr txBox="1"/>
          <p:nvPr/>
        </p:nvSpPr>
        <p:spPr>
          <a:xfrm>
            <a:off x="431568" y="1043067"/>
            <a:ext cx="1115758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buAutoNum type="arabicPeriod"/>
            </a:pPr>
            <a:r>
              <a:rPr lang="en-US" sz="2000" b="1">
                <a:solidFill>
                  <a:srgbClr val="374151"/>
                </a:solidFill>
                <a:latin typeface="Nunito"/>
                <a:ea typeface="Söhne"/>
                <a:cs typeface="Söhne"/>
              </a:rPr>
              <a:t>Chatbots:</a:t>
            </a:r>
            <a:r>
              <a:rPr lang="en-US" sz="2000">
                <a:solidFill>
                  <a:srgbClr val="374151"/>
                </a:solidFill>
                <a:latin typeface="Nunito"/>
                <a:ea typeface="Söhne"/>
                <a:cs typeface="Söhne"/>
              </a:rPr>
              <a:t> NLP powers automated chat systems for customer support and information retrieval.</a:t>
            </a:r>
            <a:endParaRPr lang="en-US">
              <a:cs typeface="Calibri" panose="020F0502020204030204"/>
            </a:endParaRPr>
          </a:p>
          <a:p>
            <a:pPr marL="457200" indent="-457200">
              <a:buAutoNum type="arabicPeriod"/>
            </a:pPr>
            <a:r>
              <a:rPr lang="en-US" sz="2000" b="1">
                <a:solidFill>
                  <a:srgbClr val="374151"/>
                </a:solidFill>
                <a:latin typeface="Nunito"/>
                <a:ea typeface="Söhne"/>
                <a:cs typeface="Söhne"/>
              </a:rPr>
              <a:t>Sentiment Analysis:</a:t>
            </a:r>
            <a:r>
              <a:rPr lang="en-US" sz="2000">
                <a:solidFill>
                  <a:srgbClr val="374151"/>
                </a:solidFill>
                <a:latin typeface="Nunito"/>
                <a:ea typeface="Söhne"/>
                <a:cs typeface="Söhne"/>
              </a:rPr>
              <a:t> NLP analyzes social media data to gauge public sentiment about products and services.</a:t>
            </a:r>
          </a:p>
          <a:p>
            <a:pPr marL="457200" indent="-457200">
              <a:buAutoNum type="arabicPeriod"/>
            </a:pPr>
            <a:r>
              <a:rPr lang="en-US" sz="2000" b="1">
                <a:solidFill>
                  <a:srgbClr val="374151"/>
                </a:solidFill>
                <a:latin typeface="Nunito"/>
                <a:ea typeface="Söhne"/>
                <a:cs typeface="Söhne"/>
              </a:rPr>
              <a:t>Language Translation:</a:t>
            </a:r>
            <a:r>
              <a:rPr lang="en-US" sz="2000">
                <a:solidFill>
                  <a:srgbClr val="374151"/>
                </a:solidFill>
                <a:latin typeface="Nunito"/>
                <a:ea typeface="Söhne"/>
                <a:cs typeface="Söhne"/>
              </a:rPr>
              <a:t> NLP facilitates automatic translation between languages, like Google Translate.</a:t>
            </a:r>
          </a:p>
          <a:p>
            <a:pPr marL="457200" indent="-457200">
              <a:buAutoNum type="arabicPeriod"/>
            </a:pPr>
            <a:r>
              <a:rPr lang="en-US" sz="2000" b="1">
                <a:solidFill>
                  <a:srgbClr val="374151"/>
                </a:solidFill>
                <a:latin typeface="Nunito"/>
                <a:ea typeface="Söhne"/>
                <a:cs typeface="Söhne"/>
              </a:rPr>
              <a:t>Healthcare Records:</a:t>
            </a:r>
            <a:r>
              <a:rPr lang="en-US" sz="2000">
                <a:solidFill>
                  <a:srgbClr val="374151"/>
                </a:solidFill>
                <a:latin typeface="Nunito"/>
                <a:ea typeface="Söhne"/>
                <a:cs typeface="Söhne"/>
              </a:rPr>
              <a:t> NLP extracts insights from medical records for diagnosis, monitoring, and research.</a:t>
            </a:r>
          </a:p>
          <a:p>
            <a:pPr marL="457200" indent="-457200">
              <a:buAutoNum type="arabicPeriod"/>
            </a:pPr>
            <a:r>
              <a:rPr lang="en-US" sz="2000" b="1">
                <a:solidFill>
                  <a:srgbClr val="374151"/>
                </a:solidFill>
                <a:latin typeface="Nunito"/>
                <a:ea typeface="Söhne"/>
                <a:cs typeface="Söhne"/>
              </a:rPr>
              <a:t>Legal Document Summarization:</a:t>
            </a:r>
            <a:r>
              <a:rPr lang="en-US" sz="2000">
                <a:solidFill>
                  <a:srgbClr val="374151"/>
                </a:solidFill>
                <a:latin typeface="Nunito"/>
                <a:ea typeface="Söhne"/>
                <a:cs typeface="Söhne"/>
              </a:rPr>
              <a:t> NLP automates the summarization of lengthy legal documents.</a:t>
            </a:r>
          </a:p>
          <a:p>
            <a:pPr marL="457200" indent="-457200">
              <a:buAutoNum type="arabicPeriod"/>
            </a:pPr>
            <a:r>
              <a:rPr lang="en-US" sz="2000" b="1">
                <a:solidFill>
                  <a:srgbClr val="374151"/>
                </a:solidFill>
                <a:latin typeface="Nunito"/>
                <a:ea typeface="Söhne"/>
                <a:cs typeface="Söhne"/>
              </a:rPr>
              <a:t>Text Classification:</a:t>
            </a:r>
            <a:r>
              <a:rPr lang="en-US" sz="2000">
                <a:solidFill>
                  <a:srgbClr val="374151"/>
                </a:solidFill>
                <a:latin typeface="Nunito"/>
                <a:ea typeface="Söhne"/>
                <a:cs typeface="Söhne"/>
              </a:rPr>
              <a:t> NLP is used for tasks like spam detection and news categorization.</a:t>
            </a:r>
          </a:p>
          <a:p>
            <a:pPr marL="457200" indent="-457200">
              <a:buAutoNum type="arabicPeriod"/>
            </a:pPr>
            <a:r>
              <a:rPr lang="en-US" sz="2000" b="1">
                <a:solidFill>
                  <a:srgbClr val="374151"/>
                </a:solidFill>
                <a:latin typeface="Nunito"/>
                <a:ea typeface="Söhne"/>
                <a:cs typeface="Söhne"/>
              </a:rPr>
              <a:t>Language Understanding:</a:t>
            </a:r>
            <a:r>
              <a:rPr lang="en-US" sz="2000">
                <a:solidFill>
                  <a:srgbClr val="374151"/>
                </a:solidFill>
                <a:latin typeface="Nunito"/>
                <a:ea typeface="Söhne"/>
                <a:cs typeface="Söhne"/>
              </a:rPr>
              <a:t> NLP enables voice assistants to understand and respond to spoken commands.</a:t>
            </a:r>
          </a:p>
          <a:p>
            <a:pPr marL="457200" indent="-457200">
              <a:buAutoNum type="arabicPeriod"/>
            </a:pPr>
            <a:r>
              <a:rPr lang="en-US" sz="2000" b="1">
                <a:solidFill>
                  <a:srgbClr val="374151"/>
                </a:solidFill>
                <a:latin typeface="Nunito"/>
                <a:ea typeface="Söhne"/>
                <a:cs typeface="Söhne"/>
              </a:rPr>
              <a:t>Autocorrect and Autocomplete:</a:t>
            </a:r>
            <a:r>
              <a:rPr lang="en-US" sz="2000">
                <a:solidFill>
                  <a:srgbClr val="374151"/>
                </a:solidFill>
                <a:latin typeface="Nunito"/>
                <a:ea typeface="Söhne"/>
                <a:cs typeface="Söhne"/>
              </a:rPr>
              <a:t> NLP assists users in writing more accurately and efficiently.</a:t>
            </a:r>
          </a:p>
          <a:p>
            <a:pPr marL="457200" indent="-457200">
              <a:buAutoNum type="arabicPeriod"/>
            </a:pPr>
            <a:r>
              <a:rPr lang="en-US" sz="2000" b="1">
                <a:solidFill>
                  <a:srgbClr val="374151"/>
                </a:solidFill>
                <a:latin typeface="Nunito"/>
                <a:ea typeface="Söhne"/>
                <a:cs typeface="Söhne"/>
              </a:rPr>
              <a:t>Recommendation Systems:</a:t>
            </a:r>
            <a:r>
              <a:rPr lang="en-US" sz="2000">
                <a:solidFill>
                  <a:srgbClr val="374151"/>
                </a:solidFill>
                <a:latin typeface="Nunito"/>
                <a:ea typeface="Söhne"/>
                <a:cs typeface="Söhne"/>
              </a:rPr>
              <a:t> NLP personalizes product, movie, and content recommendations.</a:t>
            </a:r>
          </a:p>
          <a:p>
            <a:pPr marL="457200" indent="-457200">
              <a:buAutoNum type="arabicPeriod"/>
            </a:pPr>
            <a:r>
              <a:rPr lang="en-US" sz="2000" b="1">
                <a:solidFill>
                  <a:srgbClr val="374151"/>
                </a:solidFill>
                <a:latin typeface="Nunito"/>
                <a:ea typeface="Söhne"/>
                <a:cs typeface="Söhne"/>
              </a:rPr>
              <a:t>Content Generation:</a:t>
            </a:r>
            <a:r>
              <a:rPr lang="en-US" sz="2000">
                <a:solidFill>
                  <a:srgbClr val="374151"/>
                </a:solidFill>
                <a:latin typeface="Nunito"/>
                <a:ea typeface="Söhne"/>
                <a:cs typeface="Söhne"/>
              </a:rPr>
              <a:t> NLP models can generate human-like text for content creation.</a:t>
            </a:r>
            <a:endParaRPr lang="en-US" sz="2000" dirty="0">
              <a:latin typeface="Nunito"/>
              <a:cs typeface="Calibri"/>
            </a:endParaRPr>
          </a:p>
        </p:txBody>
      </p:sp>
    </p:spTree>
    <p:extLst>
      <p:ext uri="{BB962C8B-B14F-4D97-AF65-F5344CB8AC3E}">
        <p14:creationId xmlns:p14="http://schemas.microsoft.com/office/powerpoint/2010/main" val="930578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Phrases</a:t>
            </a:r>
            <a:endParaRPr lang="en-US" dirty="0"/>
          </a:p>
        </p:txBody>
      </p:sp>
      <p:sp>
        <p:nvSpPr>
          <p:cNvPr id="3" name="Content Placeholder 2"/>
          <p:cNvSpPr>
            <a:spLocks noGrp="1"/>
          </p:cNvSpPr>
          <p:nvPr>
            <p:ph idx="1"/>
          </p:nvPr>
        </p:nvSpPr>
        <p:spPr/>
        <p:txBody>
          <a:bodyPr>
            <a:normAutofit fontScale="77500" lnSpcReduction="20000"/>
          </a:bodyPr>
          <a:lstStyle/>
          <a:p>
            <a:pPr marL="0" indent="0">
              <a:buNone/>
            </a:pPr>
            <a:r>
              <a:rPr lang="en-US" b="1" dirty="0" smtClean="0"/>
              <a:t>Types of Phrases</a:t>
            </a:r>
          </a:p>
          <a:p>
            <a:pPr marL="0" indent="0">
              <a:buNone/>
            </a:pPr>
            <a:r>
              <a:rPr lang="en-US" b="1" dirty="0" smtClean="0"/>
              <a:t>Noun Phrase (NP):</a:t>
            </a:r>
            <a:endParaRPr lang="en-US" dirty="0" smtClean="0"/>
          </a:p>
          <a:p>
            <a:pPr marL="742950" lvl="1" indent="-285750">
              <a:buFont typeface="+mj-lt"/>
              <a:buAutoNum type="arabicPeriod"/>
            </a:pPr>
            <a:r>
              <a:rPr lang="en-US" dirty="0" smtClean="0"/>
              <a:t>A noun phrase consists of a noun (or pronoun) and its modifiers. It can function as the subject, object, or complement in a sentence.</a:t>
            </a:r>
          </a:p>
          <a:p>
            <a:pPr marL="742950" lvl="1" indent="-285750">
              <a:buFont typeface="+mj-lt"/>
              <a:buAutoNum type="arabicPeriod"/>
            </a:pPr>
            <a:r>
              <a:rPr lang="en-US" b="1" dirty="0" smtClean="0"/>
              <a:t>Example:</a:t>
            </a:r>
            <a:r>
              <a:rPr lang="en-US" dirty="0" smtClean="0"/>
              <a:t> "The tall building" (Here, "the tall building" is a noun phrase where "building" is the noun, and "the" and "tall" are its modifiers.)</a:t>
            </a:r>
          </a:p>
          <a:p>
            <a:pPr marL="0" indent="0">
              <a:buNone/>
            </a:pPr>
            <a:r>
              <a:rPr lang="en-US" b="1" dirty="0" smtClean="0"/>
              <a:t>Verb Phrase (VP):</a:t>
            </a:r>
            <a:endParaRPr lang="en-US" dirty="0" smtClean="0"/>
          </a:p>
          <a:p>
            <a:pPr marL="742950" lvl="1" indent="-285750">
              <a:buFont typeface="+mj-lt"/>
              <a:buAutoNum type="arabicPeriod"/>
            </a:pPr>
            <a:r>
              <a:rPr lang="en-US" dirty="0" smtClean="0"/>
              <a:t>A verb phrase includes a main verb and any auxiliary (helping) verbs, along with any objects or modifiers.</a:t>
            </a:r>
          </a:p>
          <a:p>
            <a:pPr marL="742950" lvl="1" indent="-285750">
              <a:buFont typeface="+mj-lt"/>
              <a:buAutoNum type="arabicPeriod"/>
            </a:pPr>
            <a:r>
              <a:rPr lang="en-US" b="1" dirty="0" smtClean="0"/>
              <a:t>Example:</a:t>
            </a:r>
            <a:r>
              <a:rPr lang="en-US" dirty="0" smtClean="0"/>
              <a:t> "Has been running" (In this case, "has been running" is a verb phrase where "running" is the main verb and "has been" are auxiliary verbs.)</a:t>
            </a:r>
          </a:p>
          <a:p>
            <a:pPr marL="0" indent="0">
              <a:buNone/>
            </a:pPr>
            <a:r>
              <a:rPr lang="en-US" b="1" dirty="0" smtClean="0"/>
              <a:t>Adjective Phrase (</a:t>
            </a:r>
            <a:r>
              <a:rPr lang="en-US" b="1" dirty="0" err="1" smtClean="0"/>
              <a:t>AdjP</a:t>
            </a:r>
            <a:r>
              <a:rPr lang="en-US" b="1" dirty="0" smtClean="0"/>
              <a:t>):</a:t>
            </a:r>
            <a:endParaRPr lang="en-US" dirty="0" smtClean="0"/>
          </a:p>
          <a:p>
            <a:pPr marL="742950" lvl="1" indent="-285750">
              <a:buFont typeface="+mj-lt"/>
              <a:buAutoNum type="arabicPeriod"/>
            </a:pPr>
            <a:r>
              <a:rPr lang="en-US" dirty="0" smtClean="0"/>
              <a:t>An adjective phrase includes an adjective and its modifiers, providing additional description to a noun.</a:t>
            </a:r>
          </a:p>
          <a:p>
            <a:pPr marL="742950" lvl="1" indent="-285750">
              <a:buFont typeface="+mj-lt"/>
              <a:buAutoNum type="arabicPeriod"/>
            </a:pPr>
            <a:r>
              <a:rPr lang="en-US" b="1" dirty="0" smtClean="0"/>
              <a:t>Example:</a:t>
            </a:r>
            <a:r>
              <a:rPr lang="en-US" dirty="0" smtClean="0"/>
              <a:t> "Very pleased with the results" (Here, "very pleased with the results" is an adjective phrase describing the noun it modifies.)</a:t>
            </a:r>
          </a:p>
          <a:p>
            <a:endParaRPr lang="en-US" dirty="0"/>
          </a:p>
        </p:txBody>
      </p:sp>
    </p:spTree>
    <p:extLst>
      <p:ext uri="{BB962C8B-B14F-4D97-AF65-F5344CB8AC3E}">
        <p14:creationId xmlns:p14="http://schemas.microsoft.com/office/powerpoint/2010/main" val="389913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Phrases</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Types of Phrases</a:t>
            </a:r>
          </a:p>
          <a:p>
            <a:pPr marL="0" indent="0">
              <a:buNone/>
            </a:pPr>
            <a:r>
              <a:rPr lang="en-US" b="1" dirty="0" smtClean="0"/>
              <a:t>Adverb Phrase (</a:t>
            </a:r>
            <a:r>
              <a:rPr lang="en-US" b="1" dirty="0" err="1" smtClean="0"/>
              <a:t>AdvP</a:t>
            </a:r>
            <a:r>
              <a:rPr lang="en-US" b="1" dirty="0" smtClean="0"/>
              <a:t>):</a:t>
            </a:r>
            <a:endParaRPr lang="en-US" dirty="0" smtClean="0"/>
          </a:p>
          <a:p>
            <a:pPr marL="742950" lvl="1" indent="-285750">
              <a:buFont typeface="+mj-lt"/>
              <a:buAutoNum type="arabicPeriod"/>
            </a:pPr>
            <a:r>
              <a:rPr lang="en-US" dirty="0" smtClean="0"/>
              <a:t>An adverb phrase includes an adverb and its modifiers, giving more detail about how, when, where, or to what extent something happens.</a:t>
            </a:r>
          </a:p>
          <a:p>
            <a:pPr marL="742950" lvl="1" indent="-285750">
              <a:buFont typeface="+mj-lt"/>
              <a:buAutoNum type="arabicPeriod"/>
            </a:pPr>
            <a:r>
              <a:rPr lang="en-US" b="1" dirty="0" smtClean="0"/>
              <a:t>Example:</a:t>
            </a:r>
            <a:r>
              <a:rPr lang="en-US" dirty="0" smtClean="0"/>
              <a:t> "Quite early in the morning" (In this phrase, "quite early in the morning" describes how something occurs.)</a:t>
            </a:r>
          </a:p>
          <a:p>
            <a:pPr marL="0" indent="0">
              <a:buNone/>
            </a:pPr>
            <a:r>
              <a:rPr lang="en-US" b="1" dirty="0" smtClean="0"/>
              <a:t>Prepositional Phrase (PP):</a:t>
            </a:r>
            <a:endParaRPr lang="en-US" dirty="0" smtClean="0"/>
          </a:p>
          <a:p>
            <a:pPr marL="742950" lvl="1" indent="-285750">
              <a:buFont typeface="+mj-lt"/>
              <a:buAutoNum type="arabicPeriod"/>
            </a:pPr>
            <a:r>
              <a:rPr lang="en-US" dirty="0" smtClean="0"/>
              <a:t>A prepositional phrase starts with a preposition and is followed by a noun phrase or pronoun that serves as the object of the preposition.</a:t>
            </a:r>
          </a:p>
          <a:p>
            <a:pPr marL="742950" lvl="1" indent="-285750">
              <a:buFont typeface="+mj-lt"/>
              <a:buAutoNum type="arabicPeriod"/>
            </a:pPr>
            <a:r>
              <a:rPr lang="en-US" b="1" dirty="0" smtClean="0"/>
              <a:t>Example:</a:t>
            </a:r>
            <a:r>
              <a:rPr lang="en-US" dirty="0" smtClean="0"/>
              <a:t> "Under the table" (Here, "under" is the preposition, and "the table" is the noun phrase that serves as its object.)</a:t>
            </a:r>
          </a:p>
          <a:p>
            <a:pPr marL="457200" lvl="1" indent="0">
              <a:buNone/>
            </a:pPr>
            <a:endParaRPr lang="en-US" dirty="0"/>
          </a:p>
          <a:p>
            <a:pPr marL="457200" lvl="1" indent="0">
              <a:buNone/>
            </a:pPr>
            <a:r>
              <a:rPr lang="en-US" dirty="0" smtClean="0"/>
              <a:t>This info is important for </a:t>
            </a:r>
            <a:r>
              <a:rPr lang="en-US" b="1" dirty="0" smtClean="0"/>
              <a:t>PARTS OF SPEECH (POS) TAGGING</a:t>
            </a:r>
            <a:r>
              <a:rPr lang="en-US" dirty="0" smtClean="0"/>
              <a:t> AS WELL.</a:t>
            </a:r>
          </a:p>
          <a:p>
            <a:endParaRPr lang="en-US" dirty="0"/>
          </a:p>
        </p:txBody>
      </p:sp>
    </p:spTree>
    <p:extLst>
      <p:ext uri="{BB962C8B-B14F-4D97-AF65-F5344CB8AC3E}">
        <p14:creationId xmlns:p14="http://schemas.microsoft.com/office/powerpoint/2010/main" val="1888168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Tokenization?</a:t>
            </a:r>
            <a:endParaRPr lang="en-US" dirty="0"/>
          </a:p>
        </p:txBody>
      </p:sp>
      <p:sp>
        <p:nvSpPr>
          <p:cNvPr id="3" name="Content Placeholder 2"/>
          <p:cNvSpPr>
            <a:spLocks noGrp="1"/>
          </p:cNvSpPr>
          <p:nvPr>
            <p:ph idx="1"/>
          </p:nvPr>
        </p:nvSpPr>
        <p:spPr/>
        <p:txBody>
          <a:bodyPr/>
          <a:lstStyle/>
          <a:p>
            <a:r>
              <a:rPr lang="en-US" dirty="0" smtClean="0"/>
              <a:t>Tokenization is a process of </a:t>
            </a:r>
            <a:r>
              <a:rPr lang="en-US" b="1" dirty="0" smtClean="0"/>
              <a:t>splitting a text object into smaller units </a:t>
            </a:r>
            <a:r>
              <a:rPr lang="en-US" dirty="0" smtClean="0"/>
              <a:t>which are also called tokens. </a:t>
            </a:r>
          </a:p>
          <a:p>
            <a:r>
              <a:rPr lang="en-US" dirty="0" smtClean="0"/>
              <a:t>Examples of tokens can be </a:t>
            </a:r>
            <a:r>
              <a:rPr lang="en-US" b="1" dirty="0" smtClean="0"/>
              <a:t>words</a:t>
            </a:r>
            <a:r>
              <a:rPr lang="en-US" dirty="0" smtClean="0"/>
              <a:t>, numbers, </a:t>
            </a:r>
            <a:r>
              <a:rPr lang="en-US" b="1" dirty="0" smtClean="0"/>
              <a:t>engrams</a:t>
            </a:r>
            <a:r>
              <a:rPr lang="en-US" dirty="0" smtClean="0"/>
              <a:t>, or even symbols. </a:t>
            </a:r>
          </a:p>
          <a:p>
            <a:r>
              <a:rPr lang="en-US" b="1" dirty="0" smtClean="0"/>
              <a:t>The most commonly used tokenization process is White-space Tokenization</a:t>
            </a:r>
            <a:r>
              <a:rPr lang="en-US" dirty="0" smtClean="0"/>
              <a:t>.</a:t>
            </a:r>
          </a:p>
          <a:p>
            <a:endParaRPr lang="en-US" dirty="0"/>
          </a:p>
          <a:p>
            <a:pPr marL="0" indent="0">
              <a:buNone/>
            </a:pPr>
            <a:r>
              <a:rPr lang="en-US" dirty="0" smtClean="0"/>
              <a:t>Check the tokenizer of </a:t>
            </a:r>
          </a:p>
          <a:p>
            <a:pPr marL="0" indent="0">
              <a:buNone/>
            </a:pPr>
            <a:r>
              <a:rPr lang="en-US" dirty="0" err="1" smtClean="0"/>
              <a:t>Openai</a:t>
            </a:r>
            <a:r>
              <a:rPr lang="en-US" dirty="0" smtClean="0"/>
              <a:t>: https://platform.openai.com/tokenizer</a:t>
            </a:r>
            <a:endParaRPr lang="en-US" dirty="0"/>
          </a:p>
        </p:txBody>
      </p:sp>
    </p:spTree>
    <p:extLst>
      <p:ext uri="{BB962C8B-B14F-4D97-AF65-F5344CB8AC3E}">
        <p14:creationId xmlns:p14="http://schemas.microsoft.com/office/powerpoint/2010/main" val="25110207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1905</TotalTime>
  <Words>4237</Words>
  <Application>Microsoft Office PowerPoint</Application>
  <PresentationFormat>Widescreen</PresentationFormat>
  <Paragraphs>435</Paragraphs>
  <Slides>63</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63</vt:i4>
      </vt:variant>
    </vt:vector>
  </HeadingPairs>
  <TitlesOfParts>
    <vt:vector size="71" baseType="lpstr">
      <vt:lpstr>Arial</vt:lpstr>
      <vt:lpstr>Calibri</vt:lpstr>
      <vt:lpstr>Calibri Light</vt:lpstr>
      <vt:lpstr>Inter</vt:lpstr>
      <vt:lpstr>Nunito</vt:lpstr>
      <vt:lpstr>Söhne</vt:lpstr>
      <vt:lpstr>Times New Roman</vt:lpstr>
      <vt:lpstr>Office Theme</vt:lpstr>
      <vt:lpstr>Natural Language Processing (NLP)</vt:lpstr>
      <vt:lpstr>NLP</vt:lpstr>
      <vt:lpstr>NLP</vt:lpstr>
      <vt:lpstr>What is Natural Language Processing?</vt:lpstr>
      <vt:lpstr>What are Corpus, Tokens, and Engrams?</vt:lpstr>
      <vt:lpstr>Tokens</vt:lpstr>
      <vt:lpstr>Phrases</vt:lpstr>
      <vt:lpstr>Phrases</vt:lpstr>
      <vt:lpstr>What is Tokenization?</vt:lpstr>
      <vt:lpstr>What is White-space Tokenization?</vt:lpstr>
      <vt:lpstr>Tokenization</vt:lpstr>
      <vt:lpstr>What is Normalization?</vt:lpstr>
      <vt:lpstr>Stemming</vt:lpstr>
      <vt:lpstr>Stemming</vt:lpstr>
      <vt:lpstr>What is Lemmatization?</vt:lpstr>
      <vt:lpstr>What is Lemmatization?</vt:lpstr>
      <vt:lpstr>Lemmitization</vt:lpstr>
      <vt:lpstr>Part of Speech(PoS) Tags</vt:lpstr>
      <vt:lpstr>Part of Speech(PoS) Tags</vt:lpstr>
      <vt:lpstr>Part of Speech(PoS) Tags</vt:lpstr>
      <vt:lpstr>PowerPoint Presentation</vt:lpstr>
      <vt:lpstr>Part of Speech(PoS) Tags Applications</vt:lpstr>
      <vt:lpstr>PoS Tagging - nltk</vt:lpstr>
      <vt:lpstr>Named Entity Recognition (NER)</vt:lpstr>
      <vt:lpstr>Named Entity Recognition (NER)</vt:lpstr>
      <vt:lpstr>NER Applications</vt:lpstr>
      <vt:lpstr>NER</vt:lpstr>
      <vt:lpstr>Tools for NER</vt:lpstr>
      <vt:lpstr>Tools for NER</vt:lpstr>
      <vt:lpstr>Spacy – POS - SMALL</vt:lpstr>
      <vt:lpstr>Spacy – NER - SMALL</vt:lpstr>
      <vt:lpstr>SPACY – POS -TF</vt:lpstr>
      <vt:lpstr>SPACY – NER -TF</vt:lpstr>
      <vt:lpstr>Text Preprocessing</vt:lpstr>
      <vt:lpstr>Text Preprocessing</vt:lpstr>
      <vt:lpstr>Text Preprocessing</vt:lpstr>
      <vt:lpstr>Text Preprocessing</vt:lpstr>
      <vt:lpstr>Text Preprocessing</vt:lpstr>
      <vt:lpstr>Text Preprocessing</vt:lpstr>
      <vt:lpstr>Bag of Words (BoW)</vt:lpstr>
      <vt:lpstr>Bag of Words (BoW)</vt:lpstr>
      <vt:lpstr>Bag of Words (BoW)</vt:lpstr>
      <vt:lpstr>Bag of Words (BoW)</vt:lpstr>
      <vt:lpstr>Bag of Words (BoW)</vt:lpstr>
      <vt:lpstr>Bag of Words (BoW)</vt:lpstr>
      <vt:lpstr>Term Frequency-Inverse Document Frequency (TF-IDF)</vt:lpstr>
      <vt:lpstr>Term Frequency-Inverse Document Frequency (TF-IDF)</vt:lpstr>
      <vt:lpstr>Term Frequency-Inverse Document Frequency (TF-IDF)</vt:lpstr>
      <vt:lpstr>Term Frequency-Inverse Document Frequency (TF-IDF)</vt:lpstr>
      <vt:lpstr>Term Frequency-Inverse Document Frequency (TF-IDF)</vt:lpstr>
      <vt:lpstr>Term Frequency-Inverse Document Frequency (TF-IDF)</vt:lpstr>
      <vt:lpstr>Term Frequency-Inverse Document Frequency (TF-IDF)</vt:lpstr>
      <vt:lpstr>Term Frequency-Inverse Document Frequency (TF-IDF)</vt:lpstr>
      <vt:lpstr>Embedding</vt:lpstr>
      <vt:lpstr>Embedding</vt:lpstr>
      <vt:lpstr>Embedding</vt:lpstr>
      <vt:lpstr>Text Classification</vt:lpstr>
      <vt:lpstr>Text Classification</vt:lpstr>
      <vt:lpstr>Sentiment Analysis</vt:lpstr>
      <vt:lpstr>Sentiment Analysis</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dc:creator>Microsoft account</dc:creator>
  <cp:lastModifiedBy>Microsoft account</cp:lastModifiedBy>
  <cp:revision>100</cp:revision>
  <dcterms:created xsi:type="dcterms:W3CDTF">2024-09-05T10:56:58Z</dcterms:created>
  <dcterms:modified xsi:type="dcterms:W3CDTF">2025-02-08T19:53:02Z</dcterms:modified>
</cp:coreProperties>
</file>