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5"/>
  </p:notesMasterIdLst>
  <p:sldIdLst>
    <p:sldId id="256" r:id="rId2"/>
    <p:sldId id="257" r:id="rId3"/>
    <p:sldId id="270" r:id="rId4"/>
    <p:sldId id="258" r:id="rId5"/>
    <p:sldId id="259" r:id="rId6"/>
    <p:sldId id="265" r:id="rId7"/>
    <p:sldId id="266" r:id="rId8"/>
    <p:sldId id="269" r:id="rId9"/>
    <p:sldId id="267" r:id="rId10"/>
    <p:sldId id="260" r:id="rId11"/>
    <p:sldId id="261" r:id="rId12"/>
    <p:sldId id="275" r:id="rId13"/>
    <p:sldId id="262" r:id="rId14"/>
    <p:sldId id="276" r:id="rId15"/>
    <p:sldId id="263" r:id="rId16"/>
    <p:sldId id="277" r:id="rId17"/>
    <p:sldId id="278" r:id="rId18"/>
    <p:sldId id="264" r:id="rId19"/>
    <p:sldId id="271" r:id="rId20"/>
    <p:sldId id="272" r:id="rId21"/>
    <p:sldId id="289" r:id="rId22"/>
    <p:sldId id="279" r:id="rId23"/>
    <p:sldId id="280" r:id="rId24"/>
    <p:sldId id="281" r:id="rId25"/>
    <p:sldId id="282" r:id="rId26"/>
    <p:sldId id="283" r:id="rId27"/>
    <p:sldId id="284" r:id="rId28"/>
    <p:sldId id="285" r:id="rId29"/>
    <p:sldId id="286" r:id="rId30"/>
    <p:sldId id="287" r:id="rId31"/>
    <p:sldId id="288" r:id="rId32"/>
    <p:sldId id="297" r:id="rId33"/>
    <p:sldId id="294" r:id="rId34"/>
    <p:sldId id="302" r:id="rId35"/>
    <p:sldId id="296" r:id="rId36"/>
    <p:sldId id="290" r:id="rId37"/>
    <p:sldId id="293" r:id="rId38"/>
    <p:sldId id="291" r:id="rId39"/>
    <p:sldId id="292" r:id="rId40"/>
    <p:sldId id="298" r:id="rId41"/>
    <p:sldId id="299" r:id="rId42"/>
    <p:sldId id="300" r:id="rId43"/>
    <p:sldId id="301"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76" autoAdjust="0"/>
    <p:restoredTop sz="92025" autoAdjust="0"/>
  </p:normalViewPr>
  <p:slideViewPr>
    <p:cSldViewPr snapToGrid="0">
      <p:cViewPr varScale="1">
        <p:scale>
          <a:sx n="81" d="100"/>
          <a:sy n="81" d="100"/>
        </p:scale>
        <p:origin x="667" y="53"/>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87D29C-3CD1-4809-A946-86914B434806}" type="datetimeFigureOut">
              <a:rPr lang="en-US" smtClean="0"/>
              <a:t>10/11/2025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96D5F0-40C0-416F-A587-BB51871BF901}" type="slidenum">
              <a:rPr lang="en-US" smtClean="0"/>
              <a:t>‹#›</a:t>
            </a:fld>
            <a:endParaRPr lang="en-US" dirty="0"/>
          </a:p>
        </p:txBody>
      </p:sp>
    </p:spTree>
    <p:extLst>
      <p:ext uri="{BB962C8B-B14F-4D97-AF65-F5344CB8AC3E}">
        <p14:creationId xmlns:p14="http://schemas.microsoft.com/office/powerpoint/2010/main" val="1971719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96D5F0-40C0-416F-A587-BB51871BF901}" type="slidenum">
              <a:rPr lang="en-US" smtClean="0"/>
              <a:t>8</a:t>
            </a:fld>
            <a:endParaRPr lang="en-US" dirty="0"/>
          </a:p>
        </p:txBody>
      </p:sp>
    </p:spTree>
    <p:extLst>
      <p:ext uri="{BB962C8B-B14F-4D97-AF65-F5344CB8AC3E}">
        <p14:creationId xmlns:p14="http://schemas.microsoft.com/office/powerpoint/2010/main" val="2120800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96D5F0-40C0-416F-A587-BB51871BF901}" type="slidenum">
              <a:rPr lang="en-US" smtClean="0"/>
              <a:t>12</a:t>
            </a:fld>
            <a:endParaRPr lang="en-US" dirty="0"/>
          </a:p>
        </p:txBody>
      </p:sp>
    </p:spTree>
    <p:extLst>
      <p:ext uri="{BB962C8B-B14F-4D97-AF65-F5344CB8AC3E}">
        <p14:creationId xmlns:p14="http://schemas.microsoft.com/office/powerpoint/2010/main" val="1226983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96D5F0-40C0-416F-A587-BB51871BF901}" type="slidenum">
              <a:rPr lang="en-US" smtClean="0"/>
              <a:t>15</a:t>
            </a:fld>
            <a:endParaRPr lang="en-US" dirty="0"/>
          </a:p>
        </p:txBody>
      </p:sp>
    </p:spTree>
    <p:extLst>
      <p:ext uri="{BB962C8B-B14F-4D97-AF65-F5344CB8AC3E}">
        <p14:creationId xmlns:p14="http://schemas.microsoft.com/office/powerpoint/2010/main" val="12899214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96D5F0-40C0-416F-A587-BB51871BF901}" type="slidenum">
              <a:rPr lang="en-US" smtClean="0"/>
              <a:t>20</a:t>
            </a:fld>
            <a:endParaRPr lang="en-US" dirty="0"/>
          </a:p>
        </p:txBody>
      </p:sp>
    </p:spTree>
    <p:extLst>
      <p:ext uri="{BB962C8B-B14F-4D97-AF65-F5344CB8AC3E}">
        <p14:creationId xmlns:p14="http://schemas.microsoft.com/office/powerpoint/2010/main" val="1736120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96D5F0-40C0-416F-A587-BB51871BF901}" type="slidenum">
              <a:rPr lang="en-US" smtClean="0"/>
              <a:t>22</a:t>
            </a:fld>
            <a:endParaRPr lang="en-US" dirty="0"/>
          </a:p>
        </p:txBody>
      </p:sp>
    </p:spTree>
    <p:extLst>
      <p:ext uri="{BB962C8B-B14F-4D97-AF65-F5344CB8AC3E}">
        <p14:creationId xmlns:p14="http://schemas.microsoft.com/office/powerpoint/2010/main" val="1069142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E96D5F0-40C0-416F-A587-BB51871BF901}" type="slidenum">
              <a:rPr lang="en-US" smtClean="0"/>
              <a:t>23</a:t>
            </a:fld>
            <a:endParaRPr lang="en-US" dirty="0"/>
          </a:p>
        </p:txBody>
      </p:sp>
    </p:spTree>
    <p:extLst>
      <p:ext uri="{BB962C8B-B14F-4D97-AF65-F5344CB8AC3E}">
        <p14:creationId xmlns:p14="http://schemas.microsoft.com/office/powerpoint/2010/main" val="1585606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https://www.amazon.com/Time-Analysis-Forecasting-George-Box/dp/0470272848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t>Time Series Analysis: Forecasting and Control 4th Edition</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E96D5F0-40C0-416F-A587-BB51871BF901}" type="slidenum">
              <a:rPr lang="en-US" smtClean="0"/>
              <a:t>34</a:t>
            </a:fld>
            <a:endParaRPr lang="en-US" dirty="0"/>
          </a:p>
        </p:txBody>
      </p:sp>
    </p:spTree>
    <p:extLst>
      <p:ext uri="{BB962C8B-B14F-4D97-AF65-F5344CB8AC3E}">
        <p14:creationId xmlns:p14="http://schemas.microsoft.com/office/powerpoint/2010/main" val="4177216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64DE79-268F-4C1A-8933-263129D2AF90}" type="datetimeFigureOut">
              <a:rPr lang="en-US" smtClean="0">
                <a:solidFill>
                  <a:prstClr val="black">
                    <a:tint val="75000"/>
                  </a:prstClr>
                </a:solidFill>
              </a:rPr>
              <a:pPr/>
              <a:t>10/11/2025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8F63A3B-78C7-47BE-AE5E-E10140E0464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900973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smtClean="0">
                <a:solidFill>
                  <a:prstClr val="black">
                    <a:tint val="75000"/>
                  </a:prstClr>
                </a:solidFill>
              </a:rPr>
              <a:pPr/>
              <a:t>10/11/2025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8F63A3B-78C7-47BE-AE5E-E10140E0464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167669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899"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199"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smtClean="0">
                <a:solidFill>
                  <a:prstClr val="black">
                    <a:tint val="75000"/>
                  </a:prstClr>
                </a:solidFill>
              </a:rPr>
              <a:pPr/>
              <a:t>10/11/2025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8F63A3B-78C7-47BE-AE5E-E10140E0464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575696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smtClean="0">
                <a:solidFill>
                  <a:prstClr val="black">
                    <a:tint val="75000"/>
                  </a:prstClr>
                </a:solidFill>
              </a:rPr>
              <a:pPr/>
              <a:t>10/11/2025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8F63A3B-78C7-47BE-AE5E-E10140E0464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58554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2"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1">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solidFill>
                  <a:prstClr val="black">
                    <a:tint val="75000"/>
                  </a:prstClr>
                </a:solidFill>
              </a:rPr>
              <a:pPr/>
              <a:t>10/11/2025</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8F63A3B-78C7-47BE-AE5E-E10140E0464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58547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1"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1"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smtClean="0">
                <a:solidFill>
                  <a:prstClr val="black">
                    <a:tint val="75000"/>
                  </a:prstClr>
                </a:solidFill>
              </a:rPr>
              <a:pPr/>
              <a:t>10/11/2025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8F63A3B-78C7-47BE-AE5E-E10140E0464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86266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9"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9" y="2505076"/>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2" y="2505076"/>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smtClean="0">
                <a:solidFill>
                  <a:prstClr val="black">
                    <a:tint val="75000"/>
                  </a:prstClr>
                </a:solidFill>
              </a:rPr>
              <a:pPr/>
              <a:t>10/11/2025</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48F63A3B-78C7-47BE-AE5E-E10140E0464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157882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64DE79-268F-4C1A-8933-263129D2AF90}" type="datetimeFigureOut">
              <a:rPr lang="en-US" smtClean="0">
                <a:solidFill>
                  <a:prstClr val="black">
                    <a:tint val="75000"/>
                  </a:prstClr>
                </a:solidFill>
              </a:rPr>
              <a:pPr/>
              <a:t>10/11/2025</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48F63A3B-78C7-47BE-AE5E-E10140E0464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29936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solidFill>
                  <a:prstClr val="black">
                    <a:tint val="75000"/>
                  </a:prstClr>
                </a:solidFill>
              </a:rPr>
              <a:pPr/>
              <a:t>10/11/2025</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48F63A3B-78C7-47BE-AE5E-E10140E0464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19235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6"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solidFill>
                  <a:prstClr val="black">
                    <a:tint val="75000"/>
                  </a:prstClr>
                </a:solidFill>
              </a:rPr>
              <a:pPr/>
              <a:t>10/11/2025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8F63A3B-78C7-47BE-AE5E-E10140E0464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585899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6"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US" dirty="0"/>
          </a:p>
        </p:txBody>
      </p:sp>
      <p:sp>
        <p:nvSpPr>
          <p:cNvPr id="4" name="Text Placeholder 3"/>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solidFill>
                  <a:prstClr val="black">
                    <a:tint val="75000"/>
                  </a:prstClr>
                </a:solidFill>
              </a:rPr>
              <a:pPr/>
              <a:t>10/11/2025</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8F63A3B-78C7-47BE-AE5E-E10140E0464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27474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0350BC-ADB8-421A-8AC6-A02A0248976C}" type="datetimeFigureOut">
              <a:rPr lang="en-US" smtClean="0"/>
              <a:t>10/11/2025</a:t>
            </a:fld>
            <a:endParaRPr lang="en-US" dirty="0"/>
          </a:p>
        </p:txBody>
      </p:sp>
      <p:sp>
        <p:nvSpPr>
          <p:cNvPr id="5" name="Footer Placeholder 4"/>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0E692A-7E3D-4C82-A327-A0067D1F448B}" type="slidenum">
              <a:rPr lang="en-US" smtClean="0"/>
              <a:t>‹#›</a:t>
            </a:fld>
            <a:endParaRPr lang="en-US" dirty="0"/>
          </a:p>
        </p:txBody>
      </p:sp>
    </p:spTree>
    <p:extLst>
      <p:ext uri="{BB962C8B-B14F-4D97-AF65-F5344CB8AC3E}">
        <p14:creationId xmlns:p14="http://schemas.microsoft.com/office/powerpoint/2010/main" val="285957207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4" indent="-228604" algn="l" defTabSz="914411"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09" indent="-228604"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5" indent="-228604"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1"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27"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Time series Analysis</a:t>
            </a:r>
            <a:endParaRPr lang="en-US" dirty="0"/>
          </a:p>
        </p:txBody>
      </p:sp>
    </p:spTree>
    <p:extLst>
      <p:ext uri="{BB962C8B-B14F-4D97-AF65-F5344CB8AC3E}">
        <p14:creationId xmlns:p14="http://schemas.microsoft.com/office/powerpoint/2010/main" val="2672162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Autoregressive Integrated Moving Average (ARIMA) </a:t>
            </a:r>
            <a:endParaRPr lang="en-US" dirty="0"/>
          </a:p>
        </p:txBody>
      </p:sp>
      <p:sp>
        <p:nvSpPr>
          <p:cNvPr id="3" name="Content Placeholder 2"/>
          <p:cNvSpPr>
            <a:spLocks noGrp="1"/>
          </p:cNvSpPr>
          <p:nvPr>
            <p:ph idx="1"/>
          </p:nvPr>
        </p:nvSpPr>
        <p:spPr/>
        <p:txBody>
          <a:bodyPr/>
          <a:lstStyle/>
          <a:p>
            <a:r>
              <a:rPr lang="en-US" sz="2400" dirty="0"/>
              <a:t>The </a:t>
            </a:r>
            <a:r>
              <a:rPr lang="en-US" sz="2400" b="1" dirty="0"/>
              <a:t>Autoregressive Integrated Moving Average </a:t>
            </a:r>
            <a:r>
              <a:rPr lang="en-US" sz="2400" dirty="0"/>
              <a:t>(ARIMA) model is comprised of </a:t>
            </a:r>
            <a:r>
              <a:rPr lang="en-US" sz="2400" b="1" dirty="0"/>
              <a:t>3 major parts</a:t>
            </a:r>
          </a:p>
          <a:p>
            <a:pPr lvl="1"/>
            <a:r>
              <a:rPr lang="en-US" sz="2800" dirty="0"/>
              <a:t>Autoregressive (AR)</a:t>
            </a:r>
          </a:p>
          <a:p>
            <a:pPr lvl="1"/>
            <a:r>
              <a:rPr lang="en-US" sz="2800" dirty="0"/>
              <a:t>Integrated (I)</a:t>
            </a:r>
          </a:p>
          <a:p>
            <a:pPr lvl="1"/>
            <a:r>
              <a:rPr lang="en-US" sz="2800" dirty="0"/>
              <a:t>Moving Average (MA)</a:t>
            </a:r>
          </a:p>
          <a:p>
            <a:endParaRPr lang="en-US" dirty="0"/>
          </a:p>
        </p:txBody>
      </p:sp>
    </p:spTree>
    <p:extLst>
      <p:ext uri="{BB962C8B-B14F-4D97-AF65-F5344CB8AC3E}">
        <p14:creationId xmlns:p14="http://schemas.microsoft.com/office/powerpoint/2010/main" val="2369229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Autoregressive (AR) Component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Represents the </a:t>
            </a:r>
            <a:r>
              <a:rPr lang="en-US" b="1" dirty="0" smtClean="0"/>
              <a:t>regression of the current value </a:t>
            </a:r>
            <a:r>
              <a:rPr lang="en-US" dirty="0" smtClean="0"/>
              <a:t>of a time </a:t>
            </a:r>
            <a:r>
              <a:rPr lang="en-US" b="1" dirty="0" smtClean="0"/>
              <a:t>series on its past values</a:t>
            </a:r>
            <a:r>
              <a:rPr lang="en-US" dirty="0" smtClean="0"/>
              <a:t>.</a:t>
            </a:r>
          </a:p>
          <a:p>
            <a:r>
              <a:rPr lang="en-US" b="1" dirty="0" smtClean="0"/>
              <a:t>Each</a:t>
            </a:r>
            <a:r>
              <a:rPr lang="en-US" dirty="0" smtClean="0"/>
              <a:t> </a:t>
            </a:r>
            <a:r>
              <a:rPr lang="en-US" b="1" dirty="0"/>
              <a:t>observation</a:t>
            </a:r>
            <a:r>
              <a:rPr lang="en-US" dirty="0"/>
              <a:t> in the series is modeled as a </a:t>
            </a:r>
            <a:r>
              <a:rPr lang="en-US" b="1" dirty="0"/>
              <a:t>linear combination </a:t>
            </a:r>
            <a:r>
              <a:rPr lang="en-US" dirty="0"/>
              <a:t>of its </a:t>
            </a:r>
            <a:r>
              <a:rPr lang="en-US" b="1" dirty="0"/>
              <a:t>lagged</a:t>
            </a:r>
            <a:r>
              <a:rPr lang="en-US" dirty="0"/>
              <a:t> (past) </a:t>
            </a:r>
            <a:r>
              <a:rPr lang="en-US" b="1" dirty="0"/>
              <a:t>values</a:t>
            </a:r>
            <a:r>
              <a:rPr lang="en-US" dirty="0"/>
              <a:t>.</a:t>
            </a:r>
          </a:p>
          <a:p>
            <a:r>
              <a:rPr lang="en-US" b="1" dirty="0"/>
              <a:t>AR(p) </a:t>
            </a:r>
            <a:r>
              <a:rPr lang="en-US" dirty="0"/>
              <a:t>model, where '</a:t>
            </a:r>
            <a:r>
              <a:rPr lang="en-US" b="1" dirty="0"/>
              <a:t>p</a:t>
            </a:r>
            <a:r>
              <a:rPr lang="en-US" dirty="0"/>
              <a:t>' denotes the </a:t>
            </a:r>
            <a:r>
              <a:rPr lang="en-US" b="1" dirty="0"/>
              <a:t>order of the autoregressive process</a:t>
            </a:r>
            <a:r>
              <a:rPr lang="en-US" dirty="0"/>
              <a:t>, uses </a:t>
            </a:r>
            <a:r>
              <a:rPr lang="en-US" b="1" dirty="0"/>
              <a:t>'p' lagged </a:t>
            </a:r>
            <a:r>
              <a:rPr lang="en-US" dirty="0"/>
              <a:t>values to </a:t>
            </a:r>
            <a:r>
              <a:rPr lang="en-US" b="1" dirty="0"/>
              <a:t>predict the current value</a:t>
            </a:r>
            <a:r>
              <a:rPr lang="en-US" dirty="0"/>
              <a:t>.</a:t>
            </a:r>
          </a:p>
          <a:p>
            <a:r>
              <a:rPr lang="en-US" dirty="0"/>
              <a:t>The model equation for AR(p) can be represented as: </a:t>
            </a:r>
            <a:endParaRPr lang="en-US" dirty="0" smtClean="0"/>
          </a:p>
          <a:p>
            <a:pPr algn="ctr"/>
            <a:r>
              <a:rPr lang="en-US" sz="3001" i="1" dirty="0"/>
              <a:t>yt</a:t>
            </a:r>
            <a:r>
              <a:rPr lang="en-US" sz="3001" dirty="0"/>
              <a:t>​=</a:t>
            </a:r>
            <a:r>
              <a:rPr lang="en-US" sz="3001" i="1" dirty="0"/>
              <a:t>c</a:t>
            </a:r>
            <a:r>
              <a:rPr lang="en-US" sz="3001" dirty="0"/>
              <a:t>+</a:t>
            </a:r>
            <a:r>
              <a:rPr lang="en-US" sz="3001" i="1" dirty="0"/>
              <a:t>ϕ</a:t>
            </a:r>
            <a:r>
              <a:rPr lang="en-US" sz="3001" dirty="0"/>
              <a:t>1​</a:t>
            </a:r>
            <a:r>
              <a:rPr lang="en-US" sz="3001" i="1" dirty="0"/>
              <a:t>yt</a:t>
            </a:r>
            <a:r>
              <a:rPr lang="en-US" sz="3001" dirty="0"/>
              <a:t>−1​+</a:t>
            </a:r>
            <a:r>
              <a:rPr lang="en-US" sz="3001" i="1" dirty="0"/>
              <a:t>ϕ</a:t>
            </a:r>
            <a:r>
              <a:rPr lang="en-US" sz="3001" dirty="0"/>
              <a:t>2​</a:t>
            </a:r>
            <a:r>
              <a:rPr lang="en-US" sz="3001" i="1" dirty="0"/>
              <a:t>yt</a:t>
            </a:r>
            <a:r>
              <a:rPr lang="en-US" sz="3001" dirty="0"/>
              <a:t>−2​+…+</a:t>
            </a:r>
            <a:r>
              <a:rPr lang="en-US" sz="3001" i="1" dirty="0"/>
              <a:t>ϕp</a:t>
            </a:r>
            <a:r>
              <a:rPr lang="en-US" sz="3001" dirty="0"/>
              <a:t>​</a:t>
            </a:r>
            <a:r>
              <a:rPr lang="en-US" sz="3001" i="1" dirty="0"/>
              <a:t>yt</a:t>
            </a:r>
            <a:r>
              <a:rPr lang="en-US" sz="3001" dirty="0"/>
              <a:t>−</a:t>
            </a:r>
            <a:r>
              <a:rPr lang="en-US" sz="3001" i="1" dirty="0"/>
              <a:t>p</a:t>
            </a:r>
            <a:r>
              <a:rPr lang="en-US" sz="3001" dirty="0"/>
              <a:t>​+</a:t>
            </a:r>
            <a:r>
              <a:rPr lang="en-US" sz="3001" i="1" dirty="0"/>
              <a:t>εt</a:t>
            </a:r>
            <a:r>
              <a:rPr lang="en-US" sz="3001" dirty="0"/>
              <a:t>​</a:t>
            </a:r>
          </a:p>
          <a:p>
            <a:r>
              <a:rPr lang="en-US" dirty="0" smtClean="0"/>
              <a:t>Where, </a:t>
            </a:r>
            <a:r>
              <a:rPr lang="en-US" i="1" dirty="0" smtClean="0"/>
              <a:t>yt</a:t>
            </a:r>
            <a:r>
              <a:rPr lang="en-US" dirty="0"/>
              <a:t>​ is the current observation, </a:t>
            </a:r>
            <a:r>
              <a:rPr lang="en-US" i="1" dirty="0" smtClean="0"/>
              <a:t>c</a:t>
            </a:r>
            <a:r>
              <a:rPr lang="en-US" dirty="0" smtClean="0"/>
              <a:t> </a:t>
            </a:r>
            <a:r>
              <a:rPr lang="en-US" dirty="0"/>
              <a:t>is a </a:t>
            </a:r>
            <a:r>
              <a:rPr lang="en-US" dirty="0" smtClean="0"/>
              <a:t>constant, </a:t>
            </a:r>
            <a:r>
              <a:rPr lang="en-US" i="1" dirty="0" smtClean="0"/>
              <a:t>ϕ</a:t>
            </a:r>
            <a:r>
              <a:rPr lang="en-US" dirty="0" smtClean="0"/>
              <a:t>1</a:t>
            </a:r>
            <a:r>
              <a:rPr lang="en-US" dirty="0"/>
              <a:t>​,</a:t>
            </a:r>
            <a:r>
              <a:rPr lang="en-US" i="1" dirty="0"/>
              <a:t>ϕ</a:t>
            </a:r>
            <a:r>
              <a:rPr lang="en-US" dirty="0"/>
              <a:t>2​,…,</a:t>
            </a:r>
            <a:r>
              <a:rPr lang="en-US" i="1" dirty="0"/>
              <a:t>ϕp</a:t>
            </a:r>
            <a:r>
              <a:rPr lang="en-US" dirty="0"/>
              <a:t>​ are the autoregressive </a:t>
            </a:r>
            <a:r>
              <a:rPr lang="en-US" dirty="0" smtClean="0"/>
              <a:t>coefficients </a:t>
            </a:r>
            <a:r>
              <a:rPr lang="en-US" i="1" dirty="0" smtClean="0"/>
              <a:t>yt</a:t>
            </a:r>
            <a:r>
              <a:rPr lang="en-US" dirty="0"/>
              <a:t>−1​,</a:t>
            </a:r>
            <a:r>
              <a:rPr lang="en-US" i="1" dirty="0"/>
              <a:t>yt</a:t>
            </a:r>
            <a:r>
              <a:rPr lang="en-US" dirty="0"/>
              <a:t>−2​,…,</a:t>
            </a:r>
            <a:r>
              <a:rPr lang="en-US" i="1" dirty="0"/>
              <a:t>yt</a:t>
            </a:r>
            <a:r>
              <a:rPr lang="en-US" dirty="0"/>
              <a:t>−</a:t>
            </a:r>
            <a:r>
              <a:rPr lang="en-US" i="1" dirty="0"/>
              <a:t>p</a:t>
            </a:r>
            <a:r>
              <a:rPr lang="en-US" dirty="0"/>
              <a:t>​ are the lagged values, and </a:t>
            </a:r>
            <a:r>
              <a:rPr lang="en-US" i="1" dirty="0" smtClean="0"/>
              <a:t>εt</a:t>
            </a:r>
            <a:r>
              <a:rPr lang="en-US" dirty="0"/>
              <a:t>​ is the error term at time </a:t>
            </a:r>
            <a:r>
              <a:rPr lang="en-US" i="1" dirty="0" smtClean="0"/>
              <a:t>t</a:t>
            </a:r>
            <a:r>
              <a:rPr lang="en-US" dirty="0"/>
              <a:t>.</a:t>
            </a:r>
          </a:p>
          <a:p>
            <a:endParaRPr lang="en-US" dirty="0"/>
          </a:p>
        </p:txBody>
      </p:sp>
    </p:spTree>
    <p:extLst>
      <p:ext uri="{BB962C8B-B14F-4D97-AF65-F5344CB8AC3E}">
        <p14:creationId xmlns:p14="http://schemas.microsoft.com/office/powerpoint/2010/main" val="4048018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Autoregressive (AR) Component</a:t>
            </a:r>
            <a:endParaRPr lang="en-US" dirty="0"/>
          </a:p>
        </p:txBody>
      </p:sp>
      <p:sp>
        <p:nvSpPr>
          <p:cNvPr id="3" name="Content Placeholder 2"/>
          <p:cNvSpPr>
            <a:spLocks noGrp="1"/>
          </p:cNvSpPr>
          <p:nvPr>
            <p:ph idx="1"/>
          </p:nvPr>
        </p:nvSpPr>
        <p:spPr/>
        <p:txBody>
          <a:bodyPr>
            <a:normAutofit fontScale="62500" lnSpcReduction="20000"/>
          </a:bodyPr>
          <a:lstStyle/>
          <a:p>
            <a:pPr>
              <a:lnSpc>
                <a:spcPct val="150000"/>
              </a:lnSpc>
            </a:pPr>
            <a:r>
              <a:rPr lang="en-US" dirty="0">
                <a:solidFill>
                  <a:srgbClr val="374151"/>
                </a:solidFill>
                <a:latin typeface="Nunito"/>
                <a:ea typeface="Söhne"/>
                <a:cs typeface="Söhne"/>
              </a:rPr>
              <a:t>The </a:t>
            </a:r>
            <a:r>
              <a:rPr lang="en-US" b="1" dirty="0">
                <a:solidFill>
                  <a:srgbClr val="374151"/>
                </a:solidFill>
                <a:latin typeface="Nunito"/>
                <a:ea typeface="Söhne"/>
                <a:cs typeface="Söhne"/>
              </a:rPr>
              <a:t>AR</a:t>
            </a:r>
            <a:r>
              <a:rPr lang="en-US" dirty="0">
                <a:solidFill>
                  <a:srgbClr val="374151"/>
                </a:solidFill>
                <a:latin typeface="Nunito"/>
                <a:ea typeface="Söhne"/>
                <a:cs typeface="Söhne"/>
              </a:rPr>
              <a:t> component in ARIMA models captures </a:t>
            </a:r>
            <a:r>
              <a:rPr lang="en-US" b="1" dirty="0">
                <a:solidFill>
                  <a:srgbClr val="374151"/>
                </a:solidFill>
                <a:latin typeface="Nunito"/>
                <a:ea typeface="Söhne"/>
                <a:cs typeface="Söhne"/>
              </a:rPr>
              <a:t>how a current value in a time series depends on its past values</a:t>
            </a:r>
            <a:r>
              <a:rPr lang="en-US" dirty="0">
                <a:solidFill>
                  <a:srgbClr val="374151"/>
                </a:solidFill>
                <a:latin typeface="Nunito"/>
                <a:ea typeface="Söhne"/>
                <a:cs typeface="Söhne"/>
              </a:rPr>
              <a:t>.</a:t>
            </a:r>
            <a:endParaRPr lang="en-US" dirty="0">
              <a:ea typeface="Calibri" panose="020F0502020204030204"/>
              <a:cs typeface="Calibri" panose="020F0502020204030204"/>
            </a:endParaRPr>
          </a:p>
          <a:p>
            <a:pPr>
              <a:lnSpc>
                <a:spcPct val="150000"/>
              </a:lnSpc>
            </a:pPr>
            <a:endParaRPr lang="en-US" dirty="0">
              <a:solidFill>
                <a:srgbClr val="374151"/>
              </a:solidFill>
              <a:latin typeface="Nunito"/>
              <a:ea typeface="Söhne"/>
              <a:cs typeface="Söhne"/>
            </a:endParaRPr>
          </a:p>
          <a:p>
            <a:pPr marL="457206" indent="-457206">
              <a:lnSpc>
                <a:spcPct val="150000"/>
              </a:lnSpc>
              <a:buAutoNum type="arabicPeriod"/>
            </a:pPr>
            <a:r>
              <a:rPr lang="en-US" b="1" dirty="0">
                <a:solidFill>
                  <a:srgbClr val="374151"/>
                </a:solidFill>
                <a:latin typeface="Nunito"/>
                <a:ea typeface="Söhne"/>
                <a:cs typeface="Söhne"/>
              </a:rPr>
              <a:t>Modeling Past Values:</a:t>
            </a:r>
            <a:r>
              <a:rPr lang="en-US" dirty="0">
                <a:solidFill>
                  <a:srgbClr val="374151"/>
                </a:solidFill>
                <a:latin typeface="Nunito"/>
                <a:ea typeface="Söhne"/>
                <a:cs typeface="Söhne"/>
              </a:rPr>
              <a:t> It models this dependence through </a:t>
            </a:r>
            <a:r>
              <a:rPr lang="en-US" b="1" dirty="0">
                <a:solidFill>
                  <a:srgbClr val="374151"/>
                </a:solidFill>
                <a:latin typeface="Nunito"/>
                <a:ea typeface="Söhne"/>
                <a:cs typeface="Söhne"/>
              </a:rPr>
              <a:t>linear regression </a:t>
            </a:r>
            <a:r>
              <a:rPr lang="en-US" dirty="0">
                <a:solidFill>
                  <a:srgbClr val="374151"/>
                </a:solidFill>
                <a:latin typeface="Nunito"/>
                <a:ea typeface="Söhne"/>
                <a:cs typeface="Söhne"/>
              </a:rPr>
              <a:t>against its </a:t>
            </a:r>
            <a:r>
              <a:rPr lang="en-US" b="1" dirty="0">
                <a:solidFill>
                  <a:srgbClr val="374151"/>
                </a:solidFill>
                <a:latin typeface="Nunito"/>
                <a:ea typeface="Söhne"/>
                <a:cs typeface="Söhne"/>
              </a:rPr>
              <a:t>lagged (past) values</a:t>
            </a:r>
            <a:r>
              <a:rPr lang="en-US" dirty="0">
                <a:solidFill>
                  <a:srgbClr val="374151"/>
                </a:solidFill>
                <a:latin typeface="Nunito"/>
                <a:ea typeface="Söhne"/>
                <a:cs typeface="Söhne"/>
              </a:rPr>
              <a:t>. The </a:t>
            </a:r>
            <a:r>
              <a:rPr lang="en-US" b="1" dirty="0">
                <a:solidFill>
                  <a:srgbClr val="374151"/>
                </a:solidFill>
                <a:latin typeface="Nunito"/>
                <a:ea typeface="Söhne"/>
                <a:cs typeface="Söhne"/>
              </a:rPr>
              <a:t>order 'p' determines how many past values are considered</a:t>
            </a:r>
            <a:r>
              <a:rPr lang="en-US" dirty="0">
                <a:solidFill>
                  <a:srgbClr val="374151"/>
                </a:solidFill>
                <a:latin typeface="Nunito"/>
                <a:ea typeface="Söhne"/>
                <a:cs typeface="Söhne"/>
              </a:rPr>
              <a:t>.</a:t>
            </a:r>
          </a:p>
          <a:p>
            <a:pPr marL="457206" indent="-457206">
              <a:lnSpc>
                <a:spcPct val="150000"/>
              </a:lnSpc>
              <a:buAutoNum type="arabicPeriod"/>
            </a:pPr>
            <a:r>
              <a:rPr lang="en-US" b="1" dirty="0">
                <a:solidFill>
                  <a:srgbClr val="374151"/>
                </a:solidFill>
                <a:latin typeface="Nunito"/>
                <a:ea typeface="Söhne"/>
                <a:cs typeface="Söhne"/>
              </a:rPr>
              <a:t>Example:</a:t>
            </a:r>
            <a:r>
              <a:rPr lang="en-US" dirty="0">
                <a:solidFill>
                  <a:srgbClr val="374151"/>
                </a:solidFill>
                <a:latin typeface="Nunito"/>
                <a:ea typeface="Söhne"/>
                <a:cs typeface="Söhne"/>
              </a:rPr>
              <a:t> In </a:t>
            </a:r>
            <a:r>
              <a:rPr lang="en-US" b="1" dirty="0">
                <a:solidFill>
                  <a:srgbClr val="374151"/>
                </a:solidFill>
                <a:latin typeface="Nunito"/>
                <a:ea typeface="Söhne"/>
                <a:cs typeface="Söhne"/>
              </a:rPr>
              <a:t>ARIMA(2, 0, 0), 'p' is 2</a:t>
            </a:r>
            <a:r>
              <a:rPr lang="en-US" dirty="0">
                <a:solidFill>
                  <a:srgbClr val="374151"/>
                </a:solidFill>
                <a:latin typeface="Nunito"/>
                <a:ea typeface="Söhne"/>
                <a:cs typeface="Söhne"/>
              </a:rPr>
              <a:t>, meaning it considers the </a:t>
            </a:r>
            <a:r>
              <a:rPr lang="en-US" b="1" dirty="0">
                <a:solidFill>
                  <a:srgbClr val="374151"/>
                </a:solidFill>
                <a:latin typeface="Nunito"/>
                <a:ea typeface="Söhne"/>
                <a:cs typeface="Söhne"/>
              </a:rPr>
              <a:t>influence of the two immediate previous values on the current value</a:t>
            </a:r>
            <a:r>
              <a:rPr lang="en-US" dirty="0">
                <a:solidFill>
                  <a:srgbClr val="374151"/>
                </a:solidFill>
                <a:latin typeface="Nunito"/>
                <a:ea typeface="Söhne"/>
                <a:cs typeface="Söhne"/>
              </a:rPr>
              <a:t>.</a:t>
            </a:r>
          </a:p>
          <a:p>
            <a:pPr marL="457206" indent="-457206">
              <a:lnSpc>
                <a:spcPct val="150000"/>
              </a:lnSpc>
              <a:buAutoNum type="arabicPeriod"/>
            </a:pPr>
            <a:r>
              <a:rPr lang="en-US" b="1" dirty="0">
                <a:solidFill>
                  <a:srgbClr val="374151"/>
                </a:solidFill>
                <a:latin typeface="Nunito"/>
                <a:ea typeface="Söhne"/>
                <a:cs typeface="Söhne"/>
              </a:rPr>
              <a:t>Interpretation:</a:t>
            </a:r>
            <a:r>
              <a:rPr lang="en-US" dirty="0">
                <a:solidFill>
                  <a:srgbClr val="374151"/>
                </a:solidFill>
                <a:latin typeface="Nunito"/>
                <a:ea typeface="Söhne"/>
                <a:cs typeface="Söhne"/>
              </a:rPr>
              <a:t> </a:t>
            </a:r>
            <a:r>
              <a:rPr lang="en-US" b="1" dirty="0">
                <a:solidFill>
                  <a:srgbClr val="374151"/>
                </a:solidFill>
                <a:latin typeface="Nunito"/>
                <a:ea typeface="Söhne"/>
                <a:cs typeface="Söhne"/>
              </a:rPr>
              <a:t>Higher 'p' </a:t>
            </a:r>
            <a:r>
              <a:rPr lang="en-US" dirty="0">
                <a:solidFill>
                  <a:srgbClr val="374151"/>
                </a:solidFill>
                <a:latin typeface="Nunito"/>
                <a:ea typeface="Söhne"/>
                <a:cs typeface="Söhne"/>
              </a:rPr>
              <a:t>values indicate a </a:t>
            </a:r>
            <a:r>
              <a:rPr lang="en-US" b="1" dirty="0">
                <a:solidFill>
                  <a:srgbClr val="374151"/>
                </a:solidFill>
                <a:latin typeface="Nunito"/>
                <a:ea typeface="Söhne"/>
                <a:cs typeface="Söhne"/>
              </a:rPr>
              <a:t>longer memory of past values</a:t>
            </a:r>
            <a:r>
              <a:rPr lang="en-US" dirty="0">
                <a:solidFill>
                  <a:srgbClr val="374151"/>
                </a:solidFill>
                <a:latin typeface="Nunito"/>
                <a:ea typeface="Söhne"/>
                <a:cs typeface="Söhne"/>
              </a:rPr>
              <a:t>, capturing more complex and longer-term patterns in the time series.</a:t>
            </a:r>
            <a:endParaRPr lang="en-US" dirty="0">
              <a:latin typeface="Nunito"/>
            </a:endParaRPr>
          </a:p>
          <a:p>
            <a:endParaRPr lang="en-US" dirty="0"/>
          </a:p>
        </p:txBody>
      </p:sp>
    </p:spTree>
    <p:extLst>
      <p:ext uri="{BB962C8B-B14F-4D97-AF65-F5344CB8AC3E}">
        <p14:creationId xmlns:p14="http://schemas.microsoft.com/office/powerpoint/2010/main" val="417862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Integrated (I) Component</a:t>
            </a:r>
            <a:endParaRPr lang="en-US" dirty="0"/>
          </a:p>
        </p:txBody>
      </p:sp>
      <p:sp>
        <p:nvSpPr>
          <p:cNvPr id="3" name="Content Placeholder 2"/>
          <p:cNvSpPr>
            <a:spLocks noGrp="1"/>
          </p:cNvSpPr>
          <p:nvPr>
            <p:ph idx="1"/>
          </p:nvPr>
        </p:nvSpPr>
        <p:spPr/>
        <p:txBody>
          <a:bodyPr/>
          <a:lstStyle/>
          <a:p>
            <a:r>
              <a:rPr lang="en-US" dirty="0"/>
              <a:t>Represents the </a:t>
            </a:r>
            <a:r>
              <a:rPr lang="en-US" b="1" dirty="0"/>
              <a:t>differencing</a:t>
            </a:r>
            <a:r>
              <a:rPr lang="en-US" dirty="0"/>
              <a:t> of the </a:t>
            </a:r>
            <a:r>
              <a:rPr lang="en-US" b="1" dirty="0"/>
              <a:t>time series </a:t>
            </a:r>
            <a:r>
              <a:rPr lang="en-US" dirty="0"/>
              <a:t>data to </a:t>
            </a:r>
            <a:r>
              <a:rPr lang="en-US" b="1" dirty="0"/>
              <a:t>achieve stationarity</a:t>
            </a:r>
            <a:r>
              <a:rPr lang="en-US" dirty="0"/>
              <a:t>.</a:t>
            </a:r>
          </a:p>
          <a:p>
            <a:r>
              <a:rPr lang="en-US" dirty="0"/>
              <a:t>It involves computing the </a:t>
            </a:r>
            <a:r>
              <a:rPr lang="en-US" b="1" dirty="0"/>
              <a:t>difference between consecutive observations </a:t>
            </a:r>
            <a:r>
              <a:rPr lang="en-US" dirty="0"/>
              <a:t>to </a:t>
            </a:r>
            <a:r>
              <a:rPr lang="en-US" b="1" dirty="0"/>
              <a:t>remove </a:t>
            </a:r>
            <a:r>
              <a:rPr lang="en-US" b="1" dirty="0" smtClean="0"/>
              <a:t>trends</a:t>
            </a:r>
            <a:r>
              <a:rPr lang="en-US" dirty="0" smtClean="0"/>
              <a:t>.</a:t>
            </a:r>
            <a:endParaRPr lang="en-US" dirty="0"/>
          </a:p>
          <a:p>
            <a:r>
              <a:rPr lang="en-US" dirty="0"/>
              <a:t>The </a:t>
            </a:r>
            <a:r>
              <a:rPr lang="en-US" b="1" dirty="0"/>
              <a:t>order of integration 'd' indicates how many times differencing </a:t>
            </a:r>
            <a:r>
              <a:rPr lang="en-US" dirty="0"/>
              <a:t>is required to make the series stationary.</a:t>
            </a:r>
          </a:p>
          <a:p>
            <a:r>
              <a:rPr lang="en-US" dirty="0"/>
              <a:t>The </a:t>
            </a:r>
            <a:r>
              <a:rPr lang="en-US" b="1" dirty="0"/>
              <a:t>differenced series is denoted as </a:t>
            </a:r>
            <a:r>
              <a:rPr lang="en-US" b="1" dirty="0" smtClean="0"/>
              <a:t>Δ</a:t>
            </a:r>
            <a:r>
              <a:rPr lang="en-US" b="1" i="1" dirty="0" smtClean="0"/>
              <a:t>yt</a:t>
            </a:r>
            <a:r>
              <a:rPr lang="en-US" b="1" dirty="0"/>
              <a:t>​</a:t>
            </a:r>
            <a:r>
              <a:rPr lang="en-US" dirty="0"/>
              <a:t>, where </a:t>
            </a:r>
            <a:r>
              <a:rPr lang="en-US" i="1" dirty="0" smtClean="0"/>
              <a:t>yt</a:t>
            </a:r>
            <a:r>
              <a:rPr lang="en-US" dirty="0"/>
              <a:t>​ represents the original time series.</a:t>
            </a:r>
          </a:p>
          <a:p>
            <a:endParaRPr lang="en-US" dirty="0"/>
          </a:p>
        </p:txBody>
      </p:sp>
    </p:spTree>
    <p:extLst>
      <p:ext uri="{BB962C8B-B14F-4D97-AF65-F5344CB8AC3E}">
        <p14:creationId xmlns:p14="http://schemas.microsoft.com/office/powerpoint/2010/main" val="374874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Integrated (I) Component</a:t>
            </a:r>
            <a:endParaRPr lang="en-US"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en-US" dirty="0" smtClean="0">
                <a:solidFill>
                  <a:srgbClr val="374151"/>
                </a:solidFill>
                <a:latin typeface="Nunito"/>
                <a:ea typeface="Söhne"/>
                <a:cs typeface="Söhne"/>
              </a:rPr>
              <a:t>Differencing </a:t>
            </a:r>
            <a:r>
              <a:rPr lang="en-US" dirty="0">
                <a:solidFill>
                  <a:srgbClr val="374151"/>
                </a:solidFill>
                <a:latin typeface="Nunito"/>
                <a:ea typeface="Söhne"/>
                <a:cs typeface="Söhne"/>
              </a:rPr>
              <a:t>is a process of </a:t>
            </a:r>
            <a:r>
              <a:rPr lang="en-US" b="1" dirty="0">
                <a:solidFill>
                  <a:srgbClr val="374151"/>
                </a:solidFill>
                <a:latin typeface="Nunito"/>
                <a:ea typeface="Söhne"/>
                <a:cs typeface="Söhne"/>
              </a:rPr>
              <a:t>subtracting a previous time point from the current one </a:t>
            </a:r>
            <a:r>
              <a:rPr lang="en-US" dirty="0">
                <a:solidFill>
                  <a:srgbClr val="374151"/>
                </a:solidFill>
                <a:latin typeface="Nunito"/>
                <a:ea typeface="Söhne"/>
                <a:cs typeface="Söhne"/>
              </a:rPr>
              <a:t>in a time series.</a:t>
            </a:r>
            <a:endParaRPr lang="en-US" dirty="0">
              <a:ea typeface="Calibri" panose="020F0502020204030204"/>
              <a:cs typeface="Calibri" panose="020F0502020204030204"/>
            </a:endParaRPr>
          </a:p>
          <a:p>
            <a:pPr>
              <a:lnSpc>
                <a:spcPct val="150000"/>
              </a:lnSpc>
            </a:pPr>
            <a:endParaRPr lang="en-US" dirty="0">
              <a:solidFill>
                <a:srgbClr val="374151"/>
              </a:solidFill>
              <a:latin typeface="Nunito"/>
              <a:ea typeface="Söhne"/>
              <a:cs typeface="Söhne"/>
            </a:endParaRPr>
          </a:p>
          <a:p>
            <a:pPr marL="342904" indent="-342904">
              <a:lnSpc>
                <a:spcPct val="150000"/>
              </a:lnSpc>
            </a:pPr>
            <a:r>
              <a:rPr lang="en-US" b="1" dirty="0">
                <a:solidFill>
                  <a:srgbClr val="374151"/>
                </a:solidFill>
                <a:latin typeface="Nunito"/>
                <a:ea typeface="Söhne"/>
                <a:cs typeface="Söhne"/>
              </a:rPr>
              <a:t>Role in Stationarity:</a:t>
            </a:r>
            <a:r>
              <a:rPr lang="en-US" dirty="0">
                <a:solidFill>
                  <a:srgbClr val="374151"/>
                </a:solidFill>
                <a:latin typeface="Nunito"/>
                <a:ea typeface="Söhne"/>
                <a:cs typeface="Söhne"/>
              </a:rPr>
              <a:t> </a:t>
            </a:r>
            <a:r>
              <a:rPr lang="en-US" i="1" dirty="0">
                <a:solidFill>
                  <a:srgbClr val="374151"/>
                </a:solidFill>
                <a:latin typeface="Nunito"/>
                <a:ea typeface="Söhne"/>
                <a:cs typeface="Söhne"/>
              </a:rPr>
              <a:t>Differencing helps make a time series stationary by removing trends and seasonality</a:t>
            </a:r>
            <a:r>
              <a:rPr lang="en-US" dirty="0">
                <a:solidFill>
                  <a:srgbClr val="374151"/>
                </a:solidFill>
                <a:latin typeface="Nunito"/>
                <a:ea typeface="Söhne"/>
                <a:cs typeface="Söhne"/>
              </a:rPr>
              <a:t>, ensuring that statistical properties remain constant</a:t>
            </a:r>
            <a:r>
              <a:rPr lang="en-US" dirty="0" smtClean="0">
                <a:solidFill>
                  <a:srgbClr val="374151"/>
                </a:solidFill>
                <a:latin typeface="Nunito"/>
                <a:ea typeface="Söhne"/>
                <a:cs typeface="Söhne"/>
              </a:rPr>
              <a:t>.</a:t>
            </a:r>
            <a:endParaRPr lang="en-US" dirty="0">
              <a:solidFill>
                <a:srgbClr val="374151"/>
              </a:solidFill>
              <a:latin typeface="Nunito"/>
              <a:ea typeface="Söhne"/>
              <a:cs typeface="Söhne"/>
            </a:endParaRPr>
          </a:p>
          <a:p>
            <a:pPr marL="342904" indent="-342904">
              <a:lnSpc>
                <a:spcPct val="150000"/>
              </a:lnSpc>
            </a:pPr>
            <a:r>
              <a:rPr lang="en-US" b="1" dirty="0">
                <a:solidFill>
                  <a:srgbClr val="374151"/>
                </a:solidFill>
                <a:latin typeface="Nunito"/>
                <a:ea typeface="Söhne"/>
                <a:cs typeface="Söhne"/>
              </a:rPr>
              <a:t>Order 'd':</a:t>
            </a:r>
            <a:r>
              <a:rPr lang="en-US" dirty="0">
                <a:solidFill>
                  <a:srgbClr val="374151"/>
                </a:solidFill>
                <a:latin typeface="Nunito"/>
                <a:ea typeface="Söhne"/>
                <a:cs typeface="Söhne"/>
              </a:rPr>
              <a:t> The 'd' parameter in ARIMA specifies how many differences are needed to achieve stationarity. It can be first-order (d=1), second-order (d=2), and so on.</a:t>
            </a:r>
            <a:endParaRPr lang="en-US" dirty="0">
              <a:latin typeface="Nunito"/>
            </a:endParaRPr>
          </a:p>
          <a:p>
            <a:endParaRPr lang="en-US" dirty="0"/>
          </a:p>
          <a:p>
            <a:endParaRPr lang="en-US" dirty="0"/>
          </a:p>
        </p:txBody>
      </p:sp>
    </p:spTree>
    <p:extLst>
      <p:ext uri="{BB962C8B-B14F-4D97-AF65-F5344CB8AC3E}">
        <p14:creationId xmlns:p14="http://schemas.microsoft.com/office/powerpoint/2010/main" val="3414571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Average (MA) Component</a:t>
            </a:r>
            <a:endParaRPr lang="en-US" dirty="0"/>
          </a:p>
        </p:txBody>
      </p:sp>
      <p:sp>
        <p:nvSpPr>
          <p:cNvPr id="3" name="Content Placeholder 2"/>
          <p:cNvSpPr>
            <a:spLocks noGrp="1"/>
          </p:cNvSpPr>
          <p:nvPr>
            <p:ph idx="1"/>
          </p:nvPr>
        </p:nvSpPr>
        <p:spPr/>
        <p:txBody>
          <a:bodyPr>
            <a:normAutofit fontScale="92500" lnSpcReduction="10000"/>
          </a:bodyPr>
          <a:lstStyle/>
          <a:p>
            <a:r>
              <a:rPr lang="en-US" dirty="0"/>
              <a:t>Represents the </a:t>
            </a:r>
            <a:r>
              <a:rPr lang="en-US" b="1" dirty="0"/>
              <a:t>dependency of the current value </a:t>
            </a:r>
            <a:r>
              <a:rPr lang="en-US" dirty="0"/>
              <a:t>of a time series on the </a:t>
            </a:r>
            <a:r>
              <a:rPr lang="en-US" b="1" dirty="0"/>
              <a:t>past prediction errors</a:t>
            </a:r>
            <a:r>
              <a:rPr lang="en-US" dirty="0"/>
              <a:t> (residuals).</a:t>
            </a:r>
          </a:p>
          <a:p>
            <a:r>
              <a:rPr lang="en-US" b="1" dirty="0"/>
              <a:t>Each observation </a:t>
            </a:r>
            <a:r>
              <a:rPr lang="en-US" dirty="0"/>
              <a:t>in the series is modeled as a </a:t>
            </a:r>
            <a:r>
              <a:rPr lang="en-US" b="1" dirty="0"/>
              <a:t>linear combination </a:t>
            </a:r>
            <a:r>
              <a:rPr lang="en-US" dirty="0"/>
              <a:t>of </a:t>
            </a:r>
            <a:r>
              <a:rPr lang="en-US" b="1" dirty="0"/>
              <a:t>past forecast errors</a:t>
            </a:r>
            <a:r>
              <a:rPr lang="en-US" dirty="0"/>
              <a:t>.</a:t>
            </a:r>
          </a:p>
          <a:p>
            <a:r>
              <a:rPr lang="en-US" b="1" dirty="0"/>
              <a:t>MA(q) </a:t>
            </a:r>
            <a:r>
              <a:rPr lang="en-US" dirty="0"/>
              <a:t>model, where </a:t>
            </a:r>
            <a:r>
              <a:rPr lang="en-US" b="1" dirty="0"/>
              <a:t>'q'</a:t>
            </a:r>
            <a:r>
              <a:rPr lang="en-US" dirty="0"/>
              <a:t> denotes the </a:t>
            </a:r>
            <a:r>
              <a:rPr lang="en-US" b="1" dirty="0"/>
              <a:t>order of the moving average </a:t>
            </a:r>
            <a:r>
              <a:rPr lang="en-US" dirty="0"/>
              <a:t>process, uses </a:t>
            </a:r>
            <a:r>
              <a:rPr lang="en-US" b="1" dirty="0"/>
              <a:t>'q' lagged forecast errors </a:t>
            </a:r>
            <a:r>
              <a:rPr lang="en-US" dirty="0"/>
              <a:t>to </a:t>
            </a:r>
            <a:r>
              <a:rPr lang="en-US" b="1" dirty="0"/>
              <a:t>predict</a:t>
            </a:r>
            <a:r>
              <a:rPr lang="en-US" dirty="0"/>
              <a:t> the </a:t>
            </a:r>
            <a:r>
              <a:rPr lang="en-US" b="1" dirty="0"/>
              <a:t>current value</a:t>
            </a:r>
            <a:r>
              <a:rPr lang="en-US" dirty="0"/>
              <a:t>.</a:t>
            </a:r>
          </a:p>
          <a:p>
            <a:r>
              <a:rPr lang="en-US" dirty="0"/>
              <a:t>The model equation for MA(q) can be represented as: </a:t>
            </a:r>
            <a:endParaRPr lang="en-US" dirty="0" smtClean="0"/>
          </a:p>
          <a:p>
            <a:pPr algn="ctr"/>
            <a:r>
              <a:rPr lang="en-US" i="1" dirty="0"/>
              <a:t>yt</a:t>
            </a:r>
            <a:r>
              <a:rPr lang="en-US" dirty="0"/>
              <a:t>​=</a:t>
            </a:r>
            <a:r>
              <a:rPr lang="en-US" i="1" dirty="0"/>
              <a:t>c</a:t>
            </a:r>
            <a:r>
              <a:rPr lang="en-US" dirty="0"/>
              <a:t>+</a:t>
            </a:r>
            <a:r>
              <a:rPr lang="en-US" i="1" dirty="0"/>
              <a:t>εt</a:t>
            </a:r>
            <a:r>
              <a:rPr lang="en-US" dirty="0"/>
              <a:t>​+</a:t>
            </a:r>
            <a:r>
              <a:rPr lang="en-US" i="1" dirty="0"/>
              <a:t>θ</a:t>
            </a:r>
            <a:r>
              <a:rPr lang="en-US" dirty="0"/>
              <a:t>1​</a:t>
            </a:r>
            <a:r>
              <a:rPr lang="en-US" i="1" dirty="0"/>
              <a:t>εt</a:t>
            </a:r>
            <a:r>
              <a:rPr lang="en-US" dirty="0"/>
              <a:t>−1​+</a:t>
            </a:r>
            <a:r>
              <a:rPr lang="en-US" i="1" dirty="0" smtClean="0"/>
              <a:t>θ</a:t>
            </a:r>
            <a:r>
              <a:rPr lang="en-US" dirty="0" smtClean="0"/>
              <a:t>2</a:t>
            </a:r>
            <a:r>
              <a:rPr lang="en-US" i="1" dirty="0"/>
              <a:t>εt</a:t>
            </a:r>
            <a:r>
              <a:rPr lang="en-US" dirty="0"/>
              <a:t>−2​​+…+</a:t>
            </a:r>
            <a:r>
              <a:rPr lang="en-US" i="1" dirty="0"/>
              <a:t>θq</a:t>
            </a:r>
            <a:r>
              <a:rPr lang="en-US" dirty="0"/>
              <a:t>​</a:t>
            </a:r>
            <a:r>
              <a:rPr lang="en-US" i="1" dirty="0"/>
              <a:t>εt</a:t>
            </a:r>
            <a:r>
              <a:rPr lang="en-US" dirty="0"/>
              <a:t>−</a:t>
            </a:r>
            <a:r>
              <a:rPr lang="en-US" i="1" dirty="0"/>
              <a:t>q</a:t>
            </a:r>
            <a:r>
              <a:rPr lang="en-US" dirty="0"/>
              <a:t>​</a:t>
            </a:r>
          </a:p>
          <a:p>
            <a:r>
              <a:rPr lang="en-US" dirty="0" smtClean="0"/>
              <a:t>where </a:t>
            </a:r>
            <a:r>
              <a:rPr lang="en-US" i="1" dirty="0" smtClean="0"/>
              <a:t>yt</a:t>
            </a:r>
            <a:r>
              <a:rPr lang="en-US" dirty="0"/>
              <a:t>​ is the current observation, </a:t>
            </a:r>
            <a:r>
              <a:rPr lang="en-US" i="1" dirty="0" smtClean="0"/>
              <a:t>c</a:t>
            </a:r>
            <a:r>
              <a:rPr lang="en-US" dirty="0" smtClean="0"/>
              <a:t> </a:t>
            </a:r>
            <a:r>
              <a:rPr lang="en-US" dirty="0"/>
              <a:t>is a constant, </a:t>
            </a:r>
            <a:r>
              <a:rPr lang="en-US" i="1" dirty="0" smtClean="0"/>
              <a:t>εt</a:t>
            </a:r>
            <a:r>
              <a:rPr lang="en-US" dirty="0"/>
              <a:t>​ is the error term at </a:t>
            </a:r>
            <a:r>
              <a:rPr lang="en-US" dirty="0" smtClean="0"/>
              <a:t>time </a:t>
            </a:r>
            <a:r>
              <a:rPr lang="en-US" i="1" dirty="0" smtClean="0"/>
              <a:t>t, θ</a:t>
            </a:r>
            <a:r>
              <a:rPr lang="en-US" dirty="0" smtClean="0"/>
              <a:t>1</a:t>
            </a:r>
            <a:r>
              <a:rPr lang="en-US" dirty="0"/>
              <a:t>​,</a:t>
            </a:r>
            <a:r>
              <a:rPr lang="en-US" i="1" dirty="0"/>
              <a:t>θ</a:t>
            </a:r>
            <a:r>
              <a:rPr lang="en-US" dirty="0"/>
              <a:t>2​,…,</a:t>
            </a:r>
            <a:r>
              <a:rPr lang="en-US" i="1" dirty="0"/>
              <a:t>θq</a:t>
            </a:r>
            <a:r>
              <a:rPr lang="en-US" dirty="0"/>
              <a:t>​ are the moving average coefficients, and </a:t>
            </a:r>
            <a:r>
              <a:rPr lang="en-US" i="1" dirty="0" smtClean="0"/>
              <a:t>εt</a:t>
            </a:r>
            <a:r>
              <a:rPr lang="en-US" dirty="0"/>
              <a:t>−1​,</a:t>
            </a:r>
            <a:r>
              <a:rPr lang="en-US" i="1" dirty="0"/>
              <a:t>εt</a:t>
            </a:r>
            <a:r>
              <a:rPr lang="en-US" dirty="0"/>
              <a:t>−2​,…,</a:t>
            </a:r>
            <a:r>
              <a:rPr lang="en-US" i="1" dirty="0"/>
              <a:t>εt</a:t>
            </a:r>
            <a:r>
              <a:rPr lang="en-US" dirty="0"/>
              <a:t>−</a:t>
            </a:r>
            <a:r>
              <a:rPr lang="en-US" i="1" dirty="0"/>
              <a:t>q</a:t>
            </a:r>
            <a:r>
              <a:rPr lang="en-US" dirty="0"/>
              <a:t>​ are the lagged forecast errors</a:t>
            </a:r>
            <a:r>
              <a:rPr lang="en-US" dirty="0" smtClean="0"/>
              <a:t>.</a:t>
            </a:r>
            <a:endParaRPr lang="en-US" dirty="0"/>
          </a:p>
        </p:txBody>
      </p:sp>
    </p:spTree>
    <p:extLst>
      <p:ext uri="{BB962C8B-B14F-4D97-AF65-F5344CB8AC3E}">
        <p14:creationId xmlns:p14="http://schemas.microsoft.com/office/powerpoint/2010/main" val="3692045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Moving Average (MA) Component</a:t>
            </a:r>
            <a:endParaRPr lang="en-US" dirty="0"/>
          </a:p>
        </p:txBody>
      </p:sp>
      <p:sp>
        <p:nvSpPr>
          <p:cNvPr id="3" name="Content Placeholder 2"/>
          <p:cNvSpPr>
            <a:spLocks noGrp="1"/>
          </p:cNvSpPr>
          <p:nvPr>
            <p:ph idx="1"/>
          </p:nvPr>
        </p:nvSpPr>
        <p:spPr>
          <a:xfrm>
            <a:off x="1244602" y="1844098"/>
            <a:ext cx="10515600" cy="4351338"/>
          </a:xfrm>
        </p:spPr>
        <p:txBody>
          <a:bodyPr>
            <a:normAutofit fontScale="77500" lnSpcReduction="20000"/>
          </a:bodyPr>
          <a:lstStyle/>
          <a:p>
            <a:pPr marL="0" indent="0">
              <a:lnSpc>
                <a:spcPct val="150000"/>
              </a:lnSpc>
              <a:spcBef>
                <a:spcPts val="0"/>
              </a:spcBef>
              <a:buNone/>
            </a:pPr>
            <a:r>
              <a:rPr lang="en-US" dirty="0">
                <a:solidFill>
                  <a:srgbClr val="374151"/>
                </a:solidFill>
                <a:latin typeface="Nunito"/>
                <a:ea typeface="Söhne"/>
                <a:cs typeface="Söhne"/>
              </a:rPr>
              <a:t>The MA component models the relationship between the current value in a time series and past forecast errors, or white noise.</a:t>
            </a:r>
            <a:endParaRPr lang="en-US" sz="1801" dirty="0">
              <a:solidFill>
                <a:prstClr val="black"/>
              </a:solidFill>
              <a:latin typeface="Calibri" panose="020F0502020204030204"/>
              <a:ea typeface="Calibri" panose="020F0502020204030204"/>
              <a:cs typeface="Calibri" panose="020F0502020204030204"/>
            </a:endParaRPr>
          </a:p>
          <a:p>
            <a:pPr marL="0" indent="0">
              <a:lnSpc>
                <a:spcPct val="150000"/>
              </a:lnSpc>
              <a:spcBef>
                <a:spcPts val="0"/>
              </a:spcBef>
              <a:buNone/>
            </a:pPr>
            <a:endParaRPr lang="en-US" dirty="0">
              <a:solidFill>
                <a:srgbClr val="374151"/>
              </a:solidFill>
              <a:latin typeface="Nunito"/>
              <a:ea typeface="Söhne"/>
              <a:cs typeface="Söhne"/>
            </a:endParaRPr>
          </a:p>
          <a:p>
            <a:pPr marL="342904" indent="-342904">
              <a:lnSpc>
                <a:spcPct val="150000"/>
              </a:lnSpc>
              <a:spcBef>
                <a:spcPts val="0"/>
              </a:spcBef>
            </a:pPr>
            <a:r>
              <a:rPr lang="en-US" b="1" dirty="0">
                <a:solidFill>
                  <a:srgbClr val="374151"/>
                </a:solidFill>
                <a:latin typeface="Nunito"/>
                <a:ea typeface="Söhne"/>
                <a:cs typeface="Söhne"/>
              </a:rPr>
              <a:t>Modeling Past Errors:</a:t>
            </a:r>
            <a:r>
              <a:rPr lang="en-US" dirty="0">
                <a:solidFill>
                  <a:srgbClr val="374151"/>
                </a:solidFill>
                <a:latin typeface="Nunito"/>
                <a:ea typeface="Söhne"/>
                <a:cs typeface="Söhne"/>
              </a:rPr>
              <a:t> MA uses past error terms to adjust the current value. It captures the short-term dependencies between observations by considering how past forecast errors influence the present value.</a:t>
            </a:r>
          </a:p>
          <a:p>
            <a:pPr marL="342904" indent="-342904">
              <a:lnSpc>
                <a:spcPct val="150000"/>
              </a:lnSpc>
              <a:spcBef>
                <a:spcPts val="0"/>
              </a:spcBef>
            </a:pPr>
            <a:endParaRPr lang="en-US" dirty="0">
              <a:solidFill>
                <a:srgbClr val="374151"/>
              </a:solidFill>
              <a:latin typeface="Nunito"/>
              <a:ea typeface="Söhne"/>
              <a:cs typeface="Söhne"/>
            </a:endParaRPr>
          </a:p>
          <a:p>
            <a:pPr marL="342904" indent="-342904">
              <a:lnSpc>
                <a:spcPct val="150000"/>
              </a:lnSpc>
              <a:spcBef>
                <a:spcPts val="0"/>
              </a:spcBef>
            </a:pPr>
            <a:r>
              <a:rPr lang="en-US" b="1" dirty="0">
                <a:solidFill>
                  <a:srgbClr val="374151"/>
                </a:solidFill>
                <a:latin typeface="Nunito"/>
                <a:ea typeface="Söhne"/>
                <a:cs typeface="Söhne"/>
              </a:rPr>
              <a:t>Order 'q':</a:t>
            </a:r>
            <a:r>
              <a:rPr lang="en-US" dirty="0">
                <a:solidFill>
                  <a:srgbClr val="374151"/>
                </a:solidFill>
                <a:latin typeface="Nunito"/>
                <a:ea typeface="Söhne"/>
                <a:cs typeface="Söhne"/>
              </a:rPr>
              <a:t> The 'q' parameter in ARIMA specifies the number of past error terms used in the model. It can be first-order (q=1), second-order (q=2), and so on.</a:t>
            </a:r>
            <a:endParaRPr lang="en-US" dirty="0">
              <a:solidFill>
                <a:prstClr val="black"/>
              </a:solidFill>
              <a:latin typeface="Nunito"/>
            </a:endParaRPr>
          </a:p>
          <a:p>
            <a:endParaRPr lang="en-US" dirty="0"/>
          </a:p>
        </p:txBody>
      </p:sp>
    </p:spTree>
    <p:extLst>
      <p:ext uri="{BB962C8B-B14F-4D97-AF65-F5344CB8AC3E}">
        <p14:creationId xmlns:p14="http://schemas.microsoft.com/office/powerpoint/2010/main" val="3182019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 of arima models</a:t>
            </a:r>
            <a:endParaRPr lang="en-US" dirty="0"/>
          </a:p>
        </p:txBody>
      </p:sp>
      <p:sp>
        <p:nvSpPr>
          <p:cNvPr id="3" name="Content Placeholder 2"/>
          <p:cNvSpPr>
            <a:spLocks noGrp="1"/>
          </p:cNvSpPr>
          <p:nvPr>
            <p:ph idx="1"/>
          </p:nvPr>
        </p:nvSpPr>
        <p:spPr/>
        <p:txBody>
          <a:bodyPr>
            <a:normAutofit lnSpcReduction="10000"/>
          </a:bodyPr>
          <a:lstStyle/>
          <a:p>
            <a:r>
              <a:rPr lang="en-US" dirty="0" smtClean="0"/>
              <a:t>ARIMA(2,1,3) 	</a:t>
            </a:r>
            <a:r>
              <a:rPr lang="en-US" dirty="0" err="1" smtClean="0"/>
              <a:t>p,d,q</a:t>
            </a:r>
            <a:endParaRPr lang="en-US" dirty="0" smtClean="0"/>
          </a:p>
          <a:p>
            <a:r>
              <a:rPr lang="en-US" dirty="0" smtClean="0"/>
              <a:t>ARIMA(0,1,1)</a:t>
            </a:r>
          </a:p>
          <a:p>
            <a:r>
              <a:rPr lang="en-US" dirty="0" smtClean="0"/>
              <a:t>ARIMA(1,0,1) =ARMA(1,1)</a:t>
            </a:r>
          </a:p>
          <a:p>
            <a:r>
              <a:rPr lang="en-US" dirty="0" smtClean="0"/>
              <a:t>ARIMA(1,0,2) = ARMA(1,2)</a:t>
            </a:r>
          </a:p>
          <a:p>
            <a:r>
              <a:rPr lang="en-US" dirty="0" smtClean="0"/>
              <a:t>ARIMA(1,0,0)  =AR(1) model</a:t>
            </a:r>
          </a:p>
          <a:p>
            <a:r>
              <a:rPr lang="en-US" dirty="0" smtClean="0"/>
              <a:t>ARIMA(0,0,2)  =MA(2)</a:t>
            </a:r>
          </a:p>
          <a:p>
            <a:endParaRPr lang="en-US" dirty="0"/>
          </a:p>
          <a:p>
            <a:pPr marL="0" indent="0">
              <a:buNone/>
            </a:pPr>
            <a:r>
              <a:rPr lang="en-US" dirty="0" smtClean="0"/>
              <a:t>PACF = p</a:t>
            </a:r>
          </a:p>
          <a:p>
            <a:pPr marL="0" indent="0">
              <a:buNone/>
            </a:pPr>
            <a:r>
              <a:rPr lang="en-US" dirty="0" smtClean="0"/>
              <a:t>ACF = q</a:t>
            </a:r>
            <a:endParaRPr lang="en-US" dirty="0"/>
          </a:p>
        </p:txBody>
      </p:sp>
    </p:spTree>
    <p:extLst>
      <p:ext uri="{BB962C8B-B14F-4D97-AF65-F5344CB8AC3E}">
        <p14:creationId xmlns:p14="http://schemas.microsoft.com/office/powerpoint/2010/main" val="20260378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ARMA</a:t>
            </a:r>
            <a:endParaRPr lang="en-US" dirty="0"/>
          </a:p>
        </p:txBody>
      </p:sp>
      <p:sp>
        <p:nvSpPr>
          <p:cNvPr id="3" name="Content Placeholder 2"/>
          <p:cNvSpPr>
            <a:spLocks noGrp="1"/>
          </p:cNvSpPr>
          <p:nvPr>
            <p:ph idx="1"/>
          </p:nvPr>
        </p:nvSpPr>
        <p:spPr/>
        <p:txBody>
          <a:bodyPr/>
          <a:lstStyle/>
          <a:p>
            <a:r>
              <a:rPr lang="en-US" dirty="0" smtClean="0"/>
              <a:t>ARMA means Auto Regressive Moving Average.</a:t>
            </a:r>
          </a:p>
          <a:p>
            <a:r>
              <a:rPr lang="en-US" dirty="0" smtClean="0"/>
              <a:t>This is similar to ARIMA, the only difference is that the words “integrated” is missing which takes care of the differentiation to make the time series stationary.</a:t>
            </a:r>
          </a:p>
          <a:p>
            <a:r>
              <a:rPr lang="en-US" dirty="0" smtClean="0"/>
              <a:t>This means that ARMA considers the time series to be already stationary.</a:t>
            </a:r>
          </a:p>
          <a:p>
            <a:r>
              <a:rPr lang="en-US" dirty="0" smtClean="0"/>
              <a:t>In other words, ARIMA becomes ARMA in case the </a:t>
            </a:r>
            <a:r>
              <a:rPr lang="en-US" dirty="0"/>
              <a:t>time series is </a:t>
            </a:r>
            <a:r>
              <a:rPr lang="en-US" dirty="0" smtClean="0"/>
              <a:t>already stationary.</a:t>
            </a:r>
          </a:p>
          <a:p>
            <a:pPr marL="128018" lvl="1" indent="0">
              <a:buNone/>
            </a:pPr>
            <a:r>
              <a:rPr lang="en-US" dirty="0" smtClean="0"/>
              <a:t>Hence, we will be using ARIMA and ARMA interchangeably.</a:t>
            </a:r>
          </a:p>
          <a:p>
            <a:endParaRPr lang="en-US" dirty="0" smtClean="0"/>
          </a:p>
          <a:p>
            <a:endParaRPr lang="en-US" dirty="0" smtClean="0"/>
          </a:p>
          <a:p>
            <a:endParaRPr lang="en-US" dirty="0"/>
          </a:p>
        </p:txBody>
      </p:sp>
    </p:spTree>
    <p:extLst>
      <p:ext uri="{BB962C8B-B14F-4D97-AF65-F5344CB8AC3E}">
        <p14:creationId xmlns:p14="http://schemas.microsoft.com/office/powerpoint/2010/main" val="980156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 xmlns:a16="http://schemas.microsoft.com/office/drawing/2014/main" id="{2FDADD92-4E39-7713-520E-D88B1D53A255}"/>
              </a:ext>
            </a:extLst>
          </p:cNvPr>
          <p:cNvSpPr txBox="1">
            <a:spLocks/>
          </p:cNvSpPr>
          <p:nvPr/>
        </p:nvSpPr>
        <p:spPr>
          <a:xfrm>
            <a:off x="1530677" y="345589"/>
            <a:ext cx="9302386" cy="6222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1" algn="ctr">
              <a:spcBef>
                <a:spcPts val="100"/>
              </a:spcBef>
            </a:pPr>
            <a:r>
              <a:rPr lang="en-IN" b="1" spc="-30" dirty="0">
                <a:solidFill>
                  <a:schemeClr val="accent1">
                    <a:lumMod val="50000"/>
                  </a:schemeClr>
                </a:solidFill>
                <a:latin typeface="Nunito"/>
                <a:cs typeface="Times New Roman"/>
              </a:rPr>
              <a:t>Building ARIMA Models</a:t>
            </a:r>
            <a:endParaRPr lang="en-US" b="1" spc="-30" dirty="0">
              <a:solidFill>
                <a:schemeClr val="accent1">
                  <a:lumMod val="50000"/>
                </a:schemeClr>
              </a:solidFill>
              <a:latin typeface="Nunito"/>
              <a:cs typeface="Times New Roman"/>
            </a:endParaRPr>
          </a:p>
        </p:txBody>
      </p:sp>
      <p:sp>
        <p:nvSpPr>
          <p:cNvPr id="3" name="TextBox 2">
            <a:extLst>
              <a:ext uri="{FF2B5EF4-FFF2-40B4-BE49-F238E27FC236}">
                <a16:creationId xmlns="" xmlns:a16="http://schemas.microsoft.com/office/drawing/2014/main" id="{32F95AAB-C5B6-B581-A19A-2E82775B48CA}"/>
              </a:ext>
            </a:extLst>
          </p:cNvPr>
          <p:cNvSpPr txBox="1"/>
          <p:nvPr/>
        </p:nvSpPr>
        <p:spPr>
          <a:xfrm>
            <a:off x="488579" y="1261782"/>
            <a:ext cx="11377330" cy="4664549"/>
          </a:xfrm>
          <a:prstGeom prst="rect">
            <a:avLst/>
          </a:prstGeom>
          <a:noFill/>
        </p:spPr>
        <p:txBody>
          <a:bodyPr rot="0" spcFirstLastPara="0" vertOverflow="overflow" horzOverflow="overflow" vert="horz" wrap="square" lIns="91440" tIns="45721" rIns="91440" bIns="45721" numCol="1" spcCol="0" rtlCol="0" fromWordArt="0" anchor="t" anchorCtr="0" forceAA="0" compatLnSpc="1">
            <a:prstTxWarp prst="textNoShape">
              <a:avLst/>
            </a:prstTxWarp>
            <a:spAutoFit/>
          </a:bodyPr>
          <a:lstStyle/>
          <a:p>
            <a:pPr>
              <a:lnSpc>
                <a:spcPct val="150000"/>
              </a:lnSpc>
            </a:pPr>
            <a:r>
              <a:rPr lang="en-US" sz="2201" b="1" dirty="0">
                <a:solidFill>
                  <a:srgbClr val="374151"/>
                </a:solidFill>
                <a:latin typeface="Nunito"/>
                <a:ea typeface="Söhne"/>
                <a:cs typeface="Söhne"/>
              </a:rPr>
              <a:t>Building ARIMA Models:</a:t>
            </a:r>
            <a:endParaRPr lang="en-US" sz="1801" dirty="0">
              <a:ea typeface="Calibri" panose="020F0502020204030204"/>
              <a:cs typeface="Calibri" panose="020F0502020204030204"/>
            </a:endParaRPr>
          </a:p>
          <a:p>
            <a:pPr marL="914411" lvl="1" indent="-457206">
              <a:lnSpc>
                <a:spcPct val="150000"/>
              </a:lnSpc>
              <a:buAutoNum type="arabicPeriod"/>
            </a:pPr>
            <a:r>
              <a:rPr lang="en-US" sz="2201" b="1" dirty="0">
                <a:solidFill>
                  <a:srgbClr val="374151"/>
                </a:solidFill>
                <a:latin typeface="Nunito"/>
                <a:ea typeface="Söhne"/>
                <a:cs typeface="Söhne"/>
              </a:rPr>
              <a:t>Data Preparation:</a:t>
            </a:r>
            <a:r>
              <a:rPr lang="en-US" sz="2201" dirty="0">
                <a:solidFill>
                  <a:srgbClr val="374151"/>
                </a:solidFill>
                <a:latin typeface="Nunito"/>
                <a:ea typeface="Söhne"/>
                <a:cs typeface="Söhne"/>
              </a:rPr>
              <a:t> Collect and preprocess data, ensuring stationarity.</a:t>
            </a:r>
          </a:p>
          <a:p>
            <a:pPr marL="914411" lvl="1" indent="-457206">
              <a:lnSpc>
                <a:spcPct val="150000"/>
              </a:lnSpc>
              <a:buAutoNum type="arabicPeriod"/>
            </a:pPr>
            <a:r>
              <a:rPr lang="en-US" sz="2201" b="1" dirty="0">
                <a:solidFill>
                  <a:srgbClr val="374151"/>
                </a:solidFill>
                <a:latin typeface="Nunito"/>
                <a:ea typeface="Söhne"/>
                <a:cs typeface="Söhne"/>
              </a:rPr>
              <a:t>Differencing (I):</a:t>
            </a:r>
            <a:r>
              <a:rPr lang="en-US" sz="2201" dirty="0">
                <a:solidFill>
                  <a:srgbClr val="374151"/>
                </a:solidFill>
                <a:latin typeface="Nunito"/>
                <a:ea typeface="Söhne"/>
                <a:cs typeface="Söhne"/>
              </a:rPr>
              <a:t> Make data stationary through differencing (d).</a:t>
            </a:r>
          </a:p>
          <a:p>
            <a:pPr marL="914411" lvl="1" indent="-457206">
              <a:lnSpc>
                <a:spcPct val="150000"/>
              </a:lnSpc>
              <a:buAutoNum type="arabicPeriod"/>
            </a:pPr>
            <a:r>
              <a:rPr lang="en-US" sz="2201" b="1" dirty="0">
                <a:solidFill>
                  <a:srgbClr val="374151"/>
                </a:solidFill>
                <a:latin typeface="Nunito"/>
                <a:ea typeface="Söhne"/>
                <a:cs typeface="Söhne"/>
              </a:rPr>
              <a:t>Auto-Regression (AR):</a:t>
            </a:r>
            <a:r>
              <a:rPr lang="en-US" sz="2201" dirty="0">
                <a:solidFill>
                  <a:srgbClr val="374151"/>
                </a:solidFill>
                <a:latin typeface="Nunito"/>
                <a:ea typeface="Söhne"/>
                <a:cs typeface="Söhne"/>
              </a:rPr>
              <a:t> Determine order p using PACF.</a:t>
            </a:r>
          </a:p>
          <a:p>
            <a:pPr marL="914411" lvl="1" indent="-457206">
              <a:lnSpc>
                <a:spcPct val="150000"/>
              </a:lnSpc>
              <a:buAutoNum type="arabicPeriod"/>
            </a:pPr>
            <a:r>
              <a:rPr lang="en-US" sz="2201" b="1" dirty="0">
                <a:solidFill>
                  <a:srgbClr val="374151"/>
                </a:solidFill>
                <a:latin typeface="Nunito"/>
                <a:ea typeface="Söhne"/>
                <a:cs typeface="Söhne"/>
              </a:rPr>
              <a:t>Moving Average (MA):</a:t>
            </a:r>
            <a:r>
              <a:rPr lang="en-US" sz="2201" dirty="0">
                <a:solidFill>
                  <a:srgbClr val="374151"/>
                </a:solidFill>
                <a:latin typeface="Nunito"/>
                <a:ea typeface="Söhne"/>
                <a:cs typeface="Söhne"/>
              </a:rPr>
              <a:t> Find order q using ACF.</a:t>
            </a:r>
          </a:p>
          <a:p>
            <a:pPr marL="914411" lvl="1" indent="-457206">
              <a:lnSpc>
                <a:spcPct val="150000"/>
              </a:lnSpc>
              <a:buAutoNum type="arabicPeriod"/>
            </a:pPr>
            <a:r>
              <a:rPr lang="en-US" sz="2201" b="1" dirty="0">
                <a:solidFill>
                  <a:srgbClr val="374151"/>
                </a:solidFill>
                <a:latin typeface="Nunito"/>
                <a:ea typeface="Söhne"/>
                <a:cs typeface="Söhne"/>
              </a:rPr>
              <a:t>Model Selection:</a:t>
            </a:r>
            <a:r>
              <a:rPr lang="en-US" sz="2201" dirty="0">
                <a:solidFill>
                  <a:srgbClr val="374151"/>
                </a:solidFill>
                <a:latin typeface="Nunito"/>
                <a:ea typeface="Söhne"/>
                <a:cs typeface="Söhne"/>
              </a:rPr>
              <a:t> Use AIC or BIC for best model choice.</a:t>
            </a:r>
          </a:p>
          <a:p>
            <a:pPr marL="914411" lvl="1" indent="-457206">
              <a:lnSpc>
                <a:spcPct val="150000"/>
              </a:lnSpc>
              <a:buAutoNum type="arabicPeriod"/>
            </a:pPr>
            <a:r>
              <a:rPr lang="en-US" sz="2201" b="1" dirty="0">
                <a:solidFill>
                  <a:srgbClr val="374151"/>
                </a:solidFill>
                <a:latin typeface="Nunito"/>
                <a:ea typeface="Söhne"/>
                <a:cs typeface="Söhne"/>
              </a:rPr>
              <a:t>Model Fitting:</a:t>
            </a:r>
            <a:r>
              <a:rPr lang="en-US" sz="2201" dirty="0">
                <a:solidFill>
                  <a:srgbClr val="374151"/>
                </a:solidFill>
                <a:latin typeface="Nunito"/>
                <a:ea typeface="Söhne"/>
                <a:cs typeface="Söhne"/>
              </a:rPr>
              <a:t> Fit ARIMA to data.</a:t>
            </a:r>
          </a:p>
          <a:p>
            <a:pPr marL="914411" lvl="1" indent="-457206">
              <a:lnSpc>
                <a:spcPct val="150000"/>
              </a:lnSpc>
              <a:buAutoNum type="arabicPeriod"/>
            </a:pPr>
            <a:r>
              <a:rPr lang="en-US" sz="2201" b="1" dirty="0">
                <a:solidFill>
                  <a:srgbClr val="374151"/>
                </a:solidFill>
                <a:latin typeface="Nunito"/>
                <a:ea typeface="Söhne"/>
                <a:cs typeface="Söhne"/>
              </a:rPr>
              <a:t>Model Evaluation:</a:t>
            </a:r>
            <a:r>
              <a:rPr lang="en-US" sz="2201" dirty="0">
                <a:solidFill>
                  <a:srgbClr val="374151"/>
                </a:solidFill>
                <a:latin typeface="Nunito"/>
                <a:ea typeface="Söhne"/>
                <a:cs typeface="Söhne"/>
              </a:rPr>
              <a:t> Use tests and plots for model validation.</a:t>
            </a:r>
          </a:p>
          <a:p>
            <a:pPr marL="914411" lvl="1" indent="-457206">
              <a:lnSpc>
                <a:spcPct val="150000"/>
              </a:lnSpc>
              <a:buAutoNum type="arabicPeriod"/>
            </a:pPr>
            <a:r>
              <a:rPr lang="en-US" sz="2201" b="1" dirty="0">
                <a:solidFill>
                  <a:srgbClr val="374151"/>
                </a:solidFill>
                <a:latin typeface="Nunito"/>
                <a:ea typeface="Söhne"/>
                <a:cs typeface="Söhne"/>
              </a:rPr>
              <a:t>Forecasting:</a:t>
            </a:r>
            <a:r>
              <a:rPr lang="en-US" sz="2201" dirty="0">
                <a:solidFill>
                  <a:srgbClr val="374151"/>
                </a:solidFill>
                <a:latin typeface="Nunito"/>
                <a:ea typeface="Söhne"/>
                <a:cs typeface="Söhne"/>
              </a:rPr>
              <a:t> Make predictions.</a:t>
            </a:r>
            <a:endParaRPr lang="en-US" sz="2201" dirty="0">
              <a:latin typeface="Nunito"/>
            </a:endParaRPr>
          </a:p>
        </p:txBody>
      </p:sp>
    </p:spTree>
    <p:extLst>
      <p:ext uri="{BB962C8B-B14F-4D97-AF65-F5344CB8AC3E}">
        <p14:creationId xmlns:p14="http://schemas.microsoft.com/office/powerpoint/2010/main" val="3402077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Time Series</a:t>
            </a:r>
            <a:br>
              <a:rPr lang="en-US" dirty="0" smtClean="0"/>
            </a:br>
            <a:endParaRPr lang="en-US" dirty="0"/>
          </a:p>
        </p:txBody>
      </p:sp>
      <p:sp>
        <p:nvSpPr>
          <p:cNvPr id="3" name="Content Placeholder 2"/>
          <p:cNvSpPr>
            <a:spLocks noGrp="1"/>
          </p:cNvSpPr>
          <p:nvPr>
            <p:ph idx="1"/>
          </p:nvPr>
        </p:nvSpPr>
        <p:spPr/>
        <p:txBody>
          <a:bodyPr>
            <a:normAutofit/>
          </a:bodyPr>
          <a:lstStyle/>
          <a:p>
            <a:r>
              <a:rPr lang="en-US" sz="2400" dirty="0"/>
              <a:t>Time series data is a </a:t>
            </a:r>
            <a:r>
              <a:rPr lang="en-US" sz="2400" b="1" dirty="0"/>
              <a:t>sequence of data points</a:t>
            </a:r>
            <a:r>
              <a:rPr lang="en-US" sz="2400" dirty="0"/>
              <a:t> observed at </a:t>
            </a:r>
            <a:r>
              <a:rPr lang="en-US" sz="2400" b="1" dirty="0"/>
              <a:t>fixed time intervals</a:t>
            </a:r>
            <a:r>
              <a:rPr lang="en-US" sz="2400" dirty="0"/>
              <a:t> for example </a:t>
            </a:r>
            <a:r>
              <a:rPr lang="en-US" sz="2400" b="1" dirty="0"/>
              <a:t>per minute, hourly, daily, weekly, monthly, yearly</a:t>
            </a:r>
            <a:r>
              <a:rPr lang="en-US" sz="2400" dirty="0"/>
              <a:t>, etc.</a:t>
            </a:r>
          </a:p>
          <a:p>
            <a:r>
              <a:rPr lang="en-US" sz="2400" dirty="0"/>
              <a:t>Common </a:t>
            </a:r>
            <a:r>
              <a:rPr lang="en-US" sz="2400" b="1" dirty="0"/>
              <a:t>characteristics</a:t>
            </a:r>
            <a:r>
              <a:rPr lang="en-US" sz="2400" dirty="0"/>
              <a:t> of </a:t>
            </a:r>
            <a:r>
              <a:rPr lang="en-US" sz="2400" b="1" dirty="0"/>
              <a:t>time series </a:t>
            </a:r>
            <a:r>
              <a:rPr lang="en-US" sz="2400" dirty="0"/>
              <a:t>are:</a:t>
            </a:r>
          </a:p>
          <a:p>
            <a:pPr lvl="1"/>
            <a:r>
              <a:rPr lang="en-US" b="1" dirty="0"/>
              <a:t>Sequential data points ordered by time</a:t>
            </a:r>
            <a:r>
              <a:rPr lang="en-US" dirty="0"/>
              <a:t>.</a:t>
            </a:r>
          </a:p>
          <a:p>
            <a:pPr lvl="1"/>
            <a:r>
              <a:rPr lang="en-US" dirty="0"/>
              <a:t>Often exhibits </a:t>
            </a:r>
            <a:r>
              <a:rPr lang="en-US" b="1" dirty="0"/>
              <a:t>trends, seasonal patterns</a:t>
            </a:r>
            <a:r>
              <a:rPr lang="en-US" dirty="0"/>
              <a:t>, or </a:t>
            </a:r>
            <a:r>
              <a:rPr lang="en-US" b="1" dirty="0"/>
              <a:t>cycles</a:t>
            </a:r>
            <a:r>
              <a:rPr lang="en-US" dirty="0"/>
              <a:t>.</a:t>
            </a:r>
          </a:p>
          <a:p>
            <a:pPr lvl="1"/>
            <a:r>
              <a:rPr lang="en-US" dirty="0"/>
              <a:t>Can contain </a:t>
            </a:r>
            <a:r>
              <a:rPr lang="en-US" b="1" dirty="0"/>
              <a:t>irregularities</a:t>
            </a:r>
            <a:r>
              <a:rPr lang="en-US" dirty="0"/>
              <a:t> or </a:t>
            </a:r>
            <a:r>
              <a:rPr lang="en-US" b="1" dirty="0"/>
              <a:t>outliers</a:t>
            </a:r>
            <a:r>
              <a:rPr lang="en-US" dirty="0"/>
              <a:t>.</a:t>
            </a:r>
            <a:endParaRPr lang="en-US" sz="2000" dirty="0"/>
          </a:p>
        </p:txBody>
      </p:sp>
    </p:spTree>
    <p:extLst>
      <p:ext uri="{BB962C8B-B14F-4D97-AF65-F5344CB8AC3E}">
        <p14:creationId xmlns:p14="http://schemas.microsoft.com/office/powerpoint/2010/main" val="3134823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 xmlns:a16="http://schemas.microsoft.com/office/drawing/2014/main" id="{2FDADD92-4E39-7713-520E-D88B1D53A255}"/>
              </a:ext>
            </a:extLst>
          </p:cNvPr>
          <p:cNvSpPr txBox="1">
            <a:spLocks/>
          </p:cNvSpPr>
          <p:nvPr/>
        </p:nvSpPr>
        <p:spPr>
          <a:xfrm>
            <a:off x="1530677" y="345589"/>
            <a:ext cx="9302386" cy="6222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1" algn="ctr">
              <a:spcBef>
                <a:spcPts val="100"/>
              </a:spcBef>
            </a:pPr>
            <a:r>
              <a:rPr lang="en-IN" b="1" spc="-30" dirty="0">
                <a:solidFill>
                  <a:schemeClr val="accent1">
                    <a:lumMod val="50000"/>
                  </a:schemeClr>
                </a:solidFill>
                <a:latin typeface="Nunito"/>
                <a:cs typeface="Times New Roman"/>
              </a:rPr>
              <a:t>Building ARIMA Models</a:t>
            </a:r>
            <a:endParaRPr lang="en-US" b="1" spc="-30" dirty="0">
              <a:solidFill>
                <a:schemeClr val="accent1">
                  <a:lumMod val="50000"/>
                </a:schemeClr>
              </a:solidFill>
              <a:latin typeface="Nunito"/>
              <a:cs typeface="Times New Roman"/>
            </a:endParaRPr>
          </a:p>
        </p:txBody>
      </p:sp>
      <p:sp>
        <p:nvSpPr>
          <p:cNvPr id="3" name="TextBox 2">
            <a:extLst>
              <a:ext uri="{FF2B5EF4-FFF2-40B4-BE49-F238E27FC236}">
                <a16:creationId xmlns="" xmlns:a16="http://schemas.microsoft.com/office/drawing/2014/main" id="{32F95AAB-C5B6-B581-A19A-2E82775B48CA}"/>
              </a:ext>
            </a:extLst>
          </p:cNvPr>
          <p:cNvSpPr txBox="1"/>
          <p:nvPr/>
        </p:nvSpPr>
        <p:spPr>
          <a:xfrm>
            <a:off x="814670" y="1516307"/>
            <a:ext cx="11377330" cy="4664549"/>
          </a:xfrm>
          <a:prstGeom prst="rect">
            <a:avLst/>
          </a:prstGeom>
          <a:noFill/>
        </p:spPr>
        <p:txBody>
          <a:bodyPr rot="0" spcFirstLastPara="0" vertOverflow="overflow" horzOverflow="overflow" vert="horz" wrap="square" lIns="91440" tIns="45721" rIns="91440" bIns="45721" numCol="1" spcCol="0" rtlCol="0" fromWordArt="0" anchor="t" anchorCtr="0" forceAA="0" compatLnSpc="1">
            <a:prstTxWarp prst="textNoShape">
              <a:avLst/>
            </a:prstTxWarp>
            <a:spAutoFit/>
          </a:bodyPr>
          <a:lstStyle/>
          <a:p>
            <a:pPr>
              <a:lnSpc>
                <a:spcPct val="150000"/>
              </a:lnSpc>
            </a:pPr>
            <a:r>
              <a:rPr lang="en-US" sz="2201" b="1" dirty="0">
                <a:solidFill>
                  <a:srgbClr val="374151"/>
                </a:solidFill>
                <a:latin typeface="Nunito"/>
                <a:ea typeface="Söhne"/>
                <a:cs typeface="Söhne"/>
              </a:rPr>
              <a:t>Model Selection and Order Determination:</a:t>
            </a:r>
            <a:endParaRPr lang="en-US" sz="1801" dirty="0">
              <a:ea typeface="Calibri" panose="020F0502020204030204"/>
              <a:cs typeface="Calibri" panose="020F0502020204030204"/>
            </a:endParaRPr>
          </a:p>
          <a:p>
            <a:pPr marL="914411" lvl="1" indent="-457206">
              <a:lnSpc>
                <a:spcPct val="150000"/>
              </a:lnSpc>
              <a:buFont typeface="Arial" panose="020B0604020202020204" pitchFamily="34" charset="0"/>
              <a:buChar char="•"/>
            </a:pPr>
            <a:r>
              <a:rPr lang="en-US" sz="2201" b="1" dirty="0">
                <a:solidFill>
                  <a:srgbClr val="374151"/>
                </a:solidFill>
                <a:latin typeface="Nunito"/>
                <a:ea typeface="Söhne"/>
                <a:cs typeface="Söhne"/>
              </a:rPr>
              <a:t>p (AR Order):</a:t>
            </a:r>
            <a:r>
              <a:rPr lang="en-US" sz="2201" dirty="0">
                <a:solidFill>
                  <a:srgbClr val="374151"/>
                </a:solidFill>
                <a:latin typeface="Nunito"/>
                <a:ea typeface="Söhne"/>
                <a:cs typeface="Söhne"/>
              </a:rPr>
              <a:t> PACF plot lag where it cuts off.</a:t>
            </a:r>
          </a:p>
          <a:p>
            <a:pPr marL="914411" lvl="1" indent="-457206">
              <a:lnSpc>
                <a:spcPct val="150000"/>
              </a:lnSpc>
              <a:buFont typeface="Arial" panose="020B0604020202020204" pitchFamily="34" charset="0"/>
              <a:buChar char="•"/>
            </a:pPr>
            <a:r>
              <a:rPr lang="en-US" sz="2201" b="1" dirty="0">
                <a:solidFill>
                  <a:srgbClr val="374151"/>
                </a:solidFill>
                <a:latin typeface="Nunito"/>
                <a:ea typeface="Söhne"/>
                <a:cs typeface="Söhne"/>
              </a:rPr>
              <a:t>q (MA Order):</a:t>
            </a:r>
            <a:r>
              <a:rPr lang="en-US" sz="2201" dirty="0">
                <a:solidFill>
                  <a:srgbClr val="374151"/>
                </a:solidFill>
                <a:latin typeface="Nunito"/>
                <a:ea typeface="Söhne"/>
                <a:cs typeface="Söhne"/>
              </a:rPr>
              <a:t> ACF plot lag where it cuts off.</a:t>
            </a:r>
          </a:p>
          <a:p>
            <a:pPr marL="914411" lvl="1" indent="-457206">
              <a:lnSpc>
                <a:spcPct val="150000"/>
              </a:lnSpc>
              <a:buFont typeface="Arial" panose="020B0604020202020204" pitchFamily="34" charset="0"/>
              <a:buChar char="•"/>
            </a:pPr>
            <a:r>
              <a:rPr lang="en-US" sz="2201" b="1" dirty="0">
                <a:solidFill>
                  <a:srgbClr val="374151"/>
                </a:solidFill>
                <a:latin typeface="Nunito"/>
                <a:ea typeface="Söhne"/>
                <a:cs typeface="Söhne"/>
              </a:rPr>
              <a:t>d (Differencing Order): </a:t>
            </a:r>
            <a:r>
              <a:rPr lang="en-US" sz="2201" dirty="0">
                <a:solidFill>
                  <a:srgbClr val="374151"/>
                </a:solidFill>
                <a:latin typeface="Nunito"/>
                <a:ea typeface="Söhne"/>
                <a:cs typeface="Söhne"/>
              </a:rPr>
              <a:t>Augmented Dickey Fuller (ADF).</a:t>
            </a:r>
          </a:p>
          <a:p>
            <a:pPr marL="914411" lvl="1" indent="-457206">
              <a:lnSpc>
                <a:spcPct val="150000"/>
              </a:lnSpc>
              <a:buFont typeface="Arial" panose="020B0604020202020204" pitchFamily="34" charset="0"/>
              <a:buChar char="•"/>
            </a:pPr>
            <a:r>
              <a:rPr lang="en-US" sz="2201" b="1" dirty="0">
                <a:solidFill>
                  <a:srgbClr val="374151"/>
                </a:solidFill>
                <a:latin typeface="Nunito"/>
                <a:ea typeface="Söhne"/>
                <a:cs typeface="Söhne"/>
              </a:rPr>
              <a:t>Criteria:</a:t>
            </a:r>
            <a:r>
              <a:rPr lang="en-US" sz="2201" dirty="0">
                <a:solidFill>
                  <a:srgbClr val="374151"/>
                </a:solidFill>
                <a:latin typeface="Nunito"/>
                <a:ea typeface="Söhne"/>
                <a:cs typeface="Söhne"/>
              </a:rPr>
              <a:t> Lower AIC/BIC for better models.</a:t>
            </a:r>
          </a:p>
          <a:p>
            <a:pPr marL="914411" lvl="1" indent="-457206">
              <a:lnSpc>
                <a:spcPct val="150000"/>
              </a:lnSpc>
              <a:buFont typeface="Arial" panose="020B0604020202020204" pitchFamily="34" charset="0"/>
              <a:buChar char="•"/>
            </a:pPr>
            <a:r>
              <a:rPr lang="en-US" sz="2201" b="1" dirty="0">
                <a:solidFill>
                  <a:srgbClr val="374151"/>
                </a:solidFill>
                <a:latin typeface="Nunito"/>
                <a:ea typeface="Söhne"/>
                <a:cs typeface="Söhne"/>
              </a:rPr>
              <a:t>Grid Search:</a:t>
            </a:r>
            <a:r>
              <a:rPr lang="en-US" sz="2201" dirty="0">
                <a:solidFill>
                  <a:srgbClr val="374151"/>
                </a:solidFill>
                <a:latin typeface="Nunito"/>
                <a:ea typeface="Söhne"/>
                <a:cs typeface="Söhne"/>
              </a:rPr>
              <a:t> Explore combinations.</a:t>
            </a:r>
          </a:p>
          <a:p>
            <a:pPr marL="914411" lvl="1" indent="-457206">
              <a:lnSpc>
                <a:spcPct val="150000"/>
              </a:lnSpc>
              <a:buFont typeface="Arial" panose="020B0604020202020204" pitchFamily="34" charset="0"/>
              <a:buChar char="•"/>
            </a:pPr>
            <a:r>
              <a:rPr lang="en-US" sz="2201" b="1" dirty="0">
                <a:solidFill>
                  <a:srgbClr val="374151"/>
                </a:solidFill>
                <a:latin typeface="Nunito"/>
                <a:ea typeface="Söhne"/>
                <a:cs typeface="Söhne"/>
              </a:rPr>
              <a:t>Cross-validation:</a:t>
            </a:r>
            <a:r>
              <a:rPr lang="en-US" sz="2201" dirty="0">
                <a:solidFill>
                  <a:srgbClr val="374151"/>
                </a:solidFill>
                <a:latin typeface="Nunito"/>
                <a:ea typeface="Söhne"/>
                <a:cs typeface="Söhne"/>
              </a:rPr>
              <a:t> Ensure generalization.</a:t>
            </a:r>
          </a:p>
          <a:p>
            <a:pPr marL="914411" lvl="1" indent="-457206">
              <a:lnSpc>
                <a:spcPct val="150000"/>
              </a:lnSpc>
              <a:buFont typeface="Arial" panose="020B0604020202020204" pitchFamily="34" charset="0"/>
              <a:buChar char="•"/>
            </a:pPr>
            <a:endParaRPr lang="en-US" sz="2201" dirty="0">
              <a:solidFill>
                <a:srgbClr val="374151"/>
              </a:solidFill>
              <a:latin typeface="Nunito"/>
            </a:endParaRPr>
          </a:p>
          <a:p>
            <a:pPr lvl="1">
              <a:lnSpc>
                <a:spcPct val="150000"/>
              </a:lnSpc>
            </a:pPr>
            <a:r>
              <a:rPr lang="en-US" sz="2201" b="1" dirty="0">
                <a:solidFill>
                  <a:srgbClr val="374151"/>
                </a:solidFill>
                <a:latin typeface="Nunito"/>
                <a:ea typeface="Söhne"/>
                <a:cs typeface="Söhne"/>
              </a:rPr>
              <a:t>Autoarima</a:t>
            </a:r>
            <a:r>
              <a:rPr lang="en-US" sz="2201" dirty="0">
                <a:solidFill>
                  <a:srgbClr val="374151"/>
                </a:solidFill>
                <a:latin typeface="Nunito"/>
                <a:ea typeface="Söhne"/>
                <a:cs typeface="Söhne"/>
              </a:rPr>
              <a:t> does the grid search.</a:t>
            </a:r>
          </a:p>
        </p:txBody>
      </p:sp>
    </p:spTree>
    <p:extLst>
      <p:ext uri="{BB962C8B-B14F-4D97-AF65-F5344CB8AC3E}">
        <p14:creationId xmlns:p14="http://schemas.microsoft.com/office/powerpoint/2010/main" val="1661432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3500" y="6101119"/>
            <a:ext cx="2026112" cy="571630"/>
          </a:xfrm>
          <a:prstGeom prst="rect">
            <a:avLst/>
          </a:prstGeom>
        </p:spPr>
      </p:pic>
      <p:pic>
        <p:nvPicPr>
          <p:cNvPr id="5" name="Picture 4"/>
          <p:cNvPicPr>
            <a:picLocks noChangeAspect="1"/>
          </p:cNvPicPr>
          <p:nvPr/>
        </p:nvPicPr>
        <p:blipFill>
          <a:blip r:embed="rId3"/>
          <a:stretch>
            <a:fillRect/>
          </a:stretch>
        </p:blipFill>
        <p:spPr>
          <a:xfrm>
            <a:off x="69274" y="9235"/>
            <a:ext cx="12122726" cy="18184090"/>
          </a:xfrm>
          <a:prstGeom prst="rect">
            <a:avLst/>
          </a:prstGeom>
        </p:spPr>
      </p:pic>
    </p:spTree>
    <p:extLst>
      <p:ext uri="{BB962C8B-B14F-4D97-AF65-F5344CB8AC3E}">
        <p14:creationId xmlns:p14="http://schemas.microsoft.com/office/powerpoint/2010/main" val="9579854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 xmlns:a16="http://schemas.microsoft.com/office/drawing/2014/main" id="{2FDADD92-4E39-7713-520E-D88B1D53A255}"/>
              </a:ext>
            </a:extLst>
          </p:cNvPr>
          <p:cNvSpPr txBox="1">
            <a:spLocks/>
          </p:cNvSpPr>
          <p:nvPr/>
        </p:nvSpPr>
        <p:spPr>
          <a:xfrm>
            <a:off x="2722666" y="541532"/>
            <a:ext cx="7489915" cy="6222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1" algn="ctr">
              <a:spcBef>
                <a:spcPts val="100"/>
              </a:spcBef>
            </a:pPr>
            <a:r>
              <a:rPr lang="en-IN" b="1" spc="-30" dirty="0">
                <a:solidFill>
                  <a:srgbClr val="4472C4">
                    <a:lumMod val="50000"/>
                  </a:srgbClr>
                </a:solidFill>
                <a:latin typeface="Nunito"/>
                <a:cs typeface="Times New Roman"/>
              </a:rPr>
              <a:t>Flow Chart - ARIMA Models</a:t>
            </a:r>
            <a:endParaRPr lang="en-US" b="1" spc="-30" dirty="0">
              <a:solidFill>
                <a:srgbClr val="4472C4">
                  <a:lumMod val="50000"/>
                </a:srgbClr>
              </a:solidFill>
              <a:latin typeface="Nunito"/>
              <a:cs typeface="Times New Roman"/>
            </a:endParaRPr>
          </a:p>
        </p:txBody>
      </p:sp>
      <p:sp>
        <p:nvSpPr>
          <p:cNvPr id="4" name="TextBox 3">
            <a:extLst>
              <a:ext uri="{FF2B5EF4-FFF2-40B4-BE49-F238E27FC236}">
                <a16:creationId xmlns="" xmlns:a16="http://schemas.microsoft.com/office/drawing/2014/main" id="{C9C5E2BE-C2B3-EC7F-6787-5DE873ACFCF7}"/>
              </a:ext>
            </a:extLst>
          </p:cNvPr>
          <p:cNvSpPr txBox="1"/>
          <p:nvPr/>
        </p:nvSpPr>
        <p:spPr>
          <a:xfrm>
            <a:off x="321128" y="533400"/>
            <a:ext cx="903515" cy="523222"/>
          </a:xfrm>
          <a:prstGeom prst="rect">
            <a:avLst/>
          </a:prstGeom>
          <a:noFill/>
        </p:spPr>
        <p:txBody>
          <a:bodyPr rot="0" spcFirstLastPara="0" vertOverflow="overflow" horzOverflow="overflow" vert="horz" wrap="square" lIns="91440" tIns="45721" rIns="91440" bIns="45721" numCol="1" spcCol="0" rtlCol="0" fromWordArt="0" anchor="t" anchorCtr="0" forceAA="0" compatLnSpc="1">
            <a:prstTxWarp prst="textNoShape">
              <a:avLst/>
            </a:prstTxWarp>
            <a:spAutoFit/>
          </a:bodyPr>
          <a:lstStyle/>
          <a:p>
            <a:r>
              <a:rPr lang="en-US" sz="2800" b="1" dirty="0">
                <a:solidFill>
                  <a:srgbClr val="FF0000"/>
                </a:solidFill>
                <a:cs typeface="Calibri"/>
              </a:rPr>
              <a:t>Start</a:t>
            </a:r>
            <a:endParaRPr lang="en-US" sz="2800" b="1" dirty="0">
              <a:solidFill>
                <a:srgbClr val="FF0000"/>
              </a:solidFill>
            </a:endParaRPr>
          </a:p>
        </p:txBody>
      </p:sp>
      <p:sp>
        <p:nvSpPr>
          <p:cNvPr id="5" name="Rectangle: Rounded Corners 4">
            <a:extLst>
              <a:ext uri="{FF2B5EF4-FFF2-40B4-BE49-F238E27FC236}">
                <a16:creationId xmlns="" xmlns:a16="http://schemas.microsoft.com/office/drawing/2014/main" id="{77F8D955-070E-CA3C-786A-1C78BBBC1CE0}"/>
              </a:ext>
            </a:extLst>
          </p:cNvPr>
          <p:cNvSpPr/>
          <p:nvPr/>
        </p:nvSpPr>
        <p:spPr>
          <a:xfrm>
            <a:off x="59873" y="1632859"/>
            <a:ext cx="1616528" cy="669470"/>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1" b="1" dirty="0">
                <a:solidFill>
                  <a:prstClr val="white"/>
                </a:solidFill>
                <a:latin typeface="Nunito"/>
                <a:ea typeface="Calibri" panose="020F0502020204030204"/>
                <a:cs typeface="Calibri" panose="020F0502020204030204"/>
              </a:rPr>
              <a:t>Data Preparation</a:t>
            </a:r>
            <a:endParaRPr lang="en-US" sz="1801" b="1" dirty="0">
              <a:solidFill>
                <a:prstClr val="white"/>
              </a:solidFill>
              <a:latin typeface="Nunito"/>
            </a:endParaRPr>
          </a:p>
        </p:txBody>
      </p:sp>
      <p:sp>
        <p:nvSpPr>
          <p:cNvPr id="6" name="Rectangle: Rounded Corners 5">
            <a:extLst>
              <a:ext uri="{FF2B5EF4-FFF2-40B4-BE49-F238E27FC236}">
                <a16:creationId xmlns="" xmlns:a16="http://schemas.microsoft.com/office/drawing/2014/main" id="{D4CF2484-8159-0AA3-2570-A85053777A28}"/>
              </a:ext>
            </a:extLst>
          </p:cNvPr>
          <p:cNvSpPr/>
          <p:nvPr/>
        </p:nvSpPr>
        <p:spPr>
          <a:xfrm>
            <a:off x="413658" y="2677885"/>
            <a:ext cx="1616528" cy="6368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prstClr val="white"/>
                </a:solidFill>
                <a:ea typeface="Calibri" panose="020F0502020204030204"/>
                <a:cs typeface="Calibri" panose="020F0502020204030204"/>
              </a:rPr>
              <a:t>Collect and Preprocess Data</a:t>
            </a:r>
            <a:endParaRPr lang="en-US" sz="1600" dirty="0">
              <a:solidFill>
                <a:prstClr val="white"/>
              </a:solidFill>
            </a:endParaRPr>
          </a:p>
        </p:txBody>
      </p:sp>
      <p:sp>
        <p:nvSpPr>
          <p:cNvPr id="7" name="Rectangle: Rounded Corners 6">
            <a:extLst>
              <a:ext uri="{FF2B5EF4-FFF2-40B4-BE49-F238E27FC236}">
                <a16:creationId xmlns="" xmlns:a16="http://schemas.microsoft.com/office/drawing/2014/main" id="{48851A00-A1C2-C715-FAB5-FC46E4CE7B1A}"/>
              </a:ext>
            </a:extLst>
          </p:cNvPr>
          <p:cNvSpPr/>
          <p:nvPr/>
        </p:nvSpPr>
        <p:spPr>
          <a:xfrm>
            <a:off x="272143" y="4479471"/>
            <a:ext cx="1779813" cy="636814"/>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1" rIns="91440" bIns="45721" rtlCol="0" anchor="ctr"/>
          <a:lstStyle/>
          <a:p>
            <a:pPr algn="ctr"/>
            <a:r>
              <a:rPr lang="en-US" sz="1600" dirty="0">
                <a:solidFill>
                  <a:prstClr val="white"/>
                </a:solidFill>
                <a:ea typeface="Calibri" panose="020F0502020204030204"/>
                <a:cs typeface="Calibri" panose="020F0502020204030204"/>
              </a:rPr>
              <a:t>Differencing (I)</a:t>
            </a:r>
            <a:endParaRPr lang="en-US" sz="1600" dirty="0">
              <a:solidFill>
                <a:prstClr val="white"/>
              </a:solidFill>
            </a:endParaRPr>
          </a:p>
        </p:txBody>
      </p:sp>
      <p:sp>
        <p:nvSpPr>
          <p:cNvPr id="10" name="Rectangle: Rounded Corners 9">
            <a:extLst>
              <a:ext uri="{FF2B5EF4-FFF2-40B4-BE49-F238E27FC236}">
                <a16:creationId xmlns="" xmlns:a16="http://schemas.microsoft.com/office/drawing/2014/main" id="{D44A6FE0-5138-F877-02EA-4A3D83AE4D88}"/>
              </a:ext>
            </a:extLst>
          </p:cNvPr>
          <p:cNvSpPr/>
          <p:nvPr/>
        </p:nvSpPr>
        <p:spPr>
          <a:xfrm>
            <a:off x="789217" y="5252357"/>
            <a:ext cx="1779813" cy="636814"/>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1" rIns="91440" bIns="45721" rtlCol="0" anchor="ctr"/>
          <a:lstStyle/>
          <a:p>
            <a:pPr algn="ctr"/>
            <a:r>
              <a:rPr lang="en-US" sz="1600" dirty="0">
                <a:solidFill>
                  <a:srgbClr val="000000"/>
                </a:solidFill>
                <a:ea typeface="Calibri" panose="020F0502020204030204"/>
                <a:cs typeface="Calibri" panose="020F0502020204030204"/>
              </a:rPr>
              <a:t>Make Data Stationary</a:t>
            </a:r>
            <a:endParaRPr lang="en-US" sz="1600" dirty="0">
              <a:solidFill>
                <a:srgbClr val="000000"/>
              </a:solidFill>
            </a:endParaRPr>
          </a:p>
        </p:txBody>
      </p:sp>
      <p:sp>
        <p:nvSpPr>
          <p:cNvPr id="11" name="Rectangle: Rounded Corners 10">
            <a:extLst>
              <a:ext uri="{FF2B5EF4-FFF2-40B4-BE49-F238E27FC236}">
                <a16:creationId xmlns="" xmlns:a16="http://schemas.microsoft.com/office/drawing/2014/main" id="{74BC09B5-EC78-FDF2-76AC-3145FF761681}"/>
              </a:ext>
            </a:extLst>
          </p:cNvPr>
          <p:cNvSpPr/>
          <p:nvPr/>
        </p:nvSpPr>
        <p:spPr>
          <a:xfrm>
            <a:off x="749142" y="6008913"/>
            <a:ext cx="1774372" cy="696686"/>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1" rIns="91440" bIns="45721" rtlCol="0" anchor="ctr"/>
          <a:lstStyle/>
          <a:p>
            <a:pPr algn="ctr"/>
            <a:r>
              <a:rPr lang="en-US" sz="1600" dirty="0">
                <a:solidFill>
                  <a:srgbClr val="000000"/>
                </a:solidFill>
                <a:ea typeface="Calibri" panose="020F0502020204030204"/>
                <a:cs typeface="Calibri" panose="020F0502020204030204"/>
              </a:rPr>
              <a:t>Determine 'd' (Differencing Order)</a:t>
            </a:r>
          </a:p>
        </p:txBody>
      </p:sp>
      <p:sp>
        <p:nvSpPr>
          <p:cNvPr id="12" name="Rectangle: Rounded Corners 11">
            <a:extLst>
              <a:ext uri="{FF2B5EF4-FFF2-40B4-BE49-F238E27FC236}">
                <a16:creationId xmlns="" xmlns:a16="http://schemas.microsoft.com/office/drawing/2014/main" id="{4F09FFBF-73D1-EF10-1AD5-5A0ED1C2C446}"/>
              </a:ext>
            </a:extLst>
          </p:cNvPr>
          <p:cNvSpPr/>
          <p:nvPr/>
        </p:nvSpPr>
        <p:spPr>
          <a:xfrm>
            <a:off x="2275114" y="1632859"/>
            <a:ext cx="1616528" cy="669470"/>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US" sz="1801" b="1" dirty="0">
                <a:solidFill>
                  <a:prstClr val="white"/>
                </a:solidFill>
                <a:latin typeface="Nunito"/>
                <a:ea typeface="Calibri" panose="020F0502020204030204"/>
                <a:cs typeface="Calibri" panose="020F0502020204030204"/>
              </a:rPr>
              <a:t>Model Components</a:t>
            </a:r>
          </a:p>
        </p:txBody>
      </p:sp>
      <p:sp>
        <p:nvSpPr>
          <p:cNvPr id="14" name="Rectangle: Rounded Corners 13">
            <a:extLst>
              <a:ext uri="{FF2B5EF4-FFF2-40B4-BE49-F238E27FC236}">
                <a16:creationId xmlns="" xmlns:a16="http://schemas.microsoft.com/office/drawing/2014/main" id="{CADD5F3E-29BA-B5D3-088A-0B4F02529B4C}"/>
              </a:ext>
            </a:extLst>
          </p:cNvPr>
          <p:cNvSpPr/>
          <p:nvPr/>
        </p:nvSpPr>
        <p:spPr>
          <a:xfrm>
            <a:off x="2911930" y="2683327"/>
            <a:ext cx="1779813" cy="6368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1" rIns="91440" bIns="45721" rtlCol="0" anchor="ctr"/>
          <a:lstStyle/>
          <a:p>
            <a:pPr algn="ctr"/>
            <a:r>
              <a:rPr lang="en-US" sz="1600" dirty="0">
                <a:solidFill>
                  <a:prstClr val="white"/>
                </a:solidFill>
                <a:ea typeface="Calibri" panose="020F0502020204030204"/>
                <a:cs typeface="Calibri" panose="020F0502020204030204"/>
              </a:rPr>
              <a:t>Auto Regressive (AR)</a:t>
            </a:r>
          </a:p>
        </p:txBody>
      </p:sp>
      <p:sp>
        <p:nvSpPr>
          <p:cNvPr id="15" name="Rectangle: Rounded Corners 14">
            <a:extLst>
              <a:ext uri="{FF2B5EF4-FFF2-40B4-BE49-F238E27FC236}">
                <a16:creationId xmlns="" xmlns:a16="http://schemas.microsoft.com/office/drawing/2014/main" id="{4CB97974-D5D1-C323-CC24-AB48F80FC753}"/>
              </a:ext>
            </a:extLst>
          </p:cNvPr>
          <p:cNvSpPr/>
          <p:nvPr/>
        </p:nvSpPr>
        <p:spPr>
          <a:xfrm>
            <a:off x="2911930" y="4669971"/>
            <a:ext cx="1779813" cy="6368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1" rIns="91440" bIns="45721" rtlCol="0" anchor="ctr"/>
          <a:lstStyle/>
          <a:p>
            <a:pPr algn="ctr"/>
            <a:r>
              <a:rPr lang="en-US" sz="1600" dirty="0">
                <a:solidFill>
                  <a:prstClr val="white"/>
                </a:solidFill>
                <a:ea typeface="Calibri" panose="020F0502020204030204"/>
                <a:cs typeface="Calibri" panose="020F0502020204030204"/>
              </a:rPr>
              <a:t>Moving Average (MA)</a:t>
            </a:r>
            <a:endParaRPr lang="en-US" sz="1600" dirty="0">
              <a:solidFill>
                <a:prstClr val="white"/>
              </a:solidFill>
            </a:endParaRPr>
          </a:p>
        </p:txBody>
      </p:sp>
      <p:sp>
        <p:nvSpPr>
          <p:cNvPr id="16" name="Rectangle: Rounded Corners 15">
            <a:extLst>
              <a:ext uri="{FF2B5EF4-FFF2-40B4-BE49-F238E27FC236}">
                <a16:creationId xmlns="" xmlns:a16="http://schemas.microsoft.com/office/drawing/2014/main" id="{AA338150-AC44-5534-39D5-9F96133AFBDD}"/>
              </a:ext>
            </a:extLst>
          </p:cNvPr>
          <p:cNvSpPr/>
          <p:nvPr/>
        </p:nvSpPr>
        <p:spPr>
          <a:xfrm>
            <a:off x="3162302" y="3635827"/>
            <a:ext cx="1779813" cy="636814"/>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1" rIns="91440" bIns="45721" rtlCol="0" anchor="ctr"/>
          <a:lstStyle/>
          <a:p>
            <a:pPr algn="ctr"/>
            <a:r>
              <a:rPr lang="en-US" sz="1600" dirty="0">
                <a:solidFill>
                  <a:prstClr val="white"/>
                </a:solidFill>
                <a:ea typeface="Calibri" panose="020F0502020204030204"/>
                <a:cs typeface="Calibri" panose="020F0502020204030204"/>
              </a:rPr>
              <a:t>Identify 'p' (AR Order) from PACF</a:t>
            </a:r>
            <a:endParaRPr lang="en-US" sz="1600" dirty="0">
              <a:solidFill>
                <a:prstClr val="white"/>
              </a:solidFill>
            </a:endParaRPr>
          </a:p>
        </p:txBody>
      </p:sp>
      <p:sp>
        <p:nvSpPr>
          <p:cNvPr id="17" name="Rectangle: Rounded Corners 16">
            <a:extLst>
              <a:ext uri="{FF2B5EF4-FFF2-40B4-BE49-F238E27FC236}">
                <a16:creationId xmlns="" xmlns:a16="http://schemas.microsoft.com/office/drawing/2014/main" id="{7CB2CCED-22BD-6D89-982B-F8CF9DCC8B60}"/>
              </a:ext>
            </a:extLst>
          </p:cNvPr>
          <p:cNvSpPr/>
          <p:nvPr/>
        </p:nvSpPr>
        <p:spPr>
          <a:xfrm>
            <a:off x="2982686" y="5627914"/>
            <a:ext cx="2188028" cy="636814"/>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1" rIns="91440" bIns="45721" rtlCol="0" anchor="ctr"/>
          <a:lstStyle/>
          <a:p>
            <a:pPr algn="ctr"/>
            <a:r>
              <a:rPr lang="en-US" sz="1600" dirty="0">
                <a:solidFill>
                  <a:prstClr val="white"/>
                </a:solidFill>
                <a:ea typeface="Calibri" panose="020F0502020204030204"/>
                <a:cs typeface="Calibri" panose="020F0502020204030204"/>
              </a:rPr>
              <a:t>Identify 'q' (MA Order) from ACF</a:t>
            </a:r>
            <a:endParaRPr lang="en-US" sz="1600" dirty="0">
              <a:solidFill>
                <a:prstClr val="white"/>
              </a:solidFill>
            </a:endParaRPr>
          </a:p>
        </p:txBody>
      </p:sp>
      <p:sp>
        <p:nvSpPr>
          <p:cNvPr id="19" name="Rectangle: Rounded Corners 18">
            <a:extLst>
              <a:ext uri="{FF2B5EF4-FFF2-40B4-BE49-F238E27FC236}">
                <a16:creationId xmlns="" xmlns:a16="http://schemas.microsoft.com/office/drawing/2014/main" id="{C2D2D8D1-83EF-CD23-429D-0897E9A87344}"/>
              </a:ext>
            </a:extLst>
          </p:cNvPr>
          <p:cNvSpPr/>
          <p:nvPr/>
        </p:nvSpPr>
        <p:spPr>
          <a:xfrm>
            <a:off x="4479471" y="1632859"/>
            <a:ext cx="1616528" cy="669470"/>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US" sz="1801" b="1" dirty="0">
                <a:solidFill>
                  <a:prstClr val="white"/>
                </a:solidFill>
                <a:latin typeface="Nunito"/>
                <a:ea typeface="Calibri" panose="020F0502020204030204"/>
                <a:cs typeface="Calibri" panose="020F0502020204030204"/>
              </a:rPr>
              <a:t>Model Selection</a:t>
            </a:r>
          </a:p>
        </p:txBody>
      </p:sp>
      <p:sp>
        <p:nvSpPr>
          <p:cNvPr id="20" name="Rectangle: Rounded Corners 19">
            <a:extLst>
              <a:ext uri="{FF2B5EF4-FFF2-40B4-BE49-F238E27FC236}">
                <a16:creationId xmlns="" xmlns:a16="http://schemas.microsoft.com/office/drawing/2014/main" id="{838872E6-0DFF-EDEB-6AD0-C88DABDC707D}"/>
              </a:ext>
            </a:extLst>
          </p:cNvPr>
          <p:cNvSpPr/>
          <p:nvPr/>
        </p:nvSpPr>
        <p:spPr>
          <a:xfrm>
            <a:off x="6558643" y="1621972"/>
            <a:ext cx="1616528" cy="669470"/>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US" sz="1801" b="1" dirty="0">
                <a:solidFill>
                  <a:prstClr val="white"/>
                </a:solidFill>
                <a:latin typeface="Nunito"/>
                <a:ea typeface="Calibri" panose="020F0502020204030204"/>
                <a:cs typeface="Calibri" panose="020F0502020204030204"/>
              </a:rPr>
              <a:t>Model Building</a:t>
            </a:r>
            <a:endParaRPr lang="en-US" sz="1801" b="1" dirty="0">
              <a:solidFill>
                <a:prstClr val="white"/>
              </a:solidFill>
              <a:latin typeface="Nunito"/>
            </a:endParaRPr>
          </a:p>
        </p:txBody>
      </p:sp>
      <p:sp>
        <p:nvSpPr>
          <p:cNvPr id="21" name="Rectangle: Rounded Corners 20">
            <a:extLst>
              <a:ext uri="{FF2B5EF4-FFF2-40B4-BE49-F238E27FC236}">
                <a16:creationId xmlns="" xmlns:a16="http://schemas.microsoft.com/office/drawing/2014/main" id="{D974BFAF-FB0C-8C53-24BB-DE892799FF90}"/>
              </a:ext>
            </a:extLst>
          </p:cNvPr>
          <p:cNvSpPr/>
          <p:nvPr/>
        </p:nvSpPr>
        <p:spPr>
          <a:xfrm>
            <a:off x="8474529" y="1632859"/>
            <a:ext cx="1616528" cy="669470"/>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US" sz="1801" b="1" dirty="0">
                <a:solidFill>
                  <a:prstClr val="white"/>
                </a:solidFill>
                <a:latin typeface="Nunito"/>
                <a:ea typeface="Calibri" panose="020F0502020204030204"/>
                <a:cs typeface="Calibri" panose="020F0502020204030204"/>
              </a:rPr>
              <a:t>Model Evaluation</a:t>
            </a:r>
            <a:endParaRPr lang="en-US" sz="1801" b="1" dirty="0">
              <a:solidFill>
                <a:prstClr val="white"/>
              </a:solidFill>
              <a:latin typeface="Nunito"/>
            </a:endParaRPr>
          </a:p>
        </p:txBody>
      </p:sp>
      <p:sp>
        <p:nvSpPr>
          <p:cNvPr id="22" name="Rectangle: Rounded Corners 21">
            <a:extLst>
              <a:ext uri="{FF2B5EF4-FFF2-40B4-BE49-F238E27FC236}">
                <a16:creationId xmlns="" xmlns:a16="http://schemas.microsoft.com/office/drawing/2014/main" id="{06D2FEDC-E252-6145-230F-07F07A002B04}"/>
              </a:ext>
            </a:extLst>
          </p:cNvPr>
          <p:cNvSpPr/>
          <p:nvPr/>
        </p:nvSpPr>
        <p:spPr>
          <a:xfrm>
            <a:off x="10493828" y="1632857"/>
            <a:ext cx="1616528" cy="669470"/>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a:r>
              <a:rPr lang="en-US" sz="1801" b="1" dirty="0">
                <a:solidFill>
                  <a:prstClr val="white"/>
                </a:solidFill>
                <a:latin typeface="Nunito"/>
                <a:ea typeface="Calibri" panose="020F0502020204030204"/>
                <a:cs typeface="Calibri" panose="020F0502020204030204"/>
              </a:rPr>
              <a:t>Forecasting</a:t>
            </a:r>
            <a:endParaRPr lang="en-US" sz="1801" b="1" dirty="0">
              <a:solidFill>
                <a:prstClr val="white"/>
              </a:solidFill>
              <a:latin typeface="Nunito"/>
            </a:endParaRPr>
          </a:p>
        </p:txBody>
      </p:sp>
      <p:sp>
        <p:nvSpPr>
          <p:cNvPr id="23" name="Rectangle: Rounded Corners 22">
            <a:extLst>
              <a:ext uri="{FF2B5EF4-FFF2-40B4-BE49-F238E27FC236}">
                <a16:creationId xmlns="" xmlns:a16="http://schemas.microsoft.com/office/drawing/2014/main" id="{34083836-FDF9-41E5-76EE-1D32A490EF47}"/>
              </a:ext>
            </a:extLst>
          </p:cNvPr>
          <p:cNvSpPr/>
          <p:nvPr/>
        </p:nvSpPr>
        <p:spPr>
          <a:xfrm>
            <a:off x="440871" y="3521528"/>
            <a:ext cx="1545771" cy="6368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1" rIns="91440" bIns="45721" rtlCol="0" anchor="ctr"/>
          <a:lstStyle/>
          <a:p>
            <a:pPr algn="ctr"/>
            <a:r>
              <a:rPr lang="en-US" sz="1600" dirty="0">
                <a:solidFill>
                  <a:prstClr val="white"/>
                </a:solidFill>
                <a:ea typeface="Calibri" panose="020F0502020204030204"/>
                <a:cs typeface="Calibri" panose="020F0502020204030204"/>
              </a:rPr>
              <a:t>Ensure Stationarity</a:t>
            </a:r>
            <a:endParaRPr lang="en-US" sz="1600" dirty="0">
              <a:solidFill>
                <a:prstClr val="white"/>
              </a:solidFill>
            </a:endParaRPr>
          </a:p>
        </p:txBody>
      </p:sp>
      <p:cxnSp>
        <p:nvCxnSpPr>
          <p:cNvPr id="25" name="Straight Arrow Connector 24">
            <a:extLst>
              <a:ext uri="{FF2B5EF4-FFF2-40B4-BE49-F238E27FC236}">
                <a16:creationId xmlns="" xmlns:a16="http://schemas.microsoft.com/office/drawing/2014/main" id="{F634947C-9C56-9009-B328-C39A90C3B7E3}"/>
              </a:ext>
            </a:extLst>
          </p:cNvPr>
          <p:cNvCxnSpPr/>
          <p:nvPr/>
        </p:nvCxnSpPr>
        <p:spPr>
          <a:xfrm>
            <a:off x="163286" y="2296886"/>
            <a:ext cx="10885" cy="1518556"/>
          </a:xfrm>
          <a:prstGeom prst="straightConnector1">
            <a:avLst/>
          </a:prstGeom>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 xmlns:a16="http://schemas.microsoft.com/office/drawing/2014/main" id="{869856F7-CE28-3231-E15E-8FB5B477404C}"/>
              </a:ext>
            </a:extLst>
          </p:cNvPr>
          <p:cNvCxnSpPr/>
          <p:nvPr/>
        </p:nvCxnSpPr>
        <p:spPr>
          <a:xfrm>
            <a:off x="134101" y="3030507"/>
            <a:ext cx="277586"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 xmlns:a16="http://schemas.microsoft.com/office/drawing/2014/main" id="{0DF2BED7-27F9-E54A-BA1B-E63753DB8AB8}"/>
              </a:ext>
            </a:extLst>
          </p:cNvPr>
          <p:cNvCxnSpPr>
            <a:cxnSpLocks/>
          </p:cNvCxnSpPr>
          <p:nvPr/>
        </p:nvCxnSpPr>
        <p:spPr>
          <a:xfrm>
            <a:off x="161315" y="3814277"/>
            <a:ext cx="277586"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 xmlns:a16="http://schemas.microsoft.com/office/drawing/2014/main" id="{BB0FFC6E-95BE-ABAC-BCE9-DB5BA925ACDB}"/>
              </a:ext>
            </a:extLst>
          </p:cNvPr>
          <p:cNvCxnSpPr>
            <a:cxnSpLocks/>
          </p:cNvCxnSpPr>
          <p:nvPr/>
        </p:nvCxnSpPr>
        <p:spPr>
          <a:xfrm flipH="1">
            <a:off x="1173688" y="4157176"/>
            <a:ext cx="5442" cy="2775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 xmlns:a16="http://schemas.microsoft.com/office/drawing/2014/main" id="{D77BF6B6-0573-8972-DF60-804B93BD1258}"/>
              </a:ext>
            </a:extLst>
          </p:cNvPr>
          <p:cNvCxnSpPr>
            <a:cxnSpLocks/>
          </p:cNvCxnSpPr>
          <p:nvPr/>
        </p:nvCxnSpPr>
        <p:spPr>
          <a:xfrm>
            <a:off x="509657" y="5572320"/>
            <a:ext cx="277586"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 xmlns:a16="http://schemas.microsoft.com/office/drawing/2014/main" id="{7FB4716B-00F2-0500-1F24-B0650AD1D519}"/>
              </a:ext>
            </a:extLst>
          </p:cNvPr>
          <p:cNvCxnSpPr>
            <a:cxnSpLocks/>
          </p:cNvCxnSpPr>
          <p:nvPr/>
        </p:nvCxnSpPr>
        <p:spPr>
          <a:xfrm>
            <a:off x="509657" y="6421404"/>
            <a:ext cx="277586"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 xmlns:a16="http://schemas.microsoft.com/office/drawing/2014/main" id="{24D441D1-2F7E-E41B-1D67-F50104A1019E}"/>
              </a:ext>
            </a:extLst>
          </p:cNvPr>
          <p:cNvCxnSpPr>
            <a:cxnSpLocks/>
          </p:cNvCxnSpPr>
          <p:nvPr/>
        </p:nvCxnSpPr>
        <p:spPr>
          <a:xfrm>
            <a:off x="538842" y="5116286"/>
            <a:ext cx="10885" cy="1355273"/>
          </a:xfrm>
          <a:prstGeom prst="straightConnector1">
            <a:avLst/>
          </a:prstGeom>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 xmlns:a16="http://schemas.microsoft.com/office/drawing/2014/main" id="{78F4C5EA-F78E-B880-5439-8E9E78307982}"/>
              </a:ext>
            </a:extLst>
          </p:cNvPr>
          <p:cNvCxnSpPr>
            <a:cxnSpLocks/>
          </p:cNvCxnSpPr>
          <p:nvPr/>
        </p:nvCxnSpPr>
        <p:spPr>
          <a:xfrm>
            <a:off x="2628899" y="2302330"/>
            <a:ext cx="10885" cy="2666997"/>
          </a:xfrm>
          <a:prstGeom prst="straightConnector1">
            <a:avLst/>
          </a:prstGeom>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 xmlns:a16="http://schemas.microsoft.com/office/drawing/2014/main" id="{826AF0A7-D611-96B7-887F-9AEF5045E535}"/>
              </a:ext>
            </a:extLst>
          </p:cNvPr>
          <p:cNvCxnSpPr>
            <a:cxnSpLocks/>
          </p:cNvCxnSpPr>
          <p:nvPr/>
        </p:nvCxnSpPr>
        <p:spPr>
          <a:xfrm>
            <a:off x="2616043" y="4989934"/>
            <a:ext cx="277586"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 xmlns:a16="http://schemas.microsoft.com/office/drawing/2014/main" id="{361177D9-27E2-7E6B-A4D4-D7FC32DED35A}"/>
              </a:ext>
            </a:extLst>
          </p:cNvPr>
          <p:cNvCxnSpPr>
            <a:cxnSpLocks/>
          </p:cNvCxnSpPr>
          <p:nvPr/>
        </p:nvCxnSpPr>
        <p:spPr>
          <a:xfrm>
            <a:off x="2632371" y="2997849"/>
            <a:ext cx="277586"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 xmlns:a16="http://schemas.microsoft.com/office/drawing/2014/main" id="{4F1E5B39-66CC-B4B9-FBBB-844D955099B1}"/>
              </a:ext>
            </a:extLst>
          </p:cNvPr>
          <p:cNvCxnSpPr>
            <a:cxnSpLocks/>
          </p:cNvCxnSpPr>
          <p:nvPr/>
        </p:nvCxnSpPr>
        <p:spPr>
          <a:xfrm>
            <a:off x="3987642" y="3318975"/>
            <a:ext cx="5445" cy="3429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 xmlns:a16="http://schemas.microsoft.com/office/drawing/2014/main" id="{364D7D6E-E22B-57A7-975B-AD8CEAC00312}"/>
              </a:ext>
            </a:extLst>
          </p:cNvPr>
          <p:cNvCxnSpPr>
            <a:cxnSpLocks/>
          </p:cNvCxnSpPr>
          <p:nvPr/>
        </p:nvCxnSpPr>
        <p:spPr>
          <a:xfrm>
            <a:off x="4047514" y="5305617"/>
            <a:ext cx="5445" cy="34290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0" name="Rectangle: Rounded Corners 39">
            <a:extLst>
              <a:ext uri="{FF2B5EF4-FFF2-40B4-BE49-F238E27FC236}">
                <a16:creationId xmlns="" xmlns:a16="http://schemas.microsoft.com/office/drawing/2014/main" id="{011476DB-8151-F24F-AD12-60B36C053DE9}"/>
              </a:ext>
            </a:extLst>
          </p:cNvPr>
          <p:cNvSpPr/>
          <p:nvPr/>
        </p:nvSpPr>
        <p:spPr>
          <a:xfrm>
            <a:off x="5568043" y="2694216"/>
            <a:ext cx="1616530" cy="74022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1" rIns="91440" bIns="45721" rtlCol="0" anchor="ctr"/>
          <a:lstStyle/>
          <a:p>
            <a:pPr algn="ctr"/>
            <a:r>
              <a:rPr lang="en-US" sz="1600" dirty="0">
                <a:solidFill>
                  <a:prstClr val="white"/>
                </a:solidFill>
                <a:ea typeface="Calibri" panose="020F0502020204030204"/>
                <a:cs typeface="Calibri" panose="020F0502020204030204"/>
              </a:rPr>
              <a:t>Evaluate AIC/BIC for Model Choice</a:t>
            </a:r>
          </a:p>
        </p:txBody>
      </p:sp>
      <p:sp>
        <p:nvSpPr>
          <p:cNvPr id="41" name="Rectangle: Rounded Corners 40">
            <a:extLst>
              <a:ext uri="{FF2B5EF4-FFF2-40B4-BE49-F238E27FC236}">
                <a16:creationId xmlns="" xmlns:a16="http://schemas.microsoft.com/office/drawing/2014/main" id="{23B1FE31-9E31-FB0F-22D6-B8A9A43917D2}"/>
              </a:ext>
            </a:extLst>
          </p:cNvPr>
          <p:cNvSpPr/>
          <p:nvPr/>
        </p:nvSpPr>
        <p:spPr>
          <a:xfrm>
            <a:off x="5568043" y="3837216"/>
            <a:ext cx="1611086" cy="80554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1" rIns="91440" bIns="45721" rtlCol="0" anchor="ctr"/>
          <a:lstStyle/>
          <a:p>
            <a:pPr algn="ctr"/>
            <a:r>
              <a:rPr lang="en-US" sz="1600" dirty="0">
                <a:solidFill>
                  <a:prstClr val="white"/>
                </a:solidFill>
                <a:ea typeface="Calibri" panose="020F0502020204030204"/>
                <a:cs typeface="Calibri" panose="020F0502020204030204"/>
              </a:rPr>
              <a:t>Perform Grid Search</a:t>
            </a:r>
          </a:p>
        </p:txBody>
      </p:sp>
      <p:sp>
        <p:nvSpPr>
          <p:cNvPr id="42" name="Rectangle: Rounded Corners 41">
            <a:extLst>
              <a:ext uri="{FF2B5EF4-FFF2-40B4-BE49-F238E27FC236}">
                <a16:creationId xmlns="" xmlns:a16="http://schemas.microsoft.com/office/drawing/2014/main" id="{CD34A185-5C90-9993-5E8A-5567D4706C25}"/>
              </a:ext>
            </a:extLst>
          </p:cNvPr>
          <p:cNvSpPr/>
          <p:nvPr/>
        </p:nvSpPr>
        <p:spPr>
          <a:xfrm>
            <a:off x="5568043" y="5012871"/>
            <a:ext cx="1616530" cy="7565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1" rIns="91440" bIns="45721" rtlCol="0" anchor="ctr"/>
          <a:lstStyle/>
          <a:p>
            <a:pPr algn="ctr"/>
            <a:r>
              <a:rPr lang="en-US" sz="1600" dirty="0">
                <a:solidFill>
                  <a:prstClr val="white"/>
                </a:solidFill>
                <a:ea typeface="Calibri" panose="020F0502020204030204"/>
                <a:cs typeface="Calibri" panose="020F0502020204030204"/>
              </a:rPr>
              <a:t>Cross-Validation</a:t>
            </a:r>
          </a:p>
        </p:txBody>
      </p:sp>
      <p:cxnSp>
        <p:nvCxnSpPr>
          <p:cNvPr id="44" name="Straight Arrow Connector 43">
            <a:extLst>
              <a:ext uri="{FF2B5EF4-FFF2-40B4-BE49-F238E27FC236}">
                <a16:creationId xmlns="" xmlns:a16="http://schemas.microsoft.com/office/drawing/2014/main" id="{A7F1F811-8FA3-7C98-4E45-8D344B717E37}"/>
              </a:ext>
            </a:extLst>
          </p:cNvPr>
          <p:cNvCxnSpPr>
            <a:cxnSpLocks/>
          </p:cNvCxnSpPr>
          <p:nvPr/>
        </p:nvCxnSpPr>
        <p:spPr>
          <a:xfrm flipH="1">
            <a:off x="5148941" y="2275115"/>
            <a:ext cx="5442" cy="3107870"/>
          </a:xfrm>
          <a:prstGeom prst="straightConnector1">
            <a:avLst/>
          </a:prstGeom>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 xmlns:a16="http://schemas.microsoft.com/office/drawing/2014/main" id="{46B24766-9BB9-4325-980C-C814E3F5576B}"/>
              </a:ext>
            </a:extLst>
          </p:cNvPr>
          <p:cNvCxnSpPr>
            <a:cxnSpLocks/>
          </p:cNvCxnSpPr>
          <p:nvPr/>
        </p:nvCxnSpPr>
        <p:spPr>
          <a:xfrm>
            <a:off x="5125201" y="3090373"/>
            <a:ext cx="435429"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 xmlns:a16="http://schemas.microsoft.com/office/drawing/2014/main" id="{BB2A5682-DA7C-3A7D-F51D-1E363F0F7DBA}"/>
              </a:ext>
            </a:extLst>
          </p:cNvPr>
          <p:cNvCxnSpPr>
            <a:cxnSpLocks/>
          </p:cNvCxnSpPr>
          <p:nvPr/>
        </p:nvCxnSpPr>
        <p:spPr>
          <a:xfrm>
            <a:off x="5119758" y="4162617"/>
            <a:ext cx="435429"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 xmlns:a16="http://schemas.microsoft.com/office/drawing/2014/main" id="{BDBC0385-295B-D878-C6B7-FB8F5E333606}"/>
              </a:ext>
            </a:extLst>
          </p:cNvPr>
          <p:cNvCxnSpPr>
            <a:cxnSpLocks/>
          </p:cNvCxnSpPr>
          <p:nvPr/>
        </p:nvCxnSpPr>
        <p:spPr>
          <a:xfrm>
            <a:off x="5130643" y="5354603"/>
            <a:ext cx="435429"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8" name="Rectangle: Rounded Corners 47">
            <a:extLst>
              <a:ext uri="{FF2B5EF4-FFF2-40B4-BE49-F238E27FC236}">
                <a16:creationId xmlns="" xmlns:a16="http://schemas.microsoft.com/office/drawing/2014/main" id="{57BCC33A-56E8-0297-EB32-3C31AEB3E944}"/>
              </a:ext>
            </a:extLst>
          </p:cNvPr>
          <p:cNvSpPr/>
          <p:nvPr/>
        </p:nvSpPr>
        <p:spPr>
          <a:xfrm>
            <a:off x="6640287" y="6008913"/>
            <a:ext cx="1779813" cy="6368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1" rIns="91440" bIns="45721" rtlCol="0" anchor="ctr"/>
          <a:lstStyle/>
          <a:p>
            <a:pPr algn="ctr"/>
            <a:r>
              <a:rPr lang="en-US" sz="1600" dirty="0">
                <a:solidFill>
                  <a:prstClr val="white"/>
                </a:solidFill>
                <a:ea typeface="Calibri" panose="020F0502020204030204"/>
                <a:cs typeface="Calibri" panose="020F0502020204030204"/>
              </a:rPr>
              <a:t>Fit ARIMA Model</a:t>
            </a:r>
          </a:p>
        </p:txBody>
      </p:sp>
      <p:sp>
        <p:nvSpPr>
          <p:cNvPr id="50" name="Rectangle: Rounded Corners 49">
            <a:extLst>
              <a:ext uri="{FF2B5EF4-FFF2-40B4-BE49-F238E27FC236}">
                <a16:creationId xmlns="" xmlns:a16="http://schemas.microsoft.com/office/drawing/2014/main" id="{283ADF73-8FED-C070-3B50-34A3F8EDE2AF}"/>
              </a:ext>
            </a:extLst>
          </p:cNvPr>
          <p:cNvSpPr/>
          <p:nvPr/>
        </p:nvSpPr>
        <p:spPr>
          <a:xfrm>
            <a:off x="8311244" y="3467098"/>
            <a:ext cx="1779813" cy="89262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1" rIns="91440" bIns="45721" rtlCol="0" anchor="ctr"/>
          <a:lstStyle/>
          <a:p>
            <a:pPr algn="ctr"/>
            <a:r>
              <a:rPr lang="en-US" sz="1600" dirty="0">
                <a:solidFill>
                  <a:prstClr val="white"/>
                </a:solidFill>
                <a:ea typeface="Calibri" panose="020F0502020204030204"/>
                <a:cs typeface="Calibri" panose="020F0502020204030204"/>
              </a:rPr>
              <a:t>Use Tests and Plots for Validation</a:t>
            </a:r>
          </a:p>
        </p:txBody>
      </p:sp>
      <p:cxnSp>
        <p:nvCxnSpPr>
          <p:cNvPr id="52" name="Straight Arrow Connector 51">
            <a:extLst>
              <a:ext uri="{FF2B5EF4-FFF2-40B4-BE49-F238E27FC236}">
                <a16:creationId xmlns="" xmlns:a16="http://schemas.microsoft.com/office/drawing/2014/main" id="{4934DE13-6FE6-66B3-CE78-63C710703E15}"/>
              </a:ext>
            </a:extLst>
          </p:cNvPr>
          <p:cNvCxnSpPr>
            <a:cxnSpLocks/>
          </p:cNvCxnSpPr>
          <p:nvPr/>
        </p:nvCxnSpPr>
        <p:spPr>
          <a:xfrm flipH="1">
            <a:off x="9234559" y="2279388"/>
            <a:ext cx="5442" cy="11865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3" name="Straight Arrow Connector 52">
            <a:extLst>
              <a:ext uri="{FF2B5EF4-FFF2-40B4-BE49-F238E27FC236}">
                <a16:creationId xmlns="" xmlns:a16="http://schemas.microsoft.com/office/drawing/2014/main" id="{F2A810A1-0FC8-456B-4F05-03349A47D731}"/>
              </a:ext>
            </a:extLst>
          </p:cNvPr>
          <p:cNvCxnSpPr>
            <a:cxnSpLocks/>
          </p:cNvCxnSpPr>
          <p:nvPr/>
        </p:nvCxnSpPr>
        <p:spPr>
          <a:xfrm>
            <a:off x="7492842" y="2312046"/>
            <a:ext cx="10889" cy="370658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54" name="Rectangle: Rounded Corners 53">
            <a:extLst>
              <a:ext uri="{FF2B5EF4-FFF2-40B4-BE49-F238E27FC236}">
                <a16:creationId xmlns="" xmlns:a16="http://schemas.microsoft.com/office/drawing/2014/main" id="{A2193182-40A7-6EC6-ACFB-1195D14AF310}"/>
              </a:ext>
            </a:extLst>
          </p:cNvPr>
          <p:cNvSpPr/>
          <p:nvPr/>
        </p:nvSpPr>
        <p:spPr>
          <a:xfrm>
            <a:off x="10412187" y="3472540"/>
            <a:ext cx="1698172" cy="88718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lIns="91440" tIns="45721" rIns="91440" bIns="45721" rtlCol="0" anchor="ctr"/>
          <a:lstStyle/>
          <a:p>
            <a:pPr algn="ctr"/>
            <a:r>
              <a:rPr lang="en-US" sz="1600" dirty="0">
                <a:solidFill>
                  <a:prstClr val="white"/>
                </a:solidFill>
                <a:ea typeface="Calibri" panose="020F0502020204030204"/>
                <a:cs typeface="Calibri" panose="020F0502020204030204"/>
              </a:rPr>
              <a:t>Make Predictions </a:t>
            </a:r>
          </a:p>
        </p:txBody>
      </p:sp>
      <p:cxnSp>
        <p:nvCxnSpPr>
          <p:cNvPr id="55" name="Straight Arrow Connector 54">
            <a:extLst>
              <a:ext uri="{FF2B5EF4-FFF2-40B4-BE49-F238E27FC236}">
                <a16:creationId xmlns="" xmlns:a16="http://schemas.microsoft.com/office/drawing/2014/main" id="{2828E4D8-AD3F-7612-80A2-4076E7C328CE}"/>
              </a:ext>
            </a:extLst>
          </p:cNvPr>
          <p:cNvCxnSpPr>
            <a:cxnSpLocks/>
          </p:cNvCxnSpPr>
          <p:nvPr/>
        </p:nvCxnSpPr>
        <p:spPr>
          <a:xfrm flipH="1">
            <a:off x="11270187" y="2295717"/>
            <a:ext cx="5442" cy="118654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7" name="Straight Arrow Connector 56">
            <a:extLst>
              <a:ext uri="{FF2B5EF4-FFF2-40B4-BE49-F238E27FC236}">
                <a16:creationId xmlns="" xmlns:a16="http://schemas.microsoft.com/office/drawing/2014/main" id="{A067F872-D865-3B3C-1742-F96CF178938D}"/>
              </a:ext>
            </a:extLst>
          </p:cNvPr>
          <p:cNvCxnSpPr>
            <a:cxnSpLocks/>
          </p:cNvCxnSpPr>
          <p:nvPr/>
        </p:nvCxnSpPr>
        <p:spPr>
          <a:xfrm>
            <a:off x="749142" y="983987"/>
            <a:ext cx="16329" cy="64226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8" name="Straight Arrow Connector 57">
            <a:extLst>
              <a:ext uri="{FF2B5EF4-FFF2-40B4-BE49-F238E27FC236}">
                <a16:creationId xmlns="" xmlns:a16="http://schemas.microsoft.com/office/drawing/2014/main" id="{52FD9D50-45F4-FA8D-EFD9-4493396541D3}"/>
              </a:ext>
            </a:extLst>
          </p:cNvPr>
          <p:cNvCxnSpPr>
            <a:cxnSpLocks/>
          </p:cNvCxnSpPr>
          <p:nvPr/>
        </p:nvCxnSpPr>
        <p:spPr>
          <a:xfrm>
            <a:off x="1532915" y="1969147"/>
            <a:ext cx="718455"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9" name="Straight Arrow Connector 58">
            <a:extLst>
              <a:ext uri="{FF2B5EF4-FFF2-40B4-BE49-F238E27FC236}">
                <a16:creationId xmlns="" xmlns:a16="http://schemas.microsoft.com/office/drawing/2014/main" id="{968498C6-CDCD-C4FC-DEAD-AEEEAE9D494D}"/>
              </a:ext>
            </a:extLst>
          </p:cNvPr>
          <p:cNvCxnSpPr>
            <a:cxnSpLocks/>
          </p:cNvCxnSpPr>
          <p:nvPr/>
        </p:nvCxnSpPr>
        <p:spPr>
          <a:xfrm>
            <a:off x="3759043" y="1985475"/>
            <a:ext cx="718455"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0" name="Straight Arrow Connector 59">
            <a:extLst>
              <a:ext uri="{FF2B5EF4-FFF2-40B4-BE49-F238E27FC236}">
                <a16:creationId xmlns="" xmlns:a16="http://schemas.microsoft.com/office/drawing/2014/main" id="{5BA600CB-8983-6642-B34B-4042D7F55FEC}"/>
              </a:ext>
            </a:extLst>
          </p:cNvPr>
          <p:cNvCxnSpPr>
            <a:cxnSpLocks/>
          </p:cNvCxnSpPr>
          <p:nvPr/>
        </p:nvCxnSpPr>
        <p:spPr>
          <a:xfrm>
            <a:off x="5838214" y="1985475"/>
            <a:ext cx="718455"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a:extLst>
              <a:ext uri="{FF2B5EF4-FFF2-40B4-BE49-F238E27FC236}">
                <a16:creationId xmlns="" xmlns:a16="http://schemas.microsoft.com/office/drawing/2014/main" id="{5B75E939-8D02-8249-881F-F335E63D1BE0}"/>
              </a:ext>
            </a:extLst>
          </p:cNvPr>
          <p:cNvCxnSpPr>
            <a:cxnSpLocks/>
          </p:cNvCxnSpPr>
          <p:nvPr/>
        </p:nvCxnSpPr>
        <p:spPr>
          <a:xfrm>
            <a:off x="8031685" y="1990917"/>
            <a:ext cx="440869"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Straight Arrow Connector 61">
            <a:extLst>
              <a:ext uri="{FF2B5EF4-FFF2-40B4-BE49-F238E27FC236}">
                <a16:creationId xmlns="" xmlns:a16="http://schemas.microsoft.com/office/drawing/2014/main" id="{DA4891DB-30DF-A617-C12F-2F30D7AFA58A}"/>
              </a:ext>
            </a:extLst>
          </p:cNvPr>
          <p:cNvCxnSpPr>
            <a:cxnSpLocks/>
          </p:cNvCxnSpPr>
          <p:nvPr/>
        </p:nvCxnSpPr>
        <p:spPr>
          <a:xfrm>
            <a:off x="10034655" y="1996361"/>
            <a:ext cx="506185"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1112949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 xmlns:a16="http://schemas.microsoft.com/office/drawing/2014/main" id="{2FDADD92-4E39-7713-520E-D88B1D53A255}"/>
              </a:ext>
            </a:extLst>
          </p:cNvPr>
          <p:cNvSpPr txBox="1">
            <a:spLocks/>
          </p:cNvSpPr>
          <p:nvPr/>
        </p:nvSpPr>
        <p:spPr>
          <a:xfrm>
            <a:off x="1530677" y="345589"/>
            <a:ext cx="9302386" cy="6222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1" algn="ctr">
              <a:spcBef>
                <a:spcPts val="100"/>
              </a:spcBef>
            </a:pPr>
            <a:r>
              <a:rPr lang="en-IN" b="1" spc="-30" dirty="0">
                <a:solidFill>
                  <a:schemeClr val="accent1">
                    <a:lumMod val="50000"/>
                  </a:schemeClr>
                </a:solidFill>
                <a:latin typeface="Nunito"/>
                <a:cs typeface="Times New Roman"/>
              </a:rPr>
              <a:t>Seasonal ARIMA (SARIMA)</a:t>
            </a:r>
            <a:endParaRPr lang="en-US" b="1" spc="-30" dirty="0">
              <a:solidFill>
                <a:schemeClr val="accent1">
                  <a:lumMod val="50000"/>
                </a:schemeClr>
              </a:solidFill>
              <a:latin typeface="Nunito"/>
              <a:cs typeface="Times New Roman"/>
            </a:endParaRPr>
          </a:p>
        </p:txBody>
      </p:sp>
      <p:sp>
        <p:nvSpPr>
          <p:cNvPr id="3" name="TextBox 2">
            <a:extLst>
              <a:ext uri="{FF2B5EF4-FFF2-40B4-BE49-F238E27FC236}">
                <a16:creationId xmlns="" xmlns:a16="http://schemas.microsoft.com/office/drawing/2014/main" id="{32F95AAB-C5B6-B581-A19A-2E82775B48CA}"/>
              </a:ext>
            </a:extLst>
          </p:cNvPr>
          <p:cNvSpPr txBox="1"/>
          <p:nvPr/>
        </p:nvSpPr>
        <p:spPr>
          <a:xfrm>
            <a:off x="352026" y="967811"/>
            <a:ext cx="11377330" cy="5680596"/>
          </a:xfrm>
          <a:prstGeom prst="rect">
            <a:avLst/>
          </a:prstGeom>
          <a:noFill/>
        </p:spPr>
        <p:txBody>
          <a:bodyPr rot="0" spcFirstLastPara="0" vertOverflow="overflow" horzOverflow="overflow" vert="horz" wrap="square" lIns="91440" tIns="45721" rIns="91440" bIns="45721" numCol="1" spcCol="0" rtlCol="0" fromWordArt="0" anchor="t" anchorCtr="0" forceAA="0" compatLnSpc="1">
            <a:prstTxWarp prst="textNoShape">
              <a:avLst/>
            </a:prstTxWarp>
            <a:spAutoFit/>
          </a:bodyPr>
          <a:lstStyle/>
          <a:p>
            <a:pPr marL="342904" indent="-342904">
              <a:lnSpc>
                <a:spcPct val="150000"/>
              </a:lnSpc>
              <a:buFont typeface="Arial"/>
              <a:buChar char="•"/>
            </a:pPr>
            <a:r>
              <a:rPr lang="en-US" sz="2201" b="1" dirty="0">
                <a:solidFill>
                  <a:srgbClr val="374151"/>
                </a:solidFill>
                <a:latin typeface="Nunito"/>
                <a:ea typeface="Söhne"/>
                <a:cs typeface="Söhne"/>
              </a:rPr>
              <a:t>SARIMA Components:</a:t>
            </a:r>
            <a:r>
              <a:rPr lang="en-US" sz="2201" dirty="0">
                <a:solidFill>
                  <a:srgbClr val="374151"/>
                </a:solidFill>
                <a:latin typeface="Nunito"/>
                <a:ea typeface="Söhne"/>
                <a:cs typeface="Söhne"/>
              </a:rPr>
              <a:t> SARIMA combines Seasonal Auto-regression (P), Seasonal Differencing (D), and Seasonal Moving Average (Q) with the standard ARIMA model.</a:t>
            </a:r>
            <a:endParaRPr lang="en-US" sz="2201" dirty="0">
              <a:ea typeface="Calibri" panose="020F0502020204030204"/>
              <a:cs typeface="Calibri" panose="020F0502020204030204"/>
            </a:endParaRPr>
          </a:p>
          <a:p>
            <a:pPr marL="285753" indent="-285753">
              <a:lnSpc>
                <a:spcPct val="150000"/>
              </a:lnSpc>
              <a:buFont typeface="Arial" panose="020B0604020202020204" pitchFamily="34" charset="0"/>
              <a:buChar char="•"/>
            </a:pPr>
            <a:r>
              <a:rPr lang="en-US" sz="2201" b="1" dirty="0">
                <a:solidFill>
                  <a:srgbClr val="374151"/>
                </a:solidFill>
                <a:latin typeface="Nunito"/>
                <a:ea typeface="Söhne"/>
                <a:cs typeface="Söhne"/>
              </a:rPr>
              <a:t>Seasonal Auto-regression (P):</a:t>
            </a:r>
            <a:r>
              <a:rPr lang="en-US" sz="2201" dirty="0">
                <a:solidFill>
                  <a:srgbClr val="374151"/>
                </a:solidFill>
                <a:latin typeface="Nunito"/>
                <a:ea typeface="Söhne"/>
                <a:cs typeface="Söhne"/>
              </a:rPr>
              <a:t> Captures how current values depend on past values within the same season.</a:t>
            </a:r>
          </a:p>
          <a:p>
            <a:pPr marL="285753" indent="-285753">
              <a:lnSpc>
                <a:spcPct val="150000"/>
              </a:lnSpc>
              <a:buFont typeface="Arial" panose="020B0604020202020204" pitchFamily="34" charset="0"/>
              <a:buChar char="•"/>
            </a:pPr>
            <a:r>
              <a:rPr lang="en-US" sz="2201" b="1" dirty="0">
                <a:solidFill>
                  <a:srgbClr val="374151"/>
                </a:solidFill>
                <a:latin typeface="Nunito"/>
                <a:ea typeface="Söhne"/>
                <a:cs typeface="Söhne"/>
              </a:rPr>
              <a:t>Seasonal Differencing (D):</a:t>
            </a:r>
            <a:r>
              <a:rPr lang="en-US" sz="2201" dirty="0">
                <a:solidFill>
                  <a:srgbClr val="374151"/>
                </a:solidFill>
                <a:latin typeface="Nunito"/>
                <a:ea typeface="Söhne"/>
                <a:cs typeface="Söhne"/>
              </a:rPr>
              <a:t> Stabilizes seasonal patterns by differencing values from the same season in the previous cycle.</a:t>
            </a:r>
          </a:p>
          <a:p>
            <a:pPr marL="285753" indent="-285753">
              <a:lnSpc>
                <a:spcPct val="150000"/>
              </a:lnSpc>
              <a:buFont typeface="Arial" panose="020B0604020202020204" pitchFamily="34" charset="0"/>
              <a:buChar char="•"/>
            </a:pPr>
            <a:r>
              <a:rPr lang="en-US" sz="2201" b="1" dirty="0">
                <a:solidFill>
                  <a:srgbClr val="374151"/>
                </a:solidFill>
                <a:latin typeface="Nunito"/>
                <a:ea typeface="Söhne"/>
                <a:cs typeface="Söhne"/>
              </a:rPr>
              <a:t>Seasonal Moving Average (Q):</a:t>
            </a:r>
            <a:r>
              <a:rPr lang="en-US" sz="2201" dirty="0">
                <a:solidFill>
                  <a:srgbClr val="374151"/>
                </a:solidFill>
                <a:latin typeface="Nunito"/>
                <a:ea typeface="Söhne"/>
                <a:cs typeface="Söhne"/>
              </a:rPr>
              <a:t> Uses past seasonal errors to predict future values.</a:t>
            </a:r>
          </a:p>
          <a:p>
            <a:pPr marL="285753" indent="-285753">
              <a:lnSpc>
                <a:spcPct val="150000"/>
              </a:lnSpc>
              <a:buFont typeface="Arial" panose="020B0604020202020204" pitchFamily="34" charset="0"/>
              <a:buChar char="•"/>
            </a:pPr>
            <a:r>
              <a:rPr lang="en-US" sz="2201" b="1" dirty="0">
                <a:solidFill>
                  <a:srgbClr val="374151"/>
                </a:solidFill>
                <a:latin typeface="Nunito"/>
                <a:ea typeface="Söhne"/>
                <a:cs typeface="Söhne"/>
              </a:rPr>
              <a:t>Seasonal Period (s):</a:t>
            </a:r>
            <a:r>
              <a:rPr lang="en-US" sz="2201" dirty="0">
                <a:solidFill>
                  <a:srgbClr val="374151"/>
                </a:solidFill>
                <a:latin typeface="Nunito"/>
                <a:ea typeface="Söhne"/>
                <a:cs typeface="Söhne"/>
              </a:rPr>
              <a:t> Specifies the number of time steps in each seasonal cycle.</a:t>
            </a:r>
          </a:p>
          <a:p>
            <a:pPr marL="285753" indent="-285753">
              <a:lnSpc>
                <a:spcPct val="150000"/>
              </a:lnSpc>
              <a:buFont typeface="Arial" panose="020B0604020202020204" pitchFamily="34" charset="0"/>
              <a:buChar char="•"/>
            </a:pPr>
            <a:r>
              <a:rPr lang="en-US" sz="2201" b="1" dirty="0">
                <a:solidFill>
                  <a:srgbClr val="374151"/>
                </a:solidFill>
                <a:latin typeface="Nunito"/>
                <a:ea typeface="Söhne"/>
                <a:cs typeface="Söhne"/>
              </a:rPr>
              <a:t>Applications:</a:t>
            </a:r>
            <a:r>
              <a:rPr lang="en-US" sz="2201" dirty="0">
                <a:solidFill>
                  <a:srgbClr val="374151"/>
                </a:solidFill>
                <a:latin typeface="Nunito"/>
                <a:ea typeface="Söhne"/>
                <a:cs typeface="Söhne"/>
              </a:rPr>
              <a:t> SARIMA is used for accurate forecasting of time series data with clear seasonal patterns, such as monthly sales, quarterly financial reports, or yearly weather data. It models both non-seasonal and seasonal components.</a:t>
            </a:r>
            <a:endParaRPr lang="en-US" sz="2201" dirty="0">
              <a:latin typeface="Nunito"/>
            </a:endParaRPr>
          </a:p>
        </p:txBody>
      </p:sp>
    </p:spTree>
    <p:extLst>
      <p:ext uri="{BB962C8B-B14F-4D97-AF65-F5344CB8AC3E}">
        <p14:creationId xmlns:p14="http://schemas.microsoft.com/office/powerpoint/2010/main" val="2577918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 xmlns:a16="http://schemas.microsoft.com/office/drawing/2014/main" id="{2FDADD92-4E39-7713-520E-D88B1D53A255}"/>
              </a:ext>
            </a:extLst>
          </p:cNvPr>
          <p:cNvSpPr txBox="1">
            <a:spLocks/>
          </p:cNvSpPr>
          <p:nvPr/>
        </p:nvSpPr>
        <p:spPr>
          <a:xfrm>
            <a:off x="1530677" y="345589"/>
            <a:ext cx="9302386" cy="6222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1" algn="ctr">
              <a:spcBef>
                <a:spcPts val="100"/>
              </a:spcBef>
            </a:pPr>
            <a:r>
              <a:rPr lang="en-IN" b="1" spc="-30" dirty="0">
                <a:solidFill>
                  <a:schemeClr val="accent1">
                    <a:lumMod val="50000"/>
                  </a:schemeClr>
                </a:solidFill>
                <a:latin typeface="Nunito"/>
                <a:cs typeface="Times New Roman"/>
              </a:rPr>
              <a:t>Seasonal Auto-Regression</a:t>
            </a:r>
          </a:p>
        </p:txBody>
      </p:sp>
      <p:sp>
        <p:nvSpPr>
          <p:cNvPr id="3" name="TextBox 2">
            <a:extLst>
              <a:ext uri="{FF2B5EF4-FFF2-40B4-BE49-F238E27FC236}">
                <a16:creationId xmlns="" xmlns:a16="http://schemas.microsoft.com/office/drawing/2014/main" id="{32F95AAB-C5B6-B581-A19A-2E82775B48CA}"/>
              </a:ext>
            </a:extLst>
          </p:cNvPr>
          <p:cNvSpPr txBox="1"/>
          <p:nvPr/>
        </p:nvSpPr>
        <p:spPr>
          <a:xfrm>
            <a:off x="494021" y="1071284"/>
            <a:ext cx="11377330" cy="4664549"/>
          </a:xfrm>
          <a:prstGeom prst="rect">
            <a:avLst/>
          </a:prstGeom>
          <a:noFill/>
        </p:spPr>
        <p:txBody>
          <a:bodyPr rot="0" spcFirstLastPara="0" vertOverflow="overflow" horzOverflow="overflow" vert="horz" wrap="square" lIns="91440" tIns="45721" rIns="91440" bIns="45721" numCol="1" spcCol="0" rtlCol="0" fromWordArt="0" anchor="t" anchorCtr="0" forceAA="0" compatLnSpc="1">
            <a:prstTxWarp prst="textNoShape">
              <a:avLst/>
            </a:prstTxWarp>
            <a:spAutoFit/>
          </a:bodyPr>
          <a:lstStyle/>
          <a:p>
            <a:pPr>
              <a:lnSpc>
                <a:spcPct val="150000"/>
              </a:lnSpc>
            </a:pPr>
            <a:r>
              <a:rPr lang="en-US" sz="2201" dirty="0">
                <a:solidFill>
                  <a:srgbClr val="374151"/>
                </a:solidFill>
                <a:latin typeface="Nunito"/>
                <a:ea typeface="+mn-lt"/>
                <a:cs typeface="+mn-lt"/>
              </a:rPr>
              <a:t>SAR represents the seasonal auto-regression component in SARIMA.</a:t>
            </a:r>
            <a:endParaRPr lang="en-US" sz="2201" dirty="0">
              <a:latin typeface="Nunito"/>
              <a:ea typeface="+mn-lt"/>
              <a:cs typeface="+mn-lt"/>
            </a:endParaRPr>
          </a:p>
          <a:p>
            <a:pPr marL="342904" indent="-342904">
              <a:lnSpc>
                <a:spcPct val="150000"/>
              </a:lnSpc>
              <a:buFont typeface="Arial" panose="020B0604020202020204" pitchFamily="34" charset="0"/>
              <a:buChar char="•"/>
            </a:pPr>
            <a:r>
              <a:rPr lang="en-US" sz="2201" b="1" dirty="0">
                <a:solidFill>
                  <a:srgbClr val="374151"/>
                </a:solidFill>
                <a:latin typeface="Nunito"/>
                <a:ea typeface="+mn-lt"/>
                <a:cs typeface="+mn-lt"/>
              </a:rPr>
              <a:t>Handling Seasonality:</a:t>
            </a:r>
            <a:r>
              <a:rPr lang="en-US" sz="2201" dirty="0">
                <a:solidFill>
                  <a:srgbClr val="374151"/>
                </a:solidFill>
                <a:latin typeface="Nunito"/>
                <a:ea typeface="+mn-lt"/>
                <a:cs typeface="+mn-lt"/>
              </a:rPr>
              <a:t> Seasonal patterns in time series data often occur at regular intervals (e.g., daily, weekly, monthly). SAR models how the current value of a time series depends on past values within the same season (i.e., previous seasonal cycles).</a:t>
            </a:r>
            <a:endParaRPr lang="en-US" sz="2201" dirty="0">
              <a:latin typeface="Nunito"/>
            </a:endParaRPr>
          </a:p>
          <a:p>
            <a:pPr marL="342904" indent="-342904">
              <a:lnSpc>
                <a:spcPct val="150000"/>
              </a:lnSpc>
              <a:buFont typeface="Arial" panose="020B0604020202020204" pitchFamily="34" charset="0"/>
              <a:buChar char="•"/>
            </a:pPr>
            <a:r>
              <a:rPr lang="en-US" sz="2201" b="1" dirty="0">
                <a:solidFill>
                  <a:srgbClr val="374151"/>
                </a:solidFill>
                <a:latin typeface="Nunito"/>
                <a:ea typeface="+mn-lt"/>
                <a:cs typeface="+mn-lt"/>
              </a:rPr>
              <a:t>Parameter (P):</a:t>
            </a:r>
            <a:r>
              <a:rPr lang="en-US" sz="2201" dirty="0">
                <a:solidFill>
                  <a:srgbClr val="374151"/>
                </a:solidFill>
                <a:latin typeface="Nunito"/>
                <a:ea typeface="+mn-lt"/>
                <a:cs typeface="+mn-lt"/>
              </a:rPr>
              <a:t> The order of the seasonal auto-regression component, denoted as "P," specifies how many past seasonal observations are considered for prediction.</a:t>
            </a:r>
            <a:endParaRPr lang="en-US" sz="2201" dirty="0">
              <a:latin typeface="Nunito"/>
              <a:ea typeface="+mn-lt"/>
              <a:cs typeface="+mn-lt"/>
            </a:endParaRPr>
          </a:p>
          <a:p>
            <a:pPr marL="342904" indent="-342904">
              <a:lnSpc>
                <a:spcPct val="150000"/>
              </a:lnSpc>
              <a:buFont typeface="Arial" panose="020B0604020202020204" pitchFamily="34" charset="0"/>
              <a:buChar char="•"/>
            </a:pPr>
            <a:r>
              <a:rPr lang="en-US" sz="2201" b="1" dirty="0">
                <a:solidFill>
                  <a:srgbClr val="374151"/>
                </a:solidFill>
                <a:latin typeface="Nunito"/>
                <a:ea typeface="+mn-lt"/>
                <a:cs typeface="+mn-lt"/>
              </a:rPr>
              <a:t>Use Case:</a:t>
            </a:r>
            <a:r>
              <a:rPr lang="en-US" sz="2201" dirty="0">
                <a:solidFill>
                  <a:srgbClr val="374151"/>
                </a:solidFill>
                <a:latin typeface="Nunito"/>
                <a:ea typeface="+mn-lt"/>
                <a:cs typeface="+mn-lt"/>
              </a:rPr>
              <a:t> SAR helps capture and model recurring patterns, making SARIMA effective for data with both seasonal and non-seasonal variations, such as monthly sales data influenced by annual trends or daily temperature data with a yearly cycle.</a:t>
            </a:r>
          </a:p>
        </p:txBody>
      </p:sp>
    </p:spTree>
    <p:extLst>
      <p:ext uri="{BB962C8B-B14F-4D97-AF65-F5344CB8AC3E}">
        <p14:creationId xmlns:p14="http://schemas.microsoft.com/office/powerpoint/2010/main" val="1139015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 xmlns:a16="http://schemas.microsoft.com/office/drawing/2014/main" id="{2FDADD92-4E39-7713-520E-D88B1D53A255}"/>
              </a:ext>
            </a:extLst>
          </p:cNvPr>
          <p:cNvSpPr txBox="1">
            <a:spLocks/>
          </p:cNvSpPr>
          <p:nvPr/>
        </p:nvSpPr>
        <p:spPr>
          <a:xfrm>
            <a:off x="1530677" y="345589"/>
            <a:ext cx="9302386" cy="6222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1" algn="ctr">
              <a:spcBef>
                <a:spcPts val="100"/>
              </a:spcBef>
            </a:pPr>
            <a:r>
              <a:rPr lang="en-IN" b="1" spc="-30" dirty="0">
                <a:solidFill>
                  <a:schemeClr val="accent1">
                    <a:lumMod val="50000"/>
                  </a:schemeClr>
                </a:solidFill>
                <a:latin typeface="Nunito"/>
                <a:cs typeface="Times New Roman"/>
              </a:rPr>
              <a:t>Seasonal Differencing (SI)</a:t>
            </a:r>
          </a:p>
        </p:txBody>
      </p:sp>
      <p:sp>
        <p:nvSpPr>
          <p:cNvPr id="3" name="TextBox 2">
            <a:extLst>
              <a:ext uri="{FF2B5EF4-FFF2-40B4-BE49-F238E27FC236}">
                <a16:creationId xmlns="" xmlns:a16="http://schemas.microsoft.com/office/drawing/2014/main" id="{32F95AAB-C5B6-B581-A19A-2E82775B48CA}"/>
              </a:ext>
            </a:extLst>
          </p:cNvPr>
          <p:cNvSpPr txBox="1"/>
          <p:nvPr/>
        </p:nvSpPr>
        <p:spPr>
          <a:xfrm>
            <a:off x="591996" y="1223684"/>
            <a:ext cx="10854814" cy="4664549"/>
          </a:xfrm>
          <a:prstGeom prst="rect">
            <a:avLst/>
          </a:prstGeom>
          <a:noFill/>
        </p:spPr>
        <p:txBody>
          <a:bodyPr rot="0" spcFirstLastPara="0" vertOverflow="overflow" horzOverflow="overflow" vert="horz" wrap="square" lIns="91440" tIns="45721" rIns="91440" bIns="45721" numCol="1" spcCol="0" rtlCol="0" fromWordArt="0" anchor="t" anchorCtr="0" forceAA="0" compatLnSpc="1">
            <a:prstTxWarp prst="textNoShape">
              <a:avLst/>
            </a:prstTxWarp>
            <a:spAutoFit/>
          </a:bodyPr>
          <a:lstStyle/>
          <a:p>
            <a:pPr marL="342904" indent="-342904">
              <a:lnSpc>
                <a:spcPct val="150000"/>
              </a:lnSpc>
              <a:buFont typeface="Arial" panose="020B0604020202020204" pitchFamily="34" charset="0"/>
              <a:buChar char="•"/>
            </a:pPr>
            <a:r>
              <a:rPr lang="en-US" sz="2201" b="1" dirty="0">
                <a:solidFill>
                  <a:srgbClr val="374151"/>
                </a:solidFill>
                <a:latin typeface="Nunito"/>
                <a:ea typeface="Söhne"/>
                <a:cs typeface="Söhne"/>
              </a:rPr>
              <a:t>Seasonal Differencing (SI):</a:t>
            </a:r>
            <a:r>
              <a:rPr lang="en-US" sz="2201" dirty="0">
                <a:solidFill>
                  <a:srgbClr val="374151"/>
                </a:solidFill>
                <a:latin typeface="Nunito"/>
                <a:ea typeface="Söhne"/>
                <a:cs typeface="Söhne"/>
              </a:rPr>
              <a:t> A key element of SARIMA models to address seasonality.</a:t>
            </a:r>
            <a:endParaRPr lang="en-US" sz="1801" dirty="0">
              <a:ea typeface="Calibri" panose="020F0502020204030204"/>
              <a:cs typeface="Calibri" panose="020F0502020204030204"/>
            </a:endParaRPr>
          </a:p>
          <a:p>
            <a:pPr marL="342904" indent="-342904">
              <a:lnSpc>
                <a:spcPct val="150000"/>
              </a:lnSpc>
              <a:buFont typeface="Arial" panose="020B0604020202020204" pitchFamily="34" charset="0"/>
              <a:buChar char="•"/>
            </a:pPr>
            <a:endParaRPr lang="en-US" sz="2201" dirty="0">
              <a:solidFill>
                <a:srgbClr val="374151"/>
              </a:solidFill>
              <a:latin typeface="Nunito"/>
              <a:ea typeface="Söhne"/>
              <a:cs typeface="Söhne"/>
            </a:endParaRPr>
          </a:p>
          <a:p>
            <a:pPr marL="342904" indent="-342904">
              <a:lnSpc>
                <a:spcPct val="150000"/>
              </a:lnSpc>
              <a:buFont typeface="Arial" panose="020B0604020202020204" pitchFamily="34" charset="0"/>
              <a:buChar char="•"/>
            </a:pPr>
            <a:r>
              <a:rPr lang="en-US" sz="2201" b="1" dirty="0">
                <a:solidFill>
                  <a:srgbClr val="374151"/>
                </a:solidFill>
                <a:latin typeface="Nunito"/>
                <a:ea typeface="Söhne"/>
                <a:cs typeface="Söhne"/>
              </a:rPr>
              <a:t>Purpose:</a:t>
            </a:r>
            <a:r>
              <a:rPr lang="en-US" sz="2201" dirty="0">
                <a:solidFill>
                  <a:srgbClr val="374151"/>
                </a:solidFill>
                <a:latin typeface="Nunito"/>
                <a:ea typeface="Söhne"/>
                <a:cs typeface="Söhne"/>
              </a:rPr>
              <a:t> To make the data stationary by removing seasonal patterns.</a:t>
            </a:r>
          </a:p>
          <a:p>
            <a:pPr marL="342904" indent="-342904">
              <a:lnSpc>
                <a:spcPct val="150000"/>
              </a:lnSpc>
              <a:buFont typeface="Arial" panose="020B0604020202020204" pitchFamily="34" charset="0"/>
              <a:buChar char="•"/>
            </a:pPr>
            <a:endParaRPr lang="en-US" sz="2201" dirty="0">
              <a:solidFill>
                <a:srgbClr val="374151"/>
              </a:solidFill>
              <a:latin typeface="Nunito"/>
              <a:ea typeface="Söhne"/>
              <a:cs typeface="Söhne"/>
            </a:endParaRPr>
          </a:p>
          <a:p>
            <a:pPr marL="342904" indent="-342904">
              <a:lnSpc>
                <a:spcPct val="150000"/>
              </a:lnSpc>
              <a:buFont typeface="Arial" panose="020B0604020202020204" pitchFamily="34" charset="0"/>
              <a:buChar char="•"/>
            </a:pPr>
            <a:r>
              <a:rPr lang="en-US" sz="2201" b="1" dirty="0">
                <a:solidFill>
                  <a:srgbClr val="374151"/>
                </a:solidFill>
                <a:latin typeface="Nunito"/>
                <a:ea typeface="Söhne"/>
                <a:cs typeface="Söhne"/>
              </a:rPr>
              <a:t>Parameter (D):</a:t>
            </a:r>
            <a:r>
              <a:rPr lang="en-US" sz="2201" dirty="0">
                <a:solidFill>
                  <a:srgbClr val="374151"/>
                </a:solidFill>
                <a:latin typeface="Nunito"/>
                <a:ea typeface="Söhne"/>
                <a:cs typeface="Söhne"/>
              </a:rPr>
              <a:t> Represents the number of seasonal differences applied.</a:t>
            </a:r>
          </a:p>
          <a:p>
            <a:pPr marL="342904" indent="-342904">
              <a:lnSpc>
                <a:spcPct val="150000"/>
              </a:lnSpc>
              <a:buFont typeface="Arial" panose="020B0604020202020204" pitchFamily="34" charset="0"/>
              <a:buChar char="•"/>
            </a:pPr>
            <a:endParaRPr lang="en-US" sz="2201" dirty="0">
              <a:solidFill>
                <a:srgbClr val="374151"/>
              </a:solidFill>
              <a:latin typeface="Nunito"/>
              <a:ea typeface="Söhne"/>
              <a:cs typeface="Söhne"/>
            </a:endParaRPr>
          </a:p>
          <a:p>
            <a:pPr marL="342904" indent="-342904">
              <a:lnSpc>
                <a:spcPct val="150000"/>
              </a:lnSpc>
              <a:buFont typeface="Arial" panose="020B0604020202020204" pitchFamily="34" charset="0"/>
              <a:buChar char="•"/>
            </a:pPr>
            <a:r>
              <a:rPr lang="en-US" sz="2201" b="1" dirty="0">
                <a:solidFill>
                  <a:srgbClr val="374151"/>
                </a:solidFill>
                <a:latin typeface="Nunito"/>
                <a:ea typeface="Söhne"/>
                <a:cs typeface="Söhne"/>
              </a:rPr>
              <a:t>Use Case:</a:t>
            </a:r>
            <a:r>
              <a:rPr lang="en-US" sz="2201" dirty="0">
                <a:solidFill>
                  <a:srgbClr val="374151"/>
                </a:solidFill>
                <a:latin typeface="Nunito"/>
                <a:ea typeface="Söhne"/>
                <a:cs typeface="Söhne"/>
              </a:rPr>
              <a:t> Necessary when dealing with data that exhibits seasonality over time (e.g., monthly or yearly trends).</a:t>
            </a:r>
            <a:endParaRPr lang="en-US" sz="2201" dirty="0">
              <a:latin typeface="Nunito"/>
              <a:ea typeface="+mn-lt"/>
              <a:cs typeface="+mn-lt"/>
            </a:endParaRPr>
          </a:p>
        </p:txBody>
      </p:sp>
    </p:spTree>
    <p:extLst>
      <p:ext uri="{BB962C8B-B14F-4D97-AF65-F5344CB8AC3E}">
        <p14:creationId xmlns:p14="http://schemas.microsoft.com/office/powerpoint/2010/main" val="18128121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 xmlns:a16="http://schemas.microsoft.com/office/drawing/2014/main" id="{2FDADD92-4E39-7713-520E-D88B1D53A255}"/>
              </a:ext>
            </a:extLst>
          </p:cNvPr>
          <p:cNvSpPr txBox="1">
            <a:spLocks/>
          </p:cNvSpPr>
          <p:nvPr/>
        </p:nvSpPr>
        <p:spPr>
          <a:xfrm>
            <a:off x="1530677" y="345589"/>
            <a:ext cx="9302386" cy="6222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1" algn="ctr">
              <a:spcBef>
                <a:spcPts val="100"/>
              </a:spcBef>
            </a:pPr>
            <a:r>
              <a:rPr lang="en-IN" b="1" spc="-30" dirty="0">
                <a:solidFill>
                  <a:schemeClr val="accent1">
                    <a:lumMod val="50000"/>
                  </a:schemeClr>
                </a:solidFill>
                <a:latin typeface="Nunito"/>
                <a:cs typeface="Times New Roman"/>
              </a:rPr>
              <a:t>Seasonal Moving Average (SMA)</a:t>
            </a:r>
          </a:p>
        </p:txBody>
      </p:sp>
      <p:sp>
        <p:nvSpPr>
          <p:cNvPr id="3" name="TextBox 2">
            <a:extLst>
              <a:ext uri="{FF2B5EF4-FFF2-40B4-BE49-F238E27FC236}">
                <a16:creationId xmlns="" xmlns:a16="http://schemas.microsoft.com/office/drawing/2014/main" id="{32F95AAB-C5B6-B581-A19A-2E82775B48CA}"/>
              </a:ext>
            </a:extLst>
          </p:cNvPr>
          <p:cNvSpPr txBox="1"/>
          <p:nvPr/>
        </p:nvSpPr>
        <p:spPr>
          <a:xfrm>
            <a:off x="591996" y="1223683"/>
            <a:ext cx="10854814" cy="4664549"/>
          </a:xfrm>
          <a:prstGeom prst="rect">
            <a:avLst/>
          </a:prstGeom>
          <a:noFill/>
        </p:spPr>
        <p:txBody>
          <a:bodyPr rot="0" spcFirstLastPara="0" vertOverflow="overflow" horzOverflow="overflow" vert="horz" wrap="square" lIns="91440" tIns="45721" rIns="91440" bIns="45721" numCol="1" spcCol="0" rtlCol="0" fromWordArt="0" anchor="t" anchorCtr="0" forceAA="0" compatLnSpc="1">
            <a:prstTxWarp prst="textNoShape">
              <a:avLst/>
            </a:prstTxWarp>
            <a:spAutoFit/>
          </a:bodyPr>
          <a:lstStyle/>
          <a:p>
            <a:pPr marL="285753" indent="-285753">
              <a:lnSpc>
                <a:spcPct val="150000"/>
              </a:lnSpc>
              <a:buFont typeface="Arial" panose="020B0604020202020204" pitchFamily="34" charset="0"/>
              <a:buChar char="•"/>
            </a:pPr>
            <a:r>
              <a:rPr lang="en-US" sz="2201" b="1" dirty="0">
                <a:solidFill>
                  <a:srgbClr val="374151"/>
                </a:solidFill>
                <a:latin typeface="Nunito"/>
                <a:ea typeface="Söhne"/>
                <a:cs typeface="Söhne"/>
              </a:rPr>
              <a:t>Seasonal Moving Average (SMA):</a:t>
            </a:r>
            <a:r>
              <a:rPr lang="en-US" sz="2201" dirty="0">
                <a:solidFill>
                  <a:srgbClr val="374151"/>
                </a:solidFill>
                <a:latin typeface="Nunito"/>
                <a:ea typeface="Söhne"/>
                <a:cs typeface="Söhne"/>
              </a:rPr>
              <a:t> A vital part of SARIMA models to manage seasonality.</a:t>
            </a:r>
            <a:endParaRPr lang="en-US" sz="2201" dirty="0">
              <a:latin typeface="Nunito"/>
              <a:ea typeface="Calibri" panose="020F0502020204030204"/>
              <a:cs typeface="Calibri" panose="020F0502020204030204"/>
            </a:endParaRPr>
          </a:p>
          <a:p>
            <a:pPr marL="285753" indent="-285753">
              <a:lnSpc>
                <a:spcPct val="150000"/>
              </a:lnSpc>
              <a:buFont typeface="Arial" panose="020B0604020202020204" pitchFamily="34" charset="0"/>
              <a:buChar char="•"/>
            </a:pPr>
            <a:endParaRPr lang="en-US" sz="2201" dirty="0">
              <a:solidFill>
                <a:srgbClr val="374151"/>
              </a:solidFill>
              <a:latin typeface="Nunito"/>
              <a:ea typeface="Söhne"/>
              <a:cs typeface="Söhne"/>
            </a:endParaRPr>
          </a:p>
          <a:p>
            <a:pPr marL="285753" indent="-285753">
              <a:lnSpc>
                <a:spcPct val="150000"/>
              </a:lnSpc>
              <a:buFont typeface="Arial" panose="020B0604020202020204" pitchFamily="34" charset="0"/>
              <a:buChar char="•"/>
            </a:pPr>
            <a:r>
              <a:rPr lang="en-US" sz="2201" b="1" dirty="0">
                <a:solidFill>
                  <a:srgbClr val="374151"/>
                </a:solidFill>
                <a:latin typeface="Nunito"/>
                <a:ea typeface="Söhne"/>
                <a:cs typeface="Söhne"/>
              </a:rPr>
              <a:t>Purpose:</a:t>
            </a:r>
            <a:r>
              <a:rPr lang="en-US" sz="2201" dirty="0">
                <a:solidFill>
                  <a:srgbClr val="374151"/>
                </a:solidFill>
                <a:latin typeface="Nunito"/>
                <a:ea typeface="Söhne"/>
                <a:cs typeface="Söhne"/>
              </a:rPr>
              <a:t> To model and capture seasonal variations or errors.</a:t>
            </a:r>
          </a:p>
          <a:p>
            <a:pPr marL="285753" indent="-285753">
              <a:lnSpc>
                <a:spcPct val="150000"/>
              </a:lnSpc>
              <a:buFont typeface="Arial" panose="020B0604020202020204" pitchFamily="34" charset="0"/>
              <a:buChar char="•"/>
            </a:pPr>
            <a:endParaRPr lang="en-US" sz="2201" dirty="0">
              <a:solidFill>
                <a:srgbClr val="374151"/>
              </a:solidFill>
              <a:latin typeface="Nunito"/>
              <a:ea typeface="Söhne"/>
              <a:cs typeface="Söhne"/>
            </a:endParaRPr>
          </a:p>
          <a:p>
            <a:pPr marL="285753" indent="-285753">
              <a:lnSpc>
                <a:spcPct val="150000"/>
              </a:lnSpc>
              <a:buFont typeface="Arial" panose="020B0604020202020204" pitchFamily="34" charset="0"/>
              <a:buChar char="•"/>
            </a:pPr>
            <a:r>
              <a:rPr lang="en-US" sz="2201" b="1" dirty="0">
                <a:solidFill>
                  <a:srgbClr val="374151"/>
                </a:solidFill>
                <a:latin typeface="Nunito"/>
                <a:ea typeface="Söhne"/>
                <a:cs typeface="Söhne"/>
              </a:rPr>
              <a:t>Parameter (s):</a:t>
            </a:r>
            <a:r>
              <a:rPr lang="en-US" sz="2201" dirty="0">
                <a:solidFill>
                  <a:srgbClr val="374151"/>
                </a:solidFill>
                <a:latin typeface="Nunito"/>
                <a:ea typeface="Söhne"/>
                <a:cs typeface="Söhne"/>
              </a:rPr>
              <a:t> Represents the number of seasonal periods in each season.</a:t>
            </a:r>
          </a:p>
          <a:p>
            <a:pPr marL="285753" indent="-285753">
              <a:lnSpc>
                <a:spcPct val="150000"/>
              </a:lnSpc>
              <a:buFont typeface="Arial" panose="020B0604020202020204" pitchFamily="34" charset="0"/>
              <a:buChar char="•"/>
            </a:pPr>
            <a:endParaRPr lang="en-US" sz="2201" dirty="0">
              <a:solidFill>
                <a:srgbClr val="374151"/>
              </a:solidFill>
              <a:latin typeface="Nunito"/>
              <a:ea typeface="Söhne"/>
              <a:cs typeface="Söhne"/>
            </a:endParaRPr>
          </a:p>
          <a:p>
            <a:pPr marL="285753" indent="-285753">
              <a:lnSpc>
                <a:spcPct val="150000"/>
              </a:lnSpc>
              <a:buFont typeface="Arial" panose="020B0604020202020204" pitchFamily="34" charset="0"/>
              <a:buChar char="•"/>
            </a:pPr>
            <a:r>
              <a:rPr lang="en-US" sz="2201" b="1" dirty="0">
                <a:solidFill>
                  <a:srgbClr val="374151"/>
                </a:solidFill>
                <a:latin typeface="Nunito"/>
                <a:ea typeface="Söhne"/>
                <a:cs typeface="Söhne"/>
              </a:rPr>
              <a:t>Use Case:</a:t>
            </a:r>
            <a:r>
              <a:rPr lang="en-US" sz="2201" dirty="0">
                <a:solidFill>
                  <a:srgbClr val="374151"/>
                </a:solidFill>
                <a:latin typeface="Nunito"/>
                <a:ea typeface="Söhne"/>
                <a:cs typeface="Söhne"/>
              </a:rPr>
              <a:t> Necessary when dealing with time series data that exhibits seasonal patterns, such as sales data with yearly or quarterly seasonality.</a:t>
            </a:r>
            <a:endParaRPr lang="en-US" sz="2201" dirty="0">
              <a:latin typeface="Nunito"/>
              <a:ea typeface="+mn-lt"/>
              <a:cs typeface="+mn-lt"/>
            </a:endParaRPr>
          </a:p>
        </p:txBody>
      </p:sp>
    </p:spTree>
    <p:extLst>
      <p:ext uri="{BB962C8B-B14F-4D97-AF65-F5344CB8AC3E}">
        <p14:creationId xmlns:p14="http://schemas.microsoft.com/office/powerpoint/2010/main" val="18963823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 xmlns:a16="http://schemas.microsoft.com/office/drawing/2014/main" id="{2FDADD92-4E39-7713-520E-D88B1D53A255}"/>
              </a:ext>
            </a:extLst>
          </p:cNvPr>
          <p:cNvSpPr txBox="1">
            <a:spLocks/>
          </p:cNvSpPr>
          <p:nvPr/>
        </p:nvSpPr>
        <p:spPr>
          <a:xfrm>
            <a:off x="888421" y="258502"/>
            <a:ext cx="10265771" cy="6222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1" algn="ctr">
              <a:spcBef>
                <a:spcPts val="100"/>
              </a:spcBef>
            </a:pPr>
            <a:r>
              <a:rPr lang="en-IN" b="1" spc="-30" dirty="0">
                <a:solidFill>
                  <a:schemeClr val="accent1">
                    <a:lumMod val="50000"/>
                  </a:schemeClr>
                </a:solidFill>
                <a:latin typeface="Nunito"/>
                <a:cs typeface="Times New Roman"/>
              </a:rPr>
              <a:t>Building and Forecasting with SARIMA</a:t>
            </a:r>
            <a:endParaRPr lang="en-US" b="1" spc="-30" dirty="0">
              <a:solidFill>
                <a:schemeClr val="accent1">
                  <a:lumMod val="50000"/>
                </a:schemeClr>
              </a:solidFill>
              <a:latin typeface="Nunito"/>
              <a:cs typeface="Times New Roman"/>
            </a:endParaRPr>
          </a:p>
        </p:txBody>
      </p:sp>
      <p:sp>
        <p:nvSpPr>
          <p:cNvPr id="3" name="TextBox 2">
            <a:extLst>
              <a:ext uri="{FF2B5EF4-FFF2-40B4-BE49-F238E27FC236}">
                <a16:creationId xmlns="" xmlns:a16="http://schemas.microsoft.com/office/drawing/2014/main" id="{32F95AAB-C5B6-B581-A19A-2E82775B48CA}"/>
              </a:ext>
            </a:extLst>
          </p:cNvPr>
          <p:cNvSpPr txBox="1"/>
          <p:nvPr/>
        </p:nvSpPr>
        <p:spPr>
          <a:xfrm>
            <a:off x="455923" y="1272668"/>
            <a:ext cx="11132400" cy="4664549"/>
          </a:xfrm>
          <a:prstGeom prst="rect">
            <a:avLst/>
          </a:prstGeom>
          <a:noFill/>
        </p:spPr>
        <p:txBody>
          <a:bodyPr rot="0" spcFirstLastPara="0" vertOverflow="overflow" horzOverflow="overflow" vert="horz" wrap="square" lIns="91440" tIns="45721" rIns="91440" bIns="45721" numCol="1" spcCol="0" rtlCol="0" fromWordArt="0" anchor="t" anchorCtr="0" forceAA="0" compatLnSpc="1">
            <a:prstTxWarp prst="textNoShape">
              <a:avLst/>
            </a:prstTxWarp>
            <a:spAutoFit/>
          </a:bodyPr>
          <a:lstStyle/>
          <a:p>
            <a:pPr marL="457206" indent="-457206">
              <a:lnSpc>
                <a:spcPct val="150000"/>
              </a:lnSpc>
              <a:buAutoNum type="arabicPeriod"/>
            </a:pPr>
            <a:r>
              <a:rPr lang="en-US" sz="2201" b="1" dirty="0">
                <a:solidFill>
                  <a:srgbClr val="374151"/>
                </a:solidFill>
                <a:latin typeface="Nunito"/>
                <a:ea typeface="Söhne"/>
                <a:cs typeface="Söhne"/>
              </a:rPr>
              <a:t>Data Prep:</a:t>
            </a:r>
            <a:r>
              <a:rPr lang="en-US" sz="2201" dirty="0">
                <a:solidFill>
                  <a:srgbClr val="374151"/>
                </a:solidFill>
                <a:latin typeface="Nunito"/>
                <a:ea typeface="Söhne"/>
                <a:cs typeface="Söhne"/>
              </a:rPr>
              <a:t> Start with seasonal time series data and make it stationary if needed.</a:t>
            </a:r>
            <a:endParaRPr lang="en-US" sz="1801" dirty="0">
              <a:ea typeface="Calibri" panose="020F0502020204030204"/>
              <a:cs typeface="Calibri" panose="020F0502020204030204"/>
            </a:endParaRPr>
          </a:p>
          <a:p>
            <a:pPr marL="457206" indent="-457206">
              <a:lnSpc>
                <a:spcPct val="150000"/>
              </a:lnSpc>
              <a:buAutoNum type="arabicPeriod"/>
            </a:pPr>
            <a:r>
              <a:rPr lang="en-US" sz="2201" b="1" dirty="0">
                <a:solidFill>
                  <a:srgbClr val="374151"/>
                </a:solidFill>
                <a:latin typeface="Nunito"/>
                <a:ea typeface="Söhne"/>
                <a:cs typeface="Söhne"/>
              </a:rPr>
              <a:t>Identify Seasonality:</a:t>
            </a:r>
            <a:r>
              <a:rPr lang="en-US" sz="2201" dirty="0">
                <a:solidFill>
                  <a:srgbClr val="374151"/>
                </a:solidFill>
                <a:latin typeface="Nunito"/>
                <a:ea typeface="Söhne"/>
                <a:cs typeface="Söhne"/>
              </a:rPr>
              <a:t> Find the seasonal period, like 12 for monthly data.</a:t>
            </a:r>
          </a:p>
          <a:p>
            <a:pPr marL="457206" indent="-457206">
              <a:lnSpc>
                <a:spcPct val="150000"/>
              </a:lnSpc>
              <a:buAutoNum type="arabicPeriod"/>
            </a:pPr>
            <a:r>
              <a:rPr lang="en-US" sz="2201" b="1" dirty="0">
                <a:solidFill>
                  <a:srgbClr val="374151"/>
                </a:solidFill>
                <a:latin typeface="Nunito"/>
                <a:ea typeface="Söhne"/>
                <a:cs typeface="Söhne"/>
              </a:rPr>
              <a:t>Model Identification:</a:t>
            </a:r>
            <a:r>
              <a:rPr lang="en-US" sz="2201" dirty="0">
                <a:solidFill>
                  <a:srgbClr val="374151"/>
                </a:solidFill>
                <a:latin typeface="Nunito"/>
                <a:ea typeface="Söhne"/>
                <a:cs typeface="Söhne"/>
              </a:rPr>
              <a:t> Use ACF and PACF plots to identify SAR, SI, and SMA orders.</a:t>
            </a:r>
          </a:p>
          <a:p>
            <a:pPr marL="457206" indent="-457206">
              <a:lnSpc>
                <a:spcPct val="150000"/>
              </a:lnSpc>
              <a:buAutoNum type="arabicPeriod"/>
            </a:pPr>
            <a:r>
              <a:rPr lang="en-US" sz="2201" b="1" dirty="0">
                <a:solidFill>
                  <a:srgbClr val="374151"/>
                </a:solidFill>
                <a:latin typeface="Nunito"/>
                <a:ea typeface="Söhne"/>
                <a:cs typeface="Söhne"/>
              </a:rPr>
              <a:t>Model Selection:</a:t>
            </a:r>
            <a:r>
              <a:rPr lang="en-US" sz="2201" dirty="0">
                <a:solidFill>
                  <a:srgbClr val="374151"/>
                </a:solidFill>
                <a:latin typeface="Nunito"/>
                <a:ea typeface="Söhne"/>
                <a:cs typeface="Söhne"/>
              </a:rPr>
              <a:t> Choose the best SARIMA model based on AIC and BIC values.</a:t>
            </a:r>
          </a:p>
          <a:p>
            <a:pPr marL="457206" indent="-457206">
              <a:lnSpc>
                <a:spcPct val="150000"/>
              </a:lnSpc>
              <a:buAutoNum type="arabicPeriod"/>
            </a:pPr>
            <a:r>
              <a:rPr lang="en-US" sz="2201" b="1" dirty="0">
                <a:solidFill>
                  <a:srgbClr val="374151"/>
                </a:solidFill>
                <a:latin typeface="Nunito"/>
                <a:ea typeface="Söhne"/>
                <a:cs typeface="Söhne"/>
              </a:rPr>
              <a:t>Model Fitting:</a:t>
            </a:r>
            <a:r>
              <a:rPr lang="en-US" sz="2201" dirty="0">
                <a:solidFill>
                  <a:srgbClr val="374151"/>
                </a:solidFill>
                <a:latin typeface="Nunito"/>
                <a:ea typeface="Söhne"/>
                <a:cs typeface="Söhne"/>
              </a:rPr>
              <a:t> Use software like Python's statsmodels to fit the SARIMA model.</a:t>
            </a:r>
          </a:p>
          <a:p>
            <a:pPr marL="457206" indent="-457206">
              <a:lnSpc>
                <a:spcPct val="150000"/>
              </a:lnSpc>
              <a:buAutoNum type="arabicPeriod"/>
            </a:pPr>
            <a:r>
              <a:rPr lang="en-US" sz="2201" b="1" dirty="0">
                <a:solidFill>
                  <a:srgbClr val="374151"/>
                </a:solidFill>
                <a:latin typeface="Nunito"/>
                <a:ea typeface="Söhne"/>
                <a:cs typeface="Söhne"/>
              </a:rPr>
              <a:t>Forecasting:</a:t>
            </a:r>
            <a:r>
              <a:rPr lang="en-US" sz="2201" dirty="0">
                <a:solidFill>
                  <a:srgbClr val="374151"/>
                </a:solidFill>
                <a:latin typeface="Nunito"/>
                <a:ea typeface="Söhne"/>
                <a:cs typeface="Söhne"/>
              </a:rPr>
              <a:t> Generate future forecasts for a specified number of periods.</a:t>
            </a:r>
          </a:p>
          <a:p>
            <a:pPr marL="457206" indent="-457206">
              <a:lnSpc>
                <a:spcPct val="150000"/>
              </a:lnSpc>
              <a:buAutoNum type="arabicPeriod"/>
            </a:pPr>
            <a:r>
              <a:rPr lang="en-US" sz="2201" b="1" dirty="0">
                <a:solidFill>
                  <a:srgbClr val="374151"/>
                </a:solidFill>
                <a:latin typeface="Nunito"/>
                <a:ea typeface="Söhne"/>
                <a:cs typeface="Söhne"/>
              </a:rPr>
              <a:t>Visualize:</a:t>
            </a:r>
            <a:r>
              <a:rPr lang="en-US" sz="2201" dirty="0">
                <a:solidFill>
                  <a:srgbClr val="374151"/>
                </a:solidFill>
                <a:latin typeface="Nunito"/>
                <a:ea typeface="Söhne"/>
                <a:cs typeface="Söhne"/>
              </a:rPr>
              <a:t> Plot forecasts with confidence intervals to understand future trends.</a:t>
            </a:r>
          </a:p>
          <a:p>
            <a:pPr marL="457206" indent="-457206">
              <a:lnSpc>
                <a:spcPct val="150000"/>
              </a:lnSpc>
              <a:buAutoNum type="arabicPeriod"/>
            </a:pPr>
            <a:r>
              <a:rPr lang="en-US" sz="2201" b="1" dirty="0">
                <a:solidFill>
                  <a:srgbClr val="374151"/>
                </a:solidFill>
                <a:latin typeface="Nunito"/>
                <a:ea typeface="Söhne"/>
                <a:cs typeface="Söhne"/>
              </a:rPr>
              <a:t>Evaluation:</a:t>
            </a:r>
            <a:r>
              <a:rPr lang="en-US" sz="2201" dirty="0">
                <a:solidFill>
                  <a:srgbClr val="374151"/>
                </a:solidFill>
                <a:latin typeface="Nunito"/>
                <a:ea typeface="Söhne"/>
                <a:cs typeface="Söhne"/>
              </a:rPr>
              <a:t> Assess model performance with metrics like RMSE.</a:t>
            </a:r>
            <a:endParaRPr lang="en-US" sz="2201" dirty="0">
              <a:latin typeface="Nunito"/>
              <a:ea typeface="+mn-lt"/>
              <a:cs typeface="+mn-lt"/>
            </a:endParaRPr>
          </a:p>
        </p:txBody>
      </p:sp>
    </p:spTree>
    <p:extLst>
      <p:ext uri="{BB962C8B-B14F-4D97-AF65-F5344CB8AC3E}">
        <p14:creationId xmlns:p14="http://schemas.microsoft.com/office/powerpoint/2010/main" val="18570748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 xmlns:a16="http://schemas.microsoft.com/office/drawing/2014/main" id="{2FDADD92-4E39-7713-520E-D88B1D53A255}"/>
              </a:ext>
            </a:extLst>
          </p:cNvPr>
          <p:cNvSpPr txBox="1">
            <a:spLocks/>
          </p:cNvSpPr>
          <p:nvPr/>
        </p:nvSpPr>
        <p:spPr>
          <a:xfrm>
            <a:off x="643493" y="-13539"/>
            <a:ext cx="10902585" cy="123161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1" algn="ctr">
              <a:spcBef>
                <a:spcPts val="100"/>
              </a:spcBef>
            </a:pPr>
            <a:r>
              <a:rPr lang="en-IN" b="1" spc="-30" dirty="0">
                <a:solidFill>
                  <a:schemeClr val="accent1">
                    <a:lumMod val="50000"/>
                  </a:schemeClr>
                </a:solidFill>
                <a:latin typeface="Nunito"/>
                <a:cs typeface="Times New Roman"/>
              </a:rPr>
              <a:t>Evaluation Techniques: ARIMA &amp; SARIMA</a:t>
            </a:r>
            <a:endParaRPr lang="en-US" b="1" spc="-30" dirty="0">
              <a:solidFill>
                <a:schemeClr val="accent1">
                  <a:lumMod val="50000"/>
                </a:schemeClr>
              </a:solidFill>
              <a:latin typeface="Nunito"/>
              <a:cs typeface="Times New Roman"/>
            </a:endParaRPr>
          </a:p>
        </p:txBody>
      </p:sp>
      <p:sp>
        <p:nvSpPr>
          <p:cNvPr id="3" name="TextBox 2">
            <a:extLst>
              <a:ext uri="{FF2B5EF4-FFF2-40B4-BE49-F238E27FC236}">
                <a16:creationId xmlns="" xmlns:a16="http://schemas.microsoft.com/office/drawing/2014/main" id="{32F95AAB-C5B6-B581-A19A-2E82775B48CA}"/>
              </a:ext>
            </a:extLst>
          </p:cNvPr>
          <p:cNvSpPr txBox="1"/>
          <p:nvPr/>
        </p:nvSpPr>
        <p:spPr>
          <a:xfrm>
            <a:off x="455923" y="1272669"/>
            <a:ext cx="11132400" cy="3648501"/>
          </a:xfrm>
          <a:prstGeom prst="rect">
            <a:avLst/>
          </a:prstGeom>
          <a:noFill/>
        </p:spPr>
        <p:txBody>
          <a:bodyPr rot="0" spcFirstLastPara="0" vertOverflow="overflow" horzOverflow="overflow" vert="horz" wrap="square" lIns="91440" tIns="45721" rIns="91440" bIns="45721" numCol="1" spcCol="0" rtlCol="0" fromWordArt="0" anchor="t" anchorCtr="0" forceAA="0" compatLnSpc="1">
            <a:prstTxWarp prst="textNoShape">
              <a:avLst/>
            </a:prstTxWarp>
            <a:spAutoFit/>
          </a:bodyPr>
          <a:lstStyle/>
          <a:p>
            <a:pPr marL="457206" indent="-457206">
              <a:lnSpc>
                <a:spcPct val="150000"/>
              </a:lnSpc>
              <a:buAutoNum type="arabicPeriod"/>
            </a:pPr>
            <a:r>
              <a:rPr lang="en-US" sz="2201" b="1" dirty="0">
                <a:solidFill>
                  <a:srgbClr val="374151"/>
                </a:solidFill>
                <a:latin typeface="Nunito"/>
                <a:ea typeface="Söhne"/>
                <a:cs typeface="Söhne"/>
              </a:rPr>
              <a:t>Visual Inspection:</a:t>
            </a:r>
            <a:r>
              <a:rPr lang="en-US" sz="2201" dirty="0">
                <a:solidFill>
                  <a:srgbClr val="374151"/>
                </a:solidFill>
                <a:latin typeface="Nunito"/>
                <a:ea typeface="Söhne"/>
                <a:cs typeface="Söhne"/>
              </a:rPr>
              <a:t> Examine plots of observed vs. predicted data for model fit assessment.</a:t>
            </a:r>
            <a:endParaRPr lang="en-US" sz="1801" dirty="0">
              <a:ea typeface="Calibri" panose="020F0502020204030204"/>
              <a:cs typeface="Calibri" panose="020F0502020204030204"/>
            </a:endParaRPr>
          </a:p>
          <a:p>
            <a:pPr marL="457206" indent="-457206">
              <a:lnSpc>
                <a:spcPct val="150000"/>
              </a:lnSpc>
              <a:buAutoNum type="arabicPeriod"/>
            </a:pPr>
            <a:r>
              <a:rPr lang="en-US" sz="2201" b="1" dirty="0">
                <a:solidFill>
                  <a:srgbClr val="374151"/>
                </a:solidFill>
                <a:latin typeface="Nunito"/>
                <a:ea typeface="Söhne"/>
                <a:cs typeface="Söhne"/>
              </a:rPr>
              <a:t>Residual Analysis:</a:t>
            </a:r>
            <a:r>
              <a:rPr lang="en-US" sz="2201" dirty="0">
                <a:solidFill>
                  <a:srgbClr val="374151"/>
                </a:solidFill>
                <a:latin typeface="Nunito"/>
                <a:ea typeface="Söhne"/>
                <a:cs typeface="Söhne"/>
              </a:rPr>
              <a:t> Analyze residuals to ensure they are random and independent.</a:t>
            </a:r>
          </a:p>
          <a:p>
            <a:pPr marL="457206" indent="-457206">
              <a:lnSpc>
                <a:spcPct val="150000"/>
              </a:lnSpc>
              <a:buAutoNum type="arabicPeriod"/>
            </a:pPr>
            <a:r>
              <a:rPr lang="en-US" sz="2201" b="1" dirty="0">
                <a:solidFill>
                  <a:srgbClr val="374151"/>
                </a:solidFill>
                <a:latin typeface="Nunito"/>
                <a:ea typeface="Söhne"/>
                <a:cs typeface="Söhne"/>
              </a:rPr>
              <a:t>Out-of-Sample Testing:</a:t>
            </a:r>
            <a:r>
              <a:rPr lang="en-US" sz="2201" dirty="0">
                <a:solidFill>
                  <a:srgbClr val="374151"/>
                </a:solidFill>
                <a:latin typeface="Nunito"/>
                <a:ea typeface="Söhne"/>
                <a:cs typeface="Söhne"/>
              </a:rPr>
              <a:t> Split data into training and testing sets for assessing model performance on unseen data.</a:t>
            </a:r>
          </a:p>
          <a:p>
            <a:pPr marL="457206" indent="-457206">
              <a:lnSpc>
                <a:spcPct val="150000"/>
              </a:lnSpc>
              <a:buAutoNum type="arabicPeriod"/>
            </a:pPr>
            <a:r>
              <a:rPr lang="en-US" sz="2201" b="1" dirty="0">
                <a:solidFill>
                  <a:srgbClr val="374151"/>
                </a:solidFill>
                <a:latin typeface="Nunito"/>
                <a:ea typeface="Söhne"/>
                <a:cs typeface="Söhne"/>
              </a:rPr>
              <a:t>Cross-Validation:</a:t>
            </a:r>
            <a:r>
              <a:rPr lang="en-US" sz="2201" dirty="0">
                <a:solidFill>
                  <a:srgbClr val="374151"/>
                </a:solidFill>
                <a:latin typeface="Nunito"/>
                <a:ea typeface="Söhne"/>
                <a:cs typeface="Söhne"/>
              </a:rPr>
              <a:t> Implement techniques like k-fold cross-validation to validate model generalization.</a:t>
            </a:r>
            <a:endParaRPr lang="en-US" sz="2201" dirty="0">
              <a:latin typeface="Nunito"/>
              <a:ea typeface="+mn-lt"/>
              <a:cs typeface="+mn-lt"/>
            </a:endParaRPr>
          </a:p>
        </p:txBody>
      </p:sp>
    </p:spTree>
    <p:extLst>
      <p:ext uri="{BB962C8B-B14F-4D97-AF65-F5344CB8AC3E}">
        <p14:creationId xmlns:p14="http://schemas.microsoft.com/office/powerpoint/2010/main" val="11162792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 xmlns:a16="http://schemas.microsoft.com/office/drawing/2014/main" id="{2FDADD92-4E39-7713-520E-D88B1D53A255}"/>
              </a:ext>
            </a:extLst>
          </p:cNvPr>
          <p:cNvSpPr txBox="1">
            <a:spLocks/>
          </p:cNvSpPr>
          <p:nvPr/>
        </p:nvSpPr>
        <p:spPr>
          <a:xfrm>
            <a:off x="643493" y="291160"/>
            <a:ext cx="10902585" cy="6222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1" algn="ctr">
              <a:spcBef>
                <a:spcPts val="100"/>
              </a:spcBef>
            </a:pPr>
            <a:r>
              <a:rPr lang="en-IN" b="1" spc="-30" dirty="0">
                <a:solidFill>
                  <a:schemeClr val="accent1">
                    <a:lumMod val="50000"/>
                  </a:schemeClr>
                </a:solidFill>
                <a:latin typeface="Nunito"/>
                <a:cs typeface="Times New Roman"/>
              </a:rPr>
              <a:t>Common Evaluation Metrics</a:t>
            </a:r>
          </a:p>
        </p:txBody>
      </p:sp>
      <p:sp>
        <p:nvSpPr>
          <p:cNvPr id="3" name="TextBox 2">
            <a:extLst>
              <a:ext uri="{FF2B5EF4-FFF2-40B4-BE49-F238E27FC236}">
                <a16:creationId xmlns="" xmlns:a16="http://schemas.microsoft.com/office/drawing/2014/main" id="{32F95AAB-C5B6-B581-A19A-2E82775B48CA}"/>
              </a:ext>
            </a:extLst>
          </p:cNvPr>
          <p:cNvSpPr txBox="1"/>
          <p:nvPr/>
        </p:nvSpPr>
        <p:spPr>
          <a:xfrm>
            <a:off x="586552" y="1223684"/>
            <a:ext cx="11018100" cy="3648501"/>
          </a:xfrm>
          <a:prstGeom prst="rect">
            <a:avLst/>
          </a:prstGeom>
          <a:noFill/>
        </p:spPr>
        <p:txBody>
          <a:bodyPr rot="0" spcFirstLastPara="0" vertOverflow="overflow" horzOverflow="overflow" vert="horz" wrap="square" lIns="91440" tIns="45721" rIns="91440" bIns="45721" numCol="1" spcCol="0" rtlCol="0" fromWordArt="0" anchor="t" anchorCtr="0" forceAA="0" compatLnSpc="1">
            <a:prstTxWarp prst="textNoShape">
              <a:avLst/>
            </a:prstTxWarp>
            <a:spAutoFit/>
          </a:bodyPr>
          <a:lstStyle/>
          <a:p>
            <a:pPr marL="342904" indent="-342904">
              <a:lnSpc>
                <a:spcPct val="150000"/>
              </a:lnSpc>
              <a:buAutoNum type="arabicPeriod"/>
            </a:pPr>
            <a:r>
              <a:rPr lang="en-US" sz="2201" b="1" dirty="0">
                <a:solidFill>
                  <a:srgbClr val="374151"/>
                </a:solidFill>
                <a:latin typeface="Nunito"/>
                <a:ea typeface="Söhne"/>
                <a:cs typeface="Söhne"/>
              </a:rPr>
              <a:t>RMSE (Root Mean Squared Error):</a:t>
            </a:r>
            <a:r>
              <a:rPr lang="en-US" sz="2201" dirty="0">
                <a:solidFill>
                  <a:srgbClr val="374151"/>
                </a:solidFill>
                <a:latin typeface="Nunito"/>
                <a:ea typeface="Söhne"/>
                <a:cs typeface="Söhne"/>
              </a:rPr>
              <a:t> Measures the average error magnitude.</a:t>
            </a:r>
            <a:endParaRPr lang="en-US" sz="2201" dirty="0">
              <a:ea typeface="Calibri" panose="020F0502020204030204"/>
              <a:cs typeface="Calibri" panose="020F0502020204030204"/>
            </a:endParaRPr>
          </a:p>
          <a:p>
            <a:pPr marL="342904" indent="-342904">
              <a:lnSpc>
                <a:spcPct val="150000"/>
              </a:lnSpc>
              <a:buAutoNum type="arabicPeriod"/>
            </a:pPr>
            <a:r>
              <a:rPr lang="en-US" sz="2201" b="1" dirty="0">
                <a:solidFill>
                  <a:srgbClr val="374151"/>
                </a:solidFill>
                <a:latin typeface="Nunito"/>
                <a:ea typeface="Söhne"/>
                <a:cs typeface="Söhne"/>
              </a:rPr>
              <a:t>MAE (Mean Absolute Error):</a:t>
            </a:r>
            <a:r>
              <a:rPr lang="en-US" sz="2201" dirty="0">
                <a:solidFill>
                  <a:srgbClr val="374151"/>
                </a:solidFill>
                <a:latin typeface="Nunito"/>
                <a:ea typeface="Söhne"/>
                <a:cs typeface="Söhne"/>
              </a:rPr>
              <a:t> Quantifies the average absolute forecasting error.</a:t>
            </a:r>
          </a:p>
          <a:p>
            <a:pPr marL="342904" indent="-342904">
              <a:lnSpc>
                <a:spcPct val="150000"/>
              </a:lnSpc>
              <a:buAutoNum type="arabicPeriod"/>
            </a:pPr>
            <a:r>
              <a:rPr lang="en-US" sz="2201" b="1" dirty="0">
                <a:solidFill>
                  <a:srgbClr val="374151"/>
                </a:solidFill>
                <a:latin typeface="Nunito"/>
                <a:ea typeface="Söhne"/>
                <a:cs typeface="Söhne"/>
              </a:rPr>
              <a:t>MAPE (Mean Absolute Percentage Error):</a:t>
            </a:r>
            <a:r>
              <a:rPr lang="en-US" sz="2201" dirty="0">
                <a:solidFill>
                  <a:srgbClr val="374151"/>
                </a:solidFill>
                <a:latin typeface="Nunito"/>
                <a:ea typeface="Söhne"/>
                <a:cs typeface="Söhne"/>
              </a:rPr>
              <a:t> Computes percentage error relative to actual values.</a:t>
            </a:r>
          </a:p>
          <a:p>
            <a:pPr marL="342904" indent="-342904">
              <a:lnSpc>
                <a:spcPct val="150000"/>
              </a:lnSpc>
              <a:buAutoNum type="arabicPeriod"/>
            </a:pPr>
            <a:r>
              <a:rPr lang="en-US" sz="2201" b="1" dirty="0">
                <a:solidFill>
                  <a:srgbClr val="374151"/>
                </a:solidFill>
                <a:latin typeface="Nunito"/>
                <a:ea typeface="Söhne"/>
                <a:cs typeface="Söhne"/>
              </a:rPr>
              <a:t>AIC and BIC:</a:t>
            </a:r>
            <a:r>
              <a:rPr lang="en-US" sz="2201" dirty="0">
                <a:solidFill>
                  <a:srgbClr val="374151"/>
                </a:solidFill>
                <a:latin typeface="Nunito"/>
                <a:ea typeface="Söhne"/>
                <a:cs typeface="Söhne"/>
              </a:rPr>
              <a:t> Information criteria balancing model fit and complexity (lower values are better).</a:t>
            </a:r>
          </a:p>
          <a:p>
            <a:pPr marL="342904" indent="-342904">
              <a:lnSpc>
                <a:spcPct val="150000"/>
              </a:lnSpc>
              <a:buAutoNum type="arabicPeriod"/>
            </a:pPr>
            <a:r>
              <a:rPr lang="en-US" sz="2201" b="1" dirty="0">
                <a:solidFill>
                  <a:srgbClr val="374151"/>
                </a:solidFill>
                <a:latin typeface="Nunito"/>
                <a:ea typeface="Söhne"/>
                <a:cs typeface="Söhne"/>
              </a:rPr>
              <a:t>R-squared (R²):</a:t>
            </a:r>
            <a:r>
              <a:rPr lang="en-US" sz="2201" dirty="0">
                <a:solidFill>
                  <a:srgbClr val="374151"/>
                </a:solidFill>
                <a:latin typeface="Nunito"/>
                <a:ea typeface="Söhne"/>
                <a:cs typeface="Söhne"/>
              </a:rPr>
              <a:t> Shows the proportion of data variance explained by the model.</a:t>
            </a:r>
          </a:p>
        </p:txBody>
      </p:sp>
    </p:spTree>
    <p:extLst>
      <p:ext uri="{BB962C8B-B14F-4D97-AF65-F5344CB8AC3E}">
        <p14:creationId xmlns:p14="http://schemas.microsoft.com/office/powerpoint/2010/main" val="1162583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WORLD APPLICATIONS</a:t>
            </a:r>
            <a:endParaRPr lang="en-US" dirty="0"/>
          </a:p>
        </p:txBody>
      </p:sp>
      <p:sp>
        <p:nvSpPr>
          <p:cNvPr id="3" name="Content Placeholder 2"/>
          <p:cNvSpPr>
            <a:spLocks noGrp="1"/>
          </p:cNvSpPr>
          <p:nvPr>
            <p:ph idx="1"/>
          </p:nvPr>
        </p:nvSpPr>
        <p:spPr/>
        <p:txBody>
          <a:bodyPr>
            <a:normAutofit fontScale="85000" lnSpcReduction="20000"/>
          </a:bodyPr>
          <a:lstStyle/>
          <a:p>
            <a:pPr marL="457206" indent="-457206">
              <a:buFont typeface="+mj-lt"/>
              <a:buAutoNum type="arabicPeriod"/>
            </a:pPr>
            <a:r>
              <a:rPr lang="en-US" dirty="0"/>
              <a:t>Stock Market </a:t>
            </a:r>
            <a:r>
              <a:rPr lang="en-US" dirty="0" smtClean="0"/>
              <a:t>Analysis</a:t>
            </a:r>
          </a:p>
          <a:p>
            <a:pPr marL="457206" indent="-457206">
              <a:buFont typeface="+mj-lt"/>
              <a:buAutoNum type="arabicPeriod"/>
            </a:pPr>
            <a:r>
              <a:rPr lang="en-US" dirty="0" smtClean="0"/>
              <a:t>Crypto</a:t>
            </a:r>
          </a:p>
          <a:p>
            <a:pPr marL="457206" indent="-457206">
              <a:buFont typeface="+mj-lt"/>
              <a:buAutoNum type="arabicPeriod"/>
            </a:pPr>
            <a:r>
              <a:rPr lang="en-US" dirty="0" smtClean="0"/>
              <a:t>Forex</a:t>
            </a:r>
            <a:endParaRPr lang="en-US" dirty="0"/>
          </a:p>
          <a:p>
            <a:pPr marL="457206" indent="-457206">
              <a:buFont typeface="+mj-lt"/>
              <a:buAutoNum type="arabicPeriod"/>
            </a:pPr>
            <a:r>
              <a:rPr lang="en-US" dirty="0" smtClean="0"/>
              <a:t>Energy </a:t>
            </a:r>
            <a:r>
              <a:rPr lang="en-US" dirty="0"/>
              <a:t>Consumption</a:t>
            </a:r>
          </a:p>
          <a:p>
            <a:pPr marL="457206" indent="-457206">
              <a:buFont typeface="+mj-lt"/>
              <a:buAutoNum type="arabicPeriod"/>
            </a:pPr>
            <a:r>
              <a:rPr lang="en-US" dirty="0"/>
              <a:t>Climate and Weather Forecasting</a:t>
            </a:r>
          </a:p>
          <a:p>
            <a:pPr marL="457206" indent="-457206">
              <a:buFont typeface="+mj-lt"/>
              <a:buAutoNum type="arabicPeriod"/>
            </a:pPr>
            <a:r>
              <a:rPr lang="en-US" dirty="0"/>
              <a:t>Economic Forecasting</a:t>
            </a:r>
          </a:p>
          <a:p>
            <a:pPr marL="457206" indent="-457206">
              <a:buFont typeface="+mj-lt"/>
              <a:buAutoNum type="arabicPeriod"/>
            </a:pPr>
            <a:r>
              <a:rPr lang="en-US" dirty="0"/>
              <a:t>Supply Chain </a:t>
            </a:r>
            <a:r>
              <a:rPr lang="en-US" dirty="0" smtClean="0"/>
              <a:t>Management</a:t>
            </a:r>
          </a:p>
          <a:p>
            <a:pPr marL="457206" indent="-457206">
              <a:buFont typeface="+mj-lt"/>
              <a:buAutoNum type="arabicPeriod"/>
            </a:pPr>
            <a:r>
              <a:rPr lang="en-US" dirty="0" smtClean="0"/>
              <a:t>Demand Forecasting</a:t>
            </a:r>
          </a:p>
          <a:p>
            <a:pPr marL="457206" indent="-457206">
              <a:buFont typeface="+mj-lt"/>
              <a:buAutoNum type="arabicPeriod"/>
            </a:pPr>
            <a:r>
              <a:rPr lang="en-US" dirty="0" smtClean="0"/>
              <a:t>Pandemic Outbreak</a:t>
            </a:r>
          </a:p>
          <a:p>
            <a:pPr marL="457206" indent="-457206">
              <a:buFont typeface="+mj-lt"/>
              <a:buAutoNum type="arabicPeriod"/>
            </a:pPr>
            <a:r>
              <a:rPr lang="en-US" dirty="0" smtClean="0"/>
              <a:t>Rain Prediction</a:t>
            </a:r>
          </a:p>
          <a:p>
            <a:pPr marL="457206" indent="-457206">
              <a:buFont typeface="+mj-lt"/>
              <a:buAutoNum type="arabicPeriod"/>
            </a:pPr>
            <a:r>
              <a:rPr lang="en-US" dirty="0" smtClean="0"/>
              <a:t>Flood Prediction</a:t>
            </a:r>
            <a:endParaRPr lang="en-US" dirty="0"/>
          </a:p>
          <a:p>
            <a:endParaRPr lang="en-US" dirty="0"/>
          </a:p>
        </p:txBody>
      </p:sp>
    </p:spTree>
    <p:extLst>
      <p:ext uri="{BB962C8B-B14F-4D97-AF65-F5344CB8AC3E}">
        <p14:creationId xmlns:p14="http://schemas.microsoft.com/office/powerpoint/2010/main" val="2414535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 xmlns:a16="http://schemas.microsoft.com/office/drawing/2014/main" id="{2FDADD92-4E39-7713-520E-D88B1D53A255}"/>
              </a:ext>
            </a:extLst>
          </p:cNvPr>
          <p:cNvSpPr txBox="1">
            <a:spLocks/>
          </p:cNvSpPr>
          <p:nvPr/>
        </p:nvSpPr>
        <p:spPr>
          <a:xfrm>
            <a:off x="643493" y="291160"/>
            <a:ext cx="10902585" cy="6222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1" algn="ctr">
              <a:spcBef>
                <a:spcPts val="100"/>
              </a:spcBef>
            </a:pPr>
            <a:r>
              <a:rPr lang="en-IN" b="1" spc="-30" dirty="0">
                <a:solidFill>
                  <a:schemeClr val="accent1">
                    <a:lumMod val="50000"/>
                  </a:schemeClr>
                </a:solidFill>
                <a:latin typeface="Nunito"/>
                <a:cs typeface="Times New Roman"/>
              </a:rPr>
              <a:t>Model Tuning</a:t>
            </a:r>
          </a:p>
        </p:txBody>
      </p:sp>
      <p:sp>
        <p:nvSpPr>
          <p:cNvPr id="3" name="TextBox 2">
            <a:extLst>
              <a:ext uri="{FF2B5EF4-FFF2-40B4-BE49-F238E27FC236}">
                <a16:creationId xmlns="" xmlns:a16="http://schemas.microsoft.com/office/drawing/2014/main" id="{32F95AAB-C5B6-B581-A19A-2E82775B48CA}"/>
              </a:ext>
            </a:extLst>
          </p:cNvPr>
          <p:cNvSpPr txBox="1"/>
          <p:nvPr/>
        </p:nvSpPr>
        <p:spPr>
          <a:xfrm>
            <a:off x="586552" y="1223683"/>
            <a:ext cx="11018100" cy="4202499"/>
          </a:xfrm>
          <a:prstGeom prst="rect">
            <a:avLst/>
          </a:prstGeom>
          <a:noFill/>
        </p:spPr>
        <p:txBody>
          <a:bodyPr rot="0" spcFirstLastPara="0" vertOverflow="overflow" horzOverflow="overflow" vert="horz" wrap="square" lIns="91440" tIns="45721" rIns="91440" bIns="45721" numCol="1" spcCol="0" rtlCol="0" fromWordArt="0" anchor="t" anchorCtr="0" forceAA="0" compatLnSpc="1">
            <a:prstTxWarp prst="textNoShape">
              <a:avLst/>
            </a:prstTxWarp>
            <a:spAutoFit/>
          </a:bodyPr>
          <a:lstStyle/>
          <a:p>
            <a:pPr>
              <a:lnSpc>
                <a:spcPct val="150000"/>
              </a:lnSpc>
            </a:pPr>
            <a:r>
              <a:rPr lang="en-US" sz="2400" b="1" dirty="0">
                <a:solidFill>
                  <a:srgbClr val="374151"/>
                </a:solidFill>
                <a:latin typeface="Nunito"/>
                <a:ea typeface="Söhne"/>
                <a:cs typeface="Söhne"/>
              </a:rPr>
              <a:t>Model Tuning for ARIMA and SARIMA:</a:t>
            </a:r>
            <a:endParaRPr lang="en-US" sz="2400" dirty="0">
              <a:ea typeface="Calibri" panose="020F0502020204030204"/>
              <a:cs typeface="Calibri" panose="020F0502020204030204"/>
            </a:endParaRPr>
          </a:p>
          <a:p>
            <a:pPr marL="914411" lvl="1" indent="-457206">
              <a:lnSpc>
                <a:spcPct val="150000"/>
              </a:lnSpc>
              <a:buAutoNum type="arabicPeriod"/>
            </a:pPr>
            <a:r>
              <a:rPr lang="en-US" sz="2201" b="1" dirty="0">
                <a:solidFill>
                  <a:srgbClr val="374151"/>
                </a:solidFill>
                <a:latin typeface="Nunito"/>
                <a:ea typeface="Söhne"/>
                <a:cs typeface="Söhne"/>
              </a:rPr>
              <a:t>Adjust Orders:</a:t>
            </a:r>
            <a:r>
              <a:rPr lang="en-US" sz="2201" dirty="0">
                <a:solidFill>
                  <a:srgbClr val="374151"/>
                </a:solidFill>
                <a:latin typeface="Nunito"/>
                <a:ea typeface="Söhne"/>
                <a:cs typeface="Söhne"/>
              </a:rPr>
              <a:t> Modify model orders (p, d, q) and seasonal orders (P, D, Q, s) based on data characteristics and diagnostics.</a:t>
            </a:r>
          </a:p>
          <a:p>
            <a:pPr marL="914411" lvl="1" indent="-457206">
              <a:lnSpc>
                <a:spcPct val="150000"/>
              </a:lnSpc>
              <a:buAutoNum type="arabicPeriod"/>
            </a:pPr>
            <a:r>
              <a:rPr lang="en-US" sz="2201" b="1" dirty="0">
                <a:solidFill>
                  <a:srgbClr val="374151"/>
                </a:solidFill>
                <a:latin typeface="Nunito"/>
                <a:ea typeface="Söhne"/>
                <a:cs typeface="Söhne"/>
              </a:rPr>
              <a:t>Grid Search:</a:t>
            </a:r>
            <a:r>
              <a:rPr lang="en-US" sz="2201" dirty="0">
                <a:solidFill>
                  <a:srgbClr val="374151"/>
                </a:solidFill>
                <a:latin typeface="Nunito"/>
                <a:ea typeface="Söhne"/>
                <a:cs typeface="Söhne"/>
              </a:rPr>
              <a:t> Systematically explore different hyperparameter combinations.</a:t>
            </a:r>
          </a:p>
          <a:p>
            <a:pPr marL="914411" lvl="1" indent="-457206">
              <a:lnSpc>
                <a:spcPct val="150000"/>
              </a:lnSpc>
              <a:buAutoNum type="arabicPeriod"/>
            </a:pPr>
            <a:r>
              <a:rPr lang="en-US" sz="2201" b="1" dirty="0">
                <a:solidFill>
                  <a:srgbClr val="374151"/>
                </a:solidFill>
                <a:latin typeface="Nunito"/>
                <a:ea typeface="Söhne"/>
                <a:cs typeface="Söhne"/>
              </a:rPr>
              <a:t>Automated Tools:</a:t>
            </a:r>
            <a:r>
              <a:rPr lang="en-US" sz="2201" dirty="0">
                <a:solidFill>
                  <a:srgbClr val="374151"/>
                </a:solidFill>
                <a:latin typeface="Nunito"/>
                <a:ea typeface="Söhne"/>
                <a:cs typeface="Söhne"/>
              </a:rPr>
              <a:t> Use libraries like </a:t>
            </a:r>
            <a:r>
              <a:rPr lang="en-US" sz="2201" b="1" dirty="0">
                <a:solidFill>
                  <a:srgbClr val="374151"/>
                </a:solidFill>
                <a:latin typeface="Nunito"/>
                <a:ea typeface="Söhne"/>
                <a:cs typeface="Söhne"/>
              </a:rPr>
              <a:t>'pmdarima'</a:t>
            </a:r>
            <a:r>
              <a:rPr lang="en-US" sz="2201" dirty="0">
                <a:solidFill>
                  <a:srgbClr val="374151"/>
                </a:solidFill>
                <a:latin typeface="Nunito"/>
                <a:ea typeface="Söhne"/>
                <a:cs typeface="Söhne"/>
              </a:rPr>
              <a:t> for automated hyperparameter selection.</a:t>
            </a:r>
          </a:p>
          <a:p>
            <a:pPr marL="914411" lvl="1" indent="-457206">
              <a:lnSpc>
                <a:spcPct val="150000"/>
              </a:lnSpc>
              <a:buAutoNum type="arabicPeriod"/>
            </a:pPr>
            <a:r>
              <a:rPr lang="en-US" sz="2201" b="1" dirty="0">
                <a:solidFill>
                  <a:srgbClr val="374151"/>
                </a:solidFill>
                <a:latin typeface="Nunito"/>
                <a:ea typeface="Söhne"/>
                <a:cs typeface="Söhne"/>
              </a:rPr>
              <a:t>Manual Refinement:</a:t>
            </a:r>
            <a:r>
              <a:rPr lang="en-US" sz="2201" dirty="0">
                <a:solidFill>
                  <a:srgbClr val="374151"/>
                </a:solidFill>
                <a:latin typeface="Nunito"/>
                <a:ea typeface="Söhne"/>
                <a:cs typeface="Söhne"/>
              </a:rPr>
              <a:t> Iteratively fine-tune the model based on performance feedback.</a:t>
            </a:r>
            <a:endParaRPr lang="en-US" sz="2201" dirty="0">
              <a:latin typeface="Nunito"/>
              <a:ea typeface="+mn-lt"/>
              <a:cs typeface="+mn-lt"/>
            </a:endParaRPr>
          </a:p>
        </p:txBody>
      </p:sp>
    </p:spTree>
    <p:extLst>
      <p:ext uri="{BB962C8B-B14F-4D97-AF65-F5344CB8AC3E}">
        <p14:creationId xmlns:p14="http://schemas.microsoft.com/office/powerpoint/2010/main" val="9395904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 xmlns:a16="http://schemas.microsoft.com/office/drawing/2014/main" id="{2FDADD92-4E39-7713-520E-D88B1D53A255}"/>
              </a:ext>
            </a:extLst>
          </p:cNvPr>
          <p:cNvSpPr txBox="1">
            <a:spLocks/>
          </p:cNvSpPr>
          <p:nvPr/>
        </p:nvSpPr>
        <p:spPr>
          <a:xfrm>
            <a:off x="643493" y="291160"/>
            <a:ext cx="10902585" cy="622222"/>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1" algn="ctr">
              <a:spcBef>
                <a:spcPts val="100"/>
              </a:spcBef>
            </a:pPr>
            <a:r>
              <a:rPr lang="en-IN" b="1" spc="-30" dirty="0">
                <a:solidFill>
                  <a:schemeClr val="accent1">
                    <a:lumMod val="50000"/>
                  </a:schemeClr>
                </a:solidFill>
                <a:latin typeface="Nunito"/>
                <a:cs typeface="Times New Roman"/>
              </a:rPr>
              <a:t>Model Tuning</a:t>
            </a:r>
          </a:p>
        </p:txBody>
      </p:sp>
      <p:sp>
        <p:nvSpPr>
          <p:cNvPr id="3" name="TextBox 2">
            <a:extLst>
              <a:ext uri="{FF2B5EF4-FFF2-40B4-BE49-F238E27FC236}">
                <a16:creationId xmlns="" xmlns:a16="http://schemas.microsoft.com/office/drawing/2014/main" id="{32F95AAB-C5B6-B581-A19A-2E82775B48CA}"/>
              </a:ext>
            </a:extLst>
          </p:cNvPr>
          <p:cNvSpPr txBox="1"/>
          <p:nvPr/>
        </p:nvSpPr>
        <p:spPr>
          <a:xfrm>
            <a:off x="586552" y="1223683"/>
            <a:ext cx="11018100" cy="4202499"/>
          </a:xfrm>
          <a:prstGeom prst="rect">
            <a:avLst/>
          </a:prstGeom>
          <a:noFill/>
        </p:spPr>
        <p:txBody>
          <a:bodyPr rot="0" spcFirstLastPara="0" vertOverflow="overflow" horzOverflow="overflow" vert="horz" wrap="square" lIns="91440" tIns="45721" rIns="91440" bIns="45721" numCol="1" spcCol="0" rtlCol="0" fromWordArt="0" anchor="t" anchorCtr="0" forceAA="0" compatLnSpc="1">
            <a:prstTxWarp prst="textNoShape">
              <a:avLst/>
            </a:prstTxWarp>
            <a:spAutoFit/>
          </a:bodyPr>
          <a:lstStyle/>
          <a:p>
            <a:pPr>
              <a:lnSpc>
                <a:spcPct val="150000"/>
              </a:lnSpc>
            </a:pPr>
            <a:r>
              <a:rPr lang="en-US" sz="2400" b="1" dirty="0">
                <a:solidFill>
                  <a:srgbClr val="374151"/>
                </a:solidFill>
                <a:latin typeface="Nunito"/>
                <a:ea typeface="Söhne"/>
                <a:cs typeface="Söhne"/>
              </a:rPr>
              <a:t>Hyperparameter Optimization:</a:t>
            </a:r>
            <a:endParaRPr lang="en-US" sz="2400" dirty="0">
              <a:ea typeface="Calibri" panose="020F0502020204030204"/>
              <a:cs typeface="Calibri" panose="020F0502020204030204"/>
            </a:endParaRPr>
          </a:p>
          <a:p>
            <a:pPr marL="914411" lvl="1" indent="-457206">
              <a:lnSpc>
                <a:spcPct val="150000"/>
              </a:lnSpc>
              <a:buAutoNum type="arabicPeriod"/>
            </a:pPr>
            <a:r>
              <a:rPr lang="en-US" sz="2201" b="1" dirty="0">
                <a:solidFill>
                  <a:srgbClr val="374151"/>
                </a:solidFill>
                <a:latin typeface="Nunito"/>
                <a:ea typeface="Söhne"/>
                <a:cs typeface="Söhne"/>
              </a:rPr>
              <a:t>Grid and Random Search:</a:t>
            </a:r>
            <a:r>
              <a:rPr lang="en-US" sz="2201" dirty="0">
                <a:solidFill>
                  <a:srgbClr val="374151"/>
                </a:solidFill>
                <a:latin typeface="Nunito"/>
                <a:ea typeface="Söhne"/>
                <a:cs typeface="Söhne"/>
              </a:rPr>
              <a:t> Explore hyperparameter space with predefined ranges.</a:t>
            </a:r>
          </a:p>
          <a:p>
            <a:pPr marL="914411" lvl="1" indent="-457206">
              <a:lnSpc>
                <a:spcPct val="150000"/>
              </a:lnSpc>
              <a:buAutoNum type="arabicPeriod"/>
            </a:pPr>
            <a:r>
              <a:rPr lang="en-US" sz="2201" b="1" dirty="0">
                <a:solidFill>
                  <a:srgbClr val="374151"/>
                </a:solidFill>
                <a:latin typeface="Nunito"/>
                <a:ea typeface="Söhne"/>
                <a:cs typeface="Söhne"/>
              </a:rPr>
              <a:t>Bayesian Optimization:</a:t>
            </a:r>
            <a:r>
              <a:rPr lang="en-US" sz="2201" dirty="0">
                <a:solidFill>
                  <a:srgbClr val="374151"/>
                </a:solidFill>
                <a:latin typeface="Nunito"/>
                <a:ea typeface="Söhne"/>
                <a:cs typeface="Söhne"/>
              </a:rPr>
              <a:t> Utilize Bayesian methods for efficient optimization.</a:t>
            </a:r>
          </a:p>
          <a:p>
            <a:pPr marL="914411" lvl="1" indent="-457206">
              <a:lnSpc>
                <a:spcPct val="150000"/>
              </a:lnSpc>
              <a:buAutoNum type="arabicPeriod"/>
            </a:pPr>
            <a:r>
              <a:rPr lang="en-US" sz="2201" b="1" dirty="0">
                <a:solidFill>
                  <a:srgbClr val="374151"/>
                </a:solidFill>
                <a:latin typeface="Nunito"/>
                <a:ea typeface="Söhne"/>
                <a:cs typeface="Söhne"/>
              </a:rPr>
              <a:t>Cross-Validation:</a:t>
            </a:r>
            <a:r>
              <a:rPr lang="en-US" sz="2201" dirty="0">
                <a:solidFill>
                  <a:srgbClr val="374151"/>
                </a:solidFill>
                <a:latin typeface="Nunito"/>
                <a:ea typeface="Söhne"/>
                <a:cs typeface="Söhne"/>
              </a:rPr>
              <a:t> Validate hyperparameter choices with cross-validation.</a:t>
            </a:r>
          </a:p>
          <a:p>
            <a:pPr marL="914411" lvl="1" indent="-457206">
              <a:lnSpc>
                <a:spcPct val="150000"/>
              </a:lnSpc>
              <a:buAutoNum type="arabicPeriod"/>
            </a:pPr>
            <a:r>
              <a:rPr lang="en-US" sz="2201" b="1" dirty="0">
                <a:solidFill>
                  <a:srgbClr val="374151"/>
                </a:solidFill>
                <a:latin typeface="Nunito"/>
                <a:ea typeface="Söhne"/>
                <a:cs typeface="Söhne"/>
              </a:rPr>
              <a:t>Objective Metrics:</a:t>
            </a:r>
            <a:r>
              <a:rPr lang="en-US" sz="2201" dirty="0">
                <a:solidFill>
                  <a:srgbClr val="374151"/>
                </a:solidFill>
                <a:latin typeface="Nunito"/>
                <a:ea typeface="Söhne"/>
                <a:cs typeface="Söhne"/>
              </a:rPr>
              <a:t> Define evaluation metrics (e.g., AIC, BIC, RMSE) to guide optimization</a:t>
            </a:r>
            <a:r>
              <a:rPr lang="en-US" sz="2201" dirty="0" smtClean="0">
                <a:solidFill>
                  <a:srgbClr val="374151"/>
                </a:solidFill>
                <a:latin typeface="Nunito"/>
                <a:ea typeface="Söhne"/>
                <a:cs typeface="Söhne"/>
              </a:rPr>
              <a:t>.</a:t>
            </a:r>
          </a:p>
          <a:p>
            <a:pPr marL="457205" lvl="1">
              <a:lnSpc>
                <a:spcPct val="150000"/>
              </a:lnSpc>
            </a:pPr>
            <a:endParaRPr lang="en-US" sz="2201" dirty="0">
              <a:solidFill>
                <a:srgbClr val="374151"/>
              </a:solidFill>
              <a:latin typeface="Nunito"/>
              <a:ea typeface="Söhne"/>
              <a:cs typeface="Söhne"/>
            </a:endParaRPr>
          </a:p>
        </p:txBody>
      </p:sp>
    </p:spTree>
    <p:extLst>
      <p:ext uri="{BB962C8B-B14F-4D97-AF65-F5344CB8AC3E}">
        <p14:creationId xmlns:p14="http://schemas.microsoft.com/office/powerpoint/2010/main" val="10809948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White Noise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The </a:t>
            </a:r>
            <a:r>
              <a:rPr lang="en-US" dirty="0"/>
              <a:t>basic conditions for white noise are:</a:t>
            </a:r>
          </a:p>
          <a:p>
            <a:r>
              <a:rPr lang="en-US" b="1" dirty="0"/>
              <a:t>Zero Mean</a:t>
            </a:r>
            <a:r>
              <a:rPr lang="en-US" dirty="0"/>
              <a:t>: </a:t>
            </a:r>
            <a:r>
              <a:rPr lang="en-US" dirty="0" smtClean="0"/>
              <a:t>The average value of the white noise series should be zero.</a:t>
            </a:r>
          </a:p>
          <a:p>
            <a:r>
              <a:rPr lang="en-US" b="1" dirty="0" smtClean="0"/>
              <a:t>Constant Variance</a:t>
            </a:r>
            <a:r>
              <a:rPr lang="en-US" dirty="0" smtClean="0"/>
              <a:t>: The variance of the white noise series should be constant over time.</a:t>
            </a:r>
          </a:p>
          <a:p>
            <a:r>
              <a:rPr lang="en-US" b="1" dirty="0" smtClean="0"/>
              <a:t>Independence</a:t>
            </a:r>
            <a:r>
              <a:rPr lang="en-US" dirty="0"/>
              <a:t>: Each value in the white noise series should be statistically independent of all other values.</a:t>
            </a:r>
          </a:p>
          <a:p>
            <a:r>
              <a:rPr lang="en-US" b="1" dirty="0"/>
              <a:t>No Autocorrelation</a:t>
            </a:r>
            <a:r>
              <a:rPr lang="en-US" dirty="0"/>
              <a:t>: There should be no correlation between the values at different time points; the autocorrelation function should be zero for all lags except at lag zero</a:t>
            </a:r>
            <a:r>
              <a:rPr lang="en-US" dirty="0" smtClean="0"/>
              <a:t>.</a:t>
            </a:r>
          </a:p>
          <a:p>
            <a:pPr marL="0" indent="0">
              <a:buNone/>
            </a:pPr>
            <a:r>
              <a:rPr lang="en-US" b="1" dirty="0" smtClean="0"/>
              <a:t>ACF and PACF </a:t>
            </a:r>
            <a:r>
              <a:rPr lang="en-US" dirty="0" smtClean="0"/>
              <a:t>on a higher level can tell about the i</a:t>
            </a:r>
            <a:r>
              <a:rPr lang="en-US" b="1" dirty="0" smtClean="0"/>
              <a:t>ndependence and the autocorrelation</a:t>
            </a:r>
            <a:r>
              <a:rPr lang="en-US" dirty="0" smtClean="0"/>
              <a:t> however while in depth analysis we have to conduct various </a:t>
            </a:r>
            <a:r>
              <a:rPr lang="en-US" b="1" dirty="0" smtClean="0"/>
              <a:t>statistical tests</a:t>
            </a:r>
            <a:r>
              <a:rPr lang="en-US" dirty="0" smtClean="0"/>
              <a:t>.</a:t>
            </a:r>
          </a:p>
          <a:p>
            <a:pPr marL="0" indent="0">
              <a:buNone/>
            </a:pPr>
            <a:endParaRPr lang="en-US" dirty="0" smtClean="0"/>
          </a:p>
          <a:p>
            <a:pPr marL="0" indent="0">
              <a:buNone/>
            </a:pPr>
            <a:endParaRPr lang="en-US" dirty="0"/>
          </a:p>
          <a:p>
            <a:endParaRPr lang="en-US" dirty="0"/>
          </a:p>
        </p:txBody>
      </p:sp>
    </p:spTree>
    <p:extLst>
      <p:ext uri="{BB962C8B-B14F-4D97-AF65-F5344CB8AC3E}">
        <p14:creationId xmlns:p14="http://schemas.microsoft.com/office/powerpoint/2010/main" val="27637661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Homoscedasticity and heteroscedasticity </a:t>
            </a:r>
          </a:p>
        </p:txBody>
      </p:sp>
      <p:sp>
        <p:nvSpPr>
          <p:cNvPr id="3" name="Content Placeholder 2"/>
          <p:cNvSpPr>
            <a:spLocks noGrp="1"/>
          </p:cNvSpPr>
          <p:nvPr>
            <p:ph idx="1"/>
          </p:nvPr>
        </p:nvSpPr>
        <p:spPr/>
        <p:txBody>
          <a:bodyPr>
            <a:normAutofit/>
          </a:bodyPr>
          <a:lstStyle/>
          <a:p>
            <a:r>
              <a:rPr lang="en-US" dirty="0" smtClean="0"/>
              <a:t>Homoscedasticity </a:t>
            </a:r>
            <a:r>
              <a:rPr lang="en-US" dirty="0"/>
              <a:t>refers to a situation where the </a:t>
            </a:r>
            <a:r>
              <a:rPr lang="en-US" b="1" dirty="0"/>
              <a:t>variance of errors or residuals in a dataset is constant </a:t>
            </a:r>
            <a:r>
              <a:rPr lang="en-US" dirty="0"/>
              <a:t>across all levels of an independent variable, meaning the spread of errors remains consistent regardless of the value of the predictor. </a:t>
            </a:r>
            <a:endParaRPr lang="en-US" dirty="0" smtClean="0"/>
          </a:p>
          <a:p>
            <a:r>
              <a:rPr lang="en-US" dirty="0" smtClean="0"/>
              <a:t>In </a:t>
            </a:r>
            <a:r>
              <a:rPr lang="en-US" dirty="0"/>
              <a:t>contrast, heteroscedasticity occurs when the </a:t>
            </a:r>
            <a:r>
              <a:rPr lang="en-US" b="1" dirty="0"/>
              <a:t>variance of errors changes with the level of the independent variable</a:t>
            </a:r>
            <a:r>
              <a:rPr lang="en-US" dirty="0"/>
              <a:t>, resulting in a spread of residuals that varies across different values of the predictor. This can indicate that the model may not be capturing some underlying patterns in the data, potentially leading to unreliable statistical inferences.</a:t>
            </a:r>
          </a:p>
        </p:txBody>
      </p:sp>
    </p:spTree>
    <p:extLst>
      <p:ext uri="{BB962C8B-B14F-4D97-AF65-F5344CB8AC3E}">
        <p14:creationId xmlns:p14="http://schemas.microsoft.com/office/powerpoint/2010/main" val="2345820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ARIMA Steps by Box and Jenkins</a:t>
            </a:r>
            <a:endParaRPr lang="en-US" dirty="0"/>
          </a:p>
        </p:txBody>
      </p:sp>
      <p:sp>
        <p:nvSpPr>
          <p:cNvPr id="3" name="Content Placeholder 2"/>
          <p:cNvSpPr>
            <a:spLocks noGrp="1"/>
          </p:cNvSpPr>
          <p:nvPr>
            <p:ph idx="1"/>
          </p:nvPr>
        </p:nvSpPr>
        <p:spPr>
          <a:xfrm>
            <a:off x="677946" y="1432318"/>
            <a:ext cx="11109958" cy="4351338"/>
          </a:xfrm>
        </p:spPr>
        <p:txBody>
          <a:bodyPr>
            <a:noAutofit/>
          </a:bodyPr>
          <a:lstStyle/>
          <a:p>
            <a:pPr marL="0" indent="0">
              <a:buNone/>
            </a:pPr>
            <a:r>
              <a:rPr lang="en-US" sz="2000" dirty="0" smtClean="0"/>
              <a:t>It </a:t>
            </a:r>
            <a:r>
              <a:rPr lang="en-US" sz="2000" dirty="0"/>
              <a:t>is comprised on 4 steps</a:t>
            </a:r>
            <a:r>
              <a:rPr lang="en-US" sz="2000" dirty="0" smtClean="0"/>
              <a:t>:</a:t>
            </a:r>
            <a:endParaRPr lang="en-US" sz="2000" dirty="0"/>
          </a:p>
          <a:p>
            <a:pPr marL="0" indent="0">
              <a:buNone/>
            </a:pPr>
            <a:r>
              <a:rPr lang="en-US" sz="2000" dirty="0"/>
              <a:t>1. lags </a:t>
            </a:r>
            <a:r>
              <a:rPr lang="en-US" sz="2000" dirty="0" smtClean="0"/>
              <a:t>determination</a:t>
            </a:r>
            <a:endParaRPr lang="en-US" sz="2000" dirty="0"/>
          </a:p>
          <a:p>
            <a:pPr marL="0" indent="0">
              <a:buNone/>
            </a:pPr>
            <a:r>
              <a:rPr lang="en-US" sz="2000" dirty="0"/>
              <a:t>    a. Check for stationarity </a:t>
            </a:r>
            <a:r>
              <a:rPr lang="en-US" sz="2000" dirty="0" smtClean="0"/>
              <a:t>(d) </a:t>
            </a:r>
            <a:r>
              <a:rPr lang="en-US" sz="2000" dirty="0"/>
              <a:t>by </a:t>
            </a:r>
            <a:r>
              <a:rPr lang="en-US" sz="2000" dirty="0" err="1"/>
              <a:t>timeseries</a:t>
            </a:r>
            <a:r>
              <a:rPr lang="en-US" sz="2000" dirty="0"/>
              <a:t> plot and </a:t>
            </a:r>
            <a:r>
              <a:rPr lang="en-US" sz="2000" b="1" dirty="0"/>
              <a:t>ADF test </a:t>
            </a:r>
          </a:p>
          <a:p>
            <a:pPr marL="0" indent="0">
              <a:buNone/>
            </a:pPr>
            <a:r>
              <a:rPr lang="en-US" sz="2000" dirty="0"/>
              <a:t>    b. determine p </a:t>
            </a:r>
          </a:p>
          <a:p>
            <a:pPr marL="0" indent="0">
              <a:buNone/>
            </a:pPr>
            <a:r>
              <a:rPr lang="en-US" sz="2000" dirty="0"/>
              <a:t>    c. determine </a:t>
            </a:r>
            <a:r>
              <a:rPr lang="en-US" sz="2000" dirty="0" smtClean="0"/>
              <a:t>q</a:t>
            </a:r>
            <a:endParaRPr lang="en-US" sz="2000" dirty="0"/>
          </a:p>
          <a:p>
            <a:pPr marL="0" indent="0">
              <a:buNone/>
            </a:pPr>
            <a:r>
              <a:rPr lang="en-US" sz="2000" dirty="0"/>
              <a:t>If the model is stationary, it means that I=0 i.e. ARIMA will become ARMA</a:t>
            </a:r>
            <a:r>
              <a:rPr lang="en-US" sz="2000" dirty="0" smtClean="0"/>
              <a:t>.</a:t>
            </a:r>
            <a:endParaRPr lang="en-US" sz="2000" dirty="0"/>
          </a:p>
          <a:p>
            <a:pPr marL="0" indent="0">
              <a:buNone/>
            </a:pPr>
            <a:r>
              <a:rPr lang="en-US" sz="2000" dirty="0"/>
              <a:t>2. Estimate the model parameters by fitting ARIMA or ARMA</a:t>
            </a:r>
            <a:r>
              <a:rPr lang="en-US" sz="2000" dirty="0" smtClean="0"/>
              <a:t>.</a:t>
            </a:r>
            <a:endParaRPr lang="en-US" sz="2000" dirty="0"/>
          </a:p>
          <a:p>
            <a:pPr marL="0" indent="0">
              <a:buNone/>
            </a:pPr>
            <a:r>
              <a:rPr lang="en-US" sz="2000" dirty="0"/>
              <a:t>3. Calculate the residuals (errors).We need to prove that the residuals are a </a:t>
            </a:r>
            <a:r>
              <a:rPr lang="en-US" sz="2000" b="1" dirty="0"/>
              <a:t>white noise </a:t>
            </a:r>
            <a:r>
              <a:rPr lang="en-US" sz="2000" dirty="0"/>
              <a:t>by checking the following 3 conditions</a:t>
            </a:r>
            <a:r>
              <a:rPr lang="en-US" sz="2000" dirty="0" smtClean="0"/>
              <a:t>. This is also termed as </a:t>
            </a:r>
            <a:r>
              <a:rPr lang="en-US" sz="2000" b="1" dirty="0" smtClean="0"/>
              <a:t>diagnostic checking</a:t>
            </a:r>
            <a:r>
              <a:rPr lang="en-US" sz="2000" dirty="0" smtClean="0"/>
              <a:t>.</a:t>
            </a:r>
            <a:endParaRPr lang="en-US" sz="2000" dirty="0"/>
          </a:p>
          <a:p>
            <a:pPr marL="0" indent="0">
              <a:buNone/>
            </a:pPr>
            <a:r>
              <a:rPr lang="en-US" sz="2000" dirty="0"/>
              <a:t>    a. Mean = </a:t>
            </a:r>
            <a:r>
              <a:rPr lang="en-US" sz="2000" dirty="0" smtClean="0"/>
              <a:t>0</a:t>
            </a:r>
            <a:endParaRPr lang="en-US" sz="2000" dirty="0"/>
          </a:p>
          <a:p>
            <a:pPr marL="0" indent="0">
              <a:buNone/>
            </a:pPr>
            <a:r>
              <a:rPr lang="en-US" sz="2000" dirty="0"/>
              <a:t>    b. Variance = </a:t>
            </a:r>
            <a:r>
              <a:rPr lang="en-US" sz="2000" dirty="0" smtClean="0"/>
              <a:t>constant</a:t>
            </a:r>
            <a:endParaRPr lang="en-US" sz="2000" dirty="0"/>
          </a:p>
          <a:p>
            <a:pPr marL="0" indent="0">
              <a:buNone/>
            </a:pPr>
            <a:r>
              <a:rPr lang="en-US" sz="2000" dirty="0"/>
              <a:t>    c.  conditional heteroscedasticity = 0 (by ARCH test</a:t>
            </a:r>
            <a:r>
              <a:rPr lang="en-US" sz="2000" dirty="0" smtClean="0"/>
              <a:t>)</a:t>
            </a:r>
            <a:endParaRPr lang="en-US" sz="2000" dirty="0"/>
          </a:p>
          <a:p>
            <a:pPr marL="0" indent="0">
              <a:buNone/>
            </a:pPr>
            <a:r>
              <a:rPr lang="en-US" sz="2000" dirty="0"/>
              <a:t>4. Forecasting. We can go to forecast only if the above 3 conditions are fulfilled else we will have to go with the ARCH or the GARCH </a:t>
            </a:r>
            <a:r>
              <a:rPr lang="en-US" sz="2000" dirty="0" smtClean="0"/>
              <a:t>models.</a:t>
            </a:r>
            <a:endParaRPr lang="en-US" sz="2000" dirty="0"/>
          </a:p>
        </p:txBody>
      </p:sp>
    </p:spTree>
    <p:extLst>
      <p:ext uri="{BB962C8B-B14F-4D97-AF65-F5344CB8AC3E}">
        <p14:creationId xmlns:p14="http://schemas.microsoft.com/office/powerpoint/2010/main" val="7555912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2" y="235817"/>
            <a:ext cx="10515600" cy="1325563"/>
          </a:xfrm>
        </p:spPr>
        <p:txBody>
          <a:bodyPr/>
          <a:lstStyle/>
          <a:p>
            <a:r>
              <a:rPr lang="en-US" dirty="0" smtClean="0"/>
              <a:t>Diagnostic </a:t>
            </a:r>
            <a:r>
              <a:rPr lang="en-US" dirty="0"/>
              <a:t>checking </a:t>
            </a:r>
          </a:p>
        </p:txBody>
      </p:sp>
      <p:sp>
        <p:nvSpPr>
          <p:cNvPr id="3" name="Content Placeholder 2"/>
          <p:cNvSpPr>
            <a:spLocks noGrp="1"/>
          </p:cNvSpPr>
          <p:nvPr>
            <p:ph idx="1"/>
          </p:nvPr>
        </p:nvSpPr>
        <p:spPr>
          <a:xfrm>
            <a:off x="838202" y="1428461"/>
            <a:ext cx="10515600" cy="4351339"/>
          </a:xfrm>
        </p:spPr>
        <p:txBody>
          <a:bodyPr>
            <a:noAutofit/>
          </a:bodyPr>
          <a:lstStyle/>
          <a:p>
            <a:pPr marL="0" indent="0">
              <a:buNone/>
            </a:pPr>
            <a:r>
              <a:rPr lang="en-US" sz="2000" dirty="0"/>
              <a:t>After applying ARIMA models, diagnostic checking involves the following steps:</a:t>
            </a:r>
          </a:p>
          <a:p>
            <a:r>
              <a:rPr lang="en-US" sz="2000" b="1" dirty="0"/>
              <a:t>Check Residuals</a:t>
            </a:r>
            <a:r>
              <a:rPr lang="en-US" sz="2000" dirty="0"/>
              <a:t>: Ensure the residuals (errors) are </a:t>
            </a:r>
            <a:r>
              <a:rPr lang="en-US" sz="2000" b="1" dirty="0"/>
              <a:t>white noise </a:t>
            </a:r>
          </a:p>
          <a:p>
            <a:r>
              <a:rPr lang="en-US" sz="2000" b="1" dirty="0"/>
              <a:t>Ljung-Box Test</a:t>
            </a:r>
            <a:r>
              <a:rPr lang="en-US" sz="2000" dirty="0"/>
              <a:t>: Perform this test to check if the residuals are independently distributed. A high p-value suggests no significant autocorrelation.</a:t>
            </a:r>
          </a:p>
          <a:p>
            <a:r>
              <a:rPr lang="en-US" sz="2000" b="1" dirty="0"/>
              <a:t>Normality Test</a:t>
            </a:r>
            <a:r>
              <a:rPr lang="en-US" sz="2000" dirty="0"/>
              <a:t>: Test if the residuals follow a normal distribution.</a:t>
            </a:r>
          </a:p>
          <a:p>
            <a:r>
              <a:rPr lang="en-US" sz="2000" b="1" dirty="0"/>
              <a:t>Heteroscedasticity Test</a:t>
            </a:r>
            <a:r>
              <a:rPr lang="en-US" sz="2000" dirty="0"/>
              <a:t>: </a:t>
            </a:r>
            <a:r>
              <a:rPr lang="en-US" sz="2000" i="1" dirty="0"/>
              <a:t>Check for changing variance in residuals by examining residual plots.</a:t>
            </a:r>
          </a:p>
          <a:p>
            <a:r>
              <a:rPr lang="en-US" sz="2000" b="1" dirty="0"/>
              <a:t>Parameter Significance</a:t>
            </a:r>
            <a:r>
              <a:rPr lang="en-US" sz="2000" dirty="0"/>
              <a:t>: Verify that the estimated model parameters are statistically significant and not zero.</a:t>
            </a:r>
          </a:p>
          <a:p>
            <a:endParaRPr lang="en-US" sz="2000" dirty="0"/>
          </a:p>
        </p:txBody>
      </p:sp>
    </p:spTree>
    <p:extLst>
      <p:ext uri="{BB962C8B-B14F-4D97-AF65-F5344CB8AC3E}">
        <p14:creationId xmlns:p14="http://schemas.microsoft.com/office/powerpoint/2010/main" val="28961388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 and GARCH</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sz="3801" b="1" dirty="0"/>
              <a:t>VOLITALITY</a:t>
            </a:r>
          </a:p>
          <a:p>
            <a:r>
              <a:rPr lang="en-US" dirty="0"/>
              <a:t>Volatility is a measure of </a:t>
            </a:r>
            <a:r>
              <a:rPr lang="en-US" b="1" dirty="0"/>
              <a:t>how much the price of an asset, like a stock, fluctuates over time</a:t>
            </a:r>
            <a:r>
              <a:rPr lang="en-US" dirty="0"/>
              <a:t>. </a:t>
            </a:r>
            <a:endParaRPr lang="en-US" dirty="0" smtClean="0"/>
          </a:p>
          <a:p>
            <a:r>
              <a:rPr lang="en-US" dirty="0" smtClean="0"/>
              <a:t>If </a:t>
            </a:r>
            <a:r>
              <a:rPr lang="en-US" dirty="0"/>
              <a:t>an asset's </a:t>
            </a:r>
            <a:r>
              <a:rPr lang="en-US" b="1" dirty="0"/>
              <a:t>price changes frequently and by large amounts, it is considered highly volatile</a:t>
            </a:r>
            <a:r>
              <a:rPr lang="en-US" dirty="0"/>
              <a:t>. </a:t>
            </a:r>
            <a:endParaRPr lang="en-US" dirty="0" smtClean="0"/>
          </a:p>
          <a:p>
            <a:r>
              <a:rPr lang="en-US" dirty="0" smtClean="0"/>
              <a:t>Conversely</a:t>
            </a:r>
            <a:r>
              <a:rPr lang="en-US" dirty="0"/>
              <a:t>, if the </a:t>
            </a:r>
            <a:r>
              <a:rPr lang="en-US" b="1" dirty="0"/>
              <a:t>price changes slowly and steadily, it is considered less volatile</a:t>
            </a:r>
            <a:r>
              <a:rPr lang="en-US" dirty="0"/>
              <a:t>. </a:t>
            </a:r>
            <a:endParaRPr lang="en-US" dirty="0" smtClean="0"/>
          </a:p>
          <a:p>
            <a:r>
              <a:rPr lang="en-US" dirty="0" smtClean="0"/>
              <a:t>In </a:t>
            </a:r>
            <a:r>
              <a:rPr lang="en-US" dirty="0"/>
              <a:t>essence, volatility represents the degree of uncertainty or risk associated with the price changes of an asset</a:t>
            </a:r>
            <a:r>
              <a:rPr lang="en-US" dirty="0" smtClean="0"/>
              <a:t>.</a:t>
            </a:r>
          </a:p>
          <a:p>
            <a:r>
              <a:rPr lang="en-US" b="1" dirty="0"/>
              <a:t>Volatility is directly related to the variance of the errors in a time series, as it measures how much these errors (or deviations from predicted values) vary over time. Higher variance in the errors indicates greater volatility, meaning the asset's price experiences larger and more frequent fluctuations</a:t>
            </a:r>
            <a:r>
              <a:rPr lang="en-US" dirty="0"/>
              <a:t>.</a:t>
            </a:r>
          </a:p>
        </p:txBody>
      </p:sp>
    </p:spTree>
    <p:extLst>
      <p:ext uri="{BB962C8B-B14F-4D97-AF65-F5344CB8AC3E}">
        <p14:creationId xmlns:p14="http://schemas.microsoft.com/office/powerpoint/2010/main" val="31085860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 and GARCH</a:t>
            </a:r>
            <a:endParaRPr lang="en-US" dirty="0"/>
          </a:p>
        </p:txBody>
      </p:sp>
      <p:sp>
        <p:nvSpPr>
          <p:cNvPr id="3" name="Content Placeholder 2"/>
          <p:cNvSpPr>
            <a:spLocks noGrp="1"/>
          </p:cNvSpPr>
          <p:nvPr>
            <p:ph idx="1"/>
          </p:nvPr>
        </p:nvSpPr>
        <p:spPr/>
        <p:txBody>
          <a:bodyPr/>
          <a:lstStyle/>
          <a:p>
            <a:r>
              <a:rPr lang="en-US" dirty="0"/>
              <a:t>ARCH (Autoregressive Conditional Heteroskedasticity) and GARCH (Generalized Autoregressive Conditional Heteroskedasticity) are advanced statistical models used to understand and forecast the </a:t>
            </a:r>
            <a:r>
              <a:rPr lang="en-US" b="1" dirty="0"/>
              <a:t>volatility</a:t>
            </a:r>
            <a:r>
              <a:rPr lang="en-US" dirty="0"/>
              <a:t> </a:t>
            </a:r>
            <a:r>
              <a:rPr lang="en-US" b="1" dirty="0"/>
              <a:t>of time series data</a:t>
            </a:r>
            <a:r>
              <a:rPr lang="en-US" dirty="0"/>
              <a:t>, which is particularly useful in financial markets. </a:t>
            </a:r>
            <a:endParaRPr lang="en-US" dirty="0" smtClean="0"/>
          </a:p>
          <a:p>
            <a:r>
              <a:rPr lang="en-US" dirty="0" smtClean="0"/>
              <a:t>These </a:t>
            </a:r>
            <a:r>
              <a:rPr lang="en-US" dirty="0"/>
              <a:t>models </a:t>
            </a:r>
            <a:r>
              <a:rPr lang="en-US" b="1" dirty="0"/>
              <a:t>extend the concept of ARIMA </a:t>
            </a:r>
            <a:r>
              <a:rPr lang="en-US" dirty="0"/>
              <a:t>(Autoregressive Integrated Moving Average) </a:t>
            </a:r>
            <a:r>
              <a:rPr lang="en-US" b="1" dirty="0"/>
              <a:t>and SARIMA </a:t>
            </a:r>
            <a:r>
              <a:rPr lang="en-US" dirty="0"/>
              <a:t>(Seasonal Autoregressive Integrated Moving Average), which are primarily designed to model and forecast the actual values of a time series.</a:t>
            </a:r>
          </a:p>
        </p:txBody>
      </p:sp>
    </p:spTree>
    <p:extLst>
      <p:ext uri="{BB962C8B-B14F-4D97-AF65-F5344CB8AC3E}">
        <p14:creationId xmlns:p14="http://schemas.microsoft.com/office/powerpoint/2010/main" val="35092088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 and GARCH</a:t>
            </a:r>
            <a:endParaRPr lang="en-US" dirty="0"/>
          </a:p>
        </p:txBody>
      </p:sp>
      <p:sp>
        <p:nvSpPr>
          <p:cNvPr id="3" name="Content Placeholder 2"/>
          <p:cNvSpPr>
            <a:spLocks noGrp="1"/>
          </p:cNvSpPr>
          <p:nvPr>
            <p:ph idx="1"/>
          </p:nvPr>
        </p:nvSpPr>
        <p:spPr/>
        <p:txBody>
          <a:bodyPr/>
          <a:lstStyle/>
          <a:p>
            <a:r>
              <a:rPr lang="en-US" dirty="0"/>
              <a:t>While </a:t>
            </a:r>
            <a:r>
              <a:rPr lang="en-US" b="1" dirty="0"/>
              <a:t>ARIMA and SARIMA </a:t>
            </a:r>
            <a:r>
              <a:rPr lang="en-US" dirty="0"/>
              <a:t>focus on capturing the underlying patterns and trends in time series data to </a:t>
            </a:r>
            <a:r>
              <a:rPr lang="en-US" b="1" dirty="0"/>
              <a:t>predict future values, ARCH and GARCH are concerned with modeling the variability</a:t>
            </a:r>
            <a:r>
              <a:rPr lang="en-US" dirty="0"/>
              <a:t> or volatility of these values. </a:t>
            </a:r>
            <a:endParaRPr lang="en-US" dirty="0" smtClean="0"/>
          </a:p>
          <a:p>
            <a:r>
              <a:rPr lang="en-US" dirty="0" smtClean="0"/>
              <a:t>The </a:t>
            </a:r>
            <a:r>
              <a:rPr lang="en-US" dirty="0"/>
              <a:t>key insight behind ARCH models is that the </a:t>
            </a:r>
            <a:r>
              <a:rPr lang="en-US" b="1" dirty="0"/>
              <a:t>variance of a time series is not constant over time but varies depending on past observations</a:t>
            </a:r>
            <a:r>
              <a:rPr lang="en-US" dirty="0"/>
              <a:t>. </a:t>
            </a:r>
            <a:endParaRPr lang="en-US" dirty="0" smtClean="0"/>
          </a:p>
          <a:p>
            <a:r>
              <a:rPr lang="en-US" dirty="0" smtClean="0"/>
              <a:t>This </a:t>
            </a:r>
            <a:r>
              <a:rPr lang="en-US" dirty="0"/>
              <a:t>is particularly relevant for </a:t>
            </a:r>
            <a:r>
              <a:rPr lang="en-US" b="1" dirty="0"/>
              <a:t>financial time series, where periods of high volatility are often followed by more high volatility</a:t>
            </a:r>
            <a:r>
              <a:rPr lang="en-US" dirty="0"/>
              <a:t>, </a:t>
            </a:r>
            <a:r>
              <a:rPr lang="en-US" b="1" dirty="0"/>
              <a:t>and periods of low volatility are followed by more low volatility</a:t>
            </a:r>
            <a:r>
              <a:rPr lang="en-US" dirty="0"/>
              <a:t>.</a:t>
            </a:r>
          </a:p>
        </p:txBody>
      </p:sp>
    </p:spTree>
    <p:extLst>
      <p:ext uri="{BB962C8B-B14F-4D97-AF65-F5344CB8AC3E}">
        <p14:creationId xmlns:p14="http://schemas.microsoft.com/office/powerpoint/2010/main" val="11681247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 and GARCH</a:t>
            </a:r>
            <a:endParaRPr lang="en-US" dirty="0"/>
          </a:p>
        </p:txBody>
      </p:sp>
      <p:sp>
        <p:nvSpPr>
          <p:cNvPr id="3" name="Content Placeholder 2"/>
          <p:cNvSpPr>
            <a:spLocks noGrp="1"/>
          </p:cNvSpPr>
          <p:nvPr>
            <p:ph idx="1"/>
          </p:nvPr>
        </p:nvSpPr>
        <p:spPr/>
        <p:txBody>
          <a:bodyPr>
            <a:normAutofit/>
          </a:bodyPr>
          <a:lstStyle/>
          <a:p>
            <a:r>
              <a:rPr lang="en-US" dirty="0"/>
              <a:t>ARCH </a:t>
            </a:r>
            <a:r>
              <a:rPr lang="en-US" dirty="0" smtClean="0"/>
              <a:t>models </a:t>
            </a:r>
            <a:r>
              <a:rPr lang="en-US" dirty="0"/>
              <a:t>account for this changing variance by modeling the </a:t>
            </a:r>
            <a:r>
              <a:rPr lang="en-US" b="1" dirty="0"/>
              <a:t>variance</a:t>
            </a:r>
            <a:r>
              <a:rPr lang="en-US" dirty="0"/>
              <a:t> </a:t>
            </a:r>
            <a:r>
              <a:rPr lang="en-US" b="1" dirty="0"/>
              <a:t>of the current error term as a function of the past error terms</a:t>
            </a:r>
            <a:r>
              <a:rPr lang="en-US" dirty="0"/>
              <a:t>. </a:t>
            </a:r>
            <a:endParaRPr lang="en-US" dirty="0" smtClean="0"/>
          </a:p>
          <a:p>
            <a:r>
              <a:rPr lang="en-US" dirty="0" smtClean="0"/>
              <a:t>This </a:t>
            </a:r>
            <a:r>
              <a:rPr lang="en-US" dirty="0"/>
              <a:t>means that the model </a:t>
            </a:r>
            <a:r>
              <a:rPr lang="en-US" b="1" dirty="0"/>
              <a:t>adapts to changes in volatility over </a:t>
            </a:r>
            <a:r>
              <a:rPr lang="en-US" b="1" dirty="0" smtClean="0"/>
              <a:t>time</a:t>
            </a:r>
            <a:r>
              <a:rPr lang="en-US" dirty="0" smtClean="0"/>
              <a:t>.</a:t>
            </a:r>
          </a:p>
        </p:txBody>
      </p:sp>
    </p:spTree>
    <p:extLst>
      <p:ext uri="{BB962C8B-B14F-4D97-AF65-F5344CB8AC3E}">
        <p14:creationId xmlns:p14="http://schemas.microsoft.com/office/powerpoint/2010/main" val="445105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Practical implications of time series ANALYSIS</a:t>
            </a:r>
            <a:endParaRPr lang="en-US" dirty="0"/>
          </a:p>
        </p:txBody>
      </p:sp>
      <p:sp>
        <p:nvSpPr>
          <p:cNvPr id="3" name="Content Placeholder 2"/>
          <p:cNvSpPr>
            <a:spLocks noGrp="1"/>
          </p:cNvSpPr>
          <p:nvPr>
            <p:ph idx="1"/>
          </p:nvPr>
        </p:nvSpPr>
        <p:spPr/>
        <p:txBody>
          <a:bodyPr/>
          <a:lstStyle/>
          <a:p>
            <a:r>
              <a:rPr lang="en-US" sz="2400" b="1" dirty="0"/>
              <a:t>Time series analysis </a:t>
            </a:r>
            <a:r>
              <a:rPr lang="en-US" sz="2400" dirty="0"/>
              <a:t>is a </a:t>
            </a:r>
            <a:r>
              <a:rPr lang="en-US" sz="2400" b="1" dirty="0"/>
              <a:t>predictive modeling </a:t>
            </a:r>
            <a:r>
              <a:rPr lang="en-US" sz="2400" dirty="0"/>
              <a:t>tool that aids in making </a:t>
            </a:r>
            <a:r>
              <a:rPr lang="en-US" sz="2400" b="1" dirty="0"/>
              <a:t>well-informed decisions</a:t>
            </a:r>
            <a:r>
              <a:rPr lang="en-US" sz="2400" dirty="0"/>
              <a:t>. </a:t>
            </a:r>
          </a:p>
          <a:p>
            <a:r>
              <a:rPr lang="en-US" sz="2400" dirty="0"/>
              <a:t>For example, if an </a:t>
            </a:r>
            <a:r>
              <a:rPr lang="en-US" sz="2400" b="1" dirty="0"/>
              <a:t>investor</a:t>
            </a:r>
            <a:r>
              <a:rPr lang="en-US" sz="2400" dirty="0"/>
              <a:t> knows </a:t>
            </a:r>
            <a:r>
              <a:rPr lang="en-US" sz="2400" b="1" dirty="0"/>
              <a:t>the closing price of a particular stock </a:t>
            </a:r>
            <a:r>
              <a:rPr lang="en-US" sz="2400" dirty="0"/>
              <a:t>for tomorrow, they can make well-informed </a:t>
            </a:r>
            <a:r>
              <a:rPr lang="en-US" sz="2400" b="1" dirty="0"/>
              <a:t>buy or sell </a:t>
            </a:r>
            <a:r>
              <a:rPr lang="en-US" sz="2400" dirty="0"/>
              <a:t>decisions. </a:t>
            </a:r>
          </a:p>
          <a:p>
            <a:r>
              <a:rPr lang="en-US" sz="2400" dirty="0"/>
              <a:t>Similarly, if a </a:t>
            </a:r>
            <a:r>
              <a:rPr lang="en-US" sz="2400" b="1" dirty="0"/>
              <a:t>manufacturing company </a:t>
            </a:r>
            <a:r>
              <a:rPr lang="en-US" sz="2400" dirty="0"/>
              <a:t>can predict </a:t>
            </a:r>
            <a:r>
              <a:rPr lang="en-US" sz="2400" b="1" dirty="0"/>
              <a:t>sales for the next quarter</a:t>
            </a:r>
            <a:r>
              <a:rPr lang="en-US" sz="2400" dirty="0"/>
              <a:t>, they can </a:t>
            </a:r>
            <a:r>
              <a:rPr lang="en-US" sz="2400" b="1" dirty="0"/>
              <a:t>plan their resources </a:t>
            </a:r>
            <a:r>
              <a:rPr lang="en-US" sz="2400" dirty="0"/>
              <a:t>accordingly, ensuring </a:t>
            </a:r>
            <a:r>
              <a:rPr lang="en-US" sz="2400" b="1" dirty="0"/>
              <a:t>no </a:t>
            </a:r>
            <a:r>
              <a:rPr lang="en-US" sz="2400" b="1" dirty="0" smtClean="0"/>
              <a:t>stock outs </a:t>
            </a:r>
            <a:r>
              <a:rPr lang="en-US" sz="2400" b="1" dirty="0"/>
              <a:t>or excessive inventory</a:t>
            </a:r>
            <a:r>
              <a:rPr lang="en-US" sz="2400" dirty="0"/>
              <a:t>. </a:t>
            </a:r>
          </a:p>
          <a:p>
            <a:r>
              <a:rPr lang="en-US" sz="2400" dirty="0"/>
              <a:t>Moreover, if the </a:t>
            </a:r>
            <a:r>
              <a:rPr lang="en-US" sz="2400" b="1" dirty="0"/>
              <a:t>disaster management department </a:t>
            </a:r>
            <a:r>
              <a:rPr lang="en-US" sz="2400" dirty="0"/>
              <a:t>can accurately </a:t>
            </a:r>
            <a:r>
              <a:rPr lang="en-US" sz="2400" b="1" dirty="0"/>
              <a:t>predict rainfall </a:t>
            </a:r>
            <a:r>
              <a:rPr lang="en-US" sz="2400" dirty="0"/>
              <a:t>for the coming year, they can prepare for</a:t>
            </a:r>
            <a:r>
              <a:rPr lang="en-US" sz="2400" b="1" dirty="0"/>
              <a:t> potential floods</a:t>
            </a:r>
            <a:r>
              <a:rPr lang="en-US" sz="2400" dirty="0"/>
              <a:t>.</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5260549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 AND GARCH – REAL WORLD USES</a:t>
            </a:r>
            <a:endParaRPr lang="en-US" dirty="0"/>
          </a:p>
        </p:txBody>
      </p:sp>
      <p:sp>
        <p:nvSpPr>
          <p:cNvPr id="3" name="Content Placeholder 2"/>
          <p:cNvSpPr>
            <a:spLocks noGrp="1"/>
          </p:cNvSpPr>
          <p:nvPr>
            <p:ph idx="1"/>
          </p:nvPr>
        </p:nvSpPr>
        <p:spPr/>
        <p:txBody>
          <a:bodyPr/>
          <a:lstStyle/>
          <a:p>
            <a:pPr lvl="0"/>
            <a:r>
              <a:rPr lang="en-US" sz="2601" dirty="0">
                <a:solidFill>
                  <a:prstClr val="black"/>
                </a:solidFill>
              </a:rPr>
              <a:t>Both ARCH and GARCH models are especially useful in risk management, option pricing, and financial forecasting. </a:t>
            </a:r>
          </a:p>
          <a:p>
            <a:pPr lvl="0"/>
            <a:r>
              <a:rPr lang="en-US" sz="2601" dirty="0">
                <a:solidFill>
                  <a:prstClr val="black"/>
                </a:solidFill>
              </a:rPr>
              <a:t>They are used to estimate how much the variability of asset returns is likely to fluctuate, which is crucial for investors and analysts to make informed decisions. </a:t>
            </a:r>
          </a:p>
          <a:p>
            <a:pPr lvl="0"/>
            <a:r>
              <a:rPr lang="en-US" sz="2601" dirty="0">
                <a:solidFill>
                  <a:prstClr val="black"/>
                </a:solidFill>
              </a:rPr>
              <a:t>While these </a:t>
            </a:r>
            <a:r>
              <a:rPr lang="en-US" sz="2601" b="1" dirty="0">
                <a:solidFill>
                  <a:prstClr val="black"/>
                </a:solidFill>
              </a:rPr>
              <a:t>models do not predict the actual future values of a time series</a:t>
            </a:r>
            <a:r>
              <a:rPr lang="en-US" sz="2601" dirty="0">
                <a:solidFill>
                  <a:prstClr val="black"/>
                </a:solidFill>
              </a:rPr>
              <a:t>, they provide valuable </a:t>
            </a:r>
            <a:r>
              <a:rPr lang="en-US" sz="2601" b="1" dirty="0">
                <a:solidFill>
                  <a:prstClr val="black"/>
                </a:solidFill>
              </a:rPr>
              <a:t>forecasts of volatility</a:t>
            </a:r>
            <a:r>
              <a:rPr lang="en-US" sz="2601" dirty="0">
                <a:solidFill>
                  <a:prstClr val="black"/>
                </a:solidFill>
              </a:rPr>
              <a:t>, which can be critical for understanding market behavior and for constructing strategies that account for varying levels of risk.</a:t>
            </a:r>
          </a:p>
        </p:txBody>
      </p:sp>
    </p:spTree>
    <p:extLst>
      <p:ext uri="{BB962C8B-B14F-4D97-AF65-F5344CB8AC3E}">
        <p14:creationId xmlns:p14="http://schemas.microsoft.com/office/powerpoint/2010/main" val="17184176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 AND GARCH STEPS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1. Apply ARIMA Model:</a:t>
            </a:r>
            <a:endParaRPr lang="en-US" dirty="0"/>
          </a:p>
          <a:p>
            <a:r>
              <a:rPr lang="en-US" b="1" dirty="0"/>
              <a:t>Fit the ARIMA model</a:t>
            </a:r>
            <a:r>
              <a:rPr lang="en-US" dirty="0"/>
              <a:t> to your time series data.</a:t>
            </a:r>
          </a:p>
          <a:p>
            <a:r>
              <a:rPr lang="en-US" b="1" dirty="0"/>
              <a:t>Check the residuals</a:t>
            </a:r>
            <a:r>
              <a:rPr lang="en-US" dirty="0"/>
              <a:t> from the ARIMA model for patterns or heteroscedasticity (non-constant variance).</a:t>
            </a:r>
          </a:p>
          <a:p>
            <a:pPr marL="0" indent="0">
              <a:buNone/>
            </a:pPr>
            <a:r>
              <a:rPr lang="en-US" b="1" dirty="0"/>
              <a:t>2. Evaluate ARIMA Performance:</a:t>
            </a:r>
            <a:endParaRPr lang="en-US" dirty="0"/>
          </a:p>
          <a:p>
            <a:r>
              <a:rPr lang="en-US" b="1" dirty="0"/>
              <a:t>Assess model diagnostics</a:t>
            </a:r>
            <a:r>
              <a:rPr lang="en-US" dirty="0"/>
              <a:t> to determine if the ARIMA model is adequately capturing the data's patterns.</a:t>
            </a:r>
          </a:p>
          <a:p>
            <a:r>
              <a:rPr lang="en-US" b="1" dirty="0"/>
              <a:t>Look for </a:t>
            </a:r>
            <a:r>
              <a:rPr lang="en-US" b="1" dirty="0" smtClean="0"/>
              <a:t>issues </a:t>
            </a:r>
            <a:r>
              <a:rPr lang="en-US" dirty="0" smtClean="0"/>
              <a:t>like check for whether if the residuals </a:t>
            </a:r>
            <a:r>
              <a:rPr lang="en-US" dirty="0"/>
              <a:t>are Homoscedasticity and heteroscedasticity </a:t>
            </a:r>
            <a:r>
              <a:rPr lang="en-US" dirty="0" smtClean="0"/>
              <a:t>.</a:t>
            </a:r>
          </a:p>
          <a:p>
            <a:pPr marL="0" indent="0">
              <a:buNone/>
            </a:pPr>
            <a:r>
              <a:rPr lang="en-US" b="1" dirty="0" smtClean="0"/>
              <a:t>3. Reiterate ARIMA in case the model fails to pass the diagnostic check.</a:t>
            </a:r>
            <a:endParaRPr lang="en-US" dirty="0"/>
          </a:p>
        </p:txBody>
      </p:sp>
    </p:spTree>
    <p:extLst>
      <p:ext uri="{BB962C8B-B14F-4D97-AF65-F5344CB8AC3E}">
        <p14:creationId xmlns:p14="http://schemas.microsoft.com/office/powerpoint/2010/main" val="10779314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 AND GARCH STEPS</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t>4</a:t>
            </a:r>
            <a:r>
              <a:rPr lang="en-US" b="1" dirty="0"/>
              <a:t>. Apply ARCH Model</a:t>
            </a:r>
            <a:r>
              <a:rPr lang="en-US" b="1" dirty="0" smtClean="0"/>
              <a:t>:</a:t>
            </a:r>
            <a:endParaRPr lang="en-US" dirty="0"/>
          </a:p>
          <a:p>
            <a:r>
              <a:rPr lang="en-US" dirty="0" smtClean="0"/>
              <a:t>If the model does not pass the diagnostic test irrespective of the commination that we use in ARIMA models then go for ARCH model.</a:t>
            </a:r>
          </a:p>
          <a:p>
            <a:r>
              <a:rPr lang="en-US" b="1" dirty="0" smtClean="0"/>
              <a:t>Fit </a:t>
            </a:r>
            <a:r>
              <a:rPr lang="en-US" b="1" dirty="0"/>
              <a:t>an ARCH model</a:t>
            </a:r>
            <a:r>
              <a:rPr lang="en-US" dirty="0"/>
              <a:t> to the residuals from the ARIMA model to model the changing variance.</a:t>
            </a:r>
          </a:p>
          <a:p>
            <a:r>
              <a:rPr lang="en-US" b="1" dirty="0"/>
              <a:t>Select the appropriate ARCH order</a:t>
            </a:r>
            <a:r>
              <a:rPr lang="en-US" dirty="0"/>
              <a:t> based on model selection criteria or diagnostic checks.</a:t>
            </a:r>
          </a:p>
          <a:p>
            <a:pPr marL="0" indent="0">
              <a:buNone/>
            </a:pPr>
            <a:r>
              <a:rPr lang="en-US" b="1" dirty="0"/>
              <a:t>5. Generate Forecasts from ARCH Model:</a:t>
            </a:r>
            <a:endParaRPr lang="en-US" dirty="0"/>
          </a:p>
          <a:p>
            <a:r>
              <a:rPr lang="en-US" b="1" dirty="0"/>
              <a:t>Produce forecasts</a:t>
            </a:r>
            <a:r>
              <a:rPr lang="en-US" dirty="0"/>
              <a:t> of the variance from the ARCH model, which will give you estimates of future volatility.</a:t>
            </a:r>
          </a:p>
          <a:p>
            <a:endParaRPr lang="en-US" dirty="0"/>
          </a:p>
        </p:txBody>
      </p:sp>
    </p:spTree>
    <p:extLst>
      <p:ext uri="{BB962C8B-B14F-4D97-AF65-F5344CB8AC3E}">
        <p14:creationId xmlns:p14="http://schemas.microsoft.com/office/powerpoint/2010/main" val="36759607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 AND GARCH STEPS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a:t>6. Combine Forecasts:</a:t>
            </a:r>
            <a:endParaRPr lang="en-US" dirty="0"/>
          </a:p>
          <a:p>
            <a:r>
              <a:rPr lang="en-US" b="1" dirty="0"/>
              <a:t>Use the ARIMA forecasts</a:t>
            </a:r>
            <a:r>
              <a:rPr lang="en-US" dirty="0"/>
              <a:t> for the mean level of the time series.</a:t>
            </a:r>
          </a:p>
          <a:p>
            <a:r>
              <a:rPr lang="en-US" b="1" dirty="0"/>
              <a:t>Incorporate the ARCH forecasts</a:t>
            </a:r>
            <a:r>
              <a:rPr lang="en-US" dirty="0"/>
              <a:t> to adjust for expected volatility in the future.</a:t>
            </a:r>
          </a:p>
          <a:p>
            <a:r>
              <a:rPr lang="en-US" b="1" dirty="0"/>
              <a:t>Combine both forecasts</a:t>
            </a:r>
            <a:r>
              <a:rPr lang="en-US" dirty="0"/>
              <a:t> to get the final predictions, often by adjusting the ARIMA forecasts for the volatility predicted by the ARCH model</a:t>
            </a:r>
            <a:r>
              <a:rPr lang="en-US" dirty="0" smtClean="0"/>
              <a:t>.</a:t>
            </a:r>
            <a:endParaRPr lang="en-US" b="1" dirty="0" smtClean="0"/>
          </a:p>
          <a:p>
            <a:pPr marL="0" indent="0">
              <a:buNone/>
            </a:pPr>
            <a:r>
              <a:rPr lang="en-US" b="1" dirty="0" smtClean="0"/>
              <a:t>7</a:t>
            </a:r>
            <a:r>
              <a:rPr lang="en-US" b="1" dirty="0"/>
              <a:t>. Evaluate Combined Forecasts:</a:t>
            </a:r>
            <a:endParaRPr lang="en-US" dirty="0"/>
          </a:p>
          <a:p>
            <a:r>
              <a:rPr lang="en-US" b="1" dirty="0"/>
              <a:t>Compare the final forecasts</a:t>
            </a:r>
            <a:r>
              <a:rPr lang="en-US" dirty="0"/>
              <a:t> with actual outcomes to evaluate the accuracy and effectiveness of the combined approach.</a:t>
            </a:r>
          </a:p>
          <a:p>
            <a:r>
              <a:rPr lang="en-US" b="1" dirty="0"/>
              <a:t>Refine models</a:t>
            </a:r>
            <a:r>
              <a:rPr lang="en-US" dirty="0"/>
              <a:t> as necessary based on performance and accuracy.</a:t>
            </a:r>
          </a:p>
          <a:p>
            <a:endParaRPr lang="en-US" dirty="0"/>
          </a:p>
        </p:txBody>
      </p:sp>
    </p:spTree>
    <p:extLst>
      <p:ext uri="{BB962C8B-B14F-4D97-AF65-F5344CB8AC3E}">
        <p14:creationId xmlns:p14="http://schemas.microsoft.com/office/powerpoint/2010/main" val="4059135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TRENDS</a:t>
            </a:r>
            <a:endParaRPr lang="en-US" dirty="0"/>
          </a:p>
        </p:txBody>
      </p:sp>
      <p:sp>
        <p:nvSpPr>
          <p:cNvPr id="3" name="Content Placeholder 2"/>
          <p:cNvSpPr>
            <a:spLocks noGrp="1"/>
          </p:cNvSpPr>
          <p:nvPr>
            <p:ph idx="1"/>
          </p:nvPr>
        </p:nvSpPr>
        <p:spPr>
          <a:xfrm>
            <a:off x="1024129" y="2286001"/>
            <a:ext cx="5662999" cy="4023360"/>
          </a:xfrm>
        </p:spPr>
        <p:txBody>
          <a:bodyPr/>
          <a:lstStyle/>
          <a:p>
            <a:r>
              <a:rPr lang="en-US" sz="2400" dirty="0"/>
              <a:t>Long-term </a:t>
            </a:r>
            <a:r>
              <a:rPr lang="en-US" sz="2400" b="1" dirty="0"/>
              <a:t>directional movements </a:t>
            </a:r>
            <a:r>
              <a:rPr lang="en-US" sz="2400" dirty="0"/>
              <a:t>in the data.</a:t>
            </a:r>
          </a:p>
          <a:p>
            <a:r>
              <a:rPr lang="en-US" sz="2400" dirty="0"/>
              <a:t>Can be </a:t>
            </a:r>
            <a:r>
              <a:rPr lang="en-US" sz="2400" b="1" dirty="0"/>
              <a:t>upwards or downwards</a:t>
            </a:r>
          </a:p>
          <a:p>
            <a:r>
              <a:rPr lang="en-US" sz="2400" dirty="0"/>
              <a:t>Indicates overall </a:t>
            </a:r>
            <a:r>
              <a:rPr lang="en-US" sz="2400" b="1" dirty="0"/>
              <a:t>growth or decline</a:t>
            </a:r>
            <a:r>
              <a:rPr lang="en-US" sz="2400" dirty="0"/>
              <a:t>.</a:t>
            </a:r>
          </a:p>
          <a:p>
            <a:r>
              <a:rPr lang="en-US" sz="2400" dirty="0"/>
              <a:t>May be </a:t>
            </a:r>
            <a:r>
              <a:rPr lang="en-US" sz="2400" b="1" dirty="0"/>
              <a:t>linear or nonlinear</a:t>
            </a:r>
            <a:r>
              <a:rPr lang="en-US" sz="2400" dirty="0"/>
              <a:t>.</a:t>
            </a:r>
          </a:p>
          <a:p>
            <a:r>
              <a:rPr lang="en-US" sz="2400" dirty="0"/>
              <a:t>Can help in </a:t>
            </a:r>
            <a:r>
              <a:rPr lang="en-US" sz="2400" b="1" dirty="0"/>
              <a:t>understanding underlying changes over time</a:t>
            </a:r>
            <a:r>
              <a:rPr lang="en-US" sz="2400" dirty="0"/>
              <a:t>.</a:t>
            </a:r>
          </a:p>
          <a:p>
            <a:r>
              <a:rPr lang="en-US" sz="2400" dirty="0"/>
              <a:t>Presence of </a:t>
            </a:r>
            <a:r>
              <a:rPr lang="en-US" sz="2400" b="1" dirty="0"/>
              <a:t>trend</a:t>
            </a:r>
            <a:r>
              <a:rPr lang="en-US" sz="2400" dirty="0"/>
              <a:t> in time series make it </a:t>
            </a:r>
            <a:r>
              <a:rPr lang="en-US" sz="2400" b="1" dirty="0"/>
              <a:t>non stationary</a:t>
            </a:r>
            <a:r>
              <a:rPr lang="en-US" sz="2400" dirty="0"/>
              <a:t>.</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7127" y="2285999"/>
            <a:ext cx="5455804" cy="3357419"/>
          </a:xfrm>
          <a:prstGeom prst="rect">
            <a:avLst/>
          </a:prstGeom>
        </p:spPr>
      </p:pic>
    </p:spTree>
    <p:extLst>
      <p:ext uri="{BB962C8B-B14F-4D97-AF65-F5344CB8AC3E}">
        <p14:creationId xmlns:p14="http://schemas.microsoft.com/office/powerpoint/2010/main" val="32994680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SEASONALITY</a:t>
            </a:r>
            <a:endParaRPr lang="en-US" dirty="0"/>
          </a:p>
        </p:txBody>
      </p:sp>
      <p:sp>
        <p:nvSpPr>
          <p:cNvPr id="3" name="Content Placeholder 2"/>
          <p:cNvSpPr>
            <a:spLocks noGrp="1"/>
          </p:cNvSpPr>
          <p:nvPr>
            <p:ph idx="1"/>
          </p:nvPr>
        </p:nvSpPr>
        <p:spPr>
          <a:xfrm>
            <a:off x="1024130" y="2286001"/>
            <a:ext cx="6152526" cy="4023360"/>
          </a:xfrm>
        </p:spPr>
        <p:txBody>
          <a:bodyPr>
            <a:normAutofit lnSpcReduction="10000"/>
          </a:bodyPr>
          <a:lstStyle/>
          <a:p>
            <a:r>
              <a:rPr lang="en-US" sz="2400" dirty="0"/>
              <a:t>Regular, </a:t>
            </a:r>
            <a:r>
              <a:rPr lang="en-US" sz="2400" b="1" dirty="0"/>
              <a:t>repeating patterns </a:t>
            </a:r>
            <a:r>
              <a:rPr lang="en-US" sz="2400" dirty="0"/>
              <a:t>in data.</a:t>
            </a:r>
          </a:p>
          <a:p>
            <a:r>
              <a:rPr lang="en-US" sz="2400" dirty="0"/>
              <a:t>Occurs at </a:t>
            </a:r>
            <a:r>
              <a:rPr lang="en-US" sz="2400" b="1" dirty="0"/>
              <a:t>consistent intervals (daily, weekly</a:t>
            </a:r>
            <a:r>
              <a:rPr lang="en-US" sz="2400" dirty="0"/>
              <a:t>, etc..).</a:t>
            </a:r>
          </a:p>
          <a:p>
            <a:r>
              <a:rPr lang="en-US" sz="2400" dirty="0"/>
              <a:t>Influenced by </a:t>
            </a:r>
            <a:r>
              <a:rPr lang="en-US" sz="2400" b="1" dirty="0"/>
              <a:t>external factors like weather or holidays</a:t>
            </a:r>
            <a:r>
              <a:rPr lang="en-US" sz="2400" dirty="0"/>
              <a:t>.</a:t>
            </a:r>
          </a:p>
          <a:p>
            <a:r>
              <a:rPr lang="en-US" sz="2400" dirty="0"/>
              <a:t>Can be observed as </a:t>
            </a:r>
            <a:r>
              <a:rPr lang="en-US" sz="2400" b="1" dirty="0"/>
              <a:t>peaks and troughs </a:t>
            </a:r>
            <a:r>
              <a:rPr lang="en-US" sz="2400" dirty="0"/>
              <a:t>in the data.</a:t>
            </a:r>
          </a:p>
          <a:p>
            <a:pPr lvl="1"/>
            <a:r>
              <a:rPr lang="en-US" sz="2800" b="1" dirty="0"/>
              <a:t>Power consumption </a:t>
            </a:r>
            <a:r>
              <a:rPr lang="en-US" sz="2800" dirty="0"/>
              <a:t>data shows </a:t>
            </a:r>
            <a:r>
              <a:rPr lang="en-US" sz="2800" b="1" dirty="0"/>
              <a:t>daily seasonality</a:t>
            </a:r>
          </a:p>
          <a:p>
            <a:pPr lvl="1"/>
            <a:r>
              <a:rPr lang="en-US" sz="2800" b="1" dirty="0"/>
              <a:t>Ice-cream purchase </a:t>
            </a:r>
            <a:r>
              <a:rPr lang="en-US" sz="2800" dirty="0"/>
              <a:t>data shows </a:t>
            </a:r>
            <a:r>
              <a:rPr lang="en-US" sz="2800" b="1" dirty="0"/>
              <a:t>yearly seasonality</a:t>
            </a:r>
          </a:p>
          <a:p>
            <a:endParaRPr lang="en-US" dirty="0"/>
          </a:p>
        </p:txBody>
      </p:sp>
      <p:pic>
        <p:nvPicPr>
          <p:cNvPr id="1026" name="Picture 2" descr="Seasonality in Time Series Analysis | by Egor Howell | Towards Data Sci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0555" y="1856509"/>
            <a:ext cx="4682837" cy="28817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53985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CYCLES</a:t>
            </a:r>
            <a:endParaRPr lang="en-US" dirty="0"/>
          </a:p>
        </p:txBody>
      </p:sp>
      <p:sp>
        <p:nvSpPr>
          <p:cNvPr id="3" name="Content Placeholder 2"/>
          <p:cNvSpPr>
            <a:spLocks noGrp="1"/>
          </p:cNvSpPr>
          <p:nvPr>
            <p:ph idx="1"/>
          </p:nvPr>
        </p:nvSpPr>
        <p:spPr>
          <a:xfrm>
            <a:off x="1024130" y="2286001"/>
            <a:ext cx="5376672" cy="4023360"/>
          </a:xfrm>
        </p:spPr>
        <p:txBody>
          <a:bodyPr>
            <a:normAutofit/>
          </a:bodyPr>
          <a:lstStyle/>
          <a:p>
            <a:r>
              <a:rPr lang="en-US" sz="2400" b="1" dirty="0"/>
              <a:t>Longer-term fluctuations </a:t>
            </a:r>
            <a:r>
              <a:rPr lang="en-US" sz="2400" dirty="0"/>
              <a:t>in data.</a:t>
            </a:r>
          </a:p>
          <a:p>
            <a:r>
              <a:rPr lang="en-US" sz="2400" b="1" dirty="0"/>
              <a:t>Not as regular as seasonal patterns</a:t>
            </a:r>
            <a:r>
              <a:rPr lang="en-US" sz="2400" dirty="0"/>
              <a:t>.</a:t>
            </a:r>
          </a:p>
          <a:p>
            <a:r>
              <a:rPr lang="en-US" sz="2400" dirty="0"/>
              <a:t>May exhibit </a:t>
            </a:r>
            <a:r>
              <a:rPr lang="en-US" sz="2400" b="1" dirty="0"/>
              <a:t>irregular durations and amplitudes</a:t>
            </a:r>
            <a:r>
              <a:rPr lang="en-US" sz="2400" dirty="0"/>
              <a:t>.</a:t>
            </a:r>
          </a:p>
          <a:p>
            <a:pPr lvl="1"/>
            <a:r>
              <a:rPr lang="en-US" sz="2800" dirty="0"/>
              <a:t>For example: </a:t>
            </a:r>
            <a:r>
              <a:rPr lang="en-US" sz="2800" b="1" dirty="0"/>
              <a:t>COVID 19 data</a:t>
            </a:r>
            <a:r>
              <a:rPr lang="en-US" sz="2800" dirty="0"/>
              <a:t>.</a:t>
            </a:r>
          </a:p>
        </p:txBody>
      </p:sp>
      <p:pic>
        <p:nvPicPr>
          <p:cNvPr id="4" name="Picture 3"/>
          <p:cNvPicPr>
            <a:picLocks noChangeAspect="1"/>
          </p:cNvPicPr>
          <p:nvPr/>
        </p:nvPicPr>
        <p:blipFill>
          <a:blip r:embed="rId2"/>
          <a:stretch>
            <a:fillRect/>
          </a:stretch>
        </p:blipFill>
        <p:spPr>
          <a:xfrm>
            <a:off x="5884166" y="2214142"/>
            <a:ext cx="6191006" cy="3392332"/>
          </a:xfrm>
          <a:prstGeom prst="rect">
            <a:avLst/>
          </a:prstGeom>
        </p:spPr>
      </p:pic>
    </p:spTree>
    <p:extLst>
      <p:ext uri="{BB962C8B-B14F-4D97-AF65-F5344CB8AC3E}">
        <p14:creationId xmlns:p14="http://schemas.microsoft.com/office/powerpoint/2010/main" val="1424780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Conditions of stationarity</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Constant </a:t>
            </a:r>
            <a:r>
              <a:rPr lang="en-US" b="1" dirty="0" smtClean="0"/>
              <a:t>Mean</a:t>
            </a:r>
            <a:r>
              <a:rPr lang="en-US" dirty="0" smtClean="0"/>
              <a:t> - </a:t>
            </a:r>
            <a:r>
              <a:rPr lang="en-US" dirty="0"/>
              <a:t>The mean of the series remains constant over time.</a:t>
            </a:r>
          </a:p>
          <a:p>
            <a:r>
              <a:rPr lang="en-US" b="1" dirty="0"/>
              <a:t>Constant </a:t>
            </a:r>
            <a:r>
              <a:rPr lang="en-US" b="1" dirty="0" smtClean="0"/>
              <a:t>Variance </a:t>
            </a:r>
            <a:r>
              <a:rPr lang="en-US" dirty="0" smtClean="0"/>
              <a:t>- </a:t>
            </a:r>
            <a:r>
              <a:rPr lang="en-US" dirty="0"/>
              <a:t>The variance (or standard deviation) of the series remains constant over time.</a:t>
            </a:r>
          </a:p>
          <a:p>
            <a:r>
              <a:rPr lang="en-US" b="1" dirty="0"/>
              <a:t>Constant </a:t>
            </a:r>
            <a:r>
              <a:rPr lang="en-US" b="1" dirty="0" smtClean="0"/>
              <a:t>Autocorrelation </a:t>
            </a:r>
            <a:r>
              <a:rPr lang="en-US" dirty="0" smtClean="0"/>
              <a:t>- </a:t>
            </a:r>
            <a:r>
              <a:rPr lang="en-US" dirty="0"/>
              <a:t>The </a:t>
            </a:r>
            <a:r>
              <a:rPr lang="en-US" dirty="0" smtClean="0"/>
              <a:t>autocorrelation </a:t>
            </a:r>
            <a:r>
              <a:rPr lang="en-US" dirty="0"/>
              <a:t>between two observations at different time points remains constant over time. </a:t>
            </a:r>
            <a:endParaRPr lang="en-US" dirty="0" smtClean="0"/>
          </a:p>
          <a:p>
            <a:r>
              <a:rPr lang="en-US" b="1" dirty="0" smtClean="0"/>
              <a:t>No Trend </a:t>
            </a:r>
            <a:r>
              <a:rPr lang="en-US" dirty="0" smtClean="0"/>
              <a:t>- </a:t>
            </a:r>
            <a:r>
              <a:rPr lang="en-US" dirty="0"/>
              <a:t>There is no systematic trend or pattern in the data, meaning the series does not exhibit long-term upward or downward movements.</a:t>
            </a:r>
          </a:p>
          <a:p>
            <a:r>
              <a:rPr lang="en-US" b="1" dirty="0"/>
              <a:t>No </a:t>
            </a:r>
            <a:r>
              <a:rPr lang="en-US" b="1" dirty="0" smtClean="0"/>
              <a:t>Seasonality </a:t>
            </a:r>
            <a:r>
              <a:rPr lang="en-US" dirty="0" smtClean="0"/>
              <a:t>- </a:t>
            </a:r>
            <a:r>
              <a:rPr lang="en-US" dirty="0"/>
              <a:t>The series does not exhibit periodic fluctuations </a:t>
            </a:r>
            <a:r>
              <a:rPr lang="en-US" dirty="0" smtClean="0"/>
              <a:t>at </a:t>
            </a:r>
            <a:r>
              <a:rPr lang="en-US" dirty="0"/>
              <a:t>fixed intervals</a:t>
            </a:r>
            <a:r>
              <a:rPr lang="en-US" dirty="0" smtClean="0"/>
              <a:t>.</a:t>
            </a:r>
          </a:p>
          <a:p>
            <a:pPr marL="0" indent="0">
              <a:buNone/>
            </a:pPr>
            <a:r>
              <a:rPr lang="en-US" dirty="0" smtClean="0"/>
              <a:t>Tests such as </a:t>
            </a:r>
            <a:r>
              <a:rPr lang="en-US" b="1" dirty="0" smtClean="0"/>
              <a:t>Augmented Ducky Fuller (ADF) </a:t>
            </a:r>
            <a:r>
              <a:rPr lang="en-US" dirty="0" smtClean="0"/>
              <a:t>Test are used to check stationarity.</a:t>
            </a:r>
            <a:endParaRPr lang="en-US" dirty="0"/>
          </a:p>
        </p:txBody>
      </p:sp>
    </p:spTree>
    <p:extLst>
      <p:ext uri="{BB962C8B-B14F-4D97-AF65-F5344CB8AC3E}">
        <p14:creationId xmlns:p14="http://schemas.microsoft.com/office/powerpoint/2010/main" val="3935190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TIMESEREIS Forecasting methods</a:t>
            </a:r>
            <a:endParaRPr lang="en-US" dirty="0"/>
          </a:p>
        </p:txBody>
      </p:sp>
      <p:sp>
        <p:nvSpPr>
          <p:cNvPr id="3" name="Content Placeholder 2"/>
          <p:cNvSpPr>
            <a:spLocks noGrp="1"/>
          </p:cNvSpPr>
          <p:nvPr>
            <p:ph idx="1"/>
          </p:nvPr>
        </p:nvSpPr>
        <p:spPr/>
        <p:txBody>
          <a:bodyPr/>
          <a:lstStyle/>
          <a:p>
            <a:r>
              <a:rPr lang="en-US" sz="2400" b="1" dirty="0"/>
              <a:t>Statistical forecasting </a:t>
            </a:r>
            <a:r>
              <a:rPr lang="en-US" sz="2400" dirty="0"/>
              <a:t>(AR, MA, ARIMA, ARMA, SARIMA, ARMAX, ARIMAX, SARIMAX, ARCH, GARCH, etc..)</a:t>
            </a:r>
          </a:p>
          <a:p>
            <a:r>
              <a:rPr lang="en-US" sz="2400" b="1" dirty="0"/>
              <a:t>Machine learning models </a:t>
            </a:r>
            <a:r>
              <a:rPr lang="en-US" sz="2400" dirty="0"/>
              <a:t>(RFR, SVR, DTR, etc.)</a:t>
            </a:r>
          </a:p>
          <a:p>
            <a:r>
              <a:rPr lang="en-US" sz="2400" b="1" dirty="0"/>
              <a:t>Deep learning models </a:t>
            </a:r>
            <a:r>
              <a:rPr lang="en-US" sz="2400" dirty="0"/>
              <a:t>(RNN, GRU, LSTM, ID CNN)</a:t>
            </a:r>
          </a:p>
          <a:p>
            <a:r>
              <a:rPr lang="en-US" sz="2400" b="1" dirty="0"/>
              <a:t>Transformers: </a:t>
            </a:r>
            <a:r>
              <a:rPr lang="en-US" sz="2400" dirty="0"/>
              <a:t>Autoformer, Informer, etc</a:t>
            </a:r>
          </a:p>
          <a:p>
            <a:endParaRPr lang="en-US" dirty="0"/>
          </a:p>
        </p:txBody>
      </p:sp>
    </p:spTree>
    <p:extLst>
      <p:ext uri="{BB962C8B-B14F-4D97-AF65-F5344CB8AC3E}">
        <p14:creationId xmlns:p14="http://schemas.microsoft.com/office/powerpoint/2010/main" val="3256147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4072</TotalTime>
  <Words>3524</Words>
  <Application>Microsoft Office PowerPoint</Application>
  <PresentationFormat>Widescreen</PresentationFormat>
  <Paragraphs>305</Paragraphs>
  <Slides>43</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Calibri Light</vt:lpstr>
      <vt:lpstr>Nunito</vt:lpstr>
      <vt:lpstr>Söhne</vt:lpstr>
      <vt:lpstr>Times New Roman</vt:lpstr>
      <vt:lpstr>Office Theme</vt:lpstr>
      <vt:lpstr>Time series Analysis</vt:lpstr>
      <vt:lpstr>Introduction to Time Series </vt:lpstr>
      <vt:lpstr>Real WORLD APPLICATIONS</vt:lpstr>
      <vt:lpstr>Practical implications of time series ANALYSIS</vt:lpstr>
      <vt:lpstr>TRENDS</vt:lpstr>
      <vt:lpstr>SEASONALITY</vt:lpstr>
      <vt:lpstr>CYCLES</vt:lpstr>
      <vt:lpstr>Conditions of stationarity</vt:lpstr>
      <vt:lpstr>TIMESEREIS Forecasting methods</vt:lpstr>
      <vt:lpstr>Autoregressive Integrated Moving Average (ARIMA) </vt:lpstr>
      <vt:lpstr>Autoregressive (AR) Component</vt:lpstr>
      <vt:lpstr>Autoregressive (AR) Component</vt:lpstr>
      <vt:lpstr>Integrated (I) Component</vt:lpstr>
      <vt:lpstr>Integrated (I) Component</vt:lpstr>
      <vt:lpstr>Moving Average (MA) Component</vt:lpstr>
      <vt:lpstr>Moving Average (MA) Component</vt:lpstr>
      <vt:lpstr>Interpretation of arima models</vt:lpstr>
      <vt:lpstr>ARMA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White Noise</vt:lpstr>
      <vt:lpstr>Homoscedasticity and heteroscedasticity </vt:lpstr>
      <vt:lpstr>ARIMA Steps by Box and Jenkins</vt:lpstr>
      <vt:lpstr>Diagnostic checking </vt:lpstr>
      <vt:lpstr>ARCH and GARCH</vt:lpstr>
      <vt:lpstr>ARCH and GARCH</vt:lpstr>
      <vt:lpstr>ARCH and GARCH</vt:lpstr>
      <vt:lpstr>ARCH and GARCH</vt:lpstr>
      <vt:lpstr>ARCH AND GARCH – REAL WORLD USES</vt:lpstr>
      <vt:lpstr>ARCH AND GARCH STEPS</vt:lpstr>
      <vt:lpstr>ARCH AND GARCH STEPS</vt:lpstr>
      <vt:lpstr>ARCH AND GARCH STEPS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Microsoft account</cp:lastModifiedBy>
  <cp:revision>80</cp:revision>
  <dcterms:created xsi:type="dcterms:W3CDTF">2024-04-26T12:20:12Z</dcterms:created>
  <dcterms:modified xsi:type="dcterms:W3CDTF">2025-10-12T11:12:47Z</dcterms:modified>
</cp:coreProperties>
</file>