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1" r:id="rId4"/>
  </p:sldMasterIdLst>
  <p:notesMasterIdLst>
    <p:notesMasterId r:id="rId48"/>
  </p:notesMasterIdLst>
  <p:sldIdLst>
    <p:sldId id="308" r:id="rId5"/>
    <p:sldId id="309" r:id="rId6"/>
    <p:sldId id="258" r:id="rId7"/>
    <p:sldId id="259" r:id="rId8"/>
    <p:sldId id="260" r:id="rId9"/>
    <p:sldId id="262" r:id="rId10"/>
    <p:sldId id="263" r:id="rId11"/>
    <p:sldId id="294" r:id="rId12"/>
    <p:sldId id="296" r:id="rId13"/>
    <p:sldId id="297" r:id="rId14"/>
    <p:sldId id="272" r:id="rId15"/>
    <p:sldId id="264" r:id="rId16"/>
    <p:sldId id="265" r:id="rId17"/>
    <p:sldId id="266" r:id="rId18"/>
    <p:sldId id="267" r:id="rId19"/>
    <p:sldId id="268" r:id="rId20"/>
    <p:sldId id="279" r:id="rId21"/>
    <p:sldId id="310" r:id="rId22"/>
    <p:sldId id="298" r:id="rId23"/>
    <p:sldId id="313" r:id="rId24"/>
    <p:sldId id="311" r:id="rId25"/>
    <p:sldId id="312" r:id="rId26"/>
    <p:sldId id="290" r:id="rId27"/>
    <p:sldId id="320" r:id="rId28"/>
    <p:sldId id="299" r:id="rId29"/>
    <p:sldId id="316" r:id="rId30"/>
    <p:sldId id="314" r:id="rId31"/>
    <p:sldId id="318" r:id="rId32"/>
    <p:sldId id="319" r:id="rId33"/>
    <p:sldId id="300" r:id="rId34"/>
    <p:sldId id="301" r:id="rId35"/>
    <p:sldId id="302" r:id="rId36"/>
    <p:sldId id="303" r:id="rId37"/>
    <p:sldId id="304" r:id="rId38"/>
    <p:sldId id="315" r:id="rId39"/>
    <p:sldId id="321" r:id="rId40"/>
    <p:sldId id="323" r:id="rId41"/>
    <p:sldId id="324" r:id="rId42"/>
    <p:sldId id="325" r:id="rId43"/>
    <p:sldId id="326" r:id="rId44"/>
    <p:sldId id="327" r:id="rId45"/>
    <p:sldId id="328" r:id="rId46"/>
    <p:sldId id="32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77" autoAdjust="0"/>
    <p:restoredTop sz="94660"/>
  </p:normalViewPr>
  <p:slideViewPr>
    <p:cSldViewPr snapToGrid="0">
      <p:cViewPr varScale="1">
        <p:scale>
          <a:sx n="78" d="100"/>
          <a:sy n="78" d="100"/>
        </p:scale>
        <p:origin x="91" y="283"/>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005E26E-BCB2-4FD5-8FD5-81A5EAE94C21}" type="datetime1">
              <a:rPr lang="en-US" smtClean="0"/>
              <a:t>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60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C2E9B8-0487-42E4-B571-744A3D775783}" type="datetime1">
              <a:rPr lang="en-US" smtClean="0"/>
              <a:t>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1853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52E32D-1E84-43FD-8158-FFFE757EB0E8}" type="datetime1">
              <a:rPr lang="en-US" smtClean="0"/>
              <a:t>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9759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85C470-CD19-455C-B830-6D252EAD7FE5}" type="datetime1">
              <a:rPr lang="en-US" smtClean="0"/>
              <a:t>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4703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50167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53B1A3-0AEF-4064-A724-D27D660C8653}" type="datetime1">
              <a:rPr lang="en-US" smtClean="0"/>
              <a:t>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5516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7D5D0F2-BF66-4A24-9384-A0129B196518}" type="datetime1">
              <a:rPr lang="en-US" smtClean="0"/>
              <a:t>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836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318A6C-4F6B-48D2-BDB0-D7413B3FDB0A}" type="datetime1">
              <a:rPr lang="en-US" smtClean="0"/>
              <a:t>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2306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6521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0097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266863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EE424C-FCA3-4EDD-B274-8E055D649B7D}" type="datetime1">
              <a:rPr lang="en-US" smtClean="0"/>
              <a:t>2/8/2025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1849009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RNN, LSTM and GRU</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0448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Beyond memoryless models </a:t>
            </a:r>
          </a:p>
        </p:txBody>
      </p:sp>
      <p:sp>
        <p:nvSpPr>
          <p:cNvPr id="3" name="Content Placeholder 2"/>
          <p:cNvSpPr>
            <a:spLocks noGrp="1"/>
          </p:cNvSpPr>
          <p:nvPr>
            <p:ph idx="1"/>
          </p:nvPr>
        </p:nvSpPr>
        <p:spPr/>
        <p:txBody>
          <a:bodyPr>
            <a:noAutofit/>
          </a:bodyPr>
          <a:lstStyle/>
          <a:p>
            <a:r>
              <a:rPr lang="en-US" sz="2400" dirty="0"/>
              <a:t>If we give our generative model some </a:t>
            </a:r>
            <a:r>
              <a:rPr lang="en-US" sz="2400" b="1" dirty="0"/>
              <a:t>hidden state</a:t>
            </a:r>
            <a:r>
              <a:rPr lang="en-US" sz="2400" dirty="0"/>
              <a:t>, and if we give this hidden state its </a:t>
            </a:r>
            <a:r>
              <a:rPr lang="en-US" sz="2400" b="1" dirty="0"/>
              <a:t>own internal dynamics</a:t>
            </a:r>
            <a:r>
              <a:rPr lang="en-US" sz="2400" dirty="0"/>
              <a:t>, we get a much more interesting kind of model.</a:t>
            </a:r>
          </a:p>
          <a:p>
            <a:r>
              <a:rPr lang="en-US" sz="2400" dirty="0">
                <a:solidFill>
                  <a:srgbClr val="00B050"/>
                </a:solidFill>
              </a:rPr>
              <a:t>– It can </a:t>
            </a:r>
            <a:r>
              <a:rPr lang="en-US" sz="2400" b="1" dirty="0">
                <a:solidFill>
                  <a:srgbClr val="00B050"/>
                </a:solidFill>
              </a:rPr>
              <a:t>store information in its hidden state for a long time</a:t>
            </a:r>
            <a:r>
              <a:rPr lang="en-US" sz="2400" dirty="0" smtClean="0">
                <a:solidFill>
                  <a:srgbClr val="00B050"/>
                </a:solidFill>
              </a:rPr>
              <a:t>.</a:t>
            </a:r>
            <a:endParaRPr lang="en-US" sz="2400" dirty="0">
              <a:solidFill>
                <a:srgbClr val="00B050"/>
              </a:solidFill>
            </a:endParaRPr>
          </a:p>
        </p:txBody>
      </p:sp>
    </p:spTree>
    <p:extLst>
      <p:ext uri="{BB962C8B-B14F-4D97-AF65-F5344CB8AC3E}">
        <p14:creationId xmlns:p14="http://schemas.microsoft.com/office/powerpoint/2010/main" val="37588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Sequence modelling</a:t>
            </a:r>
          </a:p>
        </p:txBody>
      </p:sp>
      <p:pic>
        <p:nvPicPr>
          <p:cNvPr id="4" name="מציין מיקום תוכן 4">
            <a:extLst>
              <a:ext uri="{FF2B5EF4-FFF2-40B4-BE49-F238E27FC236}">
                <a16:creationId xmlns:a16="http://schemas.microsoft.com/office/drawing/2014/main" xmlns="" id="{32182FF6-1E64-4B22-9D8E-D8F3353BF002}"/>
              </a:ext>
            </a:extLst>
          </p:cNvPr>
          <p:cNvPicPr>
            <a:picLocks noGrp="1" noChangeAspect="1"/>
          </p:cNvPicPr>
          <p:nvPr/>
        </p:nvPicPr>
        <p:blipFill>
          <a:blip r:embed="rId2">
            <a:extLst>
              <a:ext uri="{28A0092B-C50C-407E-A947-70E740481C1C}">
                <a14:useLocalDpi xmlns:a14="http://schemas.microsoft.com/office/drawing/2010/main"/>
              </a:ext>
            </a:extLst>
          </a:blip>
          <a:stretch>
            <a:fillRect/>
          </a:stretch>
        </p:blipFill>
        <p:spPr>
          <a:xfrm>
            <a:off x="787936" y="1968410"/>
            <a:ext cx="10515600" cy="3291564"/>
          </a:xfrm>
          <a:prstGeom prst="rect">
            <a:avLst/>
          </a:prstGeom>
        </p:spPr>
      </p:pic>
      <p:sp>
        <p:nvSpPr>
          <p:cNvPr id="5" name="TextBox 6">
            <a:extLst>
              <a:ext uri="{FF2B5EF4-FFF2-40B4-BE49-F238E27FC236}">
                <a16:creationId xmlns:a16="http://schemas.microsoft.com/office/drawing/2014/main" xmlns="" id="{73EFD14C-4DC4-4099-B5B3-D45E93E4DB0F}"/>
              </a:ext>
            </a:extLst>
          </p:cNvPr>
          <p:cNvSpPr txBox="1"/>
          <p:nvPr/>
        </p:nvSpPr>
        <p:spPr>
          <a:xfrm>
            <a:off x="338848" y="5643059"/>
            <a:ext cx="2007729" cy="369332"/>
          </a:xfrm>
          <a:prstGeom prst="rect">
            <a:avLst/>
          </a:prstGeom>
          <a:noFill/>
        </p:spPr>
        <p:txBody>
          <a:bodyPr wrap="non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Image classification</a:t>
            </a:r>
            <a:endParaRPr lang="he-IL" dirty="0"/>
          </a:p>
        </p:txBody>
      </p:sp>
      <p:sp>
        <p:nvSpPr>
          <p:cNvPr id="6" name="TextBox 7">
            <a:extLst>
              <a:ext uri="{FF2B5EF4-FFF2-40B4-BE49-F238E27FC236}">
                <a16:creationId xmlns:a16="http://schemas.microsoft.com/office/drawing/2014/main" xmlns="" id="{B5FDBAA0-EF27-48E7-920B-D4983A1BF81E}"/>
              </a:ext>
            </a:extLst>
          </p:cNvPr>
          <p:cNvSpPr txBox="1"/>
          <p:nvPr/>
        </p:nvSpPr>
        <p:spPr>
          <a:xfrm>
            <a:off x="2346577" y="5643059"/>
            <a:ext cx="2007729" cy="369332"/>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Image captioning</a:t>
            </a:r>
            <a:endParaRPr lang="he-IL" dirty="0"/>
          </a:p>
        </p:txBody>
      </p:sp>
      <p:sp>
        <p:nvSpPr>
          <p:cNvPr id="7" name="TextBox 8">
            <a:extLst>
              <a:ext uri="{FF2B5EF4-FFF2-40B4-BE49-F238E27FC236}">
                <a16:creationId xmlns:a16="http://schemas.microsoft.com/office/drawing/2014/main" xmlns="" id="{E70A7FC5-CCAC-49DE-ADF9-CC067450ECF5}"/>
              </a:ext>
            </a:extLst>
          </p:cNvPr>
          <p:cNvSpPr txBox="1"/>
          <p:nvPr/>
        </p:nvSpPr>
        <p:spPr>
          <a:xfrm>
            <a:off x="4447164" y="5643059"/>
            <a:ext cx="2007729" cy="369332"/>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Sentiment analysis</a:t>
            </a:r>
            <a:endParaRPr lang="he-IL" dirty="0"/>
          </a:p>
        </p:txBody>
      </p:sp>
      <p:sp>
        <p:nvSpPr>
          <p:cNvPr id="8" name="TextBox 9">
            <a:extLst>
              <a:ext uri="{FF2B5EF4-FFF2-40B4-BE49-F238E27FC236}">
                <a16:creationId xmlns:a16="http://schemas.microsoft.com/office/drawing/2014/main" xmlns="" id="{A3AEF6C1-B32D-47B6-90AA-C46530406E62}"/>
              </a:ext>
            </a:extLst>
          </p:cNvPr>
          <p:cNvSpPr txBox="1"/>
          <p:nvPr/>
        </p:nvSpPr>
        <p:spPr>
          <a:xfrm>
            <a:off x="6987266" y="5648678"/>
            <a:ext cx="2330208" cy="369332"/>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Machine translation</a:t>
            </a:r>
            <a:endParaRPr lang="he-IL" dirty="0"/>
          </a:p>
        </p:txBody>
      </p:sp>
      <p:sp>
        <p:nvSpPr>
          <p:cNvPr id="9" name="TextBox 10">
            <a:extLst>
              <a:ext uri="{FF2B5EF4-FFF2-40B4-BE49-F238E27FC236}">
                <a16:creationId xmlns:a16="http://schemas.microsoft.com/office/drawing/2014/main" xmlns="" id="{6E2274A4-153E-4992-BF87-268DF446F69C}"/>
              </a:ext>
            </a:extLst>
          </p:cNvPr>
          <p:cNvSpPr txBox="1"/>
          <p:nvPr/>
        </p:nvSpPr>
        <p:spPr>
          <a:xfrm>
            <a:off x="9522943" y="5630358"/>
            <a:ext cx="2330208" cy="646331"/>
          </a:xfrm>
          <a:prstGeom prst="rect">
            <a:avLst/>
          </a:prstGeom>
          <a:noFill/>
        </p:spPr>
        <p:txBody>
          <a:bodyPr wrap="square" rtlCol="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Video frame-by-frame classification</a:t>
            </a:r>
            <a:endParaRPr lang="he-IL" dirty="0"/>
          </a:p>
        </p:txBody>
      </p:sp>
    </p:spTree>
    <p:extLst>
      <p:ext uri="{BB962C8B-B14F-4D97-AF65-F5344CB8AC3E}">
        <p14:creationId xmlns:p14="http://schemas.microsoft.com/office/powerpoint/2010/main" val="3997102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Recurrent neural networks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CA" dirty="0"/>
              <a:t> RNNs take the </a:t>
            </a:r>
            <a:r>
              <a:rPr lang="en-CA" b="1" dirty="0"/>
              <a:t>previous output or hidden states as inputs </a:t>
            </a:r>
          </a:p>
          <a:p>
            <a:pPr>
              <a:buFont typeface="Wingdings" panose="05000000000000000000" pitchFamily="2" charset="2"/>
              <a:buChar char="q"/>
            </a:pPr>
            <a:r>
              <a:rPr lang="en-CA" dirty="0"/>
              <a:t> The </a:t>
            </a:r>
            <a:r>
              <a:rPr lang="en-CA" b="1" dirty="0"/>
              <a:t>composite input at time t has some historical information about the happenings at time T&lt; t </a:t>
            </a:r>
          </a:p>
          <a:p>
            <a:pPr>
              <a:buFont typeface="Wingdings" panose="05000000000000000000" pitchFamily="2" charset="2"/>
              <a:buChar char="q"/>
            </a:pPr>
            <a:r>
              <a:rPr lang="en-CA" dirty="0"/>
              <a:t> RNNs are useful as their </a:t>
            </a:r>
            <a:r>
              <a:rPr lang="en-CA" b="1" dirty="0"/>
              <a:t>intermediate states can store information about past inputs for a time that is not fixed a priori </a:t>
            </a:r>
          </a:p>
        </p:txBody>
      </p:sp>
    </p:spTree>
    <p:extLst>
      <p:ext uri="{BB962C8B-B14F-4D97-AF65-F5344CB8AC3E}">
        <p14:creationId xmlns:p14="http://schemas.microsoft.com/office/powerpoint/2010/main" val="2905647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Sample feed forward network </a:t>
            </a:r>
          </a:p>
        </p:txBody>
      </p:sp>
      <p:sp>
        <p:nvSpPr>
          <p:cNvPr id="4" name="Rectangle 3"/>
          <p:cNvSpPr/>
          <p:nvPr/>
        </p:nvSpPr>
        <p:spPr>
          <a:xfrm>
            <a:off x="1760848" y="3638349"/>
            <a:ext cx="1773524" cy="393192"/>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h</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sp>
        <p:nvSpPr>
          <p:cNvPr id="5" name="Rectangle 4"/>
          <p:cNvSpPr/>
          <p:nvPr/>
        </p:nvSpPr>
        <p:spPr>
          <a:xfrm>
            <a:off x="2025488" y="2896408"/>
            <a:ext cx="1245956" cy="393192"/>
          </a:xfrm>
          <a:prstGeom prst="rect">
            <a:avLst/>
          </a:prstGeom>
          <a:ln/>
        </p:spPr>
        <p:style>
          <a:lnRef idx="0">
            <a:schemeClr val="accent6"/>
          </a:lnRef>
          <a:fillRef idx="3">
            <a:schemeClr val="accent6"/>
          </a:fillRef>
          <a:effectRef idx="3">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y</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sp>
        <p:nvSpPr>
          <p:cNvPr id="6" name="Rectangle 5"/>
          <p:cNvSpPr/>
          <p:nvPr/>
        </p:nvSpPr>
        <p:spPr>
          <a:xfrm>
            <a:off x="1534293" y="4338237"/>
            <a:ext cx="2228344" cy="389155"/>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x</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cxnSp>
        <p:nvCxnSpPr>
          <p:cNvPr id="7" name="Straight Arrow Connector 6"/>
          <p:cNvCxnSpPr>
            <a:stCxn id="6" idx="0"/>
            <a:endCxn id="4" idx="2"/>
          </p:cNvCxnSpPr>
          <p:nvPr/>
        </p:nvCxnSpPr>
        <p:spPr>
          <a:xfrm flipH="1" flipV="1">
            <a:off x="2647610" y="4031541"/>
            <a:ext cx="855" cy="30669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4" idx="0"/>
            <a:endCxn id="5" idx="2"/>
          </p:cNvCxnSpPr>
          <p:nvPr/>
        </p:nvCxnSpPr>
        <p:spPr>
          <a:xfrm flipV="1">
            <a:off x="2647610" y="3289600"/>
            <a:ext cx="856" cy="34874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131"/>
          <p:cNvSpPr txBox="1"/>
          <p:nvPr/>
        </p:nvSpPr>
        <p:spPr>
          <a:xfrm>
            <a:off x="2330857" y="4727393"/>
            <a:ext cx="63350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i="1" dirty="0">
                <a:latin typeface="Times New Roman" panose="02020603050405020304" pitchFamily="18" charset="0"/>
                <a:cs typeface="Times New Roman" panose="02020603050405020304" pitchFamily="18" charset="0"/>
              </a:rPr>
              <a:t>t </a:t>
            </a:r>
            <a:r>
              <a:rPr lang="en-US" dirty="0">
                <a:latin typeface="CMU Bright Roman"/>
                <a:cs typeface="CMU Bright Roman"/>
              </a:rPr>
              <a:t>= 1</a:t>
            </a:r>
          </a:p>
        </p:txBody>
      </p:sp>
    </p:spTree>
    <p:extLst>
      <p:ext uri="{BB962C8B-B14F-4D97-AF65-F5344CB8AC3E}">
        <p14:creationId xmlns:p14="http://schemas.microsoft.com/office/powerpoint/2010/main" val="311405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Sample RNN</a:t>
            </a:r>
          </a:p>
        </p:txBody>
      </p:sp>
      <p:sp>
        <p:nvSpPr>
          <p:cNvPr id="26" name="Rectangle 25"/>
          <p:cNvSpPr/>
          <p:nvPr/>
        </p:nvSpPr>
        <p:spPr>
          <a:xfrm>
            <a:off x="1760848" y="3638349"/>
            <a:ext cx="1773524" cy="393192"/>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h</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sp>
        <p:nvSpPr>
          <p:cNvPr id="27" name="Rectangle 26"/>
          <p:cNvSpPr/>
          <p:nvPr/>
        </p:nvSpPr>
        <p:spPr>
          <a:xfrm>
            <a:off x="2025488" y="2896408"/>
            <a:ext cx="1245956" cy="393192"/>
          </a:xfrm>
          <a:prstGeom prst="rect">
            <a:avLst/>
          </a:prstGeom>
          <a:ln/>
        </p:spPr>
        <p:style>
          <a:lnRef idx="0">
            <a:schemeClr val="accent6"/>
          </a:lnRef>
          <a:fillRef idx="3">
            <a:schemeClr val="accent6"/>
          </a:fillRef>
          <a:effectRef idx="3">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y</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sp>
        <p:nvSpPr>
          <p:cNvPr id="28" name="Rectangle 27"/>
          <p:cNvSpPr/>
          <p:nvPr/>
        </p:nvSpPr>
        <p:spPr>
          <a:xfrm>
            <a:off x="1534293" y="4338237"/>
            <a:ext cx="2228344" cy="389155"/>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x</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cxnSp>
        <p:nvCxnSpPr>
          <p:cNvPr id="29" name="Straight Arrow Connector 28"/>
          <p:cNvCxnSpPr>
            <a:stCxn id="28" idx="0"/>
            <a:endCxn id="26" idx="2"/>
          </p:cNvCxnSpPr>
          <p:nvPr/>
        </p:nvCxnSpPr>
        <p:spPr>
          <a:xfrm flipH="1" flipV="1">
            <a:off x="2647610" y="4031541"/>
            <a:ext cx="855" cy="30669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6" idx="0"/>
            <a:endCxn id="27" idx="2"/>
          </p:cNvCxnSpPr>
          <p:nvPr/>
        </p:nvCxnSpPr>
        <p:spPr>
          <a:xfrm flipV="1">
            <a:off x="2647610" y="3289600"/>
            <a:ext cx="856" cy="34874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131"/>
          <p:cNvSpPr txBox="1"/>
          <p:nvPr/>
        </p:nvSpPr>
        <p:spPr>
          <a:xfrm>
            <a:off x="2330857" y="4727393"/>
            <a:ext cx="63350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i="1" dirty="0">
                <a:latin typeface="Times New Roman" panose="02020603050405020304" pitchFamily="18" charset="0"/>
                <a:cs typeface="Times New Roman" panose="02020603050405020304" pitchFamily="18" charset="0"/>
              </a:rPr>
              <a:t>t </a:t>
            </a:r>
            <a:r>
              <a:rPr lang="en-US" dirty="0">
                <a:latin typeface="CMU Bright Roman"/>
                <a:cs typeface="CMU Bright Roman"/>
              </a:rPr>
              <a:t>= 1</a:t>
            </a:r>
          </a:p>
        </p:txBody>
      </p:sp>
      <p:sp>
        <p:nvSpPr>
          <p:cNvPr id="32" name="Rectangle 31"/>
          <p:cNvSpPr/>
          <p:nvPr/>
        </p:nvSpPr>
        <p:spPr>
          <a:xfrm>
            <a:off x="4862394" y="2644943"/>
            <a:ext cx="1773524" cy="393192"/>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h</a:t>
            </a:r>
            <a:r>
              <a:rPr lang="en-US" baseline="-25000" dirty="0">
                <a:solidFill>
                  <a:schemeClr val="tx1"/>
                </a:solidFill>
                <a:latin typeface="CMU Bright Oblique"/>
                <a:cs typeface="CMU Bright Oblique"/>
              </a:rPr>
              <a:t>2</a:t>
            </a:r>
            <a:endParaRPr lang="en-US" dirty="0">
              <a:solidFill>
                <a:schemeClr val="tx1"/>
              </a:solidFill>
              <a:latin typeface="CMU Bright Oblique"/>
              <a:cs typeface="CMU Bright Oblique"/>
            </a:endParaRPr>
          </a:p>
        </p:txBody>
      </p:sp>
      <p:sp>
        <p:nvSpPr>
          <p:cNvPr id="33" name="Rectangle 32"/>
          <p:cNvSpPr/>
          <p:nvPr/>
        </p:nvSpPr>
        <p:spPr>
          <a:xfrm>
            <a:off x="5127034" y="1896711"/>
            <a:ext cx="1245956" cy="393192"/>
          </a:xfrm>
          <a:prstGeom prst="rect">
            <a:avLst/>
          </a:prstGeom>
          <a:ln/>
        </p:spPr>
        <p:style>
          <a:lnRef idx="0">
            <a:schemeClr val="accent6"/>
          </a:lnRef>
          <a:fillRef idx="3">
            <a:schemeClr val="accent6"/>
          </a:fillRef>
          <a:effectRef idx="3">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y</a:t>
            </a:r>
            <a:r>
              <a:rPr lang="en-US" baseline="-25000" dirty="0">
                <a:solidFill>
                  <a:schemeClr val="tx1"/>
                </a:solidFill>
                <a:latin typeface="CMU Bright Oblique"/>
                <a:cs typeface="CMU Bright Oblique"/>
              </a:rPr>
              <a:t>2</a:t>
            </a:r>
            <a:endParaRPr lang="en-US" dirty="0">
              <a:solidFill>
                <a:schemeClr val="tx1"/>
              </a:solidFill>
              <a:latin typeface="CMU Bright Oblique"/>
              <a:cs typeface="CMU Bright Oblique"/>
            </a:endParaRPr>
          </a:p>
        </p:txBody>
      </p:sp>
      <p:sp>
        <p:nvSpPr>
          <p:cNvPr id="34" name="Rectangle 33"/>
          <p:cNvSpPr/>
          <p:nvPr/>
        </p:nvSpPr>
        <p:spPr>
          <a:xfrm>
            <a:off x="4635839" y="3344831"/>
            <a:ext cx="2228344" cy="389155"/>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x</a:t>
            </a:r>
            <a:r>
              <a:rPr lang="en-US" baseline="-25000" dirty="0">
                <a:solidFill>
                  <a:schemeClr val="tx1"/>
                </a:solidFill>
                <a:latin typeface="CMU Bright Oblique"/>
                <a:cs typeface="CMU Bright Oblique"/>
              </a:rPr>
              <a:t>2</a:t>
            </a:r>
            <a:endParaRPr lang="en-US" dirty="0">
              <a:solidFill>
                <a:schemeClr val="tx1"/>
              </a:solidFill>
              <a:latin typeface="CMU Bright Oblique"/>
              <a:cs typeface="CMU Bright Oblique"/>
            </a:endParaRPr>
          </a:p>
        </p:txBody>
      </p:sp>
      <p:cxnSp>
        <p:nvCxnSpPr>
          <p:cNvPr id="35" name="Straight Arrow Connector 34"/>
          <p:cNvCxnSpPr>
            <a:stCxn id="34" idx="0"/>
            <a:endCxn id="32" idx="2"/>
          </p:cNvCxnSpPr>
          <p:nvPr/>
        </p:nvCxnSpPr>
        <p:spPr>
          <a:xfrm flipH="1" flipV="1">
            <a:off x="5749156" y="3038135"/>
            <a:ext cx="855" cy="30669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2" idx="0"/>
            <a:endCxn id="33" idx="2"/>
          </p:cNvCxnSpPr>
          <p:nvPr/>
        </p:nvCxnSpPr>
        <p:spPr>
          <a:xfrm flipV="1">
            <a:off x="5749156" y="2289903"/>
            <a:ext cx="856" cy="35504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131"/>
          <p:cNvSpPr txBox="1"/>
          <p:nvPr/>
        </p:nvSpPr>
        <p:spPr>
          <a:xfrm>
            <a:off x="5432403" y="3733987"/>
            <a:ext cx="63350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i="1" dirty="0">
                <a:latin typeface="Times New Roman" panose="02020603050405020304" pitchFamily="18" charset="0"/>
                <a:cs typeface="Times New Roman" panose="02020603050405020304" pitchFamily="18" charset="0"/>
              </a:rPr>
              <a:t>t </a:t>
            </a:r>
            <a:r>
              <a:rPr lang="en-US" dirty="0">
                <a:latin typeface="CMU Bright Roman"/>
                <a:cs typeface="CMU Bright Roman"/>
              </a:rPr>
              <a:t>= 2</a:t>
            </a:r>
          </a:p>
        </p:txBody>
      </p:sp>
      <p:sp>
        <p:nvSpPr>
          <p:cNvPr id="38" name="Rectangle 37"/>
          <p:cNvSpPr/>
          <p:nvPr/>
        </p:nvSpPr>
        <p:spPr>
          <a:xfrm>
            <a:off x="8062794" y="1812376"/>
            <a:ext cx="1773524" cy="393192"/>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h</a:t>
            </a:r>
            <a:r>
              <a:rPr lang="en-US" baseline="-25000" dirty="0">
                <a:solidFill>
                  <a:schemeClr val="tx1"/>
                </a:solidFill>
                <a:latin typeface="CMU Bright Oblique"/>
                <a:cs typeface="CMU Bright Oblique"/>
              </a:rPr>
              <a:t>3</a:t>
            </a:r>
            <a:endParaRPr lang="en-US" dirty="0">
              <a:solidFill>
                <a:schemeClr val="tx1"/>
              </a:solidFill>
              <a:latin typeface="CMU Bright Oblique"/>
              <a:cs typeface="CMU Bright Oblique"/>
            </a:endParaRPr>
          </a:p>
        </p:txBody>
      </p:sp>
      <p:sp>
        <p:nvSpPr>
          <p:cNvPr id="39" name="Rectangle 38"/>
          <p:cNvSpPr/>
          <p:nvPr/>
        </p:nvSpPr>
        <p:spPr>
          <a:xfrm>
            <a:off x="8327434" y="1070435"/>
            <a:ext cx="1245956" cy="393192"/>
          </a:xfrm>
          <a:prstGeom prst="rect">
            <a:avLst/>
          </a:prstGeom>
          <a:ln/>
        </p:spPr>
        <p:style>
          <a:lnRef idx="0">
            <a:schemeClr val="accent6"/>
          </a:lnRef>
          <a:fillRef idx="3">
            <a:schemeClr val="accent6"/>
          </a:fillRef>
          <a:effectRef idx="3">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y</a:t>
            </a:r>
            <a:r>
              <a:rPr lang="en-US" baseline="-25000" dirty="0">
                <a:solidFill>
                  <a:schemeClr val="tx1"/>
                </a:solidFill>
                <a:latin typeface="CMU Bright Oblique"/>
                <a:cs typeface="CMU Bright Oblique"/>
              </a:rPr>
              <a:t>3</a:t>
            </a:r>
            <a:endParaRPr lang="en-US" dirty="0">
              <a:solidFill>
                <a:schemeClr val="tx1"/>
              </a:solidFill>
              <a:latin typeface="CMU Bright Oblique"/>
              <a:cs typeface="CMU Bright Oblique"/>
            </a:endParaRPr>
          </a:p>
        </p:txBody>
      </p:sp>
      <p:sp>
        <p:nvSpPr>
          <p:cNvPr id="40" name="Rectangle 39"/>
          <p:cNvSpPr/>
          <p:nvPr/>
        </p:nvSpPr>
        <p:spPr>
          <a:xfrm>
            <a:off x="7836239" y="2512264"/>
            <a:ext cx="2228344" cy="389155"/>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x</a:t>
            </a:r>
            <a:r>
              <a:rPr lang="en-US" baseline="-25000" dirty="0">
                <a:solidFill>
                  <a:schemeClr val="tx1"/>
                </a:solidFill>
                <a:latin typeface="CMU Bright Oblique"/>
                <a:cs typeface="CMU Bright Oblique"/>
              </a:rPr>
              <a:t>3</a:t>
            </a:r>
            <a:endParaRPr lang="en-US" dirty="0">
              <a:solidFill>
                <a:schemeClr val="tx1"/>
              </a:solidFill>
              <a:latin typeface="CMU Bright Oblique"/>
              <a:cs typeface="CMU Bright Oblique"/>
            </a:endParaRPr>
          </a:p>
        </p:txBody>
      </p:sp>
      <p:cxnSp>
        <p:nvCxnSpPr>
          <p:cNvPr id="41" name="Straight Arrow Connector 40"/>
          <p:cNvCxnSpPr>
            <a:stCxn id="40" idx="0"/>
            <a:endCxn id="38" idx="2"/>
          </p:cNvCxnSpPr>
          <p:nvPr/>
        </p:nvCxnSpPr>
        <p:spPr>
          <a:xfrm flipH="1" flipV="1">
            <a:off x="8949556" y="2205568"/>
            <a:ext cx="855" cy="30669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8" idx="0"/>
            <a:endCxn id="39" idx="2"/>
          </p:cNvCxnSpPr>
          <p:nvPr/>
        </p:nvCxnSpPr>
        <p:spPr>
          <a:xfrm flipV="1">
            <a:off x="8949556" y="1463627"/>
            <a:ext cx="856" cy="34874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TextBox 131"/>
          <p:cNvSpPr txBox="1"/>
          <p:nvPr/>
        </p:nvSpPr>
        <p:spPr>
          <a:xfrm>
            <a:off x="8632803" y="2901420"/>
            <a:ext cx="63350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i="1" dirty="0">
                <a:latin typeface="Times New Roman" panose="02020603050405020304" pitchFamily="18" charset="0"/>
                <a:cs typeface="Times New Roman" panose="02020603050405020304" pitchFamily="18" charset="0"/>
              </a:rPr>
              <a:t>t </a:t>
            </a:r>
            <a:r>
              <a:rPr lang="en-US" dirty="0">
                <a:latin typeface="CMU Bright Roman"/>
                <a:cs typeface="CMU Bright Roman"/>
              </a:rPr>
              <a:t>= 3</a:t>
            </a:r>
          </a:p>
        </p:txBody>
      </p:sp>
      <p:cxnSp>
        <p:nvCxnSpPr>
          <p:cNvPr id="46" name="Straight Arrow Connector 45"/>
          <p:cNvCxnSpPr>
            <a:endCxn id="32" idx="1"/>
          </p:cNvCxnSpPr>
          <p:nvPr/>
        </p:nvCxnSpPr>
        <p:spPr>
          <a:xfrm flipV="1">
            <a:off x="3534372" y="2841539"/>
            <a:ext cx="1328022" cy="993406"/>
          </a:xfrm>
          <a:prstGeom prst="straightConnector1">
            <a:avLst/>
          </a:prstGeom>
          <a:ln>
            <a:solidFill>
              <a:schemeClr val="tx1">
                <a:alpha val="61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8" idx="1"/>
          </p:cNvCxnSpPr>
          <p:nvPr/>
        </p:nvCxnSpPr>
        <p:spPr>
          <a:xfrm flipV="1">
            <a:off x="6635918" y="2008972"/>
            <a:ext cx="1426876" cy="837962"/>
          </a:xfrm>
          <a:prstGeom prst="straightConnector1">
            <a:avLst/>
          </a:prstGeom>
          <a:ln>
            <a:solidFill>
              <a:schemeClr val="tx1">
                <a:alpha val="61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9836318" y="1070435"/>
            <a:ext cx="1426876" cy="837962"/>
          </a:xfrm>
          <a:prstGeom prst="straightConnector1">
            <a:avLst/>
          </a:prstGeom>
          <a:ln>
            <a:solidFill>
              <a:schemeClr val="tx1">
                <a:alpha val="61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9694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Sample RNN</a:t>
            </a:r>
          </a:p>
        </p:txBody>
      </p:sp>
      <p:sp>
        <p:nvSpPr>
          <p:cNvPr id="26" name="Rectangle 25"/>
          <p:cNvSpPr/>
          <p:nvPr/>
        </p:nvSpPr>
        <p:spPr>
          <a:xfrm>
            <a:off x="1760848" y="3638349"/>
            <a:ext cx="1773524" cy="393192"/>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h</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sp>
        <p:nvSpPr>
          <p:cNvPr id="27" name="Rectangle 26"/>
          <p:cNvSpPr/>
          <p:nvPr/>
        </p:nvSpPr>
        <p:spPr>
          <a:xfrm>
            <a:off x="2025488" y="2896408"/>
            <a:ext cx="1245956" cy="393192"/>
          </a:xfrm>
          <a:prstGeom prst="rect">
            <a:avLst/>
          </a:prstGeom>
          <a:ln/>
        </p:spPr>
        <p:style>
          <a:lnRef idx="0">
            <a:schemeClr val="accent6"/>
          </a:lnRef>
          <a:fillRef idx="3">
            <a:schemeClr val="accent6"/>
          </a:fillRef>
          <a:effectRef idx="3">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y</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sp>
        <p:nvSpPr>
          <p:cNvPr id="28" name="Rectangle 27"/>
          <p:cNvSpPr/>
          <p:nvPr/>
        </p:nvSpPr>
        <p:spPr>
          <a:xfrm>
            <a:off x="1534293" y="4338237"/>
            <a:ext cx="2228344" cy="389155"/>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x</a:t>
            </a:r>
            <a:r>
              <a:rPr lang="en-US" baseline="-25000" dirty="0">
                <a:solidFill>
                  <a:schemeClr val="tx1"/>
                </a:solidFill>
                <a:latin typeface="CMU Bright Oblique"/>
                <a:cs typeface="CMU Bright Oblique"/>
              </a:rPr>
              <a:t>1</a:t>
            </a:r>
            <a:endParaRPr lang="en-US" dirty="0">
              <a:solidFill>
                <a:schemeClr val="tx1"/>
              </a:solidFill>
              <a:latin typeface="CMU Bright Oblique"/>
              <a:cs typeface="CMU Bright Oblique"/>
            </a:endParaRPr>
          </a:p>
        </p:txBody>
      </p:sp>
      <p:cxnSp>
        <p:nvCxnSpPr>
          <p:cNvPr id="29" name="Straight Arrow Connector 28"/>
          <p:cNvCxnSpPr>
            <a:stCxn id="28" idx="0"/>
            <a:endCxn id="26" idx="2"/>
          </p:cNvCxnSpPr>
          <p:nvPr/>
        </p:nvCxnSpPr>
        <p:spPr>
          <a:xfrm flipH="1" flipV="1">
            <a:off x="2647610" y="4031541"/>
            <a:ext cx="855" cy="30669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6" idx="0"/>
            <a:endCxn id="27" idx="2"/>
          </p:cNvCxnSpPr>
          <p:nvPr/>
        </p:nvCxnSpPr>
        <p:spPr>
          <a:xfrm flipV="1">
            <a:off x="2647610" y="3289600"/>
            <a:ext cx="856" cy="34874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1" name="TextBox 131"/>
          <p:cNvSpPr txBox="1"/>
          <p:nvPr/>
        </p:nvSpPr>
        <p:spPr>
          <a:xfrm>
            <a:off x="2330857" y="4727393"/>
            <a:ext cx="63350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i="1" dirty="0">
                <a:latin typeface="Times New Roman" panose="02020603050405020304" pitchFamily="18" charset="0"/>
                <a:cs typeface="Times New Roman" panose="02020603050405020304" pitchFamily="18" charset="0"/>
              </a:rPr>
              <a:t>t </a:t>
            </a:r>
            <a:r>
              <a:rPr lang="en-US" dirty="0">
                <a:latin typeface="CMU Bright Roman"/>
                <a:cs typeface="CMU Bright Roman"/>
              </a:rPr>
              <a:t>= 1</a:t>
            </a:r>
          </a:p>
        </p:txBody>
      </p:sp>
      <p:sp>
        <p:nvSpPr>
          <p:cNvPr id="32" name="Rectangle 31"/>
          <p:cNvSpPr/>
          <p:nvPr/>
        </p:nvSpPr>
        <p:spPr>
          <a:xfrm>
            <a:off x="4862394" y="2644943"/>
            <a:ext cx="1773524" cy="393192"/>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h</a:t>
            </a:r>
            <a:r>
              <a:rPr lang="en-US" baseline="-25000" dirty="0">
                <a:solidFill>
                  <a:schemeClr val="tx1"/>
                </a:solidFill>
                <a:latin typeface="CMU Bright Oblique"/>
                <a:cs typeface="CMU Bright Oblique"/>
              </a:rPr>
              <a:t>2</a:t>
            </a:r>
            <a:endParaRPr lang="en-US" dirty="0">
              <a:solidFill>
                <a:schemeClr val="tx1"/>
              </a:solidFill>
              <a:latin typeface="CMU Bright Oblique"/>
              <a:cs typeface="CMU Bright Oblique"/>
            </a:endParaRPr>
          </a:p>
        </p:txBody>
      </p:sp>
      <p:sp>
        <p:nvSpPr>
          <p:cNvPr id="33" name="Rectangle 32"/>
          <p:cNvSpPr/>
          <p:nvPr/>
        </p:nvSpPr>
        <p:spPr>
          <a:xfrm>
            <a:off x="5127034" y="1896711"/>
            <a:ext cx="1245956" cy="393192"/>
          </a:xfrm>
          <a:prstGeom prst="rect">
            <a:avLst/>
          </a:prstGeom>
          <a:ln/>
        </p:spPr>
        <p:style>
          <a:lnRef idx="0">
            <a:schemeClr val="accent6"/>
          </a:lnRef>
          <a:fillRef idx="3">
            <a:schemeClr val="accent6"/>
          </a:fillRef>
          <a:effectRef idx="3">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y</a:t>
            </a:r>
            <a:r>
              <a:rPr lang="en-US" baseline="-25000" dirty="0">
                <a:solidFill>
                  <a:schemeClr val="tx1"/>
                </a:solidFill>
                <a:latin typeface="CMU Bright Oblique"/>
                <a:cs typeface="CMU Bright Oblique"/>
              </a:rPr>
              <a:t>2</a:t>
            </a:r>
            <a:endParaRPr lang="en-US" dirty="0">
              <a:solidFill>
                <a:schemeClr val="tx1"/>
              </a:solidFill>
              <a:latin typeface="CMU Bright Oblique"/>
              <a:cs typeface="CMU Bright Oblique"/>
            </a:endParaRPr>
          </a:p>
        </p:txBody>
      </p:sp>
      <p:sp>
        <p:nvSpPr>
          <p:cNvPr id="34" name="Rectangle 33"/>
          <p:cNvSpPr/>
          <p:nvPr/>
        </p:nvSpPr>
        <p:spPr>
          <a:xfrm>
            <a:off x="4635839" y="3344831"/>
            <a:ext cx="2228344" cy="389155"/>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x</a:t>
            </a:r>
            <a:r>
              <a:rPr lang="en-US" baseline="-25000" dirty="0">
                <a:solidFill>
                  <a:schemeClr val="tx1"/>
                </a:solidFill>
                <a:latin typeface="CMU Bright Oblique"/>
                <a:cs typeface="CMU Bright Oblique"/>
              </a:rPr>
              <a:t>2</a:t>
            </a:r>
            <a:endParaRPr lang="en-US" dirty="0">
              <a:solidFill>
                <a:schemeClr val="tx1"/>
              </a:solidFill>
              <a:latin typeface="CMU Bright Oblique"/>
              <a:cs typeface="CMU Bright Oblique"/>
            </a:endParaRPr>
          </a:p>
        </p:txBody>
      </p:sp>
      <p:cxnSp>
        <p:nvCxnSpPr>
          <p:cNvPr id="35" name="Straight Arrow Connector 34"/>
          <p:cNvCxnSpPr>
            <a:stCxn id="34" idx="0"/>
            <a:endCxn id="32" idx="2"/>
          </p:cNvCxnSpPr>
          <p:nvPr/>
        </p:nvCxnSpPr>
        <p:spPr>
          <a:xfrm flipH="1" flipV="1">
            <a:off x="5749156" y="3038135"/>
            <a:ext cx="855" cy="30669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32" idx="0"/>
            <a:endCxn id="33" idx="2"/>
          </p:cNvCxnSpPr>
          <p:nvPr/>
        </p:nvCxnSpPr>
        <p:spPr>
          <a:xfrm flipV="1">
            <a:off x="5749156" y="2289903"/>
            <a:ext cx="856" cy="355040"/>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37" name="TextBox 131"/>
          <p:cNvSpPr txBox="1"/>
          <p:nvPr/>
        </p:nvSpPr>
        <p:spPr>
          <a:xfrm>
            <a:off x="5432403" y="3733987"/>
            <a:ext cx="63350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i="1" dirty="0">
                <a:latin typeface="Times New Roman" panose="02020603050405020304" pitchFamily="18" charset="0"/>
                <a:cs typeface="Times New Roman" panose="02020603050405020304" pitchFamily="18" charset="0"/>
              </a:rPr>
              <a:t>t </a:t>
            </a:r>
            <a:r>
              <a:rPr lang="en-US" dirty="0">
                <a:latin typeface="CMU Bright Roman"/>
                <a:cs typeface="CMU Bright Roman"/>
              </a:rPr>
              <a:t>= 2</a:t>
            </a:r>
          </a:p>
        </p:txBody>
      </p:sp>
      <p:sp>
        <p:nvSpPr>
          <p:cNvPr id="38" name="Rectangle 37"/>
          <p:cNvSpPr/>
          <p:nvPr/>
        </p:nvSpPr>
        <p:spPr>
          <a:xfrm>
            <a:off x="8062794" y="1812376"/>
            <a:ext cx="1773524" cy="393192"/>
          </a:xfrm>
          <a:prstGeom prst="rect">
            <a:avLst/>
          </a:prstGeom>
          <a:ln/>
        </p:spPr>
        <p:style>
          <a:lnRef idx="0">
            <a:schemeClr val="accent3"/>
          </a:lnRef>
          <a:fillRef idx="3">
            <a:schemeClr val="accent3"/>
          </a:fillRef>
          <a:effectRef idx="3">
            <a:schemeClr val="accent3"/>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h</a:t>
            </a:r>
            <a:r>
              <a:rPr lang="en-US" baseline="-25000" dirty="0">
                <a:solidFill>
                  <a:schemeClr val="tx1"/>
                </a:solidFill>
                <a:latin typeface="CMU Bright Oblique"/>
                <a:cs typeface="CMU Bright Oblique"/>
              </a:rPr>
              <a:t>3</a:t>
            </a:r>
            <a:endParaRPr lang="en-US" dirty="0">
              <a:solidFill>
                <a:schemeClr val="tx1"/>
              </a:solidFill>
              <a:latin typeface="CMU Bright Oblique"/>
              <a:cs typeface="CMU Bright Oblique"/>
            </a:endParaRPr>
          </a:p>
        </p:txBody>
      </p:sp>
      <p:sp>
        <p:nvSpPr>
          <p:cNvPr id="39" name="Rectangle 38"/>
          <p:cNvSpPr/>
          <p:nvPr/>
        </p:nvSpPr>
        <p:spPr>
          <a:xfrm>
            <a:off x="8327434" y="1070435"/>
            <a:ext cx="1245956" cy="393192"/>
          </a:xfrm>
          <a:prstGeom prst="rect">
            <a:avLst/>
          </a:prstGeom>
          <a:ln/>
        </p:spPr>
        <p:style>
          <a:lnRef idx="0">
            <a:schemeClr val="accent6"/>
          </a:lnRef>
          <a:fillRef idx="3">
            <a:schemeClr val="accent6"/>
          </a:fillRef>
          <a:effectRef idx="3">
            <a:schemeClr val="accent6"/>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y</a:t>
            </a:r>
            <a:r>
              <a:rPr lang="en-US" baseline="-25000" dirty="0">
                <a:solidFill>
                  <a:schemeClr val="tx1"/>
                </a:solidFill>
                <a:latin typeface="CMU Bright Oblique"/>
                <a:cs typeface="CMU Bright Oblique"/>
              </a:rPr>
              <a:t>3</a:t>
            </a:r>
            <a:endParaRPr lang="en-US" dirty="0">
              <a:solidFill>
                <a:schemeClr val="tx1"/>
              </a:solidFill>
              <a:latin typeface="CMU Bright Oblique"/>
              <a:cs typeface="CMU Bright Oblique"/>
            </a:endParaRPr>
          </a:p>
        </p:txBody>
      </p:sp>
      <p:sp>
        <p:nvSpPr>
          <p:cNvPr id="40" name="Rectangle 39"/>
          <p:cNvSpPr/>
          <p:nvPr/>
        </p:nvSpPr>
        <p:spPr>
          <a:xfrm>
            <a:off x="7836239" y="2512264"/>
            <a:ext cx="2228344" cy="389155"/>
          </a:xfrm>
          <a:prstGeom prst="rect">
            <a:avLst/>
          </a:prstGeom>
          <a:ln/>
        </p:spPr>
        <p:style>
          <a:lnRef idx="0">
            <a:schemeClr val="accent4"/>
          </a:lnRef>
          <a:fillRef idx="3">
            <a:schemeClr val="accent4"/>
          </a:fillRef>
          <a:effectRef idx="3">
            <a:schemeClr val="accent4"/>
          </a:effectRef>
          <a:fontRef idx="minor">
            <a:schemeClr val="lt1"/>
          </a:fontRef>
        </p:style>
        <p:txBody>
          <a:bodyPr rtlCol="0" anchor="t"/>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b="1" i="1" dirty="0">
                <a:solidFill>
                  <a:schemeClr val="tx1"/>
                </a:solidFill>
                <a:latin typeface="Times New Roman" panose="02020603050405020304" pitchFamily="18" charset="0"/>
                <a:cs typeface="Times New Roman" panose="02020603050405020304" pitchFamily="18" charset="0"/>
              </a:rPr>
              <a:t>x</a:t>
            </a:r>
            <a:r>
              <a:rPr lang="en-US" baseline="-25000" dirty="0">
                <a:solidFill>
                  <a:schemeClr val="tx1"/>
                </a:solidFill>
                <a:latin typeface="CMU Bright Oblique"/>
                <a:cs typeface="CMU Bright Oblique"/>
              </a:rPr>
              <a:t>3</a:t>
            </a:r>
            <a:endParaRPr lang="en-US" dirty="0">
              <a:solidFill>
                <a:schemeClr val="tx1"/>
              </a:solidFill>
              <a:latin typeface="CMU Bright Oblique"/>
              <a:cs typeface="CMU Bright Oblique"/>
            </a:endParaRPr>
          </a:p>
        </p:txBody>
      </p:sp>
      <p:cxnSp>
        <p:nvCxnSpPr>
          <p:cNvPr id="41" name="Straight Arrow Connector 40"/>
          <p:cNvCxnSpPr>
            <a:stCxn id="40" idx="0"/>
            <a:endCxn id="38" idx="2"/>
          </p:cNvCxnSpPr>
          <p:nvPr/>
        </p:nvCxnSpPr>
        <p:spPr>
          <a:xfrm flipH="1" flipV="1">
            <a:off x="8949556" y="2205568"/>
            <a:ext cx="855" cy="306696"/>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8" idx="0"/>
            <a:endCxn id="39" idx="2"/>
          </p:cNvCxnSpPr>
          <p:nvPr/>
        </p:nvCxnSpPr>
        <p:spPr>
          <a:xfrm flipV="1">
            <a:off x="8949556" y="1463627"/>
            <a:ext cx="856" cy="348749"/>
          </a:xfrm>
          <a:prstGeom prst="straightConnector1">
            <a:avLst/>
          </a:prstGeom>
          <a:ln w="127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43" name="TextBox 131"/>
          <p:cNvSpPr txBox="1"/>
          <p:nvPr/>
        </p:nvSpPr>
        <p:spPr>
          <a:xfrm>
            <a:off x="8632803" y="2901420"/>
            <a:ext cx="633507" cy="369332"/>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b="1" i="1" dirty="0">
                <a:latin typeface="Times New Roman" panose="02020603050405020304" pitchFamily="18" charset="0"/>
                <a:cs typeface="Times New Roman" panose="02020603050405020304" pitchFamily="18" charset="0"/>
              </a:rPr>
              <a:t>t </a:t>
            </a:r>
            <a:r>
              <a:rPr lang="en-US" dirty="0">
                <a:latin typeface="CMU Bright Roman"/>
                <a:cs typeface="CMU Bright Roman"/>
              </a:rPr>
              <a:t>= 3</a:t>
            </a:r>
          </a:p>
        </p:txBody>
      </p:sp>
      <p:cxnSp>
        <p:nvCxnSpPr>
          <p:cNvPr id="46" name="Straight Arrow Connector 45"/>
          <p:cNvCxnSpPr>
            <a:endCxn id="32" idx="1"/>
          </p:cNvCxnSpPr>
          <p:nvPr/>
        </p:nvCxnSpPr>
        <p:spPr>
          <a:xfrm flipV="1">
            <a:off x="3534372" y="2841539"/>
            <a:ext cx="1328022" cy="993406"/>
          </a:xfrm>
          <a:prstGeom prst="straightConnector1">
            <a:avLst/>
          </a:prstGeom>
          <a:ln>
            <a:solidFill>
              <a:schemeClr val="tx1">
                <a:alpha val="61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38" idx="1"/>
          </p:cNvCxnSpPr>
          <p:nvPr/>
        </p:nvCxnSpPr>
        <p:spPr>
          <a:xfrm flipV="1">
            <a:off x="6635918" y="2008972"/>
            <a:ext cx="1426876" cy="837962"/>
          </a:xfrm>
          <a:prstGeom prst="straightConnector1">
            <a:avLst/>
          </a:prstGeom>
          <a:ln>
            <a:solidFill>
              <a:schemeClr val="tx1">
                <a:alpha val="61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9836318" y="1070435"/>
            <a:ext cx="1426876" cy="837962"/>
          </a:xfrm>
          <a:prstGeom prst="straightConnector1">
            <a:avLst/>
          </a:prstGeom>
          <a:ln>
            <a:solidFill>
              <a:schemeClr val="tx1">
                <a:alpha val="61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32826" y="3865121"/>
            <a:ext cx="1328022" cy="993406"/>
          </a:xfrm>
          <a:prstGeom prst="straightConnector1">
            <a:avLst/>
          </a:prstGeom>
          <a:ln>
            <a:solidFill>
              <a:schemeClr val="tx1">
                <a:alpha val="61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1434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Rnn</a:t>
            </a:r>
            <a:r>
              <a:rPr lang="en-CA" dirty="0"/>
              <a:t> basic concept</a:t>
            </a:r>
          </a:p>
        </p:txBody>
      </p:sp>
      <p:sp>
        <p:nvSpPr>
          <p:cNvPr id="3" name="Content Placeholder 2"/>
          <p:cNvSpPr>
            <a:spLocks noGrp="1"/>
          </p:cNvSpPr>
          <p:nvPr>
            <p:ph idx="1"/>
          </p:nvPr>
        </p:nvSpPr>
        <p:spPr/>
        <p:txBody>
          <a:bodyPr/>
          <a:lstStyle/>
          <a:p>
            <a:pPr marL="457200" indent="-457200">
              <a:buFont typeface="+mj-lt"/>
              <a:buAutoNum type="arabicPeriod"/>
            </a:pPr>
            <a:r>
              <a:rPr lang="en-US" dirty="0"/>
              <a:t>The network is given one </a:t>
            </a:r>
            <a:r>
              <a:rPr lang="en-US" b="1" i="1" dirty="0">
                <a:solidFill>
                  <a:srgbClr val="FF0000"/>
                </a:solidFill>
              </a:rPr>
              <a:t>input</a:t>
            </a:r>
            <a:r>
              <a:rPr lang="en-US" dirty="0">
                <a:solidFill>
                  <a:srgbClr val="FF0000"/>
                </a:solidFill>
              </a:rPr>
              <a:t> </a:t>
            </a:r>
            <a:r>
              <a:rPr lang="en-US" dirty="0"/>
              <a:t>at a time.</a:t>
            </a:r>
          </a:p>
          <a:p>
            <a:pPr marL="457200" indent="-457200">
              <a:buFont typeface="+mj-lt"/>
              <a:buAutoNum type="arabicPeriod"/>
            </a:pPr>
            <a:r>
              <a:rPr lang="en-US" dirty="0" smtClean="0"/>
              <a:t>It is combined with the </a:t>
            </a:r>
            <a:r>
              <a:rPr lang="en-US" b="1" i="1" dirty="0" smtClean="0">
                <a:solidFill>
                  <a:srgbClr val="FF0000"/>
                </a:solidFill>
              </a:rPr>
              <a:t>hidden state </a:t>
            </a:r>
            <a:r>
              <a:rPr lang="en-US" dirty="0" smtClean="0"/>
              <a:t>into a vector</a:t>
            </a:r>
          </a:p>
          <a:p>
            <a:pPr marL="457200" indent="-457200">
              <a:buFont typeface="+mj-lt"/>
              <a:buAutoNum type="arabicPeriod"/>
            </a:pPr>
            <a:r>
              <a:rPr lang="en-US" dirty="0" smtClean="0"/>
              <a:t>This vector goes through the </a:t>
            </a:r>
            <a:r>
              <a:rPr lang="en-US" b="1" i="1" dirty="0" err="1" smtClean="0">
                <a:solidFill>
                  <a:srgbClr val="FF0000"/>
                </a:solidFill>
              </a:rPr>
              <a:t>tanh</a:t>
            </a:r>
            <a:r>
              <a:rPr lang="en-US" dirty="0" smtClean="0"/>
              <a:t> activation</a:t>
            </a:r>
          </a:p>
          <a:p>
            <a:pPr marL="457200" indent="-457200">
              <a:buFont typeface="+mj-lt"/>
              <a:buAutoNum type="arabicPeriod"/>
            </a:pPr>
            <a:r>
              <a:rPr lang="en-US" dirty="0" smtClean="0"/>
              <a:t>The output is the </a:t>
            </a:r>
            <a:r>
              <a:rPr lang="en-US" b="1" i="1" dirty="0" smtClean="0">
                <a:solidFill>
                  <a:srgbClr val="FF0000"/>
                </a:solidFill>
              </a:rPr>
              <a:t>new hidden state</a:t>
            </a:r>
          </a:p>
          <a:p>
            <a:endParaRPr lang="en-CA" dirty="0"/>
          </a:p>
        </p:txBody>
      </p:sp>
      <p:pic>
        <p:nvPicPr>
          <p:cNvPr id="5" name="Picture 4">
            <a:extLst>
              <a:ext uri="{FF2B5EF4-FFF2-40B4-BE49-F238E27FC236}">
                <a16:creationId xmlns:a16="http://schemas.microsoft.com/office/drawing/2014/main" xmlns="" id="{DCF05ED0-05A4-4729-A2E7-43069204637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30240" y="4001294"/>
            <a:ext cx="6129352" cy="242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762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Recurrent neural network </a:t>
            </a:r>
          </a:p>
        </p:txBody>
      </p:sp>
      <p:sp>
        <p:nvSpPr>
          <p:cNvPr id="3" name="Content Placeholder 2"/>
          <p:cNvSpPr>
            <a:spLocks noGrp="1"/>
          </p:cNvSpPr>
          <p:nvPr>
            <p:ph idx="1"/>
          </p:nvPr>
        </p:nvSpPr>
        <p:spPr/>
        <p:txBody>
          <a:bodyPr/>
          <a:lstStyle/>
          <a:p>
            <a:r>
              <a:rPr lang="en-CA" dirty="0"/>
              <a:t>We can process a sequence of vector x by applying a recurrence formula at every time step: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5163" y="3080131"/>
            <a:ext cx="641985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4284" y="2891844"/>
            <a:ext cx="19050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5610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719319"/>
            <a:ext cx="12192000" cy="5564777"/>
          </a:xfrm>
          <a:prstGeom prst="rect">
            <a:avLst/>
          </a:prstGeom>
        </p:spPr>
      </p:pic>
      <p:pic>
        <p:nvPicPr>
          <p:cNvPr id="1026" name="Picture 2" descr="machine learning - LSTM RNN Backpropagation - Stack Overfl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3746" y="2461668"/>
            <a:ext cx="4697183" cy="129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58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Vanishing/exploding gradient</a:t>
            </a:r>
            <a:endParaRPr lang="en-CA" dirty="0"/>
          </a:p>
        </p:txBody>
      </p:sp>
      <p:sp>
        <p:nvSpPr>
          <p:cNvPr id="3" name="Content Placeholder 2"/>
          <p:cNvSpPr>
            <a:spLocks noGrp="1"/>
          </p:cNvSpPr>
          <p:nvPr>
            <p:ph idx="1"/>
          </p:nvPr>
        </p:nvSpPr>
        <p:spPr/>
        <p:txBody>
          <a:bodyPr>
            <a:normAutofit fontScale="92500" lnSpcReduction="10000"/>
          </a:bodyPr>
          <a:lstStyle/>
          <a:p>
            <a:r>
              <a:rPr lang="en-US" dirty="0" smtClean="0"/>
              <a:t>Backpropagation in RNNs, known as </a:t>
            </a:r>
            <a:r>
              <a:rPr lang="en-US" b="1" dirty="0" smtClean="0"/>
              <a:t>Backpropagation Through Time (BPTT), </a:t>
            </a:r>
            <a:r>
              <a:rPr lang="en-US" dirty="0" smtClean="0"/>
              <a:t>extends the conventional backpropagation method by incorporating the temporal dimension of sequences. </a:t>
            </a:r>
          </a:p>
          <a:p>
            <a:r>
              <a:rPr lang="en-US" dirty="0" smtClean="0"/>
              <a:t>In BPTT, the network's weights are updated based on the </a:t>
            </a:r>
            <a:r>
              <a:rPr lang="en-US" b="1" dirty="0" smtClean="0"/>
              <a:t>gradients of the loss function computed across all time steps of the sequence</a:t>
            </a:r>
            <a:r>
              <a:rPr lang="en-US" dirty="0" smtClean="0"/>
              <a:t>. </a:t>
            </a:r>
          </a:p>
          <a:p>
            <a:r>
              <a:rPr lang="en-US" dirty="0" smtClean="0"/>
              <a:t>During this process, the RNN unfolds over time, creating a </a:t>
            </a:r>
            <a:r>
              <a:rPr lang="en-US" b="1" dirty="0" smtClean="0"/>
              <a:t>computational graph </a:t>
            </a:r>
            <a:r>
              <a:rPr lang="en-US" dirty="0" smtClean="0"/>
              <a:t>where </a:t>
            </a:r>
            <a:r>
              <a:rPr lang="en-US" b="1" dirty="0" smtClean="0"/>
              <a:t>each time step is treated as a separate layer</a:t>
            </a:r>
            <a:r>
              <a:rPr lang="en-US" dirty="0" smtClean="0"/>
              <a:t>. </a:t>
            </a:r>
          </a:p>
          <a:p>
            <a:r>
              <a:rPr lang="en-US" b="1" dirty="0" smtClean="0"/>
              <a:t>Gradients are calculated by unrolling the RNN through all these time steps </a:t>
            </a:r>
            <a:r>
              <a:rPr lang="en-US" dirty="0" smtClean="0"/>
              <a:t>and then </a:t>
            </a:r>
            <a:r>
              <a:rPr lang="en-US" b="1" dirty="0" smtClean="0"/>
              <a:t>propagated backward </a:t>
            </a:r>
            <a:r>
              <a:rPr lang="en-US" dirty="0" smtClean="0"/>
              <a:t>through this unrolled network. This is </a:t>
            </a:r>
            <a:r>
              <a:rPr lang="en-US" b="1" dirty="0" smtClean="0"/>
              <a:t>different from conventional backpropagation </a:t>
            </a:r>
            <a:r>
              <a:rPr lang="en-US" dirty="0" smtClean="0"/>
              <a:t>used in </a:t>
            </a:r>
            <a:r>
              <a:rPr lang="en-US" b="1" dirty="0" smtClean="0"/>
              <a:t>feedforward neural networks</a:t>
            </a:r>
            <a:r>
              <a:rPr lang="en-US" dirty="0" smtClean="0"/>
              <a:t>, which only </a:t>
            </a:r>
            <a:r>
              <a:rPr lang="en-US" b="1" dirty="0" smtClean="0"/>
              <a:t>considers a single, fixed layer structure</a:t>
            </a:r>
            <a:r>
              <a:rPr lang="en-US" dirty="0" smtClean="0"/>
              <a:t>. </a:t>
            </a:r>
          </a:p>
        </p:txBody>
      </p:sp>
    </p:spTree>
    <p:extLst>
      <p:ext uri="{BB962C8B-B14F-4D97-AF65-F5344CB8AC3E}">
        <p14:creationId xmlns:p14="http://schemas.microsoft.com/office/powerpoint/2010/main" val="32563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Recurrent Neural Network (RNN)</a:t>
            </a:r>
            <a:endParaRPr lang="en-US" dirty="0"/>
          </a:p>
        </p:txBody>
      </p:sp>
    </p:spTree>
    <p:extLst>
      <p:ext uri="{BB962C8B-B14F-4D97-AF65-F5344CB8AC3E}">
        <p14:creationId xmlns:p14="http://schemas.microsoft.com/office/powerpoint/2010/main" val="1989327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Vanishing/exploding gradient</a:t>
            </a:r>
            <a:endParaRPr lang="en-CA" dirty="0"/>
          </a:p>
        </p:txBody>
      </p:sp>
      <p:sp>
        <p:nvSpPr>
          <p:cNvPr id="3" name="Content Placeholder 2"/>
          <p:cNvSpPr>
            <a:spLocks noGrp="1"/>
          </p:cNvSpPr>
          <p:nvPr>
            <p:ph idx="1"/>
          </p:nvPr>
        </p:nvSpPr>
        <p:spPr/>
        <p:txBody>
          <a:bodyPr>
            <a:normAutofit/>
          </a:bodyPr>
          <a:lstStyle/>
          <a:p>
            <a:r>
              <a:rPr lang="en-US" dirty="0"/>
              <a:t>I</a:t>
            </a:r>
            <a:r>
              <a:rPr lang="en-US" dirty="0" smtClean="0"/>
              <a:t>n RNNs, the </a:t>
            </a:r>
            <a:r>
              <a:rPr lang="en-US" b="1" dirty="0" smtClean="0"/>
              <a:t>gradients must traverse a dynamic, time-expanded graph</a:t>
            </a:r>
            <a:r>
              <a:rPr lang="en-US" dirty="0" smtClean="0"/>
              <a:t>, making the process more complex and </a:t>
            </a:r>
            <a:r>
              <a:rPr lang="en-US" b="1" dirty="0" smtClean="0"/>
              <a:t>susceptible to issues like vanishing or exploding gradients</a:t>
            </a:r>
            <a:r>
              <a:rPr lang="en-US" dirty="0" smtClean="0"/>
              <a:t>.</a:t>
            </a:r>
          </a:p>
          <a:p>
            <a:r>
              <a:rPr lang="en-US" dirty="0"/>
              <a:t>Mathematically, this happens </a:t>
            </a:r>
            <a:r>
              <a:rPr lang="en-US" b="1" dirty="0"/>
              <a:t>because gradients are recursively </a:t>
            </a:r>
            <a:r>
              <a:rPr lang="en-US" b="1" dirty="0" smtClean="0"/>
              <a:t>multiplied by the same weight matrix and activation function derivatives</a:t>
            </a:r>
            <a:r>
              <a:rPr lang="en-US" dirty="0" smtClean="0"/>
              <a:t>, </a:t>
            </a:r>
            <a:r>
              <a:rPr lang="en-US" dirty="0"/>
              <a:t>which can either diminish or amplify their magnitude significantly over many time steps.</a:t>
            </a:r>
            <a:endParaRPr lang="en-CA" sz="2800" dirty="0"/>
          </a:p>
        </p:txBody>
      </p:sp>
    </p:spTree>
    <p:extLst>
      <p:ext uri="{BB962C8B-B14F-4D97-AF65-F5344CB8AC3E}">
        <p14:creationId xmlns:p14="http://schemas.microsoft.com/office/powerpoint/2010/main" val="2917706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Vanishing/exploding gradient</a:t>
            </a:r>
            <a:endParaRPr lang="en-CA" dirty="0"/>
          </a:p>
        </p:txBody>
      </p:sp>
      <p:sp>
        <p:nvSpPr>
          <p:cNvPr id="4" name="Rectangle 1"/>
          <p:cNvSpPr>
            <a:spLocks noGrp="1" noChangeArrowheads="1"/>
          </p:cNvSpPr>
          <p:nvPr>
            <p:ph idx="1"/>
          </p:nvPr>
        </p:nvSpPr>
        <p:spPr bwMode="auto">
          <a:xfrm>
            <a:off x="657882" y="1754397"/>
            <a:ext cx="10425953"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Vanishing Gradients</a:t>
            </a:r>
            <a:r>
              <a:rPr kumimoji="0" lang="en-US" altLang="en-US" sz="2000" b="0" i="0" u="none" strike="noStrike" cap="none" normalizeH="0" baseline="0" dirty="0" smtClean="0">
                <a:ln>
                  <a:noFill/>
                </a:ln>
                <a:solidFill>
                  <a:schemeClr val="tx1"/>
                </a:solidFill>
                <a:effectLst/>
                <a:latin typeface="Arial" panose="020B0604020202020204" pitchFamily="34" charset="0"/>
              </a:rPr>
              <a:t>: In RNNs, during backpropagation through time (BPTT), the gradients of the loss function with respect to the weights are calculated by multiplying the gradient from the next time step by the derivative of the activation function and the weight matrix. If these derivatives are small (for example, in the case of the sigmoid or </a:t>
            </a:r>
            <a:r>
              <a:rPr kumimoji="0" lang="en-US" altLang="en-US" sz="2000" b="0" i="0" u="none" strike="noStrike" cap="none" normalizeH="0" baseline="0" dirty="0" err="1" smtClean="0">
                <a:ln>
                  <a:noFill/>
                </a:ln>
                <a:solidFill>
                  <a:schemeClr val="tx1"/>
                </a:solidFill>
                <a:effectLst/>
                <a:latin typeface="Arial" panose="020B0604020202020204" pitchFamily="34" charset="0"/>
              </a:rPr>
              <a:t>tanh</a:t>
            </a:r>
            <a:r>
              <a:rPr kumimoji="0" lang="en-US" altLang="en-US" sz="2000" b="0" i="0" u="none" strike="noStrike" cap="none" normalizeH="0" baseline="0" dirty="0" smtClean="0">
                <a:ln>
                  <a:noFill/>
                </a:ln>
                <a:solidFill>
                  <a:schemeClr val="tx1"/>
                </a:solidFill>
                <a:effectLst/>
                <a:latin typeface="Arial" panose="020B0604020202020204" pitchFamily="34" charset="0"/>
              </a:rPr>
              <a:t> activation functions, which have derivatives less than 1), the gradients can diminish exponentially as they propagate backward through each time step. As a result, the network learns very slowly or not at all for long sequences, making it difficult to capture long-term dependencies.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Exploding Gradients</a:t>
            </a:r>
            <a:r>
              <a:rPr kumimoji="0" lang="en-US" altLang="en-US" sz="2000" b="0" i="0" u="none" strike="noStrike" cap="none" normalizeH="0" baseline="0" dirty="0" smtClean="0">
                <a:ln>
                  <a:noFill/>
                </a:ln>
                <a:solidFill>
                  <a:schemeClr val="tx1"/>
                </a:solidFill>
                <a:effectLst/>
                <a:latin typeface="Arial" panose="020B0604020202020204" pitchFamily="34" charset="0"/>
              </a:rPr>
              <a:t>: On the flip side, if the derivatives are large (greater than 1), the gradients can grow exponentially during backpropagation. This rapid increase can cause the model weights to become too large, leading to numerical instability and causing the model to fail to converge.</a:t>
            </a:r>
          </a:p>
        </p:txBody>
      </p:sp>
    </p:spTree>
    <p:extLst>
      <p:ext uri="{BB962C8B-B14F-4D97-AF65-F5344CB8AC3E}">
        <p14:creationId xmlns:p14="http://schemas.microsoft.com/office/powerpoint/2010/main" val="3717146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 Computational Graph</a:t>
            </a:r>
            <a:endParaRPr lang="en-US" dirty="0"/>
          </a:p>
        </p:txBody>
      </p:sp>
      <p:pic>
        <p:nvPicPr>
          <p:cNvPr id="3074" name="Picture 2" descr="Section 12 Recurrent Neural Network • Recurrent Neural Network • Computational  Graph and backpropagation • Applications o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529" y="1690688"/>
            <a:ext cx="8457202" cy="4475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716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Rnn</a:t>
            </a:r>
            <a:r>
              <a:rPr lang="en-CA" dirty="0"/>
              <a:t>: types</a:t>
            </a:r>
          </a:p>
        </p:txBody>
      </p:sp>
      <p:sp>
        <p:nvSpPr>
          <p:cNvPr id="3" name="Content Placeholder 2"/>
          <p:cNvSpPr>
            <a:spLocks noGrp="1"/>
          </p:cNvSpPr>
          <p:nvPr>
            <p:ph idx="1"/>
          </p:nvPr>
        </p:nvSpPr>
        <p:spPr/>
        <p:txBody>
          <a:bodyPr/>
          <a:lstStyle/>
          <a:p>
            <a:r>
              <a:rPr lang="en-US" dirty="0"/>
              <a:t>The 3 most common types of Recurrent Neural Networks are</a:t>
            </a:r>
          </a:p>
          <a:p>
            <a:r>
              <a:rPr lang="en-US" dirty="0"/>
              <a:t>1. Vanilla RNN</a:t>
            </a:r>
          </a:p>
          <a:p>
            <a:r>
              <a:rPr lang="en-US" dirty="0"/>
              <a:t>2. LSTM (Long Short-Term Memory)</a:t>
            </a:r>
          </a:p>
          <a:p>
            <a:r>
              <a:rPr lang="en-US" dirty="0"/>
              <a:t>3. GRU (Gated Recurrent Units)</a:t>
            </a:r>
          </a:p>
        </p:txBody>
      </p:sp>
    </p:spTree>
    <p:extLst>
      <p:ext uri="{BB962C8B-B14F-4D97-AF65-F5344CB8AC3E}">
        <p14:creationId xmlns:p14="http://schemas.microsoft.com/office/powerpoint/2010/main" val="172230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Short Term Memory Network (LSTM)</a:t>
            </a:r>
            <a:endParaRPr lang="en-US" dirty="0"/>
          </a:p>
        </p:txBody>
      </p:sp>
    </p:spTree>
    <p:extLst>
      <p:ext uri="{BB962C8B-B14F-4D97-AF65-F5344CB8AC3E}">
        <p14:creationId xmlns:p14="http://schemas.microsoft.com/office/powerpoint/2010/main" val="3142346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 term memory (</a:t>
            </a:r>
            <a:r>
              <a:rPr lang="en-US" dirty="0" err="1"/>
              <a:t>lstm</a:t>
            </a:r>
            <a:r>
              <a:rPr lang="en-US" dirty="0"/>
              <a:t>)</a:t>
            </a:r>
            <a:endParaRPr lang="en-CA" dirty="0"/>
          </a:p>
        </p:txBody>
      </p:sp>
      <p:sp>
        <p:nvSpPr>
          <p:cNvPr id="3" name="Content Placeholder 2"/>
          <p:cNvSpPr>
            <a:spLocks noGrp="1"/>
          </p:cNvSpPr>
          <p:nvPr>
            <p:ph idx="1"/>
          </p:nvPr>
        </p:nvSpPr>
        <p:spPr/>
        <p:txBody>
          <a:bodyPr/>
          <a:lstStyle/>
          <a:p>
            <a:r>
              <a:rPr lang="en-US" b="1" dirty="0" smtClean="0"/>
              <a:t>Cell States</a:t>
            </a:r>
          </a:p>
          <a:p>
            <a:r>
              <a:rPr lang="en-US" dirty="0" smtClean="0">
                <a:solidFill>
                  <a:srgbClr val="FF0000"/>
                </a:solidFill>
              </a:rPr>
              <a:t>Hidden </a:t>
            </a:r>
            <a:r>
              <a:rPr lang="en-US" dirty="0">
                <a:solidFill>
                  <a:srgbClr val="FF0000"/>
                </a:solidFill>
              </a:rPr>
              <a:t>States </a:t>
            </a:r>
          </a:p>
          <a:p>
            <a:r>
              <a:rPr lang="en-US" b="1" dirty="0"/>
              <a:t>Input Gates</a:t>
            </a:r>
          </a:p>
          <a:p>
            <a:r>
              <a:rPr lang="en-US" b="1" dirty="0"/>
              <a:t>Forget Gates</a:t>
            </a:r>
          </a:p>
          <a:p>
            <a:r>
              <a:rPr lang="en-US" b="1" dirty="0"/>
              <a:t>Output Gates </a:t>
            </a:r>
            <a:endParaRPr lang="en-CA" b="1" dirty="0"/>
          </a:p>
        </p:txBody>
      </p:sp>
      <p:grpSp>
        <p:nvGrpSpPr>
          <p:cNvPr id="4" name="Group 3">
            <a:extLst>
              <a:ext uri="{FF2B5EF4-FFF2-40B4-BE49-F238E27FC236}">
                <a16:creationId xmlns:a16="http://schemas.microsoft.com/office/drawing/2014/main" xmlns="" id="{638144DE-095D-4C47-A6C5-8639AD1D8622}"/>
              </a:ext>
            </a:extLst>
          </p:cNvPr>
          <p:cNvGrpSpPr/>
          <p:nvPr/>
        </p:nvGrpSpPr>
        <p:grpSpPr>
          <a:xfrm>
            <a:off x="6569612" y="328612"/>
            <a:ext cx="4991407" cy="5762699"/>
            <a:chOff x="5398007" y="285750"/>
            <a:chExt cx="5584317" cy="6086475"/>
          </a:xfrm>
        </p:grpSpPr>
        <p:pic>
          <p:nvPicPr>
            <p:cNvPr id="5" name="Picture 4">
              <a:extLst>
                <a:ext uri="{FF2B5EF4-FFF2-40B4-BE49-F238E27FC236}">
                  <a16:creationId xmlns:a16="http://schemas.microsoft.com/office/drawing/2014/main" xmlns="" id="{CD0B51EB-7C46-473C-ABAB-F960A9B9C4E0}"/>
                </a:ext>
              </a:extLst>
            </p:cNvPr>
            <p:cNvPicPr>
              <a:picLocks noChangeAspect="1"/>
            </p:cNvPicPr>
            <p:nvPr/>
          </p:nvPicPr>
          <p:blipFill rotWithShape="1">
            <a:blip r:embed="rId2">
              <a:extLst>
                <a:ext uri="{28A0092B-C50C-407E-A947-70E740481C1C}">
                  <a14:useLocalDpi xmlns:a14="http://schemas.microsoft.com/office/drawing/2010/main" val="0"/>
                </a:ext>
              </a:extLst>
            </a:blip>
            <a:srcRect l="33370" r="33131"/>
            <a:stretch/>
          </p:blipFill>
          <p:spPr>
            <a:xfrm>
              <a:off x="5398007" y="285750"/>
              <a:ext cx="5584317" cy="6086475"/>
            </a:xfrm>
            <a:prstGeom prst="rect">
              <a:avLst/>
            </a:prstGeom>
          </p:spPr>
        </p:pic>
        <p:sp>
          <p:nvSpPr>
            <p:cNvPr id="6" name="Rectangle 5">
              <a:extLst>
                <a:ext uri="{FF2B5EF4-FFF2-40B4-BE49-F238E27FC236}">
                  <a16:creationId xmlns:a16="http://schemas.microsoft.com/office/drawing/2014/main" xmlns="" id="{66256D39-A64A-49D1-AD68-0DB6663CFF79}"/>
                </a:ext>
              </a:extLst>
            </p:cNvPr>
            <p:cNvSpPr/>
            <p:nvPr/>
          </p:nvSpPr>
          <p:spPr>
            <a:xfrm>
              <a:off x="9991724" y="5486400"/>
              <a:ext cx="990600" cy="885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pic>
        <p:nvPicPr>
          <p:cNvPr id="7" name="Picture 6"/>
          <p:cNvPicPr>
            <a:picLocks noChangeAspect="1"/>
          </p:cNvPicPr>
          <p:nvPr/>
        </p:nvPicPr>
        <p:blipFill>
          <a:blip r:embed="rId3" cstate="print"/>
          <a:stretch>
            <a:fillRect/>
          </a:stretch>
        </p:blipFill>
        <p:spPr>
          <a:xfrm>
            <a:off x="87085" y="4486733"/>
            <a:ext cx="6358597" cy="1185226"/>
          </a:xfrm>
          <a:prstGeom prst="rect">
            <a:avLst/>
          </a:prstGeom>
        </p:spPr>
      </p:pic>
    </p:spTree>
    <p:extLst>
      <p:ext uri="{BB962C8B-B14F-4D97-AF65-F5344CB8AC3E}">
        <p14:creationId xmlns:p14="http://schemas.microsoft.com/office/powerpoint/2010/main" val="1374865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a:t>
            </a:r>
            <a:endParaRPr lang="en-US" dirty="0"/>
          </a:p>
        </p:txBody>
      </p:sp>
      <p:sp>
        <p:nvSpPr>
          <p:cNvPr id="3" name="Content Placeholder 2"/>
          <p:cNvSpPr>
            <a:spLocks noGrp="1"/>
          </p:cNvSpPr>
          <p:nvPr>
            <p:ph idx="1"/>
          </p:nvPr>
        </p:nvSpPr>
        <p:spPr/>
        <p:txBody>
          <a:bodyPr>
            <a:normAutofit lnSpcReduction="10000"/>
          </a:bodyPr>
          <a:lstStyle/>
          <a:p>
            <a:r>
              <a:rPr lang="en-US" dirty="0" smtClean="0"/>
              <a:t>Long Short Term Memory Network is an </a:t>
            </a:r>
            <a:r>
              <a:rPr lang="en-US" b="1" dirty="0" smtClean="0"/>
              <a:t>advanced RNN</a:t>
            </a:r>
            <a:r>
              <a:rPr lang="en-US" dirty="0" smtClean="0"/>
              <a:t>, a sequential network, that allows </a:t>
            </a:r>
            <a:r>
              <a:rPr lang="en-US" b="1" dirty="0" smtClean="0"/>
              <a:t>information to persist</a:t>
            </a:r>
            <a:r>
              <a:rPr lang="en-US" dirty="0" smtClean="0"/>
              <a:t>. </a:t>
            </a:r>
          </a:p>
          <a:p>
            <a:r>
              <a:rPr lang="en-US" dirty="0" smtClean="0"/>
              <a:t>It is </a:t>
            </a:r>
            <a:r>
              <a:rPr lang="en-US" b="1" dirty="0" smtClean="0"/>
              <a:t>capable of handling the vanishing gradient problem faced by RNN</a:t>
            </a:r>
            <a:r>
              <a:rPr lang="en-US" dirty="0" smtClean="0"/>
              <a:t>. Let’s say while watching a video you remember the previous scene or while reading a book you know what happened in the earlier chapter. Similarly RNNs work, they remember the previous information and use it for processing the current input. </a:t>
            </a:r>
            <a:r>
              <a:rPr lang="en-US" dirty="0" smtClean="0">
                <a:solidFill>
                  <a:srgbClr val="FF0000"/>
                </a:solidFill>
              </a:rPr>
              <a:t>The shortcoming of </a:t>
            </a:r>
            <a:r>
              <a:rPr lang="en-US" b="1" dirty="0" smtClean="0">
                <a:solidFill>
                  <a:srgbClr val="FF0000"/>
                </a:solidFill>
              </a:rPr>
              <a:t>RNN</a:t>
            </a:r>
            <a:r>
              <a:rPr lang="en-US" dirty="0" smtClean="0">
                <a:solidFill>
                  <a:srgbClr val="FF0000"/>
                </a:solidFill>
              </a:rPr>
              <a:t> is, they </a:t>
            </a:r>
            <a:r>
              <a:rPr lang="en-US" b="1" dirty="0" smtClean="0">
                <a:solidFill>
                  <a:srgbClr val="FF0000"/>
                </a:solidFill>
              </a:rPr>
              <a:t>can not remember Long term dependencies</a:t>
            </a:r>
            <a:r>
              <a:rPr lang="en-US" b="1" dirty="0" smtClean="0"/>
              <a:t> due to vanishing gradient</a:t>
            </a:r>
            <a:r>
              <a:rPr lang="en-US" dirty="0" smtClean="0"/>
              <a:t>. </a:t>
            </a:r>
          </a:p>
          <a:p>
            <a:r>
              <a:rPr lang="en-US" dirty="0" smtClean="0"/>
              <a:t>LSTMs are explicitly designed to avoid long-term dependency problems. </a:t>
            </a:r>
            <a:endParaRPr lang="en-US" dirty="0"/>
          </a:p>
        </p:txBody>
      </p:sp>
    </p:spTree>
    <p:extLst>
      <p:ext uri="{BB962C8B-B14F-4D97-AF65-F5344CB8AC3E}">
        <p14:creationId xmlns:p14="http://schemas.microsoft.com/office/powerpoint/2010/main" val="270412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 term memory (</a:t>
            </a:r>
            <a:r>
              <a:rPr lang="en-US" dirty="0" err="1"/>
              <a:t>lstm</a:t>
            </a:r>
            <a:r>
              <a:rPr lang="en-US" dirty="0"/>
              <a:t>)</a:t>
            </a:r>
            <a:endParaRPr lang="en-CA" dirty="0"/>
          </a:p>
        </p:txBody>
      </p:sp>
      <p:pic>
        <p:nvPicPr>
          <p:cNvPr id="9" name="Picture 8" descr="Machines 10 01226 g001">
            <a:extLst>
              <a:ext uri="{FF2B5EF4-FFF2-40B4-BE49-F238E27FC236}">
                <a16:creationId xmlns:a16="http://schemas.microsoft.com/office/drawing/2014/main" xmlns="" id="{1DDE5A78-40BD-A886-BA34-5713E15998E7}"/>
              </a:ext>
            </a:extLst>
          </p:cNvPr>
          <p:cNvPicPr>
            <a:picLocks noChangeAspect="1"/>
          </p:cNvPicPr>
          <p:nvPr/>
        </p:nvPicPr>
        <p:blipFill>
          <a:blip r:embed="rId2"/>
          <a:stretch>
            <a:fillRect/>
          </a:stretch>
        </p:blipFill>
        <p:spPr>
          <a:xfrm>
            <a:off x="1760466" y="1895224"/>
            <a:ext cx="8671067" cy="4090202"/>
          </a:xfrm>
          <a:prstGeom prst="rect">
            <a:avLst/>
          </a:prstGeom>
        </p:spPr>
      </p:pic>
    </p:spTree>
    <p:extLst>
      <p:ext uri="{BB962C8B-B14F-4D97-AF65-F5344CB8AC3E}">
        <p14:creationId xmlns:p14="http://schemas.microsoft.com/office/powerpoint/2010/main" val="2806272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a:t>
            </a:r>
            <a:endParaRPr lang="en-US" dirty="0"/>
          </a:p>
        </p:txBody>
      </p:sp>
      <p:sp>
        <p:nvSpPr>
          <p:cNvPr id="3" name="Content Placeholder 2"/>
          <p:cNvSpPr>
            <a:spLocks noGrp="1"/>
          </p:cNvSpPr>
          <p:nvPr>
            <p:ph idx="1"/>
          </p:nvPr>
        </p:nvSpPr>
        <p:spPr/>
        <p:txBody>
          <a:bodyPr>
            <a:normAutofit/>
          </a:bodyPr>
          <a:lstStyle/>
          <a:p>
            <a:r>
              <a:rPr lang="en-US" dirty="0"/>
              <a:t>R</a:t>
            </a:r>
            <a:r>
              <a:rPr lang="en-US" dirty="0" smtClean="0"/>
              <a:t>eview from </a:t>
            </a:r>
            <a:r>
              <a:rPr lang="en-US" b="1" dirty="0" smtClean="0"/>
              <a:t>PDF</a:t>
            </a:r>
            <a:endParaRPr lang="en-US" b="1" dirty="0"/>
          </a:p>
        </p:txBody>
      </p:sp>
    </p:spTree>
    <p:extLst>
      <p:ext uri="{BB962C8B-B14F-4D97-AF65-F5344CB8AC3E}">
        <p14:creationId xmlns:p14="http://schemas.microsoft.com/office/powerpoint/2010/main" val="3698889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Cell state vs hidden state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smtClean="0"/>
              <a:t>cell state </a:t>
            </a:r>
            <a:r>
              <a:rPr lang="en-US" dirty="0" smtClean="0"/>
              <a:t>acts as a </a:t>
            </a:r>
            <a:r>
              <a:rPr lang="en-US" b="1" dirty="0" smtClean="0"/>
              <a:t>long-term memory </a:t>
            </a:r>
            <a:r>
              <a:rPr lang="en-US" dirty="0" smtClean="0"/>
              <a:t>that carries </a:t>
            </a:r>
            <a:r>
              <a:rPr lang="en-US" b="1" dirty="0" smtClean="0"/>
              <a:t>relevant information across many time steps</a:t>
            </a:r>
            <a:r>
              <a:rPr lang="en-US" dirty="0" smtClean="0"/>
              <a:t>, allowing the network to retain and update information over long sequences. </a:t>
            </a:r>
          </a:p>
          <a:p>
            <a:pPr lvl="1"/>
            <a:r>
              <a:rPr lang="en-US" dirty="0" smtClean="0"/>
              <a:t>It is </a:t>
            </a:r>
            <a:r>
              <a:rPr lang="en-US" b="1" dirty="0" smtClean="0"/>
              <a:t>modified</a:t>
            </a:r>
            <a:r>
              <a:rPr lang="en-US" dirty="0" smtClean="0"/>
              <a:t> through operations like </a:t>
            </a:r>
            <a:r>
              <a:rPr lang="en-US" b="1" dirty="0" smtClean="0"/>
              <a:t>the forget and update gates</a:t>
            </a:r>
            <a:r>
              <a:rPr lang="en-US" dirty="0" smtClean="0"/>
              <a:t>, which control what information to keep or discard. </a:t>
            </a:r>
          </a:p>
          <a:p>
            <a:r>
              <a:rPr lang="en-US" dirty="0" smtClean="0"/>
              <a:t>In contrast, the </a:t>
            </a:r>
            <a:r>
              <a:rPr lang="en-US" b="1" dirty="0" smtClean="0"/>
              <a:t>hidden state represents the short-term memory </a:t>
            </a:r>
            <a:r>
              <a:rPr lang="en-US" dirty="0" smtClean="0"/>
              <a:t>of the network, </a:t>
            </a:r>
            <a:r>
              <a:rPr lang="en-US" b="1" dirty="0" smtClean="0"/>
              <a:t>capturing the current state </a:t>
            </a:r>
            <a:r>
              <a:rPr lang="en-US" dirty="0" smtClean="0"/>
              <a:t>of the model </a:t>
            </a:r>
            <a:r>
              <a:rPr lang="en-US" b="1" dirty="0" smtClean="0"/>
              <a:t>based on the recent input and cell state</a:t>
            </a:r>
            <a:r>
              <a:rPr lang="en-US" dirty="0" smtClean="0"/>
              <a:t>. </a:t>
            </a:r>
          </a:p>
          <a:p>
            <a:pPr lvl="1"/>
            <a:r>
              <a:rPr lang="en-US" dirty="0" smtClean="0"/>
              <a:t>It is </a:t>
            </a:r>
            <a:r>
              <a:rPr lang="en-US" b="1" dirty="0" smtClean="0"/>
              <a:t>updated at each time step </a:t>
            </a:r>
            <a:r>
              <a:rPr lang="en-US" dirty="0" smtClean="0"/>
              <a:t>and is </a:t>
            </a:r>
            <a:r>
              <a:rPr lang="en-US" b="1" dirty="0" smtClean="0"/>
              <a:t>used to generate the output </a:t>
            </a:r>
            <a:r>
              <a:rPr lang="en-US" dirty="0" smtClean="0"/>
              <a:t>of the LSTM unit. </a:t>
            </a:r>
            <a:endParaRPr lang="en-US" dirty="0"/>
          </a:p>
        </p:txBody>
      </p:sp>
    </p:spTree>
    <p:extLst>
      <p:ext uri="{BB962C8B-B14F-4D97-AF65-F5344CB8AC3E}">
        <p14:creationId xmlns:p14="http://schemas.microsoft.com/office/powerpoint/2010/main" val="285850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a:t>
            </a:r>
          </a:p>
        </p:txBody>
      </p:sp>
      <p:sp>
        <p:nvSpPr>
          <p:cNvPr id="3" name="Content Placeholder 2"/>
          <p:cNvSpPr>
            <a:spLocks noGrp="1"/>
          </p:cNvSpPr>
          <p:nvPr>
            <p:ph idx="1"/>
          </p:nvPr>
        </p:nvSpPr>
        <p:spPr/>
        <p:txBody>
          <a:bodyPr/>
          <a:lstStyle/>
          <a:p>
            <a:r>
              <a:rPr lang="en-CA" dirty="0"/>
              <a:t>Do you know how Google’s autocomplete feature predicts the rest of the words a user is typing? </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279" t="15879" r="1942" b="12090"/>
          <a:stretch/>
        </p:blipFill>
        <p:spPr bwMode="auto">
          <a:xfrm>
            <a:off x="2953265" y="2862702"/>
            <a:ext cx="7315200" cy="376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0664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Cell state</a:t>
            </a:r>
            <a:endParaRPr lang="en-CA" dirty="0"/>
          </a:p>
        </p:txBody>
      </p:sp>
      <p:sp>
        <p:nvSpPr>
          <p:cNvPr id="3" name="Content Placeholder 2"/>
          <p:cNvSpPr>
            <a:spLocks noGrp="1"/>
          </p:cNvSpPr>
          <p:nvPr>
            <p:ph idx="1"/>
          </p:nvPr>
        </p:nvSpPr>
        <p:spPr/>
        <p:txBody>
          <a:bodyPr>
            <a:normAutofit/>
          </a:bodyPr>
          <a:lstStyle/>
          <a:p>
            <a:r>
              <a:rPr lang="en-US" sz="2800" dirty="0"/>
              <a:t>Maintains a </a:t>
            </a:r>
            <a:r>
              <a:rPr lang="en-US" sz="2800" b="1" dirty="0"/>
              <a:t>vector </a:t>
            </a:r>
            <a:r>
              <a:rPr lang="en-US" sz="2800" b="1" i="1" dirty="0"/>
              <a:t>C</a:t>
            </a:r>
            <a:r>
              <a:rPr lang="en-US" sz="2800" b="1" i="1" baseline="-25000" dirty="0"/>
              <a:t>t</a:t>
            </a:r>
            <a:r>
              <a:rPr lang="en-US" sz="2800" b="1" i="1" dirty="0"/>
              <a:t> </a:t>
            </a:r>
            <a:r>
              <a:rPr lang="en-US" sz="2800" b="1" dirty="0"/>
              <a:t>that is the same dimensionality as the hidden state, </a:t>
            </a:r>
            <a:r>
              <a:rPr lang="en-US" sz="2800" b="1" i="1" dirty="0" err="1"/>
              <a:t>h</a:t>
            </a:r>
            <a:r>
              <a:rPr lang="en-US" sz="2800" b="1" i="1" baseline="-25000" dirty="0" err="1"/>
              <a:t>t</a:t>
            </a:r>
            <a:endParaRPr lang="en-US" sz="2800" b="1" i="1" baseline="-25000" dirty="0"/>
          </a:p>
          <a:p>
            <a:r>
              <a:rPr lang="en-US" sz="2800" b="1" dirty="0"/>
              <a:t>Information</a:t>
            </a:r>
            <a:r>
              <a:rPr lang="en-US" sz="2800" dirty="0"/>
              <a:t> </a:t>
            </a:r>
            <a:r>
              <a:rPr lang="en-US" sz="2800" b="1" dirty="0"/>
              <a:t>can be added or deleted from this state vector via the forget and input gates</a:t>
            </a:r>
            <a:r>
              <a:rPr lang="en-US" sz="2800" dirty="0"/>
              <a:t>.</a:t>
            </a:r>
            <a:endParaRPr lang="en-CA" sz="2800" dirty="0"/>
          </a:p>
        </p:txBody>
      </p:sp>
      <p:pic>
        <p:nvPicPr>
          <p:cNvPr id="5" name="Picture 4"/>
          <p:cNvPicPr>
            <a:picLocks noChangeAspect="1"/>
          </p:cNvPicPr>
          <p:nvPr/>
        </p:nvPicPr>
        <p:blipFill>
          <a:blip r:embed="rId2" cstate="print"/>
          <a:stretch>
            <a:fillRect/>
          </a:stretch>
        </p:blipFill>
        <p:spPr>
          <a:xfrm>
            <a:off x="1532208" y="3629465"/>
            <a:ext cx="8609466" cy="2658373"/>
          </a:xfrm>
          <a:prstGeom prst="rect">
            <a:avLst/>
          </a:prstGeom>
        </p:spPr>
      </p:pic>
    </p:spTree>
    <p:extLst>
      <p:ext uri="{BB962C8B-B14F-4D97-AF65-F5344CB8AC3E}">
        <p14:creationId xmlns:p14="http://schemas.microsoft.com/office/powerpoint/2010/main" val="2696570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Lstm</a:t>
            </a:r>
            <a:r>
              <a:rPr lang="en-US" dirty="0"/>
              <a:t> : Forget gate</a:t>
            </a:r>
            <a:endParaRPr lang="en-CA" dirty="0"/>
          </a:p>
        </p:txBody>
      </p:sp>
      <p:sp>
        <p:nvSpPr>
          <p:cNvPr id="3" name="Content Placeholder 2"/>
          <p:cNvSpPr>
            <a:spLocks noGrp="1"/>
          </p:cNvSpPr>
          <p:nvPr>
            <p:ph idx="1"/>
          </p:nvPr>
        </p:nvSpPr>
        <p:spPr/>
        <p:txBody>
          <a:bodyPr/>
          <a:lstStyle/>
          <a:p>
            <a:r>
              <a:rPr lang="en-US" sz="2800" dirty="0"/>
              <a:t>Forget gate computes a 0-1 value using a logistic sigmoid output function from the input, </a:t>
            </a:r>
            <a:r>
              <a:rPr lang="en-US" sz="2800" i="1" dirty="0" err="1"/>
              <a:t>x</a:t>
            </a:r>
            <a:r>
              <a:rPr lang="en-US" sz="2800" i="1" baseline="-25000" dirty="0" err="1"/>
              <a:t>t</a:t>
            </a:r>
            <a:r>
              <a:rPr lang="en-US" sz="2800" dirty="0"/>
              <a:t>, and the current hidden state, </a:t>
            </a:r>
            <a:r>
              <a:rPr lang="en-US" sz="2800" i="1" dirty="0" err="1"/>
              <a:t>h</a:t>
            </a:r>
            <a:r>
              <a:rPr lang="en-US" sz="2800" i="1" baseline="-25000" dirty="0" err="1"/>
              <a:t>t</a:t>
            </a:r>
            <a:r>
              <a:rPr lang="en-US" sz="2800" dirty="0"/>
              <a:t>:</a:t>
            </a:r>
          </a:p>
          <a:p>
            <a:endParaRPr lang="en-CA" dirty="0"/>
          </a:p>
        </p:txBody>
      </p:sp>
      <p:pic>
        <p:nvPicPr>
          <p:cNvPr id="4" name="Picture 3"/>
          <p:cNvPicPr>
            <a:picLocks noChangeAspect="1"/>
          </p:cNvPicPr>
          <p:nvPr/>
        </p:nvPicPr>
        <p:blipFill>
          <a:blip r:embed="rId2" cstate="print"/>
          <a:stretch>
            <a:fillRect/>
          </a:stretch>
        </p:blipFill>
        <p:spPr>
          <a:xfrm>
            <a:off x="969062" y="3279724"/>
            <a:ext cx="9741279" cy="3008534"/>
          </a:xfrm>
          <a:prstGeom prst="rect">
            <a:avLst/>
          </a:prstGeom>
        </p:spPr>
      </p:pic>
    </p:spTree>
    <p:extLst>
      <p:ext uri="{BB962C8B-B14F-4D97-AF65-F5344CB8AC3E}">
        <p14:creationId xmlns:p14="http://schemas.microsoft.com/office/powerpoint/2010/main" val="1872848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Lstm</a:t>
            </a:r>
            <a:r>
              <a:rPr lang="en-US" dirty="0"/>
              <a:t> : input gate</a:t>
            </a:r>
            <a:endParaRPr lang="en-CA" dirty="0"/>
          </a:p>
        </p:txBody>
      </p:sp>
      <p:sp>
        <p:nvSpPr>
          <p:cNvPr id="3" name="Content Placeholder 2"/>
          <p:cNvSpPr>
            <a:spLocks noGrp="1"/>
          </p:cNvSpPr>
          <p:nvPr>
            <p:ph idx="1"/>
          </p:nvPr>
        </p:nvSpPr>
        <p:spPr/>
        <p:txBody>
          <a:bodyPr>
            <a:normAutofit/>
          </a:bodyPr>
          <a:lstStyle/>
          <a:p>
            <a:r>
              <a:rPr lang="en-US" sz="2800" dirty="0"/>
              <a:t>First, determine which entries in the cell state to update by computing 0-1 sigmoid output.</a:t>
            </a:r>
          </a:p>
          <a:p>
            <a:r>
              <a:rPr lang="en-US" sz="2800" dirty="0"/>
              <a:t>Then determine what amount to add/subtract from these entries </a:t>
            </a:r>
            <a:endParaRPr lang="en-CA" sz="2800" dirty="0"/>
          </a:p>
        </p:txBody>
      </p:sp>
      <p:pic>
        <p:nvPicPr>
          <p:cNvPr id="4" name="Picture 3"/>
          <p:cNvPicPr>
            <a:picLocks noChangeAspect="1"/>
          </p:cNvPicPr>
          <p:nvPr/>
        </p:nvPicPr>
        <p:blipFill>
          <a:blip r:embed="rId2" cstate="print"/>
          <a:stretch>
            <a:fillRect/>
          </a:stretch>
        </p:blipFill>
        <p:spPr>
          <a:xfrm>
            <a:off x="1315717" y="3508294"/>
            <a:ext cx="8953697" cy="2764484"/>
          </a:xfrm>
          <a:prstGeom prst="rect">
            <a:avLst/>
          </a:prstGeom>
        </p:spPr>
      </p:pic>
    </p:spTree>
    <p:extLst>
      <p:ext uri="{BB962C8B-B14F-4D97-AF65-F5344CB8AC3E}">
        <p14:creationId xmlns:p14="http://schemas.microsoft.com/office/powerpoint/2010/main" val="1300958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the cell state</a:t>
            </a:r>
            <a:endParaRPr lang="en-CA" dirty="0"/>
          </a:p>
        </p:txBody>
      </p:sp>
      <p:sp>
        <p:nvSpPr>
          <p:cNvPr id="3" name="Content Placeholder 2"/>
          <p:cNvSpPr>
            <a:spLocks noGrp="1"/>
          </p:cNvSpPr>
          <p:nvPr>
            <p:ph idx="1"/>
          </p:nvPr>
        </p:nvSpPr>
        <p:spPr/>
        <p:txBody>
          <a:bodyPr/>
          <a:lstStyle/>
          <a:p>
            <a:r>
              <a:rPr lang="en-US" sz="2800" dirty="0"/>
              <a:t>Cell state is updated by using component-wise vector multiply to "forget" and vector addition to "input" new information.</a:t>
            </a:r>
          </a:p>
          <a:p>
            <a:endParaRPr lang="en-CA" dirty="0"/>
          </a:p>
        </p:txBody>
      </p:sp>
      <p:pic>
        <p:nvPicPr>
          <p:cNvPr id="5" name="Picture 4"/>
          <p:cNvPicPr>
            <a:picLocks noChangeAspect="1"/>
          </p:cNvPicPr>
          <p:nvPr/>
        </p:nvPicPr>
        <p:blipFill>
          <a:blip r:embed="rId2" cstate="print"/>
          <a:stretch>
            <a:fillRect/>
          </a:stretch>
        </p:blipFill>
        <p:spPr>
          <a:xfrm>
            <a:off x="1460271" y="3500173"/>
            <a:ext cx="9167215" cy="2830288"/>
          </a:xfrm>
          <a:prstGeom prst="rect">
            <a:avLst/>
          </a:prstGeom>
        </p:spPr>
      </p:pic>
    </p:spTree>
    <p:extLst>
      <p:ext uri="{BB962C8B-B14F-4D97-AF65-F5344CB8AC3E}">
        <p14:creationId xmlns:p14="http://schemas.microsoft.com/office/powerpoint/2010/main" val="164614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Lstm</a:t>
            </a:r>
            <a:r>
              <a:rPr lang="en-US" dirty="0"/>
              <a:t> : output gate</a:t>
            </a:r>
            <a:endParaRPr lang="en-CA" dirty="0"/>
          </a:p>
        </p:txBody>
      </p:sp>
      <p:sp>
        <p:nvSpPr>
          <p:cNvPr id="3" name="Content Placeholder 2"/>
          <p:cNvSpPr>
            <a:spLocks noGrp="1"/>
          </p:cNvSpPr>
          <p:nvPr>
            <p:ph idx="1"/>
          </p:nvPr>
        </p:nvSpPr>
        <p:spPr/>
        <p:txBody>
          <a:bodyPr>
            <a:normAutofit/>
          </a:bodyPr>
          <a:lstStyle/>
          <a:p>
            <a:r>
              <a:rPr lang="en-US" sz="3200" dirty="0"/>
              <a:t>Output gate computes a sigmoid function of the input and current hidden state to determine which elements of the cell state to "output".</a:t>
            </a:r>
            <a:endParaRPr lang="en-CA" sz="2800" dirty="0"/>
          </a:p>
        </p:txBody>
      </p:sp>
      <p:pic>
        <p:nvPicPr>
          <p:cNvPr id="4" name="Picture 3"/>
          <p:cNvPicPr>
            <a:picLocks noChangeAspect="1"/>
          </p:cNvPicPr>
          <p:nvPr/>
        </p:nvPicPr>
        <p:blipFill>
          <a:blip r:embed="rId2" cstate="print"/>
          <a:stretch>
            <a:fillRect/>
          </a:stretch>
        </p:blipFill>
        <p:spPr>
          <a:xfrm>
            <a:off x="1609958" y="3700610"/>
            <a:ext cx="8427656" cy="2601717"/>
          </a:xfrm>
          <a:prstGeom prst="rect">
            <a:avLst/>
          </a:prstGeom>
        </p:spPr>
      </p:pic>
    </p:spTree>
    <p:extLst>
      <p:ext uri="{BB962C8B-B14F-4D97-AF65-F5344CB8AC3E}">
        <p14:creationId xmlns:p14="http://schemas.microsoft.com/office/powerpoint/2010/main" val="3712620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short term memory (</a:t>
            </a:r>
            <a:r>
              <a:rPr lang="en-US" dirty="0" err="1"/>
              <a:t>lstm</a:t>
            </a:r>
            <a:r>
              <a:rPr lang="en-US" dirty="0"/>
              <a:t>)</a:t>
            </a:r>
            <a:endParaRPr lang="en-CA" dirty="0"/>
          </a:p>
        </p:txBody>
      </p:sp>
      <p:pic>
        <p:nvPicPr>
          <p:cNvPr id="9" name="Picture 8" descr="Machines 10 01226 g001">
            <a:extLst>
              <a:ext uri="{FF2B5EF4-FFF2-40B4-BE49-F238E27FC236}">
                <a16:creationId xmlns:a16="http://schemas.microsoft.com/office/drawing/2014/main" xmlns="" id="{1DDE5A78-40BD-A886-BA34-5713E15998E7}"/>
              </a:ext>
            </a:extLst>
          </p:cNvPr>
          <p:cNvPicPr>
            <a:picLocks noChangeAspect="1"/>
          </p:cNvPicPr>
          <p:nvPr/>
        </p:nvPicPr>
        <p:blipFill>
          <a:blip r:embed="rId2"/>
          <a:stretch>
            <a:fillRect/>
          </a:stretch>
        </p:blipFill>
        <p:spPr>
          <a:xfrm>
            <a:off x="1760466" y="1895224"/>
            <a:ext cx="8671067" cy="4090202"/>
          </a:xfrm>
          <a:prstGeom prst="rect">
            <a:avLst/>
          </a:prstGeom>
        </p:spPr>
      </p:pic>
    </p:spTree>
    <p:extLst>
      <p:ext uri="{BB962C8B-B14F-4D97-AF65-F5344CB8AC3E}">
        <p14:creationId xmlns:p14="http://schemas.microsoft.com/office/powerpoint/2010/main" val="4052275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Gated Recurrent Units (GRU)</a:t>
            </a:r>
            <a:endParaRPr lang="en-US" dirty="0"/>
          </a:p>
        </p:txBody>
      </p:sp>
    </p:spTree>
    <p:extLst>
      <p:ext uri="{BB962C8B-B14F-4D97-AF65-F5344CB8AC3E}">
        <p14:creationId xmlns:p14="http://schemas.microsoft.com/office/powerpoint/2010/main" val="3345065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623888" y="738292"/>
            <a:ext cx="9050833" cy="63857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GRU(Gated Recurrent Unit)</a:t>
            </a:r>
            <a:endParaRPr lang="en-US" dirty="0">
              <a:solidFill>
                <a:schemeClr val="accent1">
                  <a:lumMod val="50000"/>
                </a:schemeClr>
              </a:solidFill>
              <a:latin typeface="+mn-lt"/>
              <a:ea typeface="Calibri Light" panose="020F0302020204030204"/>
              <a:cs typeface="Calibri Light" panose="020F0302020204030204"/>
            </a:endParaRPr>
          </a:p>
        </p:txBody>
      </p:sp>
      <p:sp>
        <p:nvSpPr>
          <p:cNvPr id="2" name="TextBox 1">
            <a:extLst>
              <a:ext uri="{FF2B5EF4-FFF2-40B4-BE49-F238E27FC236}">
                <a16:creationId xmlns:a16="http://schemas.microsoft.com/office/drawing/2014/main" xmlns="" id="{F7017FD2-25A0-9400-E6ED-C4426A0FA9C5}"/>
              </a:ext>
            </a:extLst>
          </p:cNvPr>
          <p:cNvSpPr txBox="1"/>
          <p:nvPr/>
        </p:nvSpPr>
        <p:spPr>
          <a:xfrm>
            <a:off x="623888" y="1529910"/>
            <a:ext cx="1117715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Arial" panose="020B0604020202020204" pitchFamily="34" charset="0"/>
              <a:buChar char="•"/>
            </a:pPr>
            <a:r>
              <a:rPr lang="en-US" sz="2000" dirty="0">
                <a:solidFill>
                  <a:srgbClr val="374151"/>
                </a:solidFill>
              </a:rPr>
              <a:t>GRUs are a </a:t>
            </a:r>
            <a:r>
              <a:rPr lang="en-US" sz="2000" b="1" dirty="0">
                <a:solidFill>
                  <a:srgbClr val="374151"/>
                </a:solidFill>
              </a:rPr>
              <a:t>variation of RNNs </a:t>
            </a:r>
            <a:r>
              <a:rPr lang="en-US" sz="2000" dirty="0">
                <a:solidFill>
                  <a:srgbClr val="374151"/>
                </a:solidFill>
              </a:rPr>
              <a:t>&amp; known for </a:t>
            </a:r>
            <a:r>
              <a:rPr lang="en-US" sz="2000" b="1" dirty="0">
                <a:solidFill>
                  <a:srgbClr val="374151"/>
                </a:solidFill>
              </a:rPr>
              <a:t>handling sequential data effectively</a:t>
            </a:r>
            <a:r>
              <a:rPr lang="en-US" sz="2000" dirty="0">
                <a:solidFill>
                  <a:srgbClr val="374151"/>
                </a:solidFill>
              </a:rPr>
              <a:t>.</a:t>
            </a:r>
            <a:endParaRPr lang="en-US" sz="2000" dirty="0">
              <a:solidFill>
                <a:srgbClr val="000000"/>
              </a:solidFill>
              <a:ea typeface="Calibri" panose="020F0502020204030204"/>
              <a:cs typeface="Calibri" panose="020F0502020204030204"/>
            </a:endParaRPr>
          </a:p>
          <a:p>
            <a:pPr marL="342900" indent="-342900">
              <a:lnSpc>
                <a:spcPct val="150000"/>
              </a:lnSpc>
              <a:buFont typeface="Arial" panose="020B0604020202020204" pitchFamily="34" charset="0"/>
              <a:buChar char="•"/>
            </a:pPr>
            <a:r>
              <a:rPr lang="en-US" sz="2000" dirty="0">
                <a:solidFill>
                  <a:srgbClr val="374151"/>
                </a:solidFill>
                <a:ea typeface="+mn-lt"/>
                <a:cs typeface="+mn-lt"/>
              </a:rPr>
              <a:t>A </a:t>
            </a:r>
            <a:r>
              <a:rPr lang="en-US" sz="2000" b="1" dirty="0">
                <a:solidFill>
                  <a:srgbClr val="374151"/>
                </a:solidFill>
                <a:ea typeface="+mn-lt"/>
                <a:cs typeface="+mn-lt"/>
              </a:rPr>
              <a:t>GRU unit is similar in structure to a long short-term memory (LSTM) cell</a:t>
            </a:r>
            <a:r>
              <a:rPr lang="en-US" sz="2000" dirty="0">
                <a:solidFill>
                  <a:srgbClr val="374151"/>
                </a:solidFill>
                <a:ea typeface="+mn-lt"/>
                <a:cs typeface="+mn-lt"/>
              </a:rPr>
              <a:t>, another type of RNN cell.</a:t>
            </a:r>
            <a:endParaRPr lang="en-US" sz="2000" dirty="0"/>
          </a:p>
          <a:p>
            <a:pPr marL="342900" indent="-342900">
              <a:lnSpc>
                <a:spcPct val="150000"/>
              </a:lnSpc>
              <a:buFont typeface="Arial" panose="020B0604020202020204" pitchFamily="34" charset="0"/>
              <a:buChar char="•"/>
            </a:pPr>
            <a:r>
              <a:rPr lang="en-US" sz="2000" b="1" dirty="0">
                <a:solidFill>
                  <a:srgbClr val="374151"/>
                </a:solidFill>
                <a:ea typeface="+mn-lt"/>
                <a:cs typeface="+mn-lt"/>
              </a:rPr>
              <a:t>GRUs consist of several gates and an internal state </a:t>
            </a:r>
            <a:r>
              <a:rPr lang="en-US" sz="2000" dirty="0">
                <a:solidFill>
                  <a:srgbClr val="374151"/>
                </a:solidFill>
                <a:ea typeface="+mn-lt"/>
                <a:cs typeface="+mn-lt"/>
              </a:rPr>
              <a:t>that helps the network </a:t>
            </a:r>
            <a:r>
              <a:rPr lang="en-US" sz="2000" b="1" dirty="0">
                <a:solidFill>
                  <a:srgbClr val="374151"/>
                </a:solidFill>
                <a:ea typeface="+mn-lt"/>
                <a:cs typeface="+mn-lt"/>
              </a:rPr>
              <a:t>maintain and update information over time</a:t>
            </a:r>
            <a:r>
              <a:rPr lang="en-US" sz="2000" dirty="0">
                <a:solidFill>
                  <a:srgbClr val="374151"/>
                </a:solidFill>
                <a:ea typeface="+mn-lt"/>
                <a:cs typeface="+mn-lt"/>
              </a:rPr>
              <a:t>.</a:t>
            </a:r>
            <a:endParaRPr lang="en-US" sz="2000" dirty="0"/>
          </a:p>
          <a:p>
            <a:pPr marL="342900" indent="-342900">
              <a:lnSpc>
                <a:spcPct val="150000"/>
              </a:lnSpc>
              <a:buFont typeface="Arial" panose="020B0604020202020204" pitchFamily="34" charset="0"/>
              <a:buChar char="•"/>
            </a:pPr>
            <a:endParaRPr lang="en-US" sz="2000" dirty="0">
              <a:solidFill>
                <a:srgbClr val="374151"/>
              </a:solidFill>
              <a:ea typeface="Calibri"/>
              <a:cs typeface="Calibri"/>
            </a:endParaRPr>
          </a:p>
          <a:p>
            <a:pPr>
              <a:lnSpc>
                <a:spcPct val="150000"/>
              </a:lnSpc>
            </a:pPr>
            <a:r>
              <a:rPr lang="en-US" sz="2000" b="1" dirty="0">
                <a:solidFill>
                  <a:srgbClr val="374151"/>
                </a:solidFill>
              </a:rPr>
              <a:t>Gates:</a:t>
            </a:r>
          </a:p>
          <a:p>
            <a:pPr marL="342900" indent="-342900">
              <a:lnSpc>
                <a:spcPct val="150000"/>
              </a:lnSpc>
              <a:buFont typeface="Arial" panose="020B0604020202020204" pitchFamily="34" charset="0"/>
              <a:buChar char="•"/>
            </a:pPr>
            <a:r>
              <a:rPr lang="en-US" sz="2000" b="1" dirty="0">
                <a:solidFill>
                  <a:srgbClr val="374151"/>
                </a:solidFill>
                <a:ea typeface="+mn-lt"/>
                <a:cs typeface="+mn-lt"/>
              </a:rPr>
              <a:t>Update Gate (z)</a:t>
            </a:r>
            <a:r>
              <a:rPr lang="en-US" sz="2000" dirty="0">
                <a:solidFill>
                  <a:srgbClr val="374151"/>
                </a:solidFill>
                <a:ea typeface="+mn-lt"/>
                <a:cs typeface="+mn-lt"/>
              </a:rPr>
              <a:t>: Manages what to keep from the previous state.</a:t>
            </a:r>
            <a:endParaRPr lang="en-US" sz="2000" dirty="0"/>
          </a:p>
          <a:p>
            <a:pPr marL="342900" indent="-342900">
              <a:lnSpc>
                <a:spcPct val="150000"/>
              </a:lnSpc>
              <a:buFont typeface="Arial" panose="020B0604020202020204" pitchFamily="34" charset="0"/>
              <a:buChar char="•"/>
            </a:pPr>
            <a:r>
              <a:rPr lang="en-US" sz="2000" b="1" dirty="0">
                <a:solidFill>
                  <a:srgbClr val="374151"/>
                </a:solidFill>
                <a:ea typeface="+mn-lt"/>
                <a:cs typeface="+mn-lt"/>
              </a:rPr>
              <a:t>Reset Gate (r)</a:t>
            </a:r>
            <a:r>
              <a:rPr lang="en-US" sz="2000" dirty="0">
                <a:solidFill>
                  <a:srgbClr val="374151"/>
                </a:solidFill>
                <a:ea typeface="+mn-lt"/>
                <a:cs typeface="+mn-lt"/>
              </a:rPr>
              <a:t>: Handles what to forget from the current state.</a:t>
            </a:r>
            <a:endParaRPr lang="en-US" sz="2000" dirty="0"/>
          </a:p>
          <a:p>
            <a:pPr marL="342900" indent="-342900">
              <a:lnSpc>
                <a:spcPct val="150000"/>
              </a:lnSpc>
              <a:buFont typeface="Arial" panose="020B0604020202020204" pitchFamily="34" charset="0"/>
              <a:buChar char="•"/>
            </a:pPr>
            <a:r>
              <a:rPr lang="en-US" sz="2000" b="1" dirty="0">
                <a:solidFill>
                  <a:srgbClr val="374151"/>
                </a:solidFill>
                <a:ea typeface="+mn-lt"/>
                <a:cs typeface="+mn-lt"/>
              </a:rPr>
              <a:t>New Memory Content</a:t>
            </a:r>
            <a:r>
              <a:rPr lang="en-US" sz="2000" dirty="0">
                <a:solidFill>
                  <a:srgbClr val="374151"/>
                </a:solidFill>
                <a:ea typeface="+mn-lt"/>
                <a:cs typeface="+mn-lt"/>
              </a:rPr>
              <a:t>: Contains information to be incorporated into the memory.</a:t>
            </a:r>
            <a:endParaRPr lang="en-US" sz="2000" dirty="0"/>
          </a:p>
        </p:txBody>
      </p:sp>
    </p:spTree>
    <p:extLst>
      <p:ext uri="{BB962C8B-B14F-4D97-AF65-F5344CB8AC3E}">
        <p14:creationId xmlns:p14="http://schemas.microsoft.com/office/powerpoint/2010/main" val="1087168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7017FD2-25A0-9400-E6ED-C4426A0FA9C5}"/>
              </a:ext>
            </a:extLst>
          </p:cNvPr>
          <p:cNvSpPr txBox="1"/>
          <p:nvPr/>
        </p:nvSpPr>
        <p:spPr>
          <a:xfrm>
            <a:off x="666173" y="1645294"/>
            <a:ext cx="1117715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dirty="0">
                <a:solidFill>
                  <a:srgbClr val="374151"/>
                </a:solidFill>
              </a:rPr>
              <a:t>Operation</a:t>
            </a:r>
            <a:r>
              <a:rPr lang="en-US" sz="2000" b="1" dirty="0">
                <a:solidFill>
                  <a:srgbClr val="374151"/>
                </a:solidFill>
                <a:ea typeface="+mn-lt"/>
                <a:cs typeface="+mn-lt"/>
              </a:rPr>
              <a:t>:</a:t>
            </a:r>
            <a:endParaRPr lang="en-US" sz="2000" b="1" dirty="0">
              <a:solidFill>
                <a:srgbClr val="000000"/>
              </a:solidFill>
              <a:ea typeface="Calibri" panose="020F0502020204030204"/>
              <a:cs typeface="Calibri" panose="020F0502020204030204"/>
            </a:endParaRPr>
          </a:p>
          <a:p>
            <a:pPr marL="342900" indent="-342900">
              <a:lnSpc>
                <a:spcPct val="150000"/>
              </a:lnSpc>
              <a:buFont typeface="Arial" panose="020B0604020202020204" pitchFamily="34" charset="0"/>
              <a:buChar char="•"/>
            </a:pPr>
            <a:r>
              <a:rPr lang="en-US" sz="2000" b="1" dirty="0">
                <a:solidFill>
                  <a:srgbClr val="374151"/>
                </a:solidFill>
                <a:ea typeface="+mn-lt"/>
                <a:cs typeface="+mn-lt"/>
              </a:rPr>
              <a:t>At each time step, the GRU unit calculates these gates and updates its internal state and memory</a:t>
            </a:r>
            <a:r>
              <a:rPr lang="en-US" sz="2000" dirty="0">
                <a:solidFill>
                  <a:srgbClr val="374151"/>
                </a:solidFill>
                <a:ea typeface="+mn-lt"/>
                <a:cs typeface="+mn-lt"/>
              </a:rPr>
              <a:t>.</a:t>
            </a:r>
            <a:endParaRPr lang="en-US" sz="2000" dirty="0"/>
          </a:p>
          <a:p>
            <a:pPr marL="342900" indent="-342900">
              <a:lnSpc>
                <a:spcPct val="150000"/>
              </a:lnSpc>
              <a:buFont typeface="Arial" panose="020B0604020202020204" pitchFamily="34" charset="0"/>
              <a:buChar char="•"/>
            </a:pPr>
            <a:r>
              <a:rPr lang="en-US" sz="2000" dirty="0">
                <a:solidFill>
                  <a:srgbClr val="374151"/>
                </a:solidFill>
                <a:ea typeface="Calibri"/>
                <a:cs typeface="Calibri"/>
              </a:rPr>
              <a:t>The </a:t>
            </a:r>
            <a:r>
              <a:rPr lang="en-US" sz="2000" b="1" dirty="0">
                <a:solidFill>
                  <a:srgbClr val="374151"/>
                </a:solidFill>
                <a:ea typeface="Calibri"/>
                <a:cs typeface="Calibri"/>
              </a:rPr>
              <a:t>update gate </a:t>
            </a:r>
            <a:r>
              <a:rPr lang="en-US" sz="2000" b="1" dirty="0">
                <a:solidFill>
                  <a:srgbClr val="374151"/>
                </a:solidFill>
                <a:ea typeface="+mn-lt"/>
                <a:cs typeface="+mn-lt"/>
              </a:rPr>
              <a:t>(z) determines how much of the previous state to keep and how much of the new candidate state to add</a:t>
            </a:r>
            <a:r>
              <a:rPr lang="en-US" sz="2000" dirty="0">
                <a:solidFill>
                  <a:srgbClr val="374151"/>
                </a:solidFill>
                <a:ea typeface="+mn-lt"/>
                <a:cs typeface="+mn-lt"/>
              </a:rPr>
              <a:t>.</a:t>
            </a:r>
            <a:endParaRPr lang="en-US" sz="2000" dirty="0"/>
          </a:p>
          <a:p>
            <a:pPr marL="342900" indent="-342900">
              <a:lnSpc>
                <a:spcPct val="150000"/>
              </a:lnSpc>
              <a:buFont typeface="Arial" panose="020B0604020202020204" pitchFamily="34" charset="0"/>
              <a:buChar char="•"/>
            </a:pPr>
            <a:r>
              <a:rPr lang="en-US" sz="2000" dirty="0">
                <a:solidFill>
                  <a:srgbClr val="374151"/>
                </a:solidFill>
                <a:ea typeface="+mn-lt"/>
                <a:cs typeface="+mn-lt"/>
              </a:rPr>
              <a:t>The </a:t>
            </a:r>
            <a:r>
              <a:rPr lang="en-US" sz="2000" b="1" dirty="0">
                <a:solidFill>
                  <a:srgbClr val="374151"/>
                </a:solidFill>
                <a:ea typeface="+mn-lt"/>
                <a:cs typeface="+mn-lt"/>
              </a:rPr>
              <a:t>reset gate (r) decides which parts of the current state to forget</a:t>
            </a:r>
            <a:r>
              <a:rPr lang="en-US" sz="2000" dirty="0">
                <a:solidFill>
                  <a:srgbClr val="374151"/>
                </a:solidFill>
                <a:ea typeface="+mn-lt"/>
                <a:cs typeface="+mn-lt"/>
              </a:rPr>
              <a:t>.</a:t>
            </a:r>
            <a:endParaRPr lang="en-US" sz="2000" dirty="0"/>
          </a:p>
          <a:p>
            <a:pPr marL="342900" indent="-342900">
              <a:lnSpc>
                <a:spcPct val="150000"/>
              </a:lnSpc>
              <a:buFont typeface="Arial" panose="020B0604020202020204" pitchFamily="34" charset="0"/>
              <a:buChar char="•"/>
            </a:pPr>
            <a:r>
              <a:rPr lang="en-US" sz="2000" dirty="0">
                <a:solidFill>
                  <a:srgbClr val="374151"/>
                </a:solidFill>
                <a:ea typeface="+mn-lt"/>
                <a:cs typeface="+mn-lt"/>
              </a:rPr>
              <a:t>The new </a:t>
            </a:r>
            <a:r>
              <a:rPr lang="en-US" sz="2000" b="1" dirty="0">
                <a:solidFill>
                  <a:srgbClr val="374151"/>
                </a:solidFill>
                <a:ea typeface="+mn-lt"/>
                <a:cs typeface="+mn-lt"/>
              </a:rPr>
              <a:t>memory content is then combined with the previous state to form the updated state</a:t>
            </a:r>
            <a:r>
              <a:rPr lang="en-US" sz="2000" dirty="0">
                <a:solidFill>
                  <a:srgbClr val="374151"/>
                </a:solidFill>
                <a:ea typeface="+mn-lt"/>
                <a:cs typeface="+mn-lt"/>
              </a:rPr>
              <a:t>.</a:t>
            </a:r>
            <a:endParaRPr lang="en-US" sz="2000" dirty="0"/>
          </a:p>
          <a:p>
            <a:pPr marL="342900" indent="-342900">
              <a:lnSpc>
                <a:spcPct val="150000"/>
              </a:lnSpc>
              <a:buFont typeface="Arial" panose="020B0604020202020204" pitchFamily="34" charset="0"/>
              <a:buChar char="•"/>
            </a:pPr>
            <a:endParaRPr lang="en-US" sz="2000" dirty="0">
              <a:solidFill>
                <a:srgbClr val="374151"/>
              </a:solidFill>
            </a:endParaRPr>
          </a:p>
        </p:txBody>
      </p:sp>
      <p:sp>
        <p:nvSpPr>
          <p:cNvPr id="4" name="object 2">
            <a:extLst>
              <a:ext uri="{FF2B5EF4-FFF2-40B4-BE49-F238E27FC236}">
                <a16:creationId xmlns:a16="http://schemas.microsoft.com/office/drawing/2014/main" xmlns="" id="{F7F3F320-036D-B9A8-2FBD-356093B69526}"/>
              </a:ext>
            </a:extLst>
          </p:cNvPr>
          <p:cNvSpPr txBox="1">
            <a:spLocks/>
          </p:cNvSpPr>
          <p:nvPr/>
        </p:nvSpPr>
        <p:spPr>
          <a:xfrm>
            <a:off x="658224" y="722372"/>
            <a:ext cx="924527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err="1">
                <a:solidFill>
                  <a:schemeClr val="accent1">
                    <a:lumMod val="50000"/>
                  </a:schemeClr>
                </a:solidFill>
                <a:latin typeface="+mn-lt"/>
                <a:cs typeface="Times New Roman"/>
              </a:rPr>
              <a:t>Cont</a:t>
            </a:r>
            <a:r>
              <a:rPr lang="en-IN" b="1" spc="-30" dirty="0">
                <a:solidFill>
                  <a:schemeClr val="accent1">
                    <a:lumMod val="50000"/>
                  </a:schemeClr>
                </a:solidFill>
                <a:latin typeface="+mn-lt"/>
                <a:cs typeface="Times New Roman"/>
              </a:rPr>
              <a:t>…</a:t>
            </a:r>
            <a:endParaRPr lang="en-US" b="1" spc="-30" dirty="0">
              <a:solidFill>
                <a:schemeClr val="accent1">
                  <a:lumMod val="50000"/>
                </a:schemeClr>
              </a:solidFill>
              <a:latin typeface="+mn-lt"/>
              <a:cs typeface="Times New Roman"/>
            </a:endParaRPr>
          </a:p>
        </p:txBody>
      </p:sp>
    </p:spTree>
    <p:extLst>
      <p:ext uri="{BB962C8B-B14F-4D97-AF65-F5344CB8AC3E}">
        <p14:creationId xmlns:p14="http://schemas.microsoft.com/office/powerpoint/2010/main" val="634620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Energies | Free Full-Text | An Improved Gated Recurrent Unit Network Model  for State-of-Charge Estimation of Lithium-Ion Battery">
            <a:extLst>
              <a:ext uri="{FF2B5EF4-FFF2-40B4-BE49-F238E27FC236}">
                <a16:creationId xmlns:a16="http://schemas.microsoft.com/office/drawing/2014/main" xmlns="" id="{BD33ADD0-38FA-E4D2-34E5-52CAD71FD992}"/>
              </a:ext>
            </a:extLst>
          </p:cNvPr>
          <p:cNvPicPr>
            <a:picLocks noChangeAspect="1"/>
          </p:cNvPicPr>
          <p:nvPr/>
        </p:nvPicPr>
        <p:blipFill>
          <a:blip r:embed="rId2"/>
          <a:stretch>
            <a:fillRect/>
          </a:stretch>
        </p:blipFill>
        <p:spPr>
          <a:xfrm>
            <a:off x="2297903" y="1763663"/>
            <a:ext cx="7268110" cy="3935315"/>
          </a:xfrm>
          <a:prstGeom prst="rect">
            <a:avLst/>
          </a:prstGeom>
        </p:spPr>
      </p:pic>
      <p:sp>
        <p:nvSpPr>
          <p:cNvPr id="2" name="object 2">
            <a:extLst>
              <a:ext uri="{FF2B5EF4-FFF2-40B4-BE49-F238E27FC236}">
                <a16:creationId xmlns:a16="http://schemas.microsoft.com/office/drawing/2014/main" xmlns="" id="{5C219E5E-FBF7-0521-EB54-85532BCE53EC}"/>
              </a:ext>
            </a:extLst>
          </p:cNvPr>
          <p:cNvSpPr txBox="1">
            <a:spLocks/>
          </p:cNvSpPr>
          <p:nvPr/>
        </p:nvSpPr>
        <p:spPr>
          <a:xfrm>
            <a:off x="658224" y="722372"/>
            <a:ext cx="9245276"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err="1">
                <a:solidFill>
                  <a:schemeClr val="accent1">
                    <a:lumMod val="50000"/>
                  </a:schemeClr>
                </a:solidFill>
                <a:latin typeface="+mn-lt"/>
                <a:cs typeface="Times New Roman"/>
              </a:rPr>
              <a:t>Cont</a:t>
            </a:r>
            <a:r>
              <a:rPr lang="en-IN" b="1" spc="-30" dirty="0">
                <a:solidFill>
                  <a:schemeClr val="accent1">
                    <a:lumMod val="50000"/>
                  </a:schemeClr>
                </a:solidFill>
                <a:latin typeface="+mn-lt"/>
                <a:cs typeface="Times New Roman"/>
              </a:rPr>
              <a:t>…</a:t>
            </a:r>
            <a:endParaRPr lang="en-US" b="1" spc="-30" dirty="0">
              <a:solidFill>
                <a:schemeClr val="accent1">
                  <a:lumMod val="50000"/>
                </a:schemeClr>
              </a:solidFill>
              <a:latin typeface="+mn-lt"/>
              <a:cs typeface="Times New Roman"/>
            </a:endParaRPr>
          </a:p>
        </p:txBody>
      </p:sp>
    </p:spTree>
    <p:extLst>
      <p:ext uri="{BB962C8B-B14F-4D97-AF65-F5344CB8AC3E}">
        <p14:creationId xmlns:p14="http://schemas.microsoft.com/office/powerpoint/2010/main" val="428452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91796"/>
            <a:ext cx="2619634" cy="1806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ight Arrow 3"/>
          <p:cNvSpPr/>
          <p:nvPr/>
        </p:nvSpPr>
        <p:spPr>
          <a:xfrm>
            <a:off x="2644346" y="3726720"/>
            <a:ext cx="864973" cy="68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2734535"/>
            <a:ext cx="2158140" cy="2320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ight Arrow 6"/>
          <p:cNvSpPr/>
          <p:nvPr/>
        </p:nvSpPr>
        <p:spPr>
          <a:xfrm>
            <a:off x="5815740" y="3705675"/>
            <a:ext cx="864973" cy="68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5465" y="3214872"/>
            <a:ext cx="1257890" cy="1581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itle 1"/>
          <p:cNvSpPr>
            <a:spLocks noGrp="1"/>
          </p:cNvSpPr>
          <p:nvPr>
            <p:ph type="title"/>
          </p:nvPr>
        </p:nvSpPr>
        <p:spPr/>
        <p:txBody>
          <a:bodyPr/>
          <a:lstStyle/>
          <a:p>
            <a:r>
              <a:rPr lang="en-CA" dirty="0"/>
              <a:t>How does it predicts?</a:t>
            </a:r>
          </a:p>
        </p:txBody>
      </p:sp>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1423" y="2976898"/>
            <a:ext cx="208597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ight Arrow 10"/>
          <p:cNvSpPr/>
          <p:nvPr/>
        </p:nvSpPr>
        <p:spPr>
          <a:xfrm>
            <a:off x="8957398" y="3705675"/>
            <a:ext cx="864973" cy="68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p:cNvSpPr/>
          <p:nvPr/>
        </p:nvSpPr>
        <p:spPr>
          <a:xfrm>
            <a:off x="9934832" y="3557394"/>
            <a:ext cx="1878227" cy="853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Angeles</a:t>
            </a:r>
          </a:p>
        </p:txBody>
      </p:sp>
    </p:spTree>
    <p:extLst>
      <p:ext uri="{BB962C8B-B14F-4D97-AF65-F5344CB8AC3E}">
        <p14:creationId xmlns:p14="http://schemas.microsoft.com/office/powerpoint/2010/main" val="258018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fltVal val="0"/>
                                          </p:val>
                                        </p:tav>
                                        <p:tav tm="100000">
                                          <p:val>
                                            <p:strVal val="#ppt_h"/>
                                          </p:val>
                                        </p:tav>
                                      </p:tavLst>
                                    </p:anim>
                                    <p:animEffect transition="in" filter="fade">
                                      <p:cBhvr>
                                        <p:cTn id="9" dur="500"/>
                                        <p:tgtEl>
                                          <p:spTgt spid="307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75"/>
                                        </p:tgtEl>
                                        <p:attrNameLst>
                                          <p:attrName>style.visibility</p:attrName>
                                        </p:attrNameLst>
                                      </p:cBhvr>
                                      <p:to>
                                        <p:strVal val="visible"/>
                                      </p:to>
                                    </p:set>
                                    <p:animEffect transition="in" filter="fade">
                                      <p:cBhvr>
                                        <p:cTn id="19" dur="1000"/>
                                        <p:tgtEl>
                                          <p:spTgt spid="3075"/>
                                        </p:tgtEl>
                                      </p:cBhvr>
                                    </p:animEffect>
                                    <p:anim calcmode="lin" valueType="num">
                                      <p:cBhvr>
                                        <p:cTn id="20" dur="1000" fill="hold"/>
                                        <p:tgtEl>
                                          <p:spTgt spid="3075"/>
                                        </p:tgtEl>
                                        <p:attrNameLst>
                                          <p:attrName>ppt_x</p:attrName>
                                        </p:attrNameLst>
                                      </p:cBhvr>
                                      <p:tavLst>
                                        <p:tav tm="0">
                                          <p:val>
                                            <p:strVal val="#ppt_x"/>
                                          </p:val>
                                        </p:tav>
                                        <p:tav tm="100000">
                                          <p:val>
                                            <p:strVal val="#ppt_x"/>
                                          </p:val>
                                        </p:tav>
                                      </p:tavLst>
                                    </p:anim>
                                    <p:anim calcmode="lin" valueType="num">
                                      <p:cBhvr>
                                        <p:cTn id="21"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3076"/>
                                        </p:tgtEl>
                                        <p:attrNameLst>
                                          <p:attrName>style.visibility</p:attrName>
                                        </p:attrNameLst>
                                      </p:cBhvr>
                                      <p:to>
                                        <p:strVal val="visible"/>
                                      </p:to>
                                    </p:set>
                                    <p:animEffect transition="in" filter="wheel(1)">
                                      <p:cBhvr>
                                        <p:cTn id="31" dur="2000"/>
                                        <p:tgtEl>
                                          <p:spTgt spid="3076"/>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077"/>
                                        </p:tgtEl>
                                        <p:attrNameLst>
                                          <p:attrName>style.visibility</p:attrName>
                                        </p:attrNameLst>
                                      </p:cBhvr>
                                      <p:to>
                                        <p:strVal val="visible"/>
                                      </p:to>
                                    </p:set>
                                    <p:animEffect transition="in" filter="randombar(horizontal)">
                                      <p:cBhvr>
                                        <p:cTn id="36" dur="500"/>
                                        <p:tgtEl>
                                          <p:spTgt spid="30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fade">
                                      <p:cBhvr>
                                        <p:cTn id="46" dur="1000"/>
                                        <p:tgtEl>
                                          <p:spTgt spid="5"/>
                                        </p:tgtEl>
                                      </p:cBhvr>
                                    </p:animEffect>
                                    <p:anim calcmode="lin" valueType="num">
                                      <p:cBhvr>
                                        <p:cTn id="47" dur="1000" fill="hold"/>
                                        <p:tgtEl>
                                          <p:spTgt spid="5"/>
                                        </p:tgtEl>
                                        <p:attrNameLst>
                                          <p:attrName>ppt_x</p:attrName>
                                        </p:attrNameLst>
                                      </p:cBhvr>
                                      <p:tavLst>
                                        <p:tav tm="0">
                                          <p:val>
                                            <p:strVal val="#ppt_x"/>
                                          </p:val>
                                        </p:tav>
                                        <p:tav tm="100000">
                                          <p:val>
                                            <p:strVal val="#ppt_x"/>
                                          </p:val>
                                        </p:tav>
                                      </p:tavLst>
                                    </p:anim>
                                    <p:anim calcmode="lin" valueType="num">
                                      <p:cBhvr>
                                        <p:cTn id="4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1"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Recurrent Networks</a:t>
            </a:r>
            <a:endParaRPr lang="en-US" dirty="0"/>
          </a:p>
        </p:txBody>
      </p:sp>
    </p:spTree>
    <p:extLst>
      <p:ext uri="{BB962C8B-B14F-4D97-AF65-F5344CB8AC3E}">
        <p14:creationId xmlns:p14="http://schemas.microsoft.com/office/powerpoint/2010/main" val="11462366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Implications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3800" b="1" dirty="0"/>
              <a:t>Time Series Analysis</a:t>
            </a:r>
          </a:p>
          <a:p>
            <a:r>
              <a:rPr lang="en-US" b="1" dirty="0"/>
              <a:t>Forecasting Future Values</a:t>
            </a:r>
            <a:endParaRPr lang="en-US" dirty="0"/>
          </a:p>
          <a:p>
            <a:pPr marL="742950" lvl="1" indent="-285750"/>
            <a:r>
              <a:rPr lang="en-US" b="1" dirty="0"/>
              <a:t>Stock Market Predictions</a:t>
            </a:r>
            <a:r>
              <a:rPr lang="en-US" dirty="0"/>
              <a:t>: Predicting future stock prices based on historical data.</a:t>
            </a:r>
          </a:p>
          <a:p>
            <a:pPr marL="742950" lvl="1" indent="-285750"/>
            <a:r>
              <a:rPr lang="en-US" b="1" dirty="0"/>
              <a:t>Weather Forecasting</a:t>
            </a:r>
            <a:r>
              <a:rPr lang="en-US" dirty="0"/>
              <a:t>: Predicting future weather conditions (temperature, precipitation) from past weather data.</a:t>
            </a:r>
          </a:p>
          <a:p>
            <a:pPr marL="742950" lvl="1" indent="-285750"/>
            <a:r>
              <a:rPr lang="en-US" b="1" dirty="0"/>
              <a:t>Demand Forecasting</a:t>
            </a:r>
            <a:r>
              <a:rPr lang="en-US" dirty="0"/>
              <a:t>: Estimating future demand for products based on historical sales data.</a:t>
            </a:r>
          </a:p>
          <a:p>
            <a:r>
              <a:rPr lang="en-US" b="1" dirty="0"/>
              <a:t>Anomaly Detection</a:t>
            </a:r>
            <a:endParaRPr lang="en-US" dirty="0"/>
          </a:p>
          <a:p>
            <a:pPr marL="742950" lvl="1" indent="-285750"/>
            <a:r>
              <a:rPr lang="en-US" b="1" dirty="0"/>
              <a:t>Fraud Detection</a:t>
            </a:r>
            <a:r>
              <a:rPr lang="en-US" dirty="0"/>
              <a:t>: Identifying unusual patterns in financial transactions that may indicate fraudulent activity.</a:t>
            </a:r>
          </a:p>
          <a:p>
            <a:pPr marL="742950" lvl="1" indent="-285750"/>
            <a:r>
              <a:rPr lang="en-US" b="1" dirty="0"/>
              <a:t>Machine Health Monitoring</a:t>
            </a:r>
            <a:r>
              <a:rPr lang="en-US" dirty="0"/>
              <a:t>: Detecting abnormal patterns in sensor data from machinery to predict failures.</a:t>
            </a:r>
          </a:p>
          <a:p>
            <a:r>
              <a:rPr lang="en-US" b="1" dirty="0"/>
              <a:t>Signal Processing</a:t>
            </a:r>
            <a:endParaRPr lang="en-US" dirty="0"/>
          </a:p>
          <a:p>
            <a:pPr marL="742950" lvl="1" indent="-285750"/>
            <a:r>
              <a:rPr lang="en-US" b="1" dirty="0"/>
              <a:t>Speech Analysis</a:t>
            </a:r>
            <a:r>
              <a:rPr lang="en-US" dirty="0"/>
              <a:t>: Analyzing and processing spoken language signals for various applications like emotion recognition.</a:t>
            </a:r>
          </a:p>
          <a:p>
            <a:pPr marL="742950" lvl="1" indent="-285750"/>
            <a:r>
              <a:rPr lang="en-US" b="1" dirty="0"/>
              <a:t>Biomedical Signal Analysis</a:t>
            </a:r>
            <a:r>
              <a:rPr lang="en-US" dirty="0"/>
              <a:t>: Monitoring and interpreting physiological signals, such as ECG or EEG, to diagnose health conditions.</a:t>
            </a:r>
          </a:p>
          <a:p>
            <a:r>
              <a:rPr lang="en-US" b="1" dirty="0"/>
              <a:t>Trend Analysis</a:t>
            </a:r>
            <a:endParaRPr lang="en-US" dirty="0"/>
          </a:p>
          <a:p>
            <a:pPr marL="742950" lvl="1" indent="-285750"/>
            <a:r>
              <a:rPr lang="en-US" b="1" dirty="0"/>
              <a:t>Economic Indicators</a:t>
            </a:r>
            <a:r>
              <a:rPr lang="en-US" dirty="0"/>
              <a:t>: Understanding trends in economic indicators (GDP, inflation rates) to inform policy or investment decisions.</a:t>
            </a:r>
          </a:p>
          <a:p>
            <a:pPr marL="742950" lvl="1" indent="-285750"/>
            <a:r>
              <a:rPr lang="en-US" b="1" dirty="0"/>
              <a:t>Retail Trends</a:t>
            </a:r>
            <a:r>
              <a:rPr lang="en-US" dirty="0"/>
              <a:t>: Analyzing sales data to identify changing consumer preferences and adjust strategies accordingly.</a:t>
            </a:r>
          </a:p>
          <a:p>
            <a:endParaRPr lang="en-US" dirty="0"/>
          </a:p>
        </p:txBody>
      </p:sp>
    </p:spTree>
    <p:extLst>
      <p:ext uri="{BB962C8B-B14F-4D97-AF65-F5344CB8AC3E}">
        <p14:creationId xmlns:p14="http://schemas.microsoft.com/office/powerpoint/2010/main" val="3399181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Implications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sz="5100" b="1" dirty="0"/>
              <a:t>Natural Language Processing (NLP)</a:t>
            </a:r>
          </a:p>
          <a:p>
            <a:r>
              <a:rPr lang="en-US" b="1" dirty="0"/>
              <a:t>Text Generation</a:t>
            </a:r>
            <a:endParaRPr lang="en-US" dirty="0"/>
          </a:p>
          <a:p>
            <a:pPr marL="742950" lvl="1" indent="-285750"/>
            <a:r>
              <a:rPr lang="en-US" dirty="0" smtClean="0"/>
              <a:t>Completing the sentences – next word generation.</a:t>
            </a:r>
          </a:p>
          <a:p>
            <a:r>
              <a:rPr lang="en-US" b="1" dirty="0" smtClean="0"/>
              <a:t>Machine Translation</a:t>
            </a:r>
            <a:endParaRPr lang="en-US" dirty="0" smtClean="0"/>
          </a:p>
          <a:p>
            <a:pPr marL="742950" lvl="1" indent="-285750"/>
            <a:r>
              <a:rPr lang="en-US" b="1" dirty="0" smtClean="0"/>
              <a:t>Language </a:t>
            </a:r>
            <a:r>
              <a:rPr lang="en-US" b="1" dirty="0"/>
              <a:t>Translation</a:t>
            </a:r>
            <a:r>
              <a:rPr lang="en-US" dirty="0"/>
              <a:t>: Translating text from one language to another while maintaining context and meaning.</a:t>
            </a:r>
          </a:p>
          <a:p>
            <a:pPr marL="742950" lvl="1" indent="-285750"/>
            <a:r>
              <a:rPr lang="en-US" b="1" dirty="0"/>
              <a:t>Multilingual Text Processing</a:t>
            </a:r>
            <a:r>
              <a:rPr lang="en-US" dirty="0"/>
              <a:t>: Handling text in multiple languages within a single model, enabling applications like multilingual search engines.</a:t>
            </a:r>
          </a:p>
          <a:p>
            <a:r>
              <a:rPr lang="en-US" b="1" dirty="0" smtClean="0"/>
              <a:t>Sentiment </a:t>
            </a:r>
            <a:r>
              <a:rPr lang="en-US" b="1" dirty="0"/>
              <a:t>Analysis</a:t>
            </a:r>
            <a:endParaRPr lang="en-US" dirty="0"/>
          </a:p>
          <a:p>
            <a:pPr marL="742950" lvl="1" indent="-285750"/>
            <a:r>
              <a:rPr lang="en-US" b="1" dirty="0"/>
              <a:t>Social Media Monitoring</a:t>
            </a:r>
            <a:r>
              <a:rPr lang="en-US" dirty="0"/>
              <a:t>: Analyzing public sentiment on social media platforms to gauge public opinion on various topics.</a:t>
            </a:r>
          </a:p>
          <a:p>
            <a:pPr marL="742950" lvl="1" indent="-285750"/>
            <a:r>
              <a:rPr lang="en-US" b="1" dirty="0"/>
              <a:t>Customer Feedback</a:t>
            </a:r>
            <a:r>
              <a:rPr lang="en-US" dirty="0"/>
              <a:t>: Understanding the sentiment behind customer reviews and feedback to improve products and services</a:t>
            </a:r>
            <a:r>
              <a:rPr lang="en-US" dirty="0" smtClean="0"/>
              <a:t>.</a:t>
            </a:r>
            <a:endParaRPr lang="en-US" dirty="0"/>
          </a:p>
        </p:txBody>
      </p:sp>
    </p:spTree>
    <p:extLst>
      <p:ext uri="{BB962C8B-B14F-4D97-AF65-F5344CB8AC3E}">
        <p14:creationId xmlns:p14="http://schemas.microsoft.com/office/powerpoint/2010/main" val="169279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Implications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500" b="1" dirty="0"/>
              <a:t>Natural Language Processing (NLP)</a:t>
            </a:r>
          </a:p>
          <a:p>
            <a:pPr marL="742950" lvl="1" indent="-285750"/>
            <a:r>
              <a:rPr lang="en-US" b="1" dirty="0" smtClean="0"/>
              <a:t>Spam </a:t>
            </a:r>
            <a:r>
              <a:rPr lang="en-US" b="1" dirty="0"/>
              <a:t>Detection</a:t>
            </a:r>
            <a:r>
              <a:rPr lang="en-US" dirty="0"/>
              <a:t>: Identifying and filtering out spam emails or messages.</a:t>
            </a:r>
          </a:p>
          <a:p>
            <a:pPr marL="742950" lvl="1" indent="-285750"/>
            <a:r>
              <a:rPr lang="en-US" b="1" dirty="0"/>
              <a:t>Topic Categorization</a:t>
            </a:r>
            <a:r>
              <a:rPr lang="en-US" dirty="0"/>
              <a:t>: Classifying documents into predefined categories or topics for better organization and retrieval.</a:t>
            </a:r>
          </a:p>
          <a:p>
            <a:r>
              <a:rPr lang="en-US" b="1" dirty="0"/>
              <a:t>Named Entity Recognition (NER)</a:t>
            </a:r>
            <a:endParaRPr lang="en-US" dirty="0"/>
          </a:p>
          <a:p>
            <a:pPr marL="742950" lvl="1" indent="-285750"/>
            <a:r>
              <a:rPr lang="en-US" b="1" dirty="0"/>
              <a:t>Information Extraction</a:t>
            </a:r>
            <a:r>
              <a:rPr lang="en-US" dirty="0"/>
              <a:t>: Identifying and categorizing entities such as names, dates, and locations within text for structured data extraction.</a:t>
            </a:r>
          </a:p>
          <a:p>
            <a:pPr marL="742950" lvl="1" indent="-285750"/>
            <a:r>
              <a:rPr lang="en-US" b="1" dirty="0"/>
              <a:t>Knowledge Graph Construction</a:t>
            </a:r>
            <a:r>
              <a:rPr lang="en-US" dirty="0"/>
              <a:t>: Building and enriching knowledge graphs by extracting and linking entities from unstructured text.</a:t>
            </a:r>
          </a:p>
          <a:p>
            <a:r>
              <a:rPr lang="en-US" b="1" dirty="0"/>
              <a:t>Part-of-Speech Tagging</a:t>
            </a:r>
            <a:endParaRPr lang="en-US" dirty="0"/>
          </a:p>
          <a:p>
            <a:pPr marL="742950" lvl="1" indent="-285750"/>
            <a:r>
              <a:rPr lang="en-US" b="1" dirty="0"/>
              <a:t>Grammar Analysis</a:t>
            </a:r>
            <a:r>
              <a:rPr lang="en-US" dirty="0"/>
              <a:t>: Assigning grammatical tags to each word in a sentence to understand sentence structure and improve parsing accuracy.</a:t>
            </a:r>
          </a:p>
          <a:p>
            <a:pPr marL="742950" lvl="1" indent="-285750"/>
            <a:r>
              <a:rPr lang="en-US" b="1" dirty="0"/>
              <a:t>Text-to-Speech Systems</a:t>
            </a:r>
            <a:r>
              <a:rPr lang="en-US" dirty="0"/>
              <a:t>: Enhancing text-to-speech systems by understanding the grammatical role of words to produce more natural speech output.</a:t>
            </a:r>
          </a:p>
          <a:p>
            <a:endParaRPr lang="en-US" dirty="0"/>
          </a:p>
        </p:txBody>
      </p:sp>
    </p:spTree>
    <p:extLst>
      <p:ext uri="{BB962C8B-B14F-4D97-AF65-F5344CB8AC3E}">
        <p14:creationId xmlns:p14="http://schemas.microsoft.com/office/powerpoint/2010/main" val="93684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Neural networks</a:t>
            </a:r>
          </a:p>
        </p:txBody>
      </p:sp>
      <p:sp>
        <p:nvSpPr>
          <p:cNvPr id="3" name="Content Placeholder 2"/>
          <p:cNvSpPr>
            <a:spLocks noGrp="1"/>
          </p:cNvSpPr>
          <p:nvPr>
            <p:ph idx="1"/>
          </p:nvPr>
        </p:nvSpPr>
        <p:spPr/>
        <p:txBody>
          <a:bodyPr/>
          <a:lstStyle/>
          <a:p>
            <a:r>
              <a:rPr lang="en-CA" dirty="0"/>
              <a:t>Neural Networks in deep learning, consists of different layers connected to each other and work on the structure and functions of a human brain, it learns from huge volumes of data and uses complex algorithms to train a neural network.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37" y="3486171"/>
            <a:ext cx="10342605" cy="2895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282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Feed forward neural network</a:t>
            </a:r>
          </a:p>
        </p:txBody>
      </p:sp>
      <p:sp>
        <p:nvSpPr>
          <p:cNvPr id="3" name="Content Placeholder 2"/>
          <p:cNvSpPr>
            <a:spLocks noGrp="1"/>
          </p:cNvSpPr>
          <p:nvPr>
            <p:ph idx="1"/>
          </p:nvPr>
        </p:nvSpPr>
        <p:spPr/>
        <p:txBody>
          <a:bodyPr/>
          <a:lstStyle/>
          <a:p>
            <a:r>
              <a:rPr lang="en-CA" dirty="0"/>
              <a:t>In Feed Forward Neural Networks the information flows only in one direction , from the input nodes, through the hidden layer (if any) and to the output nodes. There are no cycles or loops in the network.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0493" y="3549221"/>
            <a:ext cx="423862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645" y="3629540"/>
            <a:ext cx="4391025"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4291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Recurrent neural </a:t>
            </a:r>
            <a:r>
              <a:rPr lang="en-CA" dirty="0" smtClean="0"/>
              <a:t>network???</a:t>
            </a:r>
            <a:endParaRPr lang="en-CA" dirty="0"/>
          </a:p>
        </p:txBody>
      </p:sp>
      <p:sp>
        <p:nvSpPr>
          <p:cNvPr id="3" name="Content Placeholder 2"/>
          <p:cNvSpPr>
            <a:spLocks noGrp="1"/>
          </p:cNvSpPr>
          <p:nvPr>
            <p:ph idx="1"/>
          </p:nvPr>
        </p:nvSpPr>
        <p:spPr/>
        <p:txBody>
          <a:bodyPr/>
          <a:lstStyle/>
          <a:p>
            <a:r>
              <a:rPr lang="en-CA" dirty="0"/>
              <a:t>1) Cannot handle sequential data </a:t>
            </a:r>
          </a:p>
          <a:p>
            <a:endParaRPr lang="en-CA" dirty="0"/>
          </a:p>
          <a:p>
            <a:r>
              <a:rPr lang="en-CA" dirty="0"/>
              <a:t>2) considers only the current input </a:t>
            </a:r>
          </a:p>
          <a:p>
            <a:endParaRPr lang="en-CA" dirty="0"/>
          </a:p>
          <a:p>
            <a:r>
              <a:rPr lang="en-CA" dirty="0"/>
              <a:t>3) cannot memorize previous inputs </a:t>
            </a:r>
          </a:p>
        </p:txBody>
      </p:sp>
    </p:spTree>
    <p:extLst>
      <p:ext uri="{BB962C8B-B14F-4D97-AF65-F5344CB8AC3E}">
        <p14:creationId xmlns:p14="http://schemas.microsoft.com/office/powerpoint/2010/main" val="152675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targets when modeling sequences </a:t>
            </a:r>
            <a:endParaRPr lang="en-CA" dirty="0"/>
          </a:p>
        </p:txBody>
      </p:sp>
      <p:sp>
        <p:nvSpPr>
          <p:cNvPr id="3" name="Content Placeholder 2"/>
          <p:cNvSpPr>
            <a:spLocks noGrp="1"/>
          </p:cNvSpPr>
          <p:nvPr>
            <p:ph idx="1"/>
          </p:nvPr>
        </p:nvSpPr>
        <p:spPr/>
        <p:txBody>
          <a:bodyPr>
            <a:normAutofit/>
          </a:bodyPr>
          <a:lstStyle/>
          <a:p>
            <a:r>
              <a:rPr lang="en-US" dirty="0">
                <a:solidFill>
                  <a:srgbClr val="FF0000"/>
                </a:solidFill>
              </a:rPr>
              <a:t>When there is no separate target sequence, we can get a teaching signal by </a:t>
            </a:r>
            <a:r>
              <a:rPr lang="en-US" dirty="0" smtClean="0">
                <a:solidFill>
                  <a:srgbClr val="FF0000"/>
                </a:solidFill>
              </a:rPr>
              <a:t>trying to </a:t>
            </a:r>
            <a:r>
              <a:rPr lang="en-US" dirty="0">
                <a:solidFill>
                  <a:srgbClr val="FF0000"/>
                </a:solidFill>
              </a:rPr>
              <a:t>predict the next term in the input sequence</a:t>
            </a:r>
            <a:r>
              <a:rPr lang="en-US" dirty="0"/>
              <a:t>.</a:t>
            </a:r>
          </a:p>
          <a:p>
            <a:r>
              <a:rPr lang="en-US" dirty="0" smtClean="0">
                <a:solidFill>
                  <a:srgbClr val="00B050"/>
                </a:solidFill>
              </a:rPr>
              <a:t>For </a:t>
            </a:r>
            <a:r>
              <a:rPr lang="en-US" b="1" dirty="0">
                <a:solidFill>
                  <a:srgbClr val="00B050"/>
                </a:solidFill>
              </a:rPr>
              <a:t>temporal sequences </a:t>
            </a:r>
            <a:r>
              <a:rPr lang="en-US" dirty="0">
                <a:solidFill>
                  <a:srgbClr val="00B050"/>
                </a:solidFill>
              </a:rPr>
              <a:t>there is a natural order for the predictions</a:t>
            </a:r>
            <a:r>
              <a:rPr lang="en-US" dirty="0" smtClean="0">
                <a:solidFill>
                  <a:srgbClr val="00B050"/>
                </a:solidFill>
              </a:rPr>
              <a:t>.</a:t>
            </a:r>
          </a:p>
          <a:p>
            <a:r>
              <a:rPr lang="en-US" dirty="0" smtClean="0">
                <a:solidFill>
                  <a:srgbClr val="00B050"/>
                </a:solidFill>
              </a:rPr>
              <a:t> Consider you’re at a fancy dinner party, and someone </a:t>
            </a:r>
            <a:r>
              <a:rPr lang="en-US" b="1" dirty="0" smtClean="0">
                <a:solidFill>
                  <a:srgbClr val="00B050"/>
                </a:solidFill>
              </a:rPr>
              <a:t>spills cold drink on the tablecloth</a:t>
            </a:r>
            <a:r>
              <a:rPr lang="en-US" dirty="0" smtClean="0">
                <a:solidFill>
                  <a:srgbClr val="00B050"/>
                </a:solidFill>
              </a:rPr>
              <a:t>. The </a:t>
            </a:r>
            <a:r>
              <a:rPr lang="en-US" b="1" dirty="0" smtClean="0">
                <a:solidFill>
                  <a:srgbClr val="00B050"/>
                </a:solidFill>
              </a:rPr>
              <a:t>host</a:t>
            </a:r>
            <a:r>
              <a:rPr lang="en-US" dirty="0" smtClean="0">
                <a:solidFill>
                  <a:srgbClr val="00B050"/>
                </a:solidFill>
              </a:rPr>
              <a:t>, trying to maintain composure, turns to the guest and says, “</a:t>
            </a:r>
            <a:r>
              <a:rPr lang="en-US" b="1" dirty="0" smtClean="0">
                <a:solidFill>
                  <a:srgbClr val="00B050"/>
                </a:solidFill>
              </a:rPr>
              <a:t>Well, isn’t that just wonderful.</a:t>
            </a:r>
            <a:r>
              <a:rPr lang="en-US" dirty="0" smtClean="0">
                <a:solidFill>
                  <a:srgbClr val="00B050"/>
                </a:solidFill>
              </a:rPr>
              <a:t>” Here, “</a:t>
            </a:r>
            <a:r>
              <a:rPr lang="en-US" b="1" dirty="0" smtClean="0">
                <a:solidFill>
                  <a:srgbClr val="00B050"/>
                </a:solidFill>
              </a:rPr>
              <a:t>wonderful</a:t>
            </a:r>
            <a:r>
              <a:rPr lang="en-US" dirty="0" smtClean="0">
                <a:solidFill>
                  <a:srgbClr val="00B050"/>
                </a:solidFill>
              </a:rPr>
              <a:t>” is dripping with </a:t>
            </a:r>
            <a:r>
              <a:rPr lang="en-US" b="1" dirty="0" smtClean="0">
                <a:solidFill>
                  <a:srgbClr val="00B050"/>
                </a:solidFill>
              </a:rPr>
              <a:t>sarcasm</a:t>
            </a:r>
            <a:r>
              <a:rPr lang="en-US" dirty="0" smtClean="0">
                <a:solidFill>
                  <a:srgbClr val="00B050"/>
                </a:solidFill>
              </a:rPr>
              <a:t>, as it clearly doesn’t convey genuine praise but instead highlights the mishap in a sarcastic manner.</a:t>
            </a:r>
            <a:endParaRPr lang="en-CA" dirty="0">
              <a:solidFill>
                <a:srgbClr val="00B050"/>
              </a:solidFill>
            </a:endParaRPr>
          </a:p>
        </p:txBody>
      </p:sp>
    </p:spTree>
    <p:extLst>
      <p:ext uri="{BB962C8B-B14F-4D97-AF65-F5344CB8AC3E}">
        <p14:creationId xmlns:p14="http://schemas.microsoft.com/office/powerpoint/2010/main" val="353445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Memoryless models for sequences </a:t>
            </a:r>
          </a:p>
        </p:txBody>
      </p:sp>
      <p:sp>
        <p:nvSpPr>
          <p:cNvPr id="3" name="Content Placeholder 2"/>
          <p:cNvSpPr>
            <a:spLocks noGrp="1"/>
          </p:cNvSpPr>
          <p:nvPr>
            <p:ph idx="1"/>
          </p:nvPr>
        </p:nvSpPr>
        <p:spPr/>
        <p:txBody>
          <a:bodyPr/>
          <a:lstStyle/>
          <a:p>
            <a:r>
              <a:rPr lang="en-US" dirty="0">
                <a:solidFill>
                  <a:schemeClr val="accent2"/>
                </a:solidFill>
              </a:rPr>
              <a:t>Autoregressive models</a:t>
            </a:r>
          </a:p>
          <a:p>
            <a:r>
              <a:rPr lang="en-US" dirty="0"/>
              <a:t>Predict the next term in a sequence from a fixed number of previous terms using “delay taps”. </a:t>
            </a:r>
            <a:endParaRPr lang="en-CA"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3651" y="3583883"/>
            <a:ext cx="6138972" cy="2288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2353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8A2F88-55C5-4ED1-9541-807C65424763}">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1883</Words>
  <Application>Microsoft Office PowerPoint</Application>
  <PresentationFormat>Widescreen</PresentationFormat>
  <Paragraphs>177</Paragraphs>
  <Slides>43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CMU Bright Oblique</vt:lpstr>
      <vt:lpstr>CMU Bright Roman</vt:lpstr>
      <vt:lpstr>Times New Roman</vt:lpstr>
      <vt:lpstr>Wingdings</vt:lpstr>
      <vt:lpstr>Office Theme</vt:lpstr>
      <vt:lpstr>RNN, LSTM and GRU</vt:lpstr>
      <vt:lpstr>Recurrent Neural Network (RNN)</vt:lpstr>
      <vt:lpstr>MOTIVATION</vt:lpstr>
      <vt:lpstr>How does it predicts?</vt:lpstr>
      <vt:lpstr>Neural networks</vt:lpstr>
      <vt:lpstr>Feed forward neural network</vt:lpstr>
      <vt:lpstr>Why Recurrent neural network???</vt:lpstr>
      <vt:lpstr>Getting targets when modeling sequences </vt:lpstr>
      <vt:lpstr>Memoryless models for sequences </vt:lpstr>
      <vt:lpstr>Beyond memoryless models </vt:lpstr>
      <vt:lpstr>Sequence modelling</vt:lpstr>
      <vt:lpstr>Recurrent neural networks</vt:lpstr>
      <vt:lpstr>Sample feed forward network </vt:lpstr>
      <vt:lpstr>Sample RNN</vt:lpstr>
      <vt:lpstr>Sample RNN</vt:lpstr>
      <vt:lpstr>Rnn basic concept</vt:lpstr>
      <vt:lpstr>Recurrent neural network </vt:lpstr>
      <vt:lpstr>PowerPoint Presentation</vt:lpstr>
      <vt:lpstr>Vanishing/exploding gradient</vt:lpstr>
      <vt:lpstr>Vanishing/exploding gradient</vt:lpstr>
      <vt:lpstr>Vanishing/exploding gradient</vt:lpstr>
      <vt:lpstr>RNN Computational Graph</vt:lpstr>
      <vt:lpstr>Rnn: types</vt:lpstr>
      <vt:lpstr>Long Short Term Memory Network (LSTM)</vt:lpstr>
      <vt:lpstr>Long short term memory (lstm)</vt:lpstr>
      <vt:lpstr>LSTM</vt:lpstr>
      <vt:lpstr>Long short term memory (lstm)</vt:lpstr>
      <vt:lpstr>LSTM</vt:lpstr>
      <vt:lpstr>Cell state vs hidden state</vt:lpstr>
      <vt:lpstr>LSTM Cell state</vt:lpstr>
      <vt:lpstr>Lstm : Forget gate</vt:lpstr>
      <vt:lpstr>Lstm : input gate</vt:lpstr>
      <vt:lpstr>Updating the cell state</vt:lpstr>
      <vt:lpstr>Lstm : output gate</vt:lpstr>
      <vt:lpstr>Long short term memory (lstm)</vt:lpstr>
      <vt:lpstr>Gated Recurrent Units (GRU)</vt:lpstr>
      <vt:lpstr>PowerPoint Presentation</vt:lpstr>
      <vt:lpstr>PowerPoint Presentation</vt:lpstr>
      <vt:lpstr>PowerPoint Presentation</vt:lpstr>
      <vt:lpstr>Uses of Recurrent Networks</vt:lpstr>
      <vt:lpstr>Practical Implications</vt:lpstr>
      <vt:lpstr>Practical Implications</vt:lpstr>
      <vt:lpstr>Practical Implications</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2020-08-22T05:50:01Z</dcterms:created>
  <dcterms:modified xsi:type="dcterms:W3CDTF">2025-02-08T18:19:37Z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