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0"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81" r:id="rId27"/>
    <p:sldId id="282" r:id="rId28"/>
    <p:sldId id="283" r:id="rId29"/>
    <p:sldId id="284" r:id="rId30"/>
    <p:sldId id="286" r:id="rId31"/>
    <p:sldId id="285" r:id="rId32"/>
    <p:sldId id="287" r:id="rId33"/>
    <p:sldId id="288" r:id="rId34"/>
    <p:sldId id="28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B5F695-AA34-4BF2-AB00-E79E88856F4D}"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4F808-131E-4E5D-A3E4-6DC8F630613B}" type="slidenum">
              <a:rPr lang="en-US" smtClean="0"/>
              <a:t>‹#›</a:t>
            </a:fld>
            <a:endParaRPr lang="en-US"/>
          </a:p>
        </p:txBody>
      </p:sp>
    </p:spTree>
    <p:extLst>
      <p:ext uri="{BB962C8B-B14F-4D97-AF65-F5344CB8AC3E}">
        <p14:creationId xmlns:p14="http://schemas.microsoft.com/office/powerpoint/2010/main" val="2337360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5F695-AA34-4BF2-AB00-E79E88856F4D}"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4F808-131E-4E5D-A3E4-6DC8F630613B}" type="slidenum">
              <a:rPr lang="en-US" smtClean="0"/>
              <a:t>‹#›</a:t>
            </a:fld>
            <a:endParaRPr lang="en-US"/>
          </a:p>
        </p:txBody>
      </p:sp>
    </p:spTree>
    <p:extLst>
      <p:ext uri="{BB962C8B-B14F-4D97-AF65-F5344CB8AC3E}">
        <p14:creationId xmlns:p14="http://schemas.microsoft.com/office/powerpoint/2010/main" val="263759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5F695-AA34-4BF2-AB00-E79E88856F4D}"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4F808-131E-4E5D-A3E4-6DC8F630613B}" type="slidenum">
              <a:rPr lang="en-US" smtClean="0"/>
              <a:t>‹#›</a:t>
            </a:fld>
            <a:endParaRPr lang="en-US"/>
          </a:p>
        </p:txBody>
      </p:sp>
    </p:spTree>
    <p:extLst>
      <p:ext uri="{BB962C8B-B14F-4D97-AF65-F5344CB8AC3E}">
        <p14:creationId xmlns:p14="http://schemas.microsoft.com/office/powerpoint/2010/main" val="710913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5F695-AA34-4BF2-AB00-E79E88856F4D}"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4F808-131E-4E5D-A3E4-6DC8F630613B}" type="slidenum">
              <a:rPr lang="en-US" smtClean="0"/>
              <a:t>‹#›</a:t>
            </a:fld>
            <a:endParaRPr lang="en-US"/>
          </a:p>
        </p:txBody>
      </p:sp>
    </p:spTree>
    <p:extLst>
      <p:ext uri="{BB962C8B-B14F-4D97-AF65-F5344CB8AC3E}">
        <p14:creationId xmlns:p14="http://schemas.microsoft.com/office/powerpoint/2010/main" val="373212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B5F695-AA34-4BF2-AB00-E79E88856F4D}"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A4F808-131E-4E5D-A3E4-6DC8F630613B}" type="slidenum">
              <a:rPr lang="en-US" smtClean="0"/>
              <a:t>‹#›</a:t>
            </a:fld>
            <a:endParaRPr lang="en-US"/>
          </a:p>
        </p:txBody>
      </p:sp>
    </p:spTree>
    <p:extLst>
      <p:ext uri="{BB962C8B-B14F-4D97-AF65-F5344CB8AC3E}">
        <p14:creationId xmlns:p14="http://schemas.microsoft.com/office/powerpoint/2010/main" val="1633660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B5F695-AA34-4BF2-AB00-E79E88856F4D}"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4F808-131E-4E5D-A3E4-6DC8F630613B}" type="slidenum">
              <a:rPr lang="en-US" smtClean="0"/>
              <a:t>‹#›</a:t>
            </a:fld>
            <a:endParaRPr lang="en-US"/>
          </a:p>
        </p:txBody>
      </p:sp>
    </p:spTree>
    <p:extLst>
      <p:ext uri="{BB962C8B-B14F-4D97-AF65-F5344CB8AC3E}">
        <p14:creationId xmlns:p14="http://schemas.microsoft.com/office/powerpoint/2010/main" val="459772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B5F695-AA34-4BF2-AB00-E79E88856F4D}" type="datetimeFigureOut">
              <a:rPr lang="en-US" smtClean="0"/>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A4F808-131E-4E5D-A3E4-6DC8F630613B}" type="slidenum">
              <a:rPr lang="en-US" smtClean="0"/>
              <a:t>‹#›</a:t>
            </a:fld>
            <a:endParaRPr lang="en-US"/>
          </a:p>
        </p:txBody>
      </p:sp>
    </p:spTree>
    <p:extLst>
      <p:ext uri="{BB962C8B-B14F-4D97-AF65-F5344CB8AC3E}">
        <p14:creationId xmlns:p14="http://schemas.microsoft.com/office/powerpoint/2010/main" val="1101040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B5F695-AA34-4BF2-AB00-E79E88856F4D}"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A4F808-131E-4E5D-A3E4-6DC8F630613B}" type="slidenum">
              <a:rPr lang="en-US" smtClean="0"/>
              <a:t>‹#›</a:t>
            </a:fld>
            <a:endParaRPr lang="en-US"/>
          </a:p>
        </p:txBody>
      </p:sp>
    </p:spTree>
    <p:extLst>
      <p:ext uri="{BB962C8B-B14F-4D97-AF65-F5344CB8AC3E}">
        <p14:creationId xmlns:p14="http://schemas.microsoft.com/office/powerpoint/2010/main" val="217125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5F695-AA34-4BF2-AB00-E79E88856F4D}" type="datetimeFigureOut">
              <a:rPr lang="en-US" smtClean="0"/>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A4F808-131E-4E5D-A3E4-6DC8F630613B}" type="slidenum">
              <a:rPr lang="en-US" smtClean="0"/>
              <a:t>‹#›</a:t>
            </a:fld>
            <a:endParaRPr lang="en-US"/>
          </a:p>
        </p:txBody>
      </p:sp>
    </p:spTree>
    <p:extLst>
      <p:ext uri="{BB962C8B-B14F-4D97-AF65-F5344CB8AC3E}">
        <p14:creationId xmlns:p14="http://schemas.microsoft.com/office/powerpoint/2010/main" val="22573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B5F695-AA34-4BF2-AB00-E79E88856F4D}"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4F808-131E-4E5D-A3E4-6DC8F630613B}" type="slidenum">
              <a:rPr lang="en-US" smtClean="0"/>
              <a:t>‹#›</a:t>
            </a:fld>
            <a:endParaRPr lang="en-US"/>
          </a:p>
        </p:txBody>
      </p:sp>
    </p:spTree>
    <p:extLst>
      <p:ext uri="{BB962C8B-B14F-4D97-AF65-F5344CB8AC3E}">
        <p14:creationId xmlns:p14="http://schemas.microsoft.com/office/powerpoint/2010/main" val="3062455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B5F695-AA34-4BF2-AB00-E79E88856F4D}"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A4F808-131E-4E5D-A3E4-6DC8F630613B}" type="slidenum">
              <a:rPr lang="en-US" smtClean="0"/>
              <a:t>‹#›</a:t>
            </a:fld>
            <a:endParaRPr lang="en-US"/>
          </a:p>
        </p:txBody>
      </p:sp>
    </p:spTree>
    <p:extLst>
      <p:ext uri="{BB962C8B-B14F-4D97-AF65-F5344CB8AC3E}">
        <p14:creationId xmlns:p14="http://schemas.microsoft.com/office/powerpoint/2010/main" val="1526206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5F695-AA34-4BF2-AB00-E79E88856F4D}" type="datetimeFigureOut">
              <a:rPr lang="en-US" smtClean="0"/>
              <a:t>2/21/2025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4F808-131E-4E5D-A3E4-6DC8F630613B}" type="slidenum">
              <a:rPr lang="en-US" smtClean="0"/>
              <a:t>‹#›</a:t>
            </a:fld>
            <a:endParaRPr lang="en-US"/>
          </a:p>
        </p:txBody>
      </p:sp>
    </p:spTree>
    <p:extLst>
      <p:ext uri="{BB962C8B-B14F-4D97-AF65-F5344CB8AC3E}">
        <p14:creationId xmlns:p14="http://schemas.microsoft.com/office/powerpoint/2010/main" val="3441883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arxiv.org/abs/1706.0376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youtu.be/0_4KEb08xrE?si=jn0iqmhhJOW-ixRu"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arxiv.org/abs/1910.10683" TargetMode="External"/><Relationship Id="rId3" Type="http://schemas.openxmlformats.org/officeDocument/2006/relationships/hyperlink" Target="https://cdn.openai.com/research-covers/language-unsupervised/language_understanding_paper.pdf" TargetMode="External"/><Relationship Id="rId7" Type="http://schemas.openxmlformats.org/officeDocument/2006/relationships/hyperlink" Target="https://arxiv.org/abs/1910.13461" TargetMode="External"/><Relationship Id="rId2" Type="http://schemas.openxmlformats.org/officeDocument/2006/relationships/hyperlink" Target="https://arxiv.org/abs/1706.03762" TargetMode="External"/><Relationship Id="rId1" Type="http://schemas.openxmlformats.org/officeDocument/2006/relationships/slideLayout" Target="../slideLayouts/slideLayout2.xml"/><Relationship Id="rId6" Type="http://schemas.openxmlformats.org/officeDocument/2006/relationships/hyperlink" Target="https://arxiv.org/abs/1910.01108" TargetMode="External"/><Relationship Id="rId5" Type="http://schemas.openxmlformats.org/officeDocument/2006/relationships/hyperlink" Target="https://cdn.openai.com/better-language-models/language_models_are_unsupervised_multitask_learners.pdf" TargetMode="External"/><Relationship Id="rId4" Type="http://schemas.openxmlformats.org/officeDocument/2006/relationships/hyperlink" Target="https://arxiv.org/abs/1810.04805" TargetMode="External"/><Relationship Id="rId9" Type="http://schemas.openxmlformats.org/officeDocument/2006/relationships/hyperlink" Target="https://arxiv.org/abs/2005.1416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Generative AI and Transformers</a:t>
            </a:r>
            <a:endParaRPr lang="en-US" dirty="0"/>
          </a:p>
        </p:txBody>
      </p:sp>
    </p:spTree>
    <p:extLst>
      <p:ext uri="{BB962C8B-B14F-4D97-AF65-F5344CB8AC3E}">
        <p14:creationId xmlns:p14="http://schemas.microsoft.com/office/powerpoint/2010/main" val="97028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 are big models</a:t>
            </a:r>
            <a:endParaRPr lang="en-US" dirty="0"/>
          </a:p>
        </p:txBody>
      </p:sp>
      <p:pic>
        <p:nvPicPr>
          <p:cNvPr id="4" name="Content Placeholder 3"/>
          <p:cNvPicPr>
            <a:picLocks noGrp="1" noChangeAspect="1"/>
          </p:cNvPicPr>
          <p:nvPr>
            <p:ph idx="1"/>
          </p:nvPr>
        </p:nvPicPr>
        <p:blipFill>
          <a:blip r:embed="rId2"/>
          <a:stretch>
            <a:fillRect/>
          </a:stretch>
        </p:blipFill>
        <p:spPr>
          <a:xfrm>
            <a:off x="985981" y="1800990"/>
            <a:ext cx="8472055" cy="5057010"/>
          </a:xfrm>
          <a:prstGeom prst="rect">
            <a:avLst/>
          </a:prstGeom>
        </p:spPr>
      </p:pic>
      <p:sp>
        <p:nvSpPr>
          <p:cNvPr id="5" name="Rectangle 4"/>
          <p:cNvSpPr/>
          <p:nvPr/>
        </p:nvSpPr>
        <p:spPr>
          <a:xfrm>
            <a:off x="4812145" y="1609590"/>
            <a:ext cx="6096000" cy="923330"/>
          </a:xfrm>
          <a:prstGeom prst="rect">
            <a:avLst/>
          </a:prstGeom>
        </p:spPr>
        <p:txBody>
          <a:bodyPr>
            <a:spAutoFit/>
          </a:bodyPr>
          <a:lstStyle/>
          <a:p>
            <a:r>
              <a:rPr lang="en-US" dirty="0" smtClean="0"/>
              <a:t>Apart from a few outliers (like </a:t>
            </a:r>
            <a:r>
              <a:rPr lang="en-US" b="1" dirty="0" err="1" smtClean="0"/>
              <a:t>DistilBERT</a:t>
            </a:r>
            <a:r>
              <a:rPr lang="en-US" dirty="0" smtClean="0"/>
              <a:t>), the general strategy to achieve better performance is by increasing the models’ sizes as well as the amount of data they are </a:t>
            </a:r>
            <a:r>
              <a:rPr lang="en-US" dirty="0" err="1" smtClean="0"/>
              <a:t>pretrained</a:t>
            </a:r>
            <a:r>
              <a:rPr lang="en-US" dirty="0" smtClean="0"/>
              <a:t> on.</a:t>
            </a:r>
            <a:endParaRPr lang="en-US" dirty="0"/>
          </a:p>
        </p:txBody>
      </p:sp>
    </p:spTree>
    <p:extLst>
      <p:ext uri="{BB962C8B-B14F-4D97-AF65-F5344CB8AC3E}">
        <p14:creationId xmlns:p14="http://schemas.microsoft.com/office/powerpoint/2010/main" val="2932087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CO2 Emissions</a:t>
            </a:r>
            <a:endParaRPr lang="en-US" dirty="0"/>
          </a:p>
        </p:txBody>
      </p:sp>
      <p:pic>
        <p:nvPicPr>
          <p:cNvPr id="4" name="Content Placeholder 3"/>
          <p:cNvPicPr>
            <a:picLocks noGrp="1" noChangeAspect="1"/>
          </p:cNvPicPr>
          <p:nvPr>
            <p:ph idx="1"/>
          </p:nvPr>
        </p:nvPicPr>
        <p:blipFill>
          <a:blip r:embed="rId2"/>
          <a:stretch>
            <a:fillRect/>
          </a:stretch>
        </p:blipFill>
        <p:spPr>
          <a:xfrm>
            <a:off x="193037" y="2410560"/>
            <a:ext cx="11998963" cy="3777803"/>
          </a:xfrm>
          <a:prstGeom prst="rect">
            <a:avLst/>
          </a:prstGeom>
        </p:spPr>
      </p:pic>
    </p:spTree>
    <p:extLst>
      <p:ext uri="{BB962C8B-B14F-4D97-AF65-F5344CB8AC3E}">
        <p14:creationId xmlns:p14="http://schemas.microsoft.com/office/powerpoint/2010/main" val="205081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Global Implications</a:t>
            </a:r>
            <a:endParaRPr lang="en-US" dirty="0"/>
          </a:p>
        </p:txBody>
      </p:sp>
      <p:sp>
        <p:nvSpPr>
          <p:cNvPr id="3" name="Content Placeholder 2"/>
          <p:cNvSpPr>
            <a:spLocks noGrp="1"/>
          </p:cNvSpPr>
          <p:nvPr>
            <p:ph idx="1"/>
          </p:nvPr>
        </p:nvSpPr>
        <p:spPr/>
        <p:txBody>
          <a:bodyPr>
            <a:normAutofit/>
          </a:bodyPr>
          <a:lstStyle/>
          <a:p>
            <a:r>
              <a:rPr lang="en-US" b="1" dirty="0" smtClean="0"/>
              <a:t>Imagine if each time a research team, a student organization, or a company wanted to train a model, it did so from scratch. This would lead to huge, unnecessary global costs</a:t>
            </a:r>
            <a:r>
              <a:rPr lang="en-US" dirty="0" smtClean="0"/>
              <a:t>!</a:t>
            </a:r>
          </a:p>
          <a:p>
            <a:r>
              <a:rPr lang="en-US" dirty="0" smtClean="0"/>
              <a:t>This is why </a:t>
            </a:r>
            <a:r>
              <a:rPr lang="en-US" b="1" dirty="0" smtClean="0"/>
              <a:t>sharing language models is paramount</a:t>
            </a:r>
            <a:r>
              <a:rPr lang="en-US" dirty="0" smtClean="0"/>
              <a:t>: </a:t>
            </a:r>
            <a:r>
              <a:rPr lang="en-US" b="1" dirty="0" smtClean="0"/>
              <a:t>sharing the trained weights and building on top of already trained weights reduces the overall compute cost and carbon footprint of the community</a:t>
            </a:r>
            <a:r>
              <a:rPr lang="en-US" dirty="0" smtClean="0"/>
              <a:t>.</a:t>
            </a:r>
          </a:p>
        </p:txBody>
      </p:sp>
    </p:spTree>
    <p:extLst>
      <p:ext uri="{BB962C8B-B14F-4D97-AF65-F5344CB8AC3E}">
        <p14:creationId xmlns:p14="http://schemas.microsoft.com/office/powerpoint/2010/main" val="306434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Pretraining</a:t>
            </a:r>
            <a:endParaRPr lang="en-US" dirty="0"/>
          </a:p>
        </p:txBody>
      </p:sp>
      <p:pic>
        <p:nvPicPr>
          <p:cNvPr id="4" name="Content Placeholder 3"/>
          <p:cNvPicPr>
            <a:picLocks noGrp="1" noChangeAspect="1"/>
          </p:cNvPicPr>
          <p:nvPr>
            <p:ph idx="1"/>
          </p:nvPr>
        </p:nvPicPr>
        <p:blipFill>
          <a:blip r:embed="rId2"/>
          <a:stretch>
            <a:fillRect/>
          </a:stretch>
        </p:blipFill>
        <p:spPr>
          <a:xfrm>
            <a:off x="838200" y="2550767"/>
            <a:ext cx="10515600" cy="2901054"/>
          </a:xfrm>
          <a:prstGeom prst="rect">
            <a:avLst/>
          </a:prstGeom>
        </p:spPr>
      </p:pic>
    </p:spTree>
    <p:extLst>
      <p:ext uri="{BB962C8B-B14F-4D97-AF65-F5344CB8AC3E}">
        <p14:creationId xmlns:p14="http://schemas.microsoft.com/office/powerpoint/2010/main" val="1657744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Finetuning</a:t>
            </a:r>
            <a:r>
              <a:rPr lang="en-US" dirty="0" smtClean="0"/>
              <a:t> – Transfer Learning</a:t>
            </a:r>
            <a:endParaRPr lang="en-US" dirty="0"/>
          </a:p>
        </p:txBody>
      </p:sp>
      <p:sp>
        <p:nvSpPr>
          <p:cNvPr id="3" name="Content Placeholder 2"/>
          <p:cNvSpPr>
            <a:spLocks noGrp="1"/>
          </p:cNvSpPr>
          <p:nvPr>
            <p:ph idx="1"/>
          </p:nvPr>
        </p:nvSpPr>
        <p:spPr/>
        <p:txBody>
          <a:bodyPr>
            <a:normAutofit fontScale="62500" lnSpcReduction="20000"/>
          </a:bodyPr>
          <a:lstStyle/>
          <a:p>
            <a:r>
              <a:rPr lang="en-US" b="0" i="0" dirty="0" smtClean="0">
                <a:solidFill>
                  <a:srgbClr val="4B5563"/>
                </a:solidFill>
                <a:effectLst/>
                <a:latin typeface="Source Sans Pro"/>
              </a:rPr>
              <a:t>This </a:t>
            </a:r>
            <a:r>
              <a:rPr lang="en-US" b="0" i="0" dirty="0" err="1" smtClean="0">
                <a:solidFill>
                  <a:srgbClr val="4B5563"/>
                </a:solidFill>
                <a:effectLst/>
                <a:latin typeface="Source Sans Pro"/>
              </a:rPr>
              <a:t>pretraining</a:t>
            </a:r>
            <a:r>
              <a:rPr lang="en-US" b="0" i="0" dirty="0" smtClean="0">
                <a:solidFill>
                  <a:srgbClr val="4B5563"/>
                </a:solidFill>
                <a:effectLst/>
                <a:latin typeface="Source Sans Pro"/>
              </a:rPr>
              <a:t> is usually done on very large amounts of data. Therefore, it requires a very large corpus of data, and training can take up to several weeks.</a:t>
            </a:r>
          </a:p>
          <a:p>
            <a:r>
              <a:rPr lang="en-US" b="0" i="1" dirty="0" smtClean="0">
                <a:solidFill>
                  <a:srgbClr val="4B5563"/>
                </a:solidFill>
                <a:effectLst/>
                <a:latin typeface="Source Sans Pro"/>
              </a:rPr>
              <a:t>Fine-tuning</a:t>
            </a:r>
            <a:r>
              <a:rPr lang="en-US" b="0" i="0" dirty="0" smtClean="0">
                <a:solidFill>
                  <a:srgbClr val="4B5563"/>
                </a:solidFill>
                <a:effectLst/>
                <a:latin typeface="Source Sans Pro"/>
              </a:rPr>
              <a:t>, on the other hand, is the training done </a:t>
            </a:r>
            <a:r>
              <a:rPr lang="en-US" b="1" i="0" dirty="0" smtClean="0">
                <a:solidFill>
                  <a:srgbClr val="4B5563"/>
                </a:solidFill>
                <a:effectLst/>
                <a:latin typeface="Source Sans Pro"/>
              </a:rPr>
              <a:t>after</a:t>
            </a:r>
            <a:r>
              <a:rPr lang="en-US" b="0" i="0" dirty="0" smtClean="0">
                <a:solidFill>
                  <a:srgbClr val="4B5563"/>
                </a:solidFill>
                <a:effectLst/>
                <a:latin typeface="Source Sans Pro"/>
              </a:rPr>
              <a:t> a model has been </a:t>
            </a:r>
            <a:r>
              <a:rPr lang="en-US" b="0" i="0" dirty="0" err="1" smtClean="0">
                <a:solidFill>
                  <a:srgbClr val="4B5563"/>
                </a:solidFill>
                <a:effectLst/>
                <a:latin typeface="Source Sans Pro"/>
              </a:rPr>
              <a:t>pretrained</a:t>
            </a:r>
            <a:r>
              <a:rPr lang="en-US" b="0" i="0" dirty="0" smtClean="0">
                <a:solidFill>
                  <a:srgbClr val="4B5563"/>
                </a:solidFill>
                <a:effectLst/>
                <a:latin typeface="Source Sans Pro"/>
              </a:rPr>
              <a:t>. To perform fine-tuning, you first acquire a </a:t>
            </a:r>
            <a:r>
              <a:rPr lang="en-US" b="0" i="0" dirty="0" err="1" smtClean="0">
                <a:solidFill>
                  <a:srgbClr val="4B5563"/>
                </a:solidFill>
                <a:effectLst/>
                <a:latin typeface="Source Sans Pro"/>
              </a:rPr>
              <a:t>pretrained</a:t>
            </a:r>
            <a:r>
              <a:rPr lang="en-US" b="0" i="0" dirty="0" smtClean="0">
                <a:solidFill>
                  <a:srgbClr val="4B5563"/>
                </a:solidFill>
                <a:effectLst/>
                <a:latin typeface="Source Sans Pro"/>
              </a:rPr>
              <a:t> language model, then perform additional training with a dataset specific to your task. Wait — why not simply train the model for your final use case from the start (</a:t>
            </a:r>
            <a:r>
              <a:rPr lang="en-US" b="1" i="0" dirty="0" smtClean="0">
                <a:solidFill>
                  <a:srgbClr val="4B5563"/>
                </a:solidFill>
                <a:effectLst/>
                <a:latin typeface="Source Sans Pro"/>
              </a:rPr>
              <a:t>scratch</a:t>
            </a:r>
            <a:r>
              <a:rPr lang="en-US" b="0" i="0" dirty="0" smtClean="0">
                <a:solidFill>
                  <a:srgbClr val="4B5563"/>
                </a:solidFill>
                <a:effectLst/>
                <a:latin typeface="Source Sans Pro"/>
              </a:rPr>
              <a:t>)? There are a couple of reasons:</a:t>
            </a:r>
          </a:p>
          <a:p>
            <a:r>
              <a:rPr lang="en-US" b="0" i="0" dirty="0" smtClean="0">
                <a:solidFill>
                  <a:srgbClr val="4B5563"/>
                </a:solidFill>
                <a:effectLst/>
                <a:latin typeface="Source Sans Pro"/>
              </a:rPr>
              <a:t>The </a:t>
            </a:r>
            <a:r>
              <a:rPr lang="en-US" b="0" i="0" dirty="0" err="1" smtClean="0">
                <a:solidFill>
                  <a:srgbClr val="4B5563"/>
                </a:solidFill>
                <a:effectLst/>
                <a:latin typeface="Source Sans Pro"/>
              </a:rPr>
              <a:t>pretrained</a:t>
            </a:r>
            <a:r>
              <a:rPr lang="en-US" b="0" i="0" dirty="0" smtClean="0">
                <a:solidFill>
                  <a:srgbClr val="4B5563"/>
                </a:solidFill>
                <a:effectLst/>
                <a:latin typeface="Source Sans Pro"/>
              </a:rPr>
              <a:t> model was already trained on a dataset that has some similarities with the fine-tuning dataset. The fine-tuning process is thus able to take advantage of knowledge acquired by the initial model during </a:t>
            </a:r>
            <a:r>
              <a:rPr lang="en-US" b="0" i="0" dirty="0" err="1" smtClean="0">
                <a:solidFill>
                  <a:srgbClr val="4B5563"/>
                </a:solidFill>
                <a:effectLst/>
                <a:latin typeface="Source Sans Pro"/>
              </a:rPr>
              <a:t>pretraining</a:t>
            </a:r>
            <a:r>
              <a:rPr lang="en-US" b="0" i="0" dirty="0" smtClean="0">
                <a:solidFill>
                  <a:srgbClr val="4B5563"/>
                </a:solidFill>
                <a:effectLst/>
                <a:latin typeface="Source Sans Pro"/>
              </a:rPr>
              <a:t> (for instance, with NLP problems, the </a:t>
            </a:r>
            <a:r>
              <a:rPr lang="en-US" b="0" i="0" dirty="0" err="1" smtClean="0">
                <a:solidFill>
                  <a:srgbClr val="4B5563"/>
                </a:solidFill>
                <a:effectLst/>
                <a:latin typeface="Source Sans Pro"/>
              </a:rPr>
              <a:t>pretrained</a:t>
            </a:r>
            <a:r>
              <a:rPr lang="en-US" b="0" i="0" dirty="0" smtClean="0">
                <a:solidFill>
                  <a:srgbClr val="4B5563"/>
                </a:solidFill>
                <a:effectLst/>
                <a:latin typeface="Source Sans Pro"/>
              </a:rPr>
              <a:t> model will have some kind of statistical understanding of the language you are using for your task).</a:t>
            </a:r>
          </a:p>
          <a:p>
            <a:r>
              <a:rPr lang="en-US" b="0" i="0" dirty="0" smtClean="0">
                <a:solidFill>
                  <a:srgbClr val="4B5563"/>
                </a:solidFill>
                <a:effectLst/>
                <a:latin typeface="Source Sans Pro"/>
              </a:rPr>
              <a:t>Since the </a:t>
            </a:r>
            <a:r>
              <a:rPr lang="en-US" b="0" i="0" dirty="0" err="1" smtClean="0">
                <a:solidFill>
                  <a:srgbClr val="4B5563"/>
                </a:solidFill>
                <a:effectLst/>
                <a:latin typeface="Source Sans Pro"/>
              </a:rPr>
              <a:t>pretrained</a:t>
            </a:r>
            <a:r>
              <a:rPr lang="en-US" b="0" i="0" dirty="0" smtClean="0">
                <a:solidFill>
                  <a:srgbClr val="4B5563"/>
                </a:solidFill>
                <a:effectLst/>
                <a:latin typeface="Source Sans Pro"/>
              </a:rPr>
              <a:t> model was already trained on lots of data, the fine-tuning requires way less data to get decent results.</a:t>
            </a:r>
          </a:p>
          <a:p>
            <a:r>
              <a:rPr lang="en-US" b="0" i="0" dirty="0" smtClean="0">
                <a:solidFill>
                  <a:srgbClr val="4B5563"/>
                </a:solidFill>
                <a:effectLst/>
                <a:latin typeface="Source Sans Pro"/>
              </a:rPr>
              <a:t>For the same reason, the amount of time and resources needed to get good results are much lower.</a:t>
            </a:r>
          </a:p>
          <a:p>
            <a:r>
              <a:rPr lang="en-US" b="0" i="0" dirty="0" smtClean="0">
                <a:solidFill>
                  <a:srgbClr val="4B5563"/>
                </a:solidFill>
                <a:effectLst/>
                <a:latin typeface="Source Sans Pro"/>
              </a:rPr>
              <a:t>For example, one could leverage a </a:t>
            </a:r>
            <a:r>
              <a:rPr lang="en-US" b="0" i="0" dirty="0" err="1" smtClean="0">
                <a:solidFill>
                  <a:srgbClr val="4B5563"/>
                </a:solidFill>
                <a:effectLst/>
                <a:latin typeface="Source Sans Pro"/>
              </a:rPr>
              <a:t>pretrained</a:t>
            </a:r>
            <a:r>
              <a:rPr lang="en-US" b="0" i="0" dirty="0" smtClean="0">
                <a:solidFill>
                  <a:srgbClr val="4B5563"/>
                </a:solidFill>
                <a:effectLst/>
                <a:latin typeface="Source Sans Pro"/>
              </a:rPr>
              <a:t> model trained on the English language and then fine-tune it on an </a:t>
            </a:r>
            <a:r>
              <a:rPr lang="en-US" b="0" i="0" dirty="0" err="1" smtClean="0">
                <a:solidFill>
                  <a:srgbClr val="4B5563"/>
                </a:solidFill>
                <a:effectLst/>
                <a:latin typeface="Source Sans Pro"/>
              </a:rPr>
              <a:t>arXiv</a:t>
            </a:r>
            <a:r>
              <a:rPr lang="en-US" b="0" i="0" dirty="0" smtClean="0">
                <a:solidFill>
                  <a:srgbClr val="4B5563"/>
                </a:solidFill>
                <a:effectLst/>
                <a:latin typeface="Source Sans Pro"/>
              </a:rPr>
              <a:t> corpus, resulting in a science/research-based model. The fine-tuning will only require a limited amount of data: the knowledge the </a:t>
            </a:r>
            <a:r>
              <a:rPr lang="en-US" b="0" i="0" dirty="0" err="1" smtClean="0">
                <a:solidFill>
                  <a:srgbClr val="4B5563"/>
                </a:solidFill>
                <a:effectLst/>
                <a:latin typeface="Source Sans Pro"/>
              </a:rPr>
              <a:t>pretrained</a:t>
            </a:r>
            <a:r>
              <a:rPr lang="en-US" b="0" i="0" dirty="0" smtClean="0">
                <a:solidFill>
                  <a:srgbClr val="4B5563"/>
                </a:solidFill>
                <a:effectLst/>
                <a:latin typeface="Source Sans Pro"/>
              </a:rPr>
              <a:t> model has acquired is “transferred,” hence the term </a:t>
            </a:r>
            <a:r>
              <a:rPr lang="en-US" b="0" i="1" dirty="0" smtClean="0">
                <a:solidFill>
                  <a:srgbClr val="4B5563"/>
                </a:solidFill>
                <a:effectLst/>
                <a:latin typeface="Source Sans Pro"/>
              </a:rPr>
              <a:t>transfer learning</a:t>
            </a:r>
            <a:r>
              <a:rPr lang="en-US" b="0" i="0" dirty="0" smtClean="0">
                <a:solidFill>
                  <a:srgbClr val="4B5563"/>
                </a:solidFill>
                <a:effectLst/>
                <a:latin typeface="Source Sans Pro"/>
              </a:rPr>
              <a:t>.</a:t>
            </a:r>
          </a:p>
          <a:p>
            <a:endParaRPr lang="en-US" dirty="0"/>
          </a:p>
        </p:txBody>
      </p:sp>
    </p:spTree>
    <p:extLst>
      <p:ext uri="{BB962C8B-B14F-4D97-AF65-F5344CB8AC3E}">
        <p14:creationId xmlns:p14="http://schemas.microsoft.com/office/powerpoint/2010/main" val="3961096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Finetuning</a:t>
            </a:r>
            <a:r>
              <a:rPr lang="en-US" dirty="0" smtClean="0"/>
              <a:t> – Transfer Learning</a:t>
            </a:r>
            <a:endParaRPr lang="en-US" dirty="0"/>
          </a:p>
        </p:txBody>
      </p:sp>
      <p:pic>
        <p:nvPicPr>
          <p:cNvPr id="4" name="Content Placeholder 3"/>
          <p:cNvPicPr>
            <a:picLocks noGrp="1" noChangeAspect="1"/>
          </p:cNvPicPr>
          <p:nvPr>
            <p:ph idx="1"/>
          </p:nvPr>
        </p:nvPicPr>
        <p:blipFill>
          <a:blip r:embed="rId2"/>
          <a:stretch>
            <a:fillRect/>
          </a:stretch>
        </p:blipFill>
        <p:spPr>
          <a:xfrm>
            <a:off x="838200" y="2550767"/>
            <a:ext cx="10515600" cy="2901054"/>
          </a:xfrm>
          <a:prstGeom prst="rect">
            <a:avLst/>
          </a:prstGeom>
        </p:spPr>
      </p:pic>
    </p:spTree>
    <p:extLst>
      <p:ext uri="{BB962C8B-B14F-4D97-AF65-F5344CB8AC3E}">
        <p14:creationId xmlns:p14="http://schemas.microsoft.com/office/powerpoint/2010/main" val="2451959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Finetuning</a:t>
            </a:r>
            <a:r>
              <a:rPr lang="en-US" dirty="0" smtClean="0"/>
              <a:t> – Transfer Learning</a:t>
            </a:r>
            <a:endParaRPr lang="en-US" dirty="0"/>
          </a:p>
        </p:txBody>
      </p:sp>
      <p:sp>
        <p:nvSpPr>
          <p:cNvPr id="3" name="Content Placeholder 2"/>
          <p:cNvSpPr>
            <a:spLocks noGrp="1"/>
          </p:cNvSpPr>
          <p:nvPr>
            <p:ph idx="1"/>
          </p:nvPr>
        </p:nvSpPr>
        <p:spPr/>
        <p:txBody>
          <a:bodyPr/>
          <a:lstStyle/>
          <a:p>
            <a:r>
              <a:rPr lang="en-US" b="0" i="0" dirty="0" smtClean="0">
                <a:solidFill>
                  <a:srgbClr val="4B5563"/>
                </a:solidFill>
                <a:effectLst/>
                <a:latin typeface="Source Sans Pro"/>
              </a:rPr>
              <a:t>Fine-tuning a model therefore has </a:t>
            </a:r>
            <a:r>
              <a:rPr lang="en-US" b="1" i="0" dirty="0" smtClean="0">
                <a:solidFill>
                  <a:srgbClr val="4B5563"/>
                </a:solidFill>
                <a:effectLst/>
                <a:latin typeface="Source Sans Pro"/>
              </a:rPr>
              <a:t>lower time</a:t>
            </a:r>
            <a:r>
              <a:rPr lang="en-US" b="0" i="0" dirty="0" smtClean="0">
                <a:solidFill>
                  <a:srgbClr val="4B5563"/>
                </a:solidFill>
                <a:effectLst/>
                <a:latin typeface="Source Sans Pro"/>
              </a:rPr>
              <a:t>, </a:t>
            </a:r>
            <a:r>
              <a:rPr lang="en-US" b="1" i="0" dirty="0" smtClean="0">
                <a:solidFill>
                  <a:srgbClr val="4B5563"/>
                </a:solidFill>
                <a:effectLst/>
                <a:latin typeface="Source Sans Pro"/>
              </a:rPr>
              <a:t>data</a:t>
            </a:r>
            <a:r>
              <a:rPr lang="en-US" b="0" i="0" dirty="0" smtClean="0">
                <a:solidFill>
                  <a:srgbClr val="4B5563"/>
                </a:solidFill>
                <a:effectLst/>
                <a:latin typeface="Source Sans Pro"/>
              </a:rPr>
              <a:t>, </a:t>
            </a:r>
            <a:r>
              <a:rPr lang="en-US" b="1" i="0" dirty="0" smtClean="0">
                <a:solidFill>
                  <a:srgbClr val="4B5563"/>
                </a:solidFill>
                <a:effectLst/>
                <a:latin typeface="Source Sans Pro"/>
              </a:rPr>
              <a:t>financial, and environmental costs</a:t>
            </a:r>
            <a:r>
              <a:rPr lang="en-US" b="0" i="0" dirty="0" smtClean="0">
                <a:solidFill>
                  <a:srgbClr val="4B5563"/>
                </a:solidFill>
                <a:effectLst/>
                <a:latin typeface="Source Sans Pro"/>
              </a:rPr>
              <a:t>. It is also </a:t>
            </a:r>
            <a:r>
              <a:rPr lang="en-US" b="1" i="0" dirty="0" smtClean="0">
                <a:solidFill>
                  <a:srgbClr val="4B5563"/>
                </a:solidFill>
                <a:effectLst/>
                <a:latin typeface="Source Sans Pro"/>
              </a:rPr>
              <a:t>quicker and easier </a:t>
            </a:r>
            <a:r>
              <a:rPr lang="en-US" b="0" i="0" dirty="0" smtClean="0">
                <a:solidFill>
                  <a:srgbClr val="4B5563"/>
                </a:solidFill>
                <a:effectLst/>
                <a:latin typeface="Source Sans Pro"/>
              </a:rPr>
              <a:t>to iterate over different fine-tuning schemes, as the training is less constraining than a full </a:t>
            </a:r>
            <a:r>
              <a:rPr lang="en-US" b="0" i="0" dirty="0" err="1" smtClean="0">
                <a:solidFill>
                  <a:srgbClr val="4B5563"/>
                </a:solidFill>
                <a:effectLst/>
                <a:latin typeface="Source Sans Pro"/>
              </a:rPr>
              <a:t>pretraining</a:t>
            </a:r>
            <a:r>
              <a:rPr lang="en-US" b="0" i="0" dirty="0" smtClean="0">
                <a:solidFill>
                  <a:srgbClr val="4B5563"/>
                </a:solidFill>
                <a:effectLst/>
                <a:latin typeface="Source Sans Pro"/>
              </a:rPr>
              <a:t>.</a:t>
            </a:r>
          </a:p>
          <a:p>
            <a:r>
              <a:rPr lang="en-US" b="0" i="0" dirty="0" smtClean="0">
                <a:solidFill>
                  <a:srgbClr val="4B5563"/>
                </a:solidFill>
                <a:effectLst/>
                <a:latin typeface="Source Sans Pro"/>
              </a:rPr>
              <a:t>This process will also achieve </a:t>
            </a:r>
            <a:r>
              <a:rPr lang="en-US" b="1" i="0" dirty="0" smtClean="0">
                <a:solidFill>
                  <a:srgbClr val="4B5563"/>
                </a:solidFill>
                <a:effectLst/>
                <a:latin typeface="Source Sans Pro"/>
              </a:rPr>
              <a:t>better results than training from scratch (unless you have lots of data), </a:t>
            </a:r>
            <a:r>
              <a:rPr lang="en-US" b="0" i="0" dirty="0" smtClean="0">
                <a:solidFill>
                  <a:srgbClr val="4B5563"/>
                </a:solidFill>
                <a:effectLst/>
                <a:latin typeface="Source Sans Pro"/>
              </a:rPr>
              <a:t>which is why you should always </a:t>
            </a:r>
            <a:r>
              <a:rPr lang="en-US" b="1" i="0" dirty="0" smtClean="0">
                <a:solidFill>
                  <a:srgbClr val="4B5563"/>
                </a:solidFill>
                <a:effectLst/>
                <a:latin typeface="Source Sans Pro"/>
              </a:rPr>
              <a:t>try to leverage a </a:t>
            </a:r>
            <a:r>
              <a:rPr lang="en-US" b="1" i="0" dirty="0" err="1" smtClean="0">
                <a:solidFill>
                  <a:srgbClr val="4B5563"/>
                </a:solidFill>
                <a:effectLst/>
                <a:latin typeface="Source Sans Pro"/>
              </a:rPr>
              <a:t>pretrained</a:t>
            </a:r>
            <a:r>
              <a:rPr lang="en-US" b="1" i="0" dirty="0" smtClean="0">
                <a:solidFill>
                  <a:srgbClr val="4B5563"/>
                </a:solidFill>
                <a:effectLst/>
                <a:latin typeface="Source Sans Pro"/>
              </a:rPr>
              <a:t> model </a:t>
            </a:r>
            <a:r>
              <a:rPr lang="en-US" b="0" i="0" dirty="0" smtClean="0">
                <a:solidFill>
                  <a:srgbClr val="4B5563"/>
                </a:solidFill>
                <a:effectLst/>
                <a:latin typeface="Source Sans Pro"/>
              </a:rPr>
              <a:t>— one as close as possible to the task you have at hand — and fine-tune it.</a:t>
            </a:r>
          </a:p>
          <a:p>
            <a:endParaRPr lang="en-US" dirty="0"/>
          </a:p>
        </p:txBody>
      </p:sp>
    </p:spTree>
    <p:extLst>
      <p:ext uri="{BB962C8B-B14F-4D97-AF65-F5344CB8AC3E}">
        <p14:creationId xmlns:p14="http://schemas.microsoft.com/office/powerpoint/2010/main" val="227881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a:t>
            </a:r>
            <a:endParaRPr lang="en-US" dirty="0"/>
          </a:p>
        </p:txBody>
      </p:sp>
      <p:pic>
        <p:nvPicPr>
          <p:cNvPr id="4" name="Picture 3"/>
          <p:cNvPicPr>
            <a:picLocks noChangeAspect="1"/>
          </p:cNvPicPr>
          <p:nvPr/>
        </p:nvPicPr>
        <p:blipFill rotWithShape="1">
          <a:blip r:embed="rId2"/>
          <a:srcRect l="29218" t="1362" r="27716"/>
          <a:stretch/>
        </p:blipFill>
        <p:spPr>
          <a:xfrm>
            <a:off x="8044873" y="567819"/>
            <a:ext cx="3918338" cy="5609144"/>
          </a:xfrm>
          <a:prstGeom prst="rect">
            <a:avLst/>
          </a:prstGeom>
        </p:spPr>
      </p:pic>
      <p:sp>
        <p:nvSpPr>
          <p:cNvPr id="3" name="Content Placeholder 2"/>
          <p:cNvSpPr>
            <a:spLocks noGrp="1"/>
          </p:cNvSpPr>
          <p:nvPr>
            <p:ph idx="1"/>
          </p:nvPr>
        </p:nvSpPr>
        <p:spPr>
          <a:xfrm>
            <a:off x="838200" y="1825625"/>
            <a:ext cx="7363691" cy="4351338"/>
          </a:xfrm>
        </p:spPr>
        <p:txBody>
          <a:bodyPr>
            <a:normAutofit fontScale="92500"/>
          </a:bodyPr>
          <a:lstStyle/>
          <a:p>
            <a:pPr marL="0" indent="0">
              <a:buNone/>
            </a:pPr>
            <a:r>
              <a:rPr lang="en-US" b="0" i="0" dirty="0" smtClean="0">
                <a:solidFill>
                  <a:srgbClr val="4B5563"/>
                </a:solidFill>
                <a:effectLst/>
                <a:latin typeface="Source Sans Pro"/>
              </a:rPr>
              <a:t>The model is primarily composed of two blocks:</a:t>
            </a:r>
          </a:p>
          <a:p>
            <a:r>
              <a:rPr lang="en-US" b="1" i="0" dirty="0" smtClean="0">
                <a:solidFill>
                  <a:srgbClr val="4B5563"/>
                </a:solidFill>
                <a:effectLst/>
                <a:latin typeface="Source Sans Pro"/>
              </a:rPr>
              <a:t>Encoder (left)</a:t>
            </a:r>
            <a:r>
              <a:rPr lang="en-US" b="0" i="0" dirty="0" smtClean="0">
                <a:solidFill>
                  <a:srgbClr val="4B5563"/>
                </a:solidFill>
                <a:effectLst/>
                <a:latin typeface="Source Sans Pro"/>
              </a:rPr>
              <a:t>: The encoder receives an input and builds a representation of it (its features). This means that the model is optimized to acquire understanding from the input.</a:t>
            </a:r>
          </a:p>
          <a:p>
            <a:r>
              <a:rPr lang="en-US" b="1" i="0" dirty="0" smtClean="0">
                <a:solidFill>
                  <a:srgbClr val="4B5563"/>
                </a:solidFill>
                <a:effectLst/>
                <a:latin typeface="Source Sans Pro"/>
              </a:rPr>
              <a:t>Decoder (right)</a:t>
            </a:r>
            <a:r>
              <a:rPr lang="en-US" b="0" i="0" dirty="0" smtClean="0">
                <a:solidFill>
                  <a:srgbClr val="4B5563"/>
                </a:solidFill>
                <a:effectLst/>
                <a:latin typeface="Source Sans Pro"/>
              </a:rPr>
              <a:t>: The decoder uses the encoder’s representation (features) along with other inputs to generate a target sequence. This means that the model is optimized for generating outputs.</a:t>
            </a:r>
          </a:p>
          <a:p>
            <a:pPr marL="0" indent="0">
              <a:buNone/>
            </a:pPr>
            <a:endParaRPr lang="en-US" dirty="0"/>
          </a:p>
        </p:txBody>
      </p:sp>
    </p:spTree>
    <p:extLst>
      <p:ext uri="{BB962C8B-B14F-4D97-AF65-F5344CB8AC3E}">
        <p14:creationId xmlns:p14="http://schemas.microsoft.com/office/powerpoint/2010/main" val="1017120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a:t>
            </a:r>
            <a:endParaRPr lang="en-US" dirty="0"/>
          </a:p>
        </p:txBody>
      </p:sp>
      <p:sp>
        <p:nvSpPr>
          <p:cNvPr id="3" name="Content Placeholder 2"/>
          <p:cNvSpPr>
            <a:spLocks noGrp="1"/>
          </p:cNvSpPr>
          <p:nvPr>
            <p:ph idx="1"/>
          </p:nvPr>
        </p:nvSpPr>
        <p:spPr/>
        <p:txBody>
          <a:bodyPr/>
          <a:lstStyle/>
          <a:p>
            <a:pPr marL="0" indent="0">
              <a:buNone/>
            </a:pPr>
            <a:r>
              <a:rPr lang="en-US" b="0" i="0" dirty="0" smtClean="0">
                <a:solidFill>
                  <a:srgbClr val="4B5563"/>
                </a:solidFill>
                <a:effectLst/>
                <a:latin typeface="Source Sans Pro"/>
              </a:rPr>
              <a:t>Each of these parts can be used independently, depending on the task:</a:t>
            </a:r>
          </a:p>
          <a:p>
            <a:r>
              <a:rPr lang="en-US" b="1" i="0" dirty="0" smtClean="0">
                <a:solidFill>
                  <a:srgbClr val="4B5563"/>
                </a:solidFill>
                <a:effectLst/>
                <a:latin typeface="Source Sans Pro"/>
              </a:rPr>
              <a:t>Encoder-only models</a:t>
            </a:r>
            <a:r>
              <a:rPr lang="en-US" b="0" i="0" dirty="0" smtClean="0">
                <a:solidFill>
                  <a:srgbClr val="4B5563"/>
                </a:solidFill>
                <a:effectLst/>
                <a:latin typeface="Source Sans Pro"/>
              </a:rPr>
              <a:t>: Good for tasks that require understanding of the input, such as sentence classification and named entity recognition.</a:t>
            </a:r>
          </a:p>
          <a:p>
            <a:r>
              <a:rPr lang="en-US" b="1" i="0" dirty="0" smtClean="0">
                <a:solidFill>
                  <a:srgbClr val="4B5563"/>
                </a:solidFill>
                <a:effectLst/>
                <a:latin typeface="Source Sans Pro"/>
              </a:rPr>
              <a:t>Decoder-only models</a:t>
            </a:r>
            <a:r>
              <a:rPr lang="en-US" b="0" i="0" dirty="0" smtClean="0">
                <a:solidFill>
                  <a:srgbClr val="4B5563"/>
                </a:solidFill>
                <a:effectLst/>
                <a:latin typeface="Source Sans Pro"/>
              </a:rPr>
              <a:t>: Good for generative tasks such as text generation.</a:t>
            </a:r>
          </a:p>
          <a:p>
            <a:r>
              <a:rPr lang="en-US" b="1" i="0" dirty="0" smtClean="0">
                <a:solidFill>
                  <a:srgbClr val="4B5563"/>
                </a:solidFill>
                <a:effectLst/>
                <a:latin typeface="Source Sans Pro"/>
              </a:rPr>
              <a:t>Encoder-decoder models</a:t>
            </a:r>
            <a:r>
              <a:rPr lang="en-US" b="0" i="0" dirty="0" smtClean="0">
                <a:solidFill>
                  <a:srgbClr val="4B5563"/>
                </a:solidFill>
                <a:effectLst/>
                <a:latin typeface="Source Sans Pro"/>
              </a:rPr>
              <a:t> or </a:t>
            </a:r>
            <a:r>
              <a:rPr lang="en-US" b="1" i="0" dirty="0" smtClean="0">
                <a:solidFill>
                  <a:srgbClr val="4B5563"/>
                </a:solidFill>
                <a:effectLst/>
                <a:latin typeface="Source Sans Pro"/>
              </a:rPr>
              <a:t>sequence-to-sequence models</a:t>
            </a:r>
            <a:r>
              <a:rPr lang="en-US" b="0" i="0" dirty="0" smtClean="0">
                <a:solidFill>
                  <a:srgbClr val="4B5563"/>
                </a:solidFill>
                <a:effectLst/>
                <a:latin typeface="Source Sans Pro"/>
              </a:rPr>
              <a:t>: Good for generative tasks that require an input, such as translation or summarization.</a:t>
            </a:r>
          </a:p>
          <a:p>
            <a:endParaRPr lang="en-US" dirty="0"/>
          </a:p>
        </p:txBody>
      </p:sp>
    </p:spTree>
    <p:extLst>
      <p:ext uri="{BB962C8B-B14F-4D97-AF65-F5344CB8AC3E}">
        <p14:creationId xmlns:p14="http://schemas.microsoft.com/office/powerpoint/2010/main" val="3394124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Attention layers</a:t>
            </a:r>
            <a:endParaRPr lang="en-US" dirty="0"/>
          </a:p>
        </p:txBody>
      </p:sp>
      <p:sp>
        <p:nvSpPr>
          <p:cNvPr id="3" name="Content Placeholder 2"/>
          <p:cNvSpPr>
            <a:spLocks noGrp="1"/>
          </p:cNvSpPr>
          <p:nvPr>
            <p:ph idx="1"/>
          </p:nvPr>
        </p:nvSpPr>
        <p:spPr/>
        <p:txBody>
          <a:bodyPr>
            <a:noAutofit/>
          </a:bodyPr>
          <a:lstStyle/>
          <a:p>
            <a:r>
              <a:rPr lang="en-US" sz="1800" b="0" i="0" dirty="0" smtClean="0">
                <a:solidFill>
                  <a:srgbClr val="4B5563"/>
                </a:solidFill>
                <a:effectLst/>
                <a:latin typeface="Source Sans Pro"/>
              </a:rPr>
              <a:t>A key feature of Transformer models is that they are built with special layers called </a:t>
            </a:r>
            <a:r>
              <a:rPr lang="en-US" sz="1800" b="0" i="1" dirty="0" smtClean="0">
                <a:solidFill>
                  <a:srgbClr val="4B5563"/>
                </a:solidFill>
                <a:effectLst/>
                <a:latin typeface="Source Sans Pro"/>
              </a:rPr>
              <a:t>attention layers</a:t>
            </a:r>
            <a:r>
              <a:rPr lang="en-US" sz="1800" b="0" i="0" dirty="0" smtClean="0">
                <a:solidFill>
                  <a:srgbClr val="4B5563"/>
                </a:solidFill>
                <a:effectLst/>
                <a:latin typeface="Source Sans Pro"/>
              </a:rPr>
              <a:t>. In fact, the title of the paper introducing the Transformer architecture was </a:t>
            </a:r>
            <a:r>
              <a:rPr lang="en-US" sz="1800" b="0" i="0" u="sng" dirty="0" smtClean="0">
                <a:solidFill>
                  <a:srgbClr val="4B5563"/>
                </a:solidFill>
                <a:effectLst/>
                <a:latin typeface="Source Sans Pro"/>
                <a:hlinkClick r:id="rId2"/>
              </a:rPr>
              <a:t>“Attention Is All You Need”</a:t>
            </a:r>
            <a:r>
              <a:rPr lang="en-US" sz="1800" b="0" i="0" dirty="0" smtClean="0">
                <a:solidFill>
                  <a:srgbClr val="4B5563"/>
                </a:solidFill>
                <a:effectLst/>
                <a:latin typeface="Source Sans Pro"/>
              </a:rPr>
              <a:t>!.</a:t>
            </a:r>
          </a:p>
          <a:p>
            <a:r>
              <a:rPr lang="en-US" sz="1800" b="0" i="0" dirty="0" smtClean="0">
                <a:solidFill>
                  <a:srgbClr val="4B5563"/>
                </a:solidFill>
                <a:effectLst/>
                <a:latin typeface="Source Sans Pro"/>
              </a:rPr>
              <a:t>The Transformer architecture was originally designed for </a:t>
            </a:r>
            <a:r>
              <a:rPr lang="en-US" sz="1800" b="1" i="0" dirty="0" smtClean="0">
                <a:solidFill>
                  <a:srgbClr val="4B5563"/>
                </a:solidFill>
                <a:effectLst/>
                <a:latin typeface="Source Sans Pro"/>
              </a:rPr>
              <a:t>translation</a:t>
            </a:r>
            <a:r>
              <a:rPr lang="en-US" sz="1800" b="0" i="0" dirty="0" smtClean="0">
                <a:solidFill>
                  <a:srgbClr val="4B5563"/>
                </a:solidFill>
                <a:effectLst/>
                <a:latin typeface="Source Sans Pro"/>
              </a:rPr>
              <a:t>. During training, the encoder receives inputs (sentences) in a certain language, while the decoder receives the same sentences in the desired target language. In the encoder, the attention layers can use all the words in a sentence (since, as we just saw, the translation of a given word can be dependent on what is after as well as before it in the sentence). The decoder, however, works sequentially and can only pay attention to the words in the sentence that it has already translated (so, only the words before the word currently being generated). For example, when we have predicted the first three words of the translated target, we give them to the decoder which then uses all the inputs of the encoder to try to predict the fourth word.</a:t>
            </a:r>
          </a:p>
          <a:p>
            <a:r>
              <a:rPr lang="en-US" sz="1800" b="0" i="0" dirty="0" smtClean="0">
                <a:solidFill>
                  <a:srgbClr val="4B5563"/>
                </a:solidFill>
                <a:effectLst/>
                <a:latin typeface="Source Sans Pro"/>
              </a:rPr>
              <a:t>To speed things up during training (when the model has access to target sentences), the decoder is fed the whole target, but it is not allowed to use future words (if it had access to the word at position 2 when trying to predict the word at position 2, the problem would not be very hard!). For instance, when trying to predict the fourth word, the attention layer will only have access to the words in positions 1 to 3.</a:t>
            </a:r>
          </a:p>
        </p:txBody>
      </p:sp>
    </p:spTree>
    <p:extLst>
      <p:ext uri="{BB962C8B-B14F-4D97-AF65-F5344CB8AC3E}">
        <p14:creationId xmlns:p14="http://schemas.microsoft.com/office/powerpoint/2010/main" val="4058665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Recurrent Models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Recurrent models like LSTMs and GRUs have been widely used for sequence tasks such as language modeling, but they come with several inherent limitations. </a:t>
            </a:r>
          </a:p>
          <a:p>
            <a:r>
              <a:rPr lang="en-US" dirty="0" smtClean="0"/>
              <a:t>The primary problem with recurrent models is their </a:t>
            </a:r>
            <a:r>
              <a:rPr lang="en-US" b="1" dirty="0" smtClean="0"/>
              <a:t>sequential nature</a:t>
            </a:r>
            <a:r>
              <a:rPr lang="en-US" dirty="0" smtClean="0"/>
              <a:t>, where </a:t>
            </a:r>
            <a:r>
              <a:rPr lang="en-US" b="1" dirty="0" smtClean="0"/>
              <a:t>each step depends on the previous one</a:t>
            </a:r>
            <a:r>
              <a:rPr lang="en-US" dirty="0" smtClean="0"/>
              <a:t>, leading to </a:t>
            </a:r>
            <a:r>
              <a:rPr lang="en-US" b="1" dirty="0" smtClean="0"/>
              <a:t>slow training and difficulties in capturing long-range dependencies</a:t>
            </a:r>
            <a:r>
              <a:rPr lang="en-US" dirty="0" smtClean="0"/>
              <a:t>. </a:t>
            </a:r>
          </a:p>
          <a:p>
            <a:r>
              <a:rPr lang="en-US" dirty="0" smtClean="0"/>
              <a:t>As the sequence length increases, recurrent models struggle with </a:t>
            </a:r>
            <a:r>
              <a:rPr lang="en-US" b="1" dirty="0" smtClean="0"/>
              <a:t>vanishing gradients</a:t>
            </a:r>
            <a:r>
              <a:rPr lang="en-US" dirty="0" smtClean="0"/>
              <a:t>, making it hard for them to retain information over long distances in a sequence. </a:t>
            </a:r>
          </a:p>
          <a:p>
            <a:r>
              <a:rPr lang="en-US" dirty="0" smtClean="0"/>
              <a:t>Additionally, recurrent models process data sequentially, limiting </a:t>
            </a:r>
            <a:r>
              <a:rPr lang="en-US" b="1" dirty="0" smtClean="0"/>
              <a:t>parallelization</a:t>
            </a:r>
            <a:r>
              <a:rPr lang="en-US" dirty="0" smtClean="0"/>
              <a:t>, which results in inefficiency for large datasets.</a:t>
            </a:r>
          </a:p>
          <a:p>
            <a:r>
              <a:rPr lang="en-US" dirty="0" smtClean="0"/>
              <a:t>The </a:t>
            </a:r>
            <a:r>
              <a:rPr lang="en-US" b="1" dirty="0" smtClean="0"/>
              <a:t>parallelization</a:t>
            </a:r>
            <a:r>
              <a:rPr lang="en-US" dirty="0" smtClean="0"/>
              <a:t> problem in recurrent models arises because they process input sequences sequentially, meaning each step depends on the output of the previous step. This prevents the model from processing multiple elements of the sequence at the same time, limiting the ability to leverage parallel computing resources and leading to slower training, especially for long sequences.</a:t>
            </a:r>
            <a:endParaRPr lang="en-US" dirty="0"/>
          </a:p>
        </p:txBody>
      </p:sp>
    </p:spTree>
    <p:extLst>
      <p:ext uri="{BB962C8B-B14F-4D97-AF65-F5344CB8AC3E}">
        <p14:creationId xmlns:p14="http://schemas.microsoft.com/office/powerpoint/2010/main" val="3517769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 with Attention Layers</a:t>
            </a:r>
            <a:endParaRPr lang="en-US" dirty="0"/>
          </a:p>
        </p:txBody>
      </p:sp>
      <p:pic>
        <p:nvPicPr>
          <p:cNvPr id="4" name="Content Placeholder 3"/>
          <p:cNvPicPr>
            <a:picLocks noGrp="1" noChangeAspect="1"/>
          </p:cNvPicPr>
          <p:nvPr>
            <p:ph idx="1"/>
          </p:nvPr>
        </p:nvPicPr>
        <p:blipFill>
          <a:blip r:embed="rId2"/>
          <a:stretch>
            <a:fillRect/>
          </a:stretch>
        </p:blipFill>
        <p:spPr>
          <a:xfrm>
            <a:off x="422563" y="1211862"/>
            <a:ext cx="9241437" cy="5646138"/>
          </a:xfrm>
          <a:prstGeom prst="rect">
            <a:avLst/>
          </a:prstGeom>
        </p:spPr>
      </p:pic>
      <p:sp>
        <p:nvSpPr>
          <p:cNvPr id="5" name="Rectangle 4"/>
          <p:cNvSpPr/>
          <p:nvPr/>
        </p:nvSpPr>
        <p:spPr>
          <a:xfrm>
            <a:off x="6677890" y="2537425"/>
            <a:ext cx="5116946" cy="2246769"/>
          </a:xfrm>
          <a:prstGeom prst="rect">
            <a:avLst/>
          </a:prstGeom>
        </p:spPr>
        <p:txBody>
          <a:bodyPr wrap="square">
            <a:spAutoFit/>
          </a:bodyPr>
          <a:lstStyle/>
          <a:p>
            <a:r>
              <a:rPr lang="en-US" sz="2800" dirty="0" smtClean="0"/>
              <a:t>Note that the first attention layer in a decoder block pays attention to all (past) inputs to the decoder, but the second attention layer uses the output of the encoder. </a:t>
            </a:r>
            <a:endParaRPr lang="en-US" sz="2800" dirty="0"/>
          </a:p>
        </p:txBody>
      </p:sp>
    </p:spTree>
    <p:extLst>
      <p:ext uri="{BB962C8B-B14F-4D97-AF65-F5344CB8AC3E}">
        <p14:creationId xmlns:p14="http://schemas.microsoft.com/office/powerpoint/2010/main" val="2541108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Architectures vs. checkpoints</a:t>
            </a:r>
            <a:endParaRPr lang="en-US" dirty="0"/>
          </a:p>
        </p:txBody>
      </p:sp>
      <p:sp>
        <p:nvSpPr>
          <p:cNvPr id="4" name="Rectangle 1"/>
          <p:cNvSpPr>
            <a:spLocks noGrp="1" noChangeArrowheads="1"/>
          </p:cNvSpPr>
          <p:nvPr>
            <p:ph idx="1"/>
          </p:nvPr>
        </p:nvSpPr>
        <p:spPr bwMode="auto">
          <a:xfrm>
            <a:off x="838200" y="2569878"/>
            <a:ext cx="10332720" cy="286283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4B5563"/>
                </a:solidFill>
                <a:effectLst/>
                <a:latin typeface="Source Sans Pro"/>
              </a:rPr>
              <a:t>Architecture</a:t>
            </a:r>
            <a:r>
              <a:rPr kumimoji="0" lang="en-US" altLang="en-US" sz="2000" b="0" i="0" u="none" strike="noStrike" cap="none" normalizeH="0" baseline="0" dirty="0" smtClean="0">
                <a:ln>
                  <a:noFill/>
                </a:ln>
                <a:solidFill>
                  <a:srgbClr val="4B5563"/>
                </a:solidFill>
                <a:effectLst/>
                <a:latin typeface="Source Sans Pro"/>
              </a:rPr>
              <a:t>: This is the skeleton of the model — the definition of each layer and each operation that happens within the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4B5563"/>
                </a:solidFill>
                <a:effectLst/>
                <a:latin typeface="Source Sans Pro"/>
              </a:rPr>
              <a:t>Checkpoints</a:t>
            </a:r>
            <a:r>
              <a:rPr kumimoji="0" lang="en-US" altLang="en-US" sz="2000" b="0" i="0" u="none" strike="noStrike" cap="none" normalizeH="0" baseline="0" dirty="0" smtClean="0">
                <a:ln>
                  <a:noFill/>
                </a:ln>
                <a:solidFill>
                  <a:srgbClr val="4B5563"/>
                </a:solidFill>
                <a:effectLst/>
                <a:latin typeface="Source Sans Pro"/>
              </a:rPr>
              <a:t>: These are the weights that will be loaded in a given architecture.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rgbClr val="4B5563"/>
                </a:solidFill>
                <a:effectLst/>
                <a:latin typeface="Source Sans Pro"/>
              </a:rPr>
              <a:t>Model</a:t>
            </a:r>
            <a:r>
              <a:rPr kumimoji="0" lang="en-US" altLang="en-US" sz="2000" b="0" i="0" u="none" strike="noStrike" cap="none" normalizeH="0" baseline="0" dirty="0" smtClean="0">
                <a:ln>
                  <a:noFill/>
                </a:ln>
                <a:solidFill>
                  <a:srgbClr val="4B5563"/>
                </a:solidFill>
                <a:effectLst/>
                <a:latin typeface="Source Sans Pro"/>
              </a:rPr>
              <a:t>: This is an umbrella term that isn’t as precise as “architecture” or “checkpoint”: it can mean both. This course will specify </a:t>
            </a:r>
            <a:r>
              <a:rPr kumimoji="0" lang="en-US" altLang="en-US" sz="2000" b="0" i="1" u="none" strike="noStrike" cap="none" normalizeH="0" baseline="0" dirty="0" smtClean="0">
                <a:ln>
                  <a:noFill/>
                </a:ln>
                <a:solidFill>
                  <a:srgbClr val="4B5563"/>
                </a:solidFill>
                <a:effectLst/>
                <a:latin typeface="Source Sans Pro"/>
              </a:rPr>
              <a:t>architecture</a:t>
            </a:r>
            <a:r>
              <a:rPr kumimoji="0" lang="en-US" altLang="en-US" sz="2000" b="0" i="0" u="none" strike="noStrike" cap="none" normalizeH="0" baseline="0" dirty="0" smtClean="0">
                <a:ln>
                  <a:noFill/>
                </a:ln>
                <a:solidFill>
                  <a:srgbClr val="4B5563"/>
                </a:solidFill>
                <a:effectLst/>
                <a:latin typeface="Source Sans Pro"/>
              </a:rPr>
              <a:t> or </a:t>
            </a:r>
            <a:r>
              <a:rPr kumimoji="0" lang="en-US" altLang="en-US" sz="2000" b="0" i="1" u="none" strike="noStrike" cap="none" normalizeH="0" baseline="0" dirty="0" smtClean="0">
                <a:ln>
                  <a:noFill/>
                </a:ln>
                <a:solidFill>
                  <a:srgbClr val="4B5563"/>
                </a:solidFill>
                <a:effectLst/>
                <a:latin typeface="Source Sans Pro"/>
              </a:rPr>
              <a:t>checkpoint</a:t>
            </a:r>
            <a:r>
              <a:rPr kumimoji="0" lang="en-US" altLang="en-US" sz="2000" b="0" i="0" u="none" strike="noStrike" cap="none" normalizeH="0" baseline="0" dirty="0" smtClean="0">
                <a:ln>
                  <a:noFill/>
                </a:ln>
                <a:solidFill>
                  <a:srgbClr val="4B5563"/>
                </a:solidFill>
                <a:effectLst/>
                <a:latin typeface="Source Sans Pro"/>
              </a:rPr>
              <a:t> when it matters to reduce ambiguity.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4B5563"/>
                </a:solidFill>
                <a:effectLst/>
                <a:latin typeface="Source Sans Pro"/>
              </a:rPr>
              <a:t>For example, BERT is an architecture while </a:t>
            </a:r>
            <a:r>
              <a:rPr kumimoji="0" lang="en-US" altLang="en-US" sz="1400" b="0" i="0" u="none" strike="noStrike" cap="none" normalizeH="0" baseline="0" dirty="0" err="1" smtClean="0">
                <a:ln>
                  <a:noFill/>
                </a:ln>
                <a:solidFill>
                  <a:srgbClr val="4B5563"/>
                </a:solidFill>
                <a:effectLst/>
                <a:latin typeface="IBM Plex Mono"/>
              </a:rPr>
              <a:t>bert</a:t>
            </a:r>
            <a:r>
              <a:rPr kumimoji="0" lang="en-US" altLang="en-US" sz="1400" b="0" i="0" u="none" strike="noStrike" cap="none" normalizeH="0" baseline="0" dirty="0" smtClean="0">
                <a:ln>
                  <a:noFill/>
                </a:ln>
                <a:solidFill>
                  <a:srgbClr val="4B5563"/>
                </a:solidFill>
                <a:effectLst/>
                <a:latin typeface="IBM Plex Mono"/>
              </a:rPr>
              <a:t>-base-cased</a:t>
            </a:r>
            <a:r>
              <a:rPr kumimoji="0" lang="en-US" altLang="en-US" sz="2000" b="0" i="0" u="none" strike="noStrike" cap="none" normalizeH="0" baseline="0" dirty="0" smtClean="0">
                <a:ln>
                  <a:noFill/>
                </a:ln>
                <a:solidFill>
                  <a:srgbClr val="4B5563"/>
                </a:solidFill>
                <a:effectLst/>
                <a:latin typeface="Source Sans Pro"/>
              </a:rPr>
              <a:t>, a set of weights trained by the Google team for the first release of BERT, is a checkpoint. </a:t>
            </a:r>
            <a:endParaRPr kumimoji="0" lang="en-US" altLang="en-US" sz="32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5730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Encoder Only Models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Encoder models use only the encoder of a Transformer model. </a:t>
            </a:r>
            <a:r>
              <a:rPr lang="en-US" b="1" dirty="0" smtClean="0"/>
              <a:t>At each stage, the attention layers can access all the words </a:t>
            </a:r>
            <a:r>
              <a:rPr lang="en-US" dirty="0" smtClean="0"/>
              <a:t>in the initial sentence. These models are often characterized as having “</a:t>
            </a:r>
            <a:r>
              <a:rPr lang="en-US" b="1" dirty="0" smtClean="0"/>
              <a:t>bi-directional</a:t>
            </a:r>
            <a:r>
              <a:rPr lang="en-US" dirty="0" smtClean="0"/>
              <a:t>” </a:t>
            </a:r>
            <a:r>
              <a:rPr lang="en-US" b="1" dirty="0" smtClean="0"/>
              <a:t>attention</a:t>
            </a:r>
            <a:r>
              <a:rPr lang="en-US" dirty="0" smtClean="0"/>
              <a:t>, and are often called </a:t>
            </a:r>
            <a:r>
              <a:rPr lang="en-US" b="1" dirty="0" smtClean="0"/>
              <a:t>auto-encoding models</a:t>
            </a:r>
            <a:r>
              <a:rPr lang="en-US" dirty="0" smtClean="0"/>
              <a:t>.</a:t>
            </a:r>
          </a:p>
          <a:p>
            <a:r>
              <a:rPr lang="en-US" b="1" dirty="0" smtClean="0"/>
              <a:t>The </a:t>
            </a:r>
            <a:r>
              <a:rPr lang="en-US" b="1" dirty="0" err="1" smtClean="0"/>
              <a:t>pretraining</a:t>
            </a:r>
            <a:r>
              <a:rPr lang="en-US" b="1" dirty="0" smtClean="0"/>
              <a:t> of these models usually revolves around somehow corrupting a given sentence (for instance, by masking random words in it) and tasking the model with finding or reconstructing the initial sentence</a:t>
            </a:r>
            <a:r>
              <a:rPr lang="en-US" dirty="0" smtClean="0"/>
              <a:t>.</a:t>
            </a:r>
          </a:p>
          <a:p>
            <a:r>
              <a:rPr lang="en-US" dirty="0" smtClean="0"/>
              <a:t>Encoder models are best suited for tasks requiring an understanding of the full sentence, such as </a:t>
            </a:r>
            <a:r>
              <a:rPr lang="en-US" b="1" dirty="0" smtClean="0"/>
              <a:t>sentence classification, named entity recognition </a:t>
            </a:r>
            <a:r>
              <a:rPr lang="en-US" dirty="0" smtClean="0"/>
              <a:t>(and more generally word classification), and extractive question answering.</a:t>
            </a:r>
          </a:p>
          <a:p>
            <a:r>
              <a:rPr lang="en-US" dirty="0" smtClean="0"/>
              <a:t>Representatives of this family of models include:</a:t>
            </a:r>
          </a:p>
          <a:p>
            <a:pPr lvl="1"/>
            <a:r>
              <a:rPr lang="en-US" dirty="0" smtClean="0"/>
              <a:t>ALBERT</a:t>
            </a:r>
          </a:p>
          <a:p>
            <a:pPr lvl="1"/>
            <a:r>
              <a:rPr lang="en-US" dirty="0" smtClean="0"/>
              <a:t>BERT</a:t>
            </a:r>
          </a:p>
          <a:p>
            <a:pPr lvl="1"/>
            <a:r>
              <a:rPr lang="en-US" dirty="0" err="1" smtClean="0"/>
              <a:t>DistilBERT</a:t>
            </a:r>
            <a:endParaRPr lang="en-US" dirty="0" smtClean="0"/>
          </a:p>
          <a:p>
            <a:pPr lvl="1"/>
            <a:r>
              <a:rPr lang="en-US" dirty="0" smtClean="0"/>
              <a:t>ELECTRA</a:t>
            </a:r>
          </a:p>
          <a:p>
            <a:pPr lvl="1"/>
            <a:r>
              <a:rPr lang="en-US" dirty="0" err="1" smtClean="0"/>
              <a:t>RoBERTa</a:t>
            </a:r>
            <a:endParaRPr lang="en-US" dirty="0"/>
          </a:p>
        </p:txBody>
      </p:sp>
    </p:spTree>
    <p:extLst>
      <p:ext uri="{BB962C8B-B14F-4D97-AF65-F5344CB8AC3E}">
        <p14:creationId xmlns:p14="http://schemas.microsoft.com/office/powerpoint/2010/main" val="910765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Decoder only Models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Decoder models use only the decoder of a Transformer model. At each stage, for a given word the attention layers can only access the words positioned before it in the sentence. These models are often called </a:t>
            </a:r>
            <a:r>
              <a:rPr lang="en-US" b="1" dirty="0" smtClean="0"/>
              <a:t>auto-regressive models</a:t>
            </a:r>
            <a:r>
              <a:rPr lang="en-US" dirty="0" smtClean="0"/>
              <a:t>.</a:t>
            </a:r>
          </a:p>
          <a:p>
            <a:r>
              <a:rPr lang="en-US" b="1" dirty="0" smtClean="0"/>
              <a:t>The </a:t>
            </a:r>
            <a:r>
              <a:rPr lang="en-US" b="1" dirty="0" err="1" smtClean="0"/>
              <a:t>pretraining</a:t>
            </a:r>
            <a:r>
              <a:rPr lang="en-US" b="1" dirty="0" smtClean="0"/>
              <a:t> of decoder models usually revolves around predicting the next word in the sentence</a:t>
            </a:r>
            <a:r>
              <a:rPr lang="en-US" dirty="0" smtClean="0"/>
              <a:t>.</a:t>
            </a:r>
          </a:p>
          <a:p>
            <a:r>
              <a:rPr lang="en-US" dirty="0" smtClean="0"/>
              <a:t>These models are best suited for tasks involving </a:t>
            </a:r>
            <a:r>
              <a:rPr lang="en-US" b="1" dirty="0" smtClean="0"/>
              <a:t>text generation</a:t>
            </a:r>
            <a:r>
              <a:rPr lang="en-US" dirty="0" smtClean="0"/>
              <a:t>.</a:t>
            </a:r>
          </a:p>
          <a:p>
            <a:r>
              <a:rPr lang="en-US" dirty="0" smtClean="0"/>
              <a:t>Representatives of this family of models include:</a:t>
            </a:r>
          </a:p>
          <a:p>
            <a:pPr lvl="1"/>
            <a:r>
              <a:rPr lang="en-US" dirty="0" smtClean="0"/>
              <a:t>CTRL</a:t>
            </a:r>
          </a:p>
          <a:p>
            <a:pPr lvl="1"/>
            <a:r>
              <a:rPr lang="en-US" dirty="0" smtClean="0"/>
              <a:t>GPT</a:t>
            </a:r>
          </a:p>
          <a:p>
            <a:pPr lvl="1"/>
            <a:r>
              <a:rPr lang="en-US" dirty="0" smtClean="0"/>
              <a:t>GPT-2</a:t>
            </a:r>
          </a:p>
          <a:p>
            <a:pPr lvl="1"/>
            <a:r>
              <a:rPr lang="en-US" dirty="0" smtClean="0"/>
              <a:t>Transformer XL</a:t>
            </a:r>
            <a:endParaRPr lang="en-US" dirty="0"/>
          </a:p>
        </p:txBody>
      </p:sp>
    </p:spTree>
    <p:extLst>
      <p:ext uri="{BB962C8B-B14F-4D97-AF65-F5344CB8AC3E}">
        <p14:creationId xmlns:p14="http://schemas.microsoft.com/office/powerpoint/2010/main" val="1452472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Encoder Decoder Models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Encoder-decoder</a:t>
            </a:r>
            <a:r>
              <a:rPr lang="en-US" dirty="0" smtClean="0"/>
              <a:t> models (also called </a:t>
            </a:r>
            <a:r>
              <a:rPr lang="en-US" b="1" dirty="0" smtClean="0"/>
              <a:t>sequence-to-sequence models</a:t>
            </a:r>
            <a:r>
              <a:rPr lang="en-US" dirty="0" smtClean="0"/>
              <a:t>) use both parts of the Transformer architecture. </a:t>
            </a:r>
          </a:p>
          <a:p>
            <a:r>
              <a:rPr lang="en-US" b="1" dirty="0" smtClean="0"/>
              <a:t>At each stage, the attention layers of the encoder can access all the words in the initial sentence, whereas the attention layers of the decoder can only access the words positioned before a given word in the input</a:t>
            </a:r>
            <a:r>
              <a:rPr lang="en-US" dirty="0" smtClean="0"/>
              <a:t>.</a:t>
            </a:r>
          </a:p>
          <a:p>
            <a:r>
              <a:rPr lang="en-US" b="1" dirty="0" smtClean="0"/>
              <a:t>The </a:t>
            </a:r>
            <a:r>
              <a:rPr lang="en-US" b="1" dirty="0" err="1" smtClean="0"/>
              <a:t>pretraining</a:t>
            </a:r>
            <a:r>
              <a:rPr lang="en-US" b="1" dirty="0" smtClean="0"/>
              <a:t> of these models can be done using the objectives of encoder or decoder models, but usually involves something a bit more complex. For instance, T5 is </a:t>
            </a:r>
            <a:r>
              <a:rPr lang="en-US" b="1" dirty="0" err="1" smtClean="0"/>
              <a:t>pretrained</a:t>
            </a:r>
            <a:r>
              <a:rPr lang="en-US" b="1" dirty="0" smtClean="0"/>
              <a:t> by replacing random spans of text (that can contain several words) with a single mask special word, and the objective is then to predict the text that this mask word replaces.</a:t>
            </a:r>
          </a:p>
          <a:p>
            <a:r>
              <a:rPr lang="en-US" dirty="0" smtClean="0"/>
              <a:t>Sequence-to-sequence models are best suited for tasks revolving around </a:t>
            </a:r>
            <a:r>
              <a:rPr lang="en-US" b="1" dirty="0" smtClean="0"/>
              <a:t>generating new sentences depending on a given input, such as summarization, translation, or generative question answering</a:t>
            </a:r>
            <a:r>
              <a:rPr lang="en-US" dirty="0" smtClean="0"/>
              <a:t>.</a:t>
            </a:r>
          </a:p>
          <a:p>
            <a:r>
              <a:rPr lang="en-US" dirty="0" smtClean="0"/>
              <a:t>Representatives of this family of models include:</a:t>
            </a:r>
          </a:p>
          <a:p>
            <a:pPr lvl="1"/>
            <a:r>
              <a:rPr lang="en-US" dirty="0" smtClean="0"/>
              <a:t>BART</a:t>
            </a:r>
          </a:p>
          <a:p>
            <a:pPr lvl="1"/>
            <a:r>
              <a:rPr lang="en-US" dirty="0" err="1" smtClean="0"/>
              <a:t>mBART</a:t>
            </a:r>
            <a:endParaRPr lang="en-US" dirty="0" smtClean="0"/>
          </a:p>
          <a:p>
            <a:pPr lvl="1"/>
            <a:r>
              <a:rPr lang="en-US" dirty="0" smtClean="0"/>
              <a:t>Marian</a:t>
            </a:r>
          </a:p>
          <a:p>
            <a:pPr lvl="1"/>
            <a:r>
              <a:rPr lang="en-US" dirty="0" smtClean="0"/>
              <a:t>T5</a:t>
            </a:r>
          </a:p>
          <a:p>
            <a:r>
              <a:rPr lang="en-US" dirty="0" smtClean="0">
                <a:hlinkClick r:id="rId2"/>
              </a:rPr>
              <a:t>https://youtu.be/0_4KEb08xrE?si=jn0iqmhhJOW-ixRu</a:t>
            </a:r>
            <a:endParaRPr lang="en-US" dirty="0" smtClean="0"/>
          </a:p>
          <a:p>
            <a:endParaRPr lang="en-US" dirty="0"/>
          </a:p>
        </p:txBody>
      </p:sp>
    </p:spTree>
    <p:extLst>
      <p:ext uri="{BB962C8B-B14F-4D97-AF65-F5344CB8AC3E}">
        <p14:creationId xmlns:p14="http://schemas.microsoft.com/office/powerpoint/2010/main" val="2301301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Usage</a:t>
            </a:r>
            <a:endParaRPr lang="en-US" dirty="0"/>
          </a:p>
        </p:txBody>
      </p:sp>
      <p:sp>
        <p:nvSpPr>
          <p:cNvPr id="3" name="Content Placeholder 2"/>
          <p:cNvSpPr>
            <a:spLocks noGrp="1"/>
          </p:cNvSpPr>
          <p:nvPr>
            <p:ph idx="1"/>
          </p:nvPr>
        </p:nvSpPr>
        <p:spPr/>
        <p:txBody>
          <a:bodyPr/>
          <a:lstStyle/>
          <a:p>
            <a:pPr marL="0" indent="0">
              <a:buNone/>
            </a:pPr>
            <a:r>
              <a:rPr lang="en-US" dirty="0" smtClean="0"/>
              <a:t>from transformers import pipeline</a:t>
            </a:r>
          </a:p>
          <a:p>
            <a:pPr marL="0" indent="0">
              <a:buNone/>
            </a:pPr>
            <a:r>
              <a:rPr lang="en-US" dirty="0" smtClean="0"/>
              <a:t>unmasker = pipeline("fill-mask", model="</a:t>
            </a:r>
            <a:r>
              <a:rPr lang="en-US" dirty="0" err="1" smtClean="0"/>
              <a:t>bert</a:t>
            </a:r>
            <a:r>
              <a:rPr lang="en-US" dirty="0" smtClean="0"/>
              <a:t>-base-uncased")</a:t>
            </a:r>
          </a:p>
          <a:p>
            <a:pPr marL="0" indent="0">
              <a:buNone/>
            </a:pPr>
            <a:r>
              <a:rPr lang="en-US" dirty="0" smtClean="0"/>
              <a:t>result = unmasker("This man works as a [MASK].")</a:t>
            </a:r>
          </a:p>
          <a:p>
            <a:pPr marL="0" indent="0">
              <a:buNone/>
            </a:pPr>
            <a:r>
              <a:rPr lang="en-US" dirty="0" smtClean="0"/>
              <a:t>print([r["</a:t>
            </a:r>
            <a:r>
              <a:rPr lang="en-US" dirty="0" err="1" smtClean="0"/>
              <a:t>token_str</a:t>
            </a:r>
            <a:r>
              <a:rPr lang="en-US" dirty="0" smtClean="0"/>
              <a:t>"] for r in result])</a:t>
            </a:r>
          </a:p>
          <a:p>
            <a:pPr marL="0" indent="0">
              <a:buNone/>
            </a:pPr>
            <a:r>
              <a:rPr lang="en-US" dirty="0" smtClean="0"/>
              <a:t>result = unmasker("This woman works as a [MASK].")</a:t>
            </a:r>
          </a:p>
          <a:p>
            <a:pPr marL="0" indent="0">
              <a:buNone/>
            </a:pPr>
            <a:r>
              <a:rPr lang="en-US" dirty="0" smtClean="0"/>
              <a:t>print([r["</a:t>
            </a:r>
            <a:r>
              <a:rPr lang="en-US" dirty="0" err="1" smtClean="0"/>
              <a:t>token_str</a:t>
            </a:r>
            <a:r>
              <a:rPr lang="en-US" dirty="0" smtClean="0"/>
              <a:t>"] for r in result])</a:t>
            </a:r>
            <a:endParaRPr lang="en-US" dirty="0"/>
          </a:p>
        </p:txBody>
      </p:sp>
    </p:spTree>
    <p:extLst>
      <p:ext uri="{BB962C8B-B14F-4D97-AF65-F5344CB8AC3E}">
        <p14:creationId xmlns:p14="http://schemas.microsoft.com/office/powerpoint/2010/main" val="2502579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 vs MAMBA</a:t>
            </a:r>
            <a:endParaRPr lang="en-US" dirty="0"/>
          </a:p>
        </p:txBody>
      </p:sp>
    </p:spTree>
    <p:extLst>
      <p:ext uri="{BB962C8B-B14F-4D97-AF65-F5344CB8AC3E}">
        <p14:creationId xmlns:p14="http://schemas.microsoft.com/office/powerpoint/2010/main" val="2238147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a:t>
            </a:r>
            <a:endParaRPr lang="en-US" dirty="0"/>
          </a:p>
        </p:txBody>
      </p:sp>
      <p:sp>
        <p:nvSpPr>
          <p:cNvPr id="3" name="Content Placeholder 2"/>
          <p:cNvSpPr>
            <a:spLocks noGrp="1"/>
          </p:cNvSpPr>
          <p:nvPr>
            <p:ph idx="1"/>
          </p:nvPr>
        </p:nvSpPr>
        <p:spPr/>
        <p:txBody>
          <a:bodyPr/>
          <a:lstStyle/>
          <a:p>
            <a:r>
              <a:rPr lang="en-US" dirty="0" smtClean="0"/>
              <a:t>Remember that a Transformer consists of two structures, a set of encoder blocks for representing text and a set of decoder blocks for generating text. </a:t>
            </a:r>
          </a:p>
          <a:p>
            <a:r>
              <a:rPr lang="en-US" dirty="0" smtClean="0"/>
              <a:t>Together, these structures can be used for several tasks, including translation.</a:t>
            </a:r>
            <a:endParaRPr lang="en-US" dirty="0"/>
          </a:p>
        </p:txBody>
      </p:sp>
      <p:pic>
        <p:nvPicPr>
          <p:cNvPr id="4" name="Picture 3"/>
          <p:cNvPicPr>
            <a:picLocks noChangeAspect="1"/>
          </p:cNvPicPr>
          <p:nvPr/>
        </p:nvPicPr>
        <p:blipFill>
          <a:blip r:embed="rId2"/>
          <a:stretch>
            <a:fillRect/>
          </a:stretch>
        </p:blipFill>
        <p:spPr>
          <a:xfrm>
            <a:off x="6483926" y="3636818"/>
            <a:ext cx="5708073" cy="3057896"/>
          </a:xfrm>
          <a:prstGeom prst="rect">
            <a:avLst/>
          </a:prstGeom>
        </p:spPr>
      </p:pic>
    </p:spTree>
    <p:extLst>
      <p:ext uri="{BB962C8B-B14F-4D97-AF65-F5344CB8AC3E}">
        <p14:creationId xmlns:p14="http://schemas.microsoft.com/office/powerpoint/2010/main" val="232605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 - Decoders</a:t>
            </a:r>
            <a:endParaRPr lang="en-US" dirty="0"/>
          </a:p>
        </p:txBody>
      </p:sp>
      <p:sp>
        <p:nvSpPr>
          <p:cNvPr id="3" name="Content Placeholder 2"/>
          <p:cNvSpPr>
            <a:spLocks noGrp="1"/>
          </p:cNvSpPr>
          <p:nvPr>
            <p:ph idx="1"/>
          </p:nvPr>
        </p:nvSpPr>
        <p:spPr/>
        <p:txBody>
          <a:bodyPr/>
          <a:lstStyle/>
          <a:p>
            <a:r>
              <a:rPr lang="en-US" dirty="0" smtClean="0"/>
              <a:t>We can adopt this structure to create generative models by using only decoders. This Transformer-based model, Generative Pre-trained Transformers (GPT), uses decoder blocks to complete some input text.</a:t>
            </a:r>
            <a:endParaRPr lang="en-US" dirty="0"/>
          </a:p>
        </p:txBody>
      </p:sp>
      <p:pic>
        <p:nvPicPr>
          <p:cNvPr id="4" name="Picture 3"/>
          <p:cNvPicPr>
            <a:picLocks noChangeAspect="1"/>
          </p:cNvPicPr>
          <p:nvPr/>
        </p:nvPicPr>
        <p:blipFill>
          <a:blip r:embed="rId2"/>
          <a:stretch>
            <a:fillRect/>
          </a:stretch>
        </p:blipFill>
        <p:spPr>
          <a:xfrm>
            <a:off x="5828145" y="3276308"/>
            <a:ext cx="6283064" cy="3581692"/>
          </a:xfrm>
          <a:prstGeom prst="rect">
            <a:avLst/>
          </a:prstGeom>
        </p:spPr>
      </p:pic>
    </p:spTree>
    <p:extLst>
      <p:ext uri="{BB962C8B-B14F-4D97-AF65-F5344CB8AC3E}">
        <p14:creationId xmlns:p14="http://schemas.microsoft.com/office/powerpoint/2010/main" val="339826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 - Training</a:t>
            </a:r>
            <a:endParaRPr lang="en-US" dirty="0"/>
          </a:p>
        </p:txBody>
      </p:sp>
      <p:sp>
        <p:nvSpPr>
          <p:cNvPr id="3" name="Content Placeholder 2"/>
          <p:cNvSpPr>
            <a:spLocks noGrp="1"/>
          </p:cNvSpPr>
          <p:nvPr>
            <p:ph idx="1"/>
          </p:nvPr>
        </p:nvSpPr>
        <p:spPr>
          <a:xfrm>
            <a:off x="838200" y="1825625"/>
            <a:ext cx="10938164" cy="4351338"/>
          </a:xfrm>
        </p:spPr>
        <p:txBody>
          <a:bodyPr>
            <a:normAutofit/>
          </a:bodyPr>
          <a:lstStyle/>
          <a:p>
            <a:r>
              <a:rPr lang="en-US" sz="2400" dirty="0" smtClean="0"/>
              <a:t>A single decoder block consists of two main components, masked self-attention followed by a feed-forward neural network.</a:t>
            </a:r>
          </a:p>
          <a:p>
            <a:r>
              <a:rPr lang="en-US" sz="2400" b="1" dirty="0" smtClean="0"/>
              <a:t>Self-attention</a:t>
            </a:r>
            <a:r>
              <a:rPr lang="en-US" sz="2400" dirty="0" smtClean="0"/>
              <a:t> is a major reason why these models work so well. It enables an </a:t>
            </a:r>
            <a:r>
              <a:rPr lang="en-US" sz="2400" b="1" dirty="0" smtClean="0"/>
              <a:t>uncompressed view of the entire sequence with fast training</a:t>
            </a:r>
            <a:r>
              <a:rPr lang="en-US" sz="2400" dirty="0" smtClean="0"/>
              <a:t>.</a:t>
            </a:r>
          </a:p>
          <a:p>
            <a:r>
              <a:rPr lang="en-US" sz="2400" dirty="0" smtClean="0"/>
              <a:t>So how does it work? </a:t>
            </a:r>
            <a:r>
              <a:rPr lang="en-US" sz="2400" b="1" dirty="0" smtClean="0"/>
              <a:t>It creates a matrix comparing each token with every token that came before</a:t>
            </a:r>
            <a:r>
              <a:rPr lang="en-US" sz="2400" dirty="0" smtClean="0"/>
              <a:t>. The </a:t>
            </a:r>
            <a:r>
              <a:rPr lang="en-US" sz="2400" b="1" dirty="0" smtClean="0"/>
              <a:t>weights in the matrix are determined by how relevant the token pairs are to one another</a:t>
            </a:r>
            <a:r>
              <a:rPr lang="en-US" sz="2400" dirty="0" smtClean="0"/>
              <a:t>.</a:t>
            </a:r>
          </a:p>
          <a:p>
            <a:endParaRPr lang="en-US" sz="2400" dirty="0" smtClean="0"/>
          </a:p>
          <a:p>
            <a:endParaRPr lang="en-US" sz="2400" dirty="0"/>
          </a:p>
        </p:txBody>
      </p:sp>
      <p:pic>
        <p:nvPicPr>
          <p:cNvPr id="4" name="Picture 3"/>
          <p:cNvPicPr>
            <a:picLocks noChangeAspect="1"/>
          </p:cNvPicPr>
          <p:nvPr/>
        </p:nvPicPr>
        <p:blipFill>
          <a:blip r:embed="rId2"/>
          <a:stretch>
            <a:fillRect/>
          </a:stretch>
        </p:blipFill>
        <p:spPr>
          <a:xfrm>
            <a:off x="5135418" y="4865404"/>
            <a:ext cx="7056582" cy="1841690"/>
          </a:xfrm>
          <a:prstGeom prst="rect">
            <a:avLst/>
          </a:prstGeom>
        </p:spPr>
      </p:pic>
    </p:spTree>
    <p:extLst>
      <p:ext uri="{BB962C8B-B14F-4D97-AF65-F5344CB8AC3E}">
        <p14:creationId xmlns:p14="http://schemas.microsoft.com/office/powerpoint/2010/main" val="3427145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Transformers, introduced in the paper "</a:t>
            </a:r>
            <a:r>
              <a:rPr lang="en-US" b="1" dirty="0" smtClean="0"/>
              <a:t>Attention is All You Need</a:t>
            </a:r>
            <a:r>
              <a:rPr lang="en-US" dirty="0" smtClean="0"/>
              <a:t>," address these issues by using </a:t>
            </a:r>
            <a:r>
              <a:rPr lang="en-US" b="1" dirty="0" smtClean="0"/>
              <a:t>self-attention mechanisms </a:t>
            </a:r>
            <a:r>
              <a:rPr lang="en-US" dirty="0" smtClean="0"/>
              <a:t>that allow the model to </a:t>
            </a:r>
            <a:r>
              <a:rPr lang="en-US" b="1" dirty="0" smtClean="0"/>
              <a:t>attend to all parts of a sequence simultaneously</a:t>
            </a:r>
            <a:r>
              <a:rPr lang="en-US" dirty="0" smtClean="0"/>
              <a:t>, </a:t>
            </a:r>
            <a:r>
              <a:rPr lang="en-US" b="1" dirty="0" smtClean="0"/>
              <a:t>without the need for sequential processing</a:t>
            </a:r>
            <a:r>
              <a:rPr lang="en-US" dirty="0" smtClean="0"/>
              <a:t>. </a:t>
            </a:r>
          </a:p>
          <a:p>
            <a:r>
              <a:rPr lang="en-US" dirty="0" smtClean="0"/>
              <a:t>This parallelization significantly speeds up training. </a:t>
            </a:r>
          </a:p>
          <a:p>
            <a:r>
              <a:rPr lang="en-US" dirty="0" smtClean="0"/>
              <a:t>The </a:t>
            </a:r>
            <a:r>
              <a:rPr lang="en-US" b="1" dirty="0" smtClean="0"/>
              <a:t>self-attention mechanism enables transformers to capture long-range dependencies </a:t>
            </a:r>
            <a:r>
              <a:rPr lang="en-US" dirty="0" smtClean="0"/>
              <a:t>more effectively, </a:t>
            </a:r>
            <a:r>
              <a:rPr lang="en-US" b="1" dirty="0" smtClean="0"/>
              <a:t>as each token can directly attend to any other token in the sequence</a:t>
            </a:r>
            <a:r>
              <a:rPr lang="en-US" dirty="0" smtClean="0"/>
              <a:t>, </a:t>
            </a:r>
            <a:r>
              <a:rPr lang="en-US" b="1" dirty="0" smtClean="0"/>
              <a:t>no matter how far apart they are</a:t>
            </a:r>
            <a:r>
              <a:rPr lang="en-US" dirty="0" smtClean="0"/>
              <a:t>. </a:t>
            </a:r>
          </a:p>
          <a:p>
            <a:r>
              <a:rPr lang="en-US" dirty="0" smtClean="0"/>
              <a:t>This architecture also </a:t>
            </a:r>
            <a:r>
              <a:rPr lang="en-US" b="1" dirty="0" smtClean="0"/>
              <a:t>handles long sequences better without suffering from the vanishing gradient problem</a:t>
            </a:r>
            <a:r>
              <a:rPr lang="en-US" dirty="0" smtClean="0"/>
              <a:t>. </a:t>
            </a:r>
          </a:p>
          <a:p>
            <a:r>
              <a:rPr lang="en-US" dirty="0" smtClean="0"/>
              <a:t>As a result, </a:t>
            </a:r>
            <a:r>
              <a:rPr lang="en-US" b="1" dirty="0" smtClean="0"/>
              <a:t>transformers outperform recurrent models in tasks involving long sequences</a:t>
            </a:r>
            <a:r>
              <a:rPr lang="en-US" dirty="0" smtClean="0"/>
              <a:t>, such as machine translation, text generation, and many other NLP applications.</a:t>
            </a:r>
          </a:p>
          <a:p>
            <a:endParaRPr lang="en-US" dirty="0"/>
          </a:p>
        </p:txBody>
      </p:sp>
    </p:spTree>
    <p:extLst>
      <p:ext uri="{BB962C8B-B14F-4D97-AF65-F5344CB8AC3E}">
        <p14:creationId xmlns:p14="http://schemas.microsoft.com/office/powerpoint/2010/main" val="9555245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 - Training</a:t>
            </a:r>
            <a:endParaRPr lang="en-US" dirty="0"/>
          </a:p>
        </p:txBody>
      </p:sp>
      <p:sp>
        <p:nvSpPr>
          <p:cNvPr id="3" name="Content Placeholder 2"/>
          <p:cNvSpPr>
            <a:spLocks noGrp="1"/>
          </p:cNvSpPr>
          <p:nvPr>
            <p:ph idx="1"/>
          </p:nvPr>
        </p:nvSpPr>
        <p:spPr>
          <a:xfrm>
            <a:off x="838200" y="1825625"/>
            <a:ext cx="10938164" cy="4351338"/>
          </a:xfrm>
        </p:spPr>
        <p:txBody>
          <a:bodyPr>
            <a:normAutofit/>
          </a:bodyPr>
          <a:lstStyle/>
          <a:p>
            <a:r>
              <a:rPr lang="en-US" sz="2400" dirty="0" smtClean="0"/>
              <a:t>During training, this </a:t>
            </a:r>
            <a:r>
              <a:rPr lang="en-US" sz="2400" b="1" dirty="0" smtClean="0"/>
              <a:t>matrix is created in one go</a:t>
            </a:r>
            <a:r>
              <a:rPr lang="en-US" sz="2400" dirty="0" smtClean="0"/>
              <a:t>. </a:t>
            </a:r>
          </a:p>
          <a:p>
            <a:r>
              <a:rPr lang="en-US" sz="2400" b="1" dirty="0" smtClean="0"/>
              <a:t>The attention between “My” and “name” does not need to be calculated first before we calculate the attention between “name” and “is”.</a:t>
            </a:r>
          </a:p>
          <a:p>
            <a:r>
              <a:rPr lang="en-US" sz="2400" dirty="0" smtClean="0"/>
              <a:t>It enables </a:t>
            </a:r>
            <a:r>
              <a:rPr lang="en-US" sz="2400" b="1" dirty="0" smtClean="0"/>
              <a:t>parallelization</a:t>
            </a:r>
            <a:r>
              <a:rPr lang="en-US" sz="2400" dirty="0" smtClean="0"/>
              <a:t>, which </a:t>
            </a:r>
            <a:r>
              <a:rPr lang="en-US" sz="2400" b="1" dirty="0" smtClean="0"/>
              <a:t>speeds up training tremendously</a:t>
            </a:r>
            <a:r>
              <a:rPr lang="en-US" sz="2400" dirty="0" smtClean="0"/>
              <a:t>!</a:t>
            </a:r>
          </a:p>
          <a:p>
            <a:endParaRPr lang="en-US" sz="2400" dirty="0"/>
          </a:p>
        </p:txBody>
      </p:sp>
      <p:pic>
        <p:nvPicPr>
          <p:cNvPr id="5" name="Picture 4"/>
          <p:cNvPicPr>
            <a:picLocks noChangeAspect="1"/>
          </p:cNvPicPr>
          <p:nvPr/>
        </p:nvPicPr>
        <p:blipFill>
          <a:blip r:embed="rId2"/>
          <a:stretch>
            <a:fillRect/>
          </a:stretch>
        </p:blipFill>
        <p:spPr>
          <a:xfrm>
            <a:off x="2235200" y="3472948"/>
            <a:ext cx="6539345" cy="3166373"/>
          </a:xfrm>
          <a:prstGeom prst="rect">
            <a:avLst/>
          </a:prstGeom>
        </p:spPr>
      </p:pic>
    </p:spTree>
    <p:extLst>
      <p:ext uri="{BB962C8B-B14F-4D97-AF65-F5344CB8AC3E}">
        <p14:creationId xmlns:p14="http://schemas.microsoft.com/office/powerpoint/2010/main" val="8577200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 – Inference (Curse)</a:t>
            </a:r>
            <a:endParaRPr lang="en-US" dirty="0"/>
          </a:p>
        </p:txBody>
      </p:sp>
      <p:sp>
        <p:nvSpPr>
          <p:cNvPr id="3" name="Content Placeholder 2"/>
          <p:cNvSpPr>
            <a:spLocks noGrp="1"/>
          </p:cNvSpPr>
          <p:nvPr>
            <p:ph idx="1"/>
          </p:nvPr>
        </p:nvSpPr>
        <p:spPr/>
        <p:txBody>
          <a:bodyPr>
            <a:normAutofit/>
          </a:bodyPr>
          <a:lstStyle/>
          <a:p>
            <a:r>
              <a:rPr lang="en-US" dirty="0" smtClean="0"/>
              <a:t>There is a flaw, however. When </a:t>
            </a:r>
            <a:r>
              <a:rPr lang="en-US" b="1" dirty="0" smtClean="0"/>
              <a:t>generating the next token, we need to re-calculate the attention for the entire sequence</a:t>
            </a:r>
            <a:r>
              <a:rPr lang="en-US" dirty="0"/>
              <a:t>.</a:t>
            </a:r>
            <a:endParaRPr lang="en-US" dirty="0" smtClean="0"/>
          </a:p>
          <a:p>
            <a:r>
              <a:rPr lang="en-US" b="1" dirty="0" smtClean="0"/>
              <a:t>Generating tokens for a sequence of length L needs roughly L² computations which can be costly if the sequence length increases</a:t>
            </a:r>
            <a:r>
              <a:rPr lang="en-US" dirty="0" smtClean="0"/>
              <a:t>.</a:t>
            </a:r>
            <a:r>
              <a:rPr lang="en-US" dirty="0"/>
              <a:t> </a:t>
            </a:r>
            <a:endParaRPr lang="en-US" dirty="0" smtClean="0"/>
          </a:p>
          <a:p>
            <a:r>
              <a:rPr lang="en-US" dirty="0" smtClean="0"/>
              <a:t>We see this </a:t>
            </a:r>
            <a:r>
              <a:rPr lang="en-US" b="1" dirty="0" smtClean="0"/>
              <a:t>limitation as the output tokens in case of LLMs</a:t>
            </a:r>
            <a:r>
              <a:rPr lang="en-US" dirty="0" smtClean="0"/>
              <a:t>.</a:t>
            </a:r>
          </a:p>
          <a:p>
            <a:r>
              <a:rPr lang="en-US" dirty="0" smtClean="0"/>
              <a:t>This need to </a:t>
            </a:r>
            <a:r>
              <a:rPr lang="en-US" b="1" dirty="0" smtClean="0"/>
              <a:t>recalculate the entire sequence is a major bottleneck </a:t>
            </a:r>
            <a:r>
              <a:rPr lang="en-US" dirty="0" smtClean="0"/>
              <a:t>of the </a:t>
            </a:r>
            <a:r>
              <a:rPr lang="en-US" b="1" dirty="0" smtClean="0"/>
              <a:t>Transformer </a:t>
            </a:r>
            <a:r>
              <a:rPr lang="en-US" dirty="0" smtClean="0"/>
              <a:t>architecture.</a:t>
            </a:r>
          </a:p>
          <a:p>
            <a:endParaRPr lang="en-US" dirty="0" smtClean="0"/>
          </a:p>
        </p:txBody>
      </p:sp>
    </p:spTree>
    <p:extLst>
      <p:ext uri="{BB962C8B-B14F-4D97-AF65-F5344CB8AC3E}">
        <p14:creationId xmlns:p14="http://schemas.microsoft.com/office/powerpoint/2010/main" val="14222656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 – Inference (Curse)</a:t>
            </a:r>
            <a:endParaRPr lang="en-US" dirty="0"/>
          </a:p>
        </p:txBody>
      </p:sp>
      <p:pic>
        <p:nvPicPr>
          <p:cNvPr id="5" name="Picture 4"/>
          <p:cNvPicPr>
            <a:picLocks noChangeAspect="1"/>
          </p:cNvPicPr>
          <p:nvPr/>
        </p:nvPicPr>
        <p:blipFill>
          <a:blip r:embed="rId2"/>
          <a:stretch>
            <a:fillRect/>
          </a:stretch>
        </p:blipFill>
        <p:spPr>
          <a:xfrm>
            <a:off x="0" y="1496747"/>
            <a:ext cx="12192000" cy="2922396"/>
          </a:xfrm>
          <a:prstGeom prst="rect">
            <a:avLst/>
          </a:prstGeom>
        </p:spPr>
      </p:pic>
      <p:pic>
        <p:nvPicPr>
          <p:cNvPr id="6" name="Picture 5"/>
          <p:cNvPicPr>
            <a:picLocks noChangeAspect="1"/>
          </p:cNvPicPr>
          <p:nvPr/>
        </p:nvPicPr>
        <p:blipFill>
          <a:blip r:embed="rId3"/>
          <a:stretch>
            <a:fillRect/>
          </a:stretch>
        </p:blipFill>
        <p:spPr>
          <a:xfrm>
            <a:off x="0" y="4399391"/>
            <a:ext cx="12192000" cy="2302747"/>
          </a:xfrm>
          <a:prstGeom prst="rect">
            <a:avLst/>
          </a:prstGeom>
        </p:spPr>
      </p:pic>
    </p:spTree>
    <p:extLst>
      <p:ext uri="{BB962C8B-B14F-4D97-AF65-F5344CB8AC3E}">
        <p14:creationId xmlns:p14="http://schemas.microsoft.com/office/powerpoint/2010/main" val="4225881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 RNNs a Solution?</a:t>
            </a:r>
            <a:endParaRPr lang="en-US" dirty="0"/>
          </a:p>
        </p:txBody>
      </p:sp>
      <p:sp>
        <p:nvSpPr>
          <p:cNvPr id="3" name="Content Placeholder 2"/>
          <p:cNvSpPr>
            <a:spLocks noGrp="1"/>
          </p:cNvSpPr>
          <p:nvPr>
            <p:ph idx="1"/>
          </p:nvPr>
        </p:nvSpPr>
        <p:spPr/>
        <p:txBody>
          <a:bodyPr>
            <a:normAutofit/>
          </a:bodyPr>
          <a:lstStyle/>
          <a:p>
            <a:r>
              <a:rPr lang="en-US" sz="2400" dirty="0" smtClean="0"/>
              <a:t>Recurrent Neural Networks (RNN) is a sequence-based network. It takes </a:t>
            </a:r>
            <a:r>
              <a:rPr lang="en-US" sz="2400" b="1" dirty="0" smtClean="0"/>
              <a:t>two inputs at each time step in a sequence, namely the input at time step t and a hidden state of the previous time step t-1, to generate the next hidden state and predict the output</a:t>
            </a:r>
            <a:r>
              <a:rPr lang="en-US" sz="2400" dirty="0" smtClean="0"/>
              <a:t>.</a:t>
            </a:r>
          </a:p>
          <a:p>
            <a:r>
              <a:rPr lang="en-US" sz="2400" dirty="0" smtClean="0"/>
              <a:t>RNNs have a looping mechanism that allows them to pass information from a previous step to the next. We can “unfold” this visualization to make it more explicit.</a:t>
            </a:r>
            <a:endParaRPr lang="en-US" sz="2400" dirty="0"/>
          </a:p>
        </p:txBody>
      </p:sp>
      <p:pic>
        <p:nvPicPr>
          <p:cNvPr id="4" name="Picture 3"/>
          <p:cNvPicPr>
            <a:picLocks noChangeAspect="1"/>
          </p:cNvPicPr>
          <p:nvPr/>
        </p:nvPicPr>
        <p:blipFill>
          <a:blip r:embed="rId2"/>
          <a:stretch>
            <a:fillRect/>
          </a:stretch>
        </p:blipFill>
        <p:spPr>
          <a:xfrm>
            <a:off x="4387273" y="4027714"/>
            <a:ext cx="7804727" cy="2830286"/>
          </a:xfrm>
          <a:prstGeom prst="rect">
            <a:avLst/>
          </a:prstGeom>
        </p:spPr>
      </p:pic>
    </p:spTree>
    <p:extLst>
      <p:ext uri="{BB962C8B-B14F-4D97-AF65-F5344CB8AC3E}">
        <p14:creationId xmlns:p14="http://schemas.microsoft.com/office/powerpoint/2010/main" val="4158368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RNNs</a:t>
            </a:r>
            <a:endParaRPr lang="en-US" dirty="0"/>
          </a:p>
        </p:txBody>
      </p:sp>
      <p:sp>
        <p:nvSpPr>
          <p:cNvPr id="3" name="Content Placeholder 2"/>
          <p:cNvSpPr>
            <a:spLocks noGrp="1"/>
          </p:cNvSpPr>
          <p:nvPr>
            <p:ph idx="1"/>
          </p:nvPr>
        </p:nvSpPr>
        <p:spPr/>
        <p:txBody>
          <a:bodyPr>
            <a:normAutofit/>
          </a:bodyPr>
          <a:lstStyle/>
          <a:p>
            <a:r>
              <a:rPr lang="en-US" b="1" dirty="0" smtClean="0"/>
              <a:t>When generating the output, the RNN only needs to consider the previous hidden state and current input</a:t>
            </a:r>
            <a:r>
              <a:rPr lang="en-US" dirty="0" smtClean="0"/>
              <a:t>. </a:t>
            </a:r>
          </a:p>
          <a:p>
            <a:r>
              <a:rPr lang="en-US" b="1" dirty="0" smtClean="0"/>
              <a:t>It prevents recalculating all previous hidden states which is what a Transformer would do</a:t>
            </a:r>
            <a:r>
              <a:rPr lang="en-US" dirty="0" smtClean="0"/>
              <a:t>.</a:t>
            </a:r>
          </a:p>
          <a:p>
            <a:r>
              <a:rPr lang="en-US" b="1" dirty="0" smtClean="0"/>
              <a:t>In other words, RNNs can do inference fast as it scales linearly with the sequence length</a:t>
            </a:r>
            <a:r>
              <a:rPr lang="en-US" dirty="0" smtClean="0"/>
              <a:t>! </a:t>
            </a:r>
          </a:p>
          <a:p>
            <a:r>
              <a:rPr lang="en-US" b="1" dirty="0" smtClean="0"/>
              <a:t>In theory, it can even have an infinite context length.</a:t>
            </a:r>
          </a:p>
        </p:txBody>
      </p:sp>
    </p:spTree>
    <p:extLst>
      <p:ext uri="{BB962C8B-B14F-4D97-AF65-F5344CB8AC3E}">
        <p14:creationId xmlns:p14="http://schemas.microsoft.com/office/powerpoint/2010/main" val="20321571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RNNs</a:t>
            </a:r>
            <a:endParaRPr lang="en-US" dirty="0"/>
          </a:p>
        </p:txBody>
      </p:sp>
      <p:pic>
        <p:nvPicPr>
          <p:cNvPr id="4" name="Content Placeholder 3"/>
          <p:cNvPicPr>
            <a:picLocks noGrp="1" noChangeAspect="1"/>
          </p:cNvPicPr>
          <p:nvPr>
            <p:ph idx="1"/>
          </p:nvPr>
        </p:nvPicPr>
        <p:blipFill>
          <a:blip r:embed="rId2"/>
          <a:stretch>
            <a:fillRect/>
          </a:stretch>
        </p:blipFill>
        <p:spPr>
          <a:xfrm>
            <a:off x="838200" y="2094619"/>
            <a:ext cx="10515600" cy="3813349"/>
          </a:xfrm>
          <a:prstGeom prst="rect">
            <a:avLst/>
          </a:prstGeom>
        </p:spPr>
      </p:pic>
    </p:spTree>
    <p:extLst>
      <p:ext uri="{BB962C8B-B14F-4D97-AF65-F5344CB8AC3E}">
        <p14:creationId xmlns:p14="http://schemas.microsoft.com/office/powerpoint/2010/main" val="519628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of Transformer history</a:t>
            </a:r>
            <a:endParaRPr lang="en-US" dirty="0"/>
          </a:p>
        </p:txBody>
      </p:sp>
      <p:pic>
        <p:nvPicPr>
          <p:cNvPr id="4" name="Picture 3"/>
          <p:cNvPicPr>
            <a:picLocks noChangeAspect="1"/>
          </p:cNvPicPr>
          <p:nvPr/>
        </p:nvPicPr>
        <p:blipFill>
          <a:blip r:embed="rId2"/>
          <a:stretch>
            <a:fillRect/>
          </a:stretch>
        </p:blipFill>
        <p:spPr>
          <a:xfrm>
            <a:off x="0" y="2111168"/>
            <a:ext cx="12192000" cy="3374571"/>
          </a:xfrm>
          <a:prstGeom prst="rect">
            <a:avLst/>
          </a:prstGeom>
        </p:spPr>
      </p:pic>
    </p:spTree>
    <p:extLst>
      <p:ext uri="{BB962C8B-B14F-4D97-AF65-F5344CB8AC3E}">
        <p14:creationId xmlns:p14="http://schemas.microsoft.com/office/powerpoint/2010/main" val="106434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of Transformer history</a:t>
            </a:r>
            <a:endParaRPr lang="en-US" dirty="0"/>
          </a:p>
        </p:txBody>
      </p:sp>
      <p:sp>
        <p:nvSpPr>
          <p:cNvPr id="3" name="Content Placeholder 2"/>
          <p:cNvSpPr>
            <a:spLocks noGrp="1"/>
          </p:cNvSpPr>
          <p:nvPr>
            <p:ph idx="1"/>
          </p:nvPr>
        </p:nvSpPr>
        <p:spPr/>
        <p:txBody>
          <a:bodyPr>
            <a:normAutofit fontScale="70000" lnSpcReduction="20000"/>
          </a:bodyPr>
          <a:lstStyle/>
          <a:p>
            <a:r>
              <a:rPr lang="en-US" b="0" i="0" dirty="0" smtClean="0">
                <a:solidFill>
                  <a:srgbClr val="4B5563"/>
                </a:solidFill>
                <a:effectLst/>
                <a:latin typeface="Source Sans Pro"/>
              </a:rPr>
              <a:t>The </a:t>
            </a:r>
            <a:r>
              <a:rPr lang="en-US" b="0" i="0" u="sng" dirty="0" smtClean="0">
                <a:solidFill>
                  <a:srgbClr val="4B5563"/>
                </a:solidFill>
                <a:effectLst/>
                <a:latin typeface="Source Sans Pro"/>
                <a:hlinkClick r:id="rId2"/>
              </a:rPr>
              <a:t>Transformer architecture</a:t>
            </a:r>
            <a:r>
              <a:rPr lang="en-US" b="0" i="0" dirty="0" smtClean="0">
                <a:solidFill>
                  <a:srgbClr val="4B5563"/>
                </a:solidFill>
                <a:effectLst/>
                <a:latin typeface="Source Sans Pro"/>
              </a:rPr>
              <a:t> was introduced in June 2017. The focus of the original research was on translation tasks. This was followed by the introduction of several influential models, including:</a:t>
            </a:r>
          </a:p>
          <a:p>
            <a:r>
              <a:rPr lang="en-US" b="1" i="0" dirty="0" smtClean="0">
                <a:solidFill>
                  <a:srgbClr val="4B5563"/>
                </a:solidFill>
                <a:effectLst/>
                <a:latin typeface="Source Sans Pro"/>
              </a:rPr>
              <a:t>June 2018</a:t>
            </a:r>
            <a:r>
              <a:rPr lang="en-US" b="0" i="0" dirty="0" smtClean="0">
                <a:solidFill>
                  <a:srgbClr val="4B5563"/>
                </a:solidFill>
                <a:effectLst/>
                <a:latin typeface="Source Sans Pro"/>
              </a:rPr>
              <a:t>: </a:t>
            </a:r>
            <a:r>
              <a:rPr lang="en-US" b="0" i="0" u="sng" dirty="0" smtClean="0">
                <a:solidFill>
                  <a:srgbClr val="4B5563"/>
                </a:solidFill>
                <a:effectLst/>
                <a:latin typeface="Source Sans Pro"/>
                <a:hlinkClick r:id="rId3"/>
              </a:rPr>
              <a:t>GPT</a:t>
            </a:r>
            <a:r>
              <a:rPr lang="en-US" b="0" i="0" dirty="0" smtClean="0">
                <a:solidFill>
                  <a:srgbClr val="4B5563"/>
                </a:solidFill>
                <a:effectLst/>
                <a:latin typeface="Source Sans Pro"/>
              </a:rPr>
              <a:t>, the first </a:t>
            </a:r>
            <a:r>
              <a:rPr lang="en-US" b="0" i="0" dirty="0" err="1" smtClean="0">
                <a:solidFill>
                  <a:srgbClr val="4B5563"/>
                </a:solidFill>
                <a:effectLst/>
                <a:latin typeface="Source Sans Pro"/>
              </a:rPr>
              <a:t>pretrained</a:t>
            </a:r>
            <a:r>
              <a:rPr lang="en-US" b="0" i="0" dirty="0" smtClean="0">
                <a:solidFill>
                  <a:srgbClr val="4B5563"/>
                </a:solidFill>
                <a:effectLst/>
                <a:latin typeface="Source Sans Pro"/>
              </a:rPr>
              <a:t> Transformer model, used for fine-tuning on various NLP tasks and obtained state-of-the-art results</a:t>
            </a:r>
          </a:p>
          <a:p>
            <a:r>
              <a:rPr lang="en-US" b="1" i="0" dirty="0" smtClean="0">
                <a:solidFill>
                  <a:srgbClr val="4B5563"/>
                </a:solidFill>
                <a:effectLst/>
                <a:latin typeface="Source Sans Pro"/>
              </a:rPr>
              <a:t>October 2018</a:t>
            </a:r>
            <a:r>
              <a:rPr lang="en-US" b="0" i="0" dirty="0" smtClean="0">
                <a:solidFill>
                  <a:srgbClr val="4B5563"/>
                </a:solidFill>
                <a:effectLst/>
                <a:latin typeface="Source Sans Pro"/>
              </a:rPr>
              <a:t>: </a:t>
            </a:r>
            <a:r>
              <a:rPr lang="en-US" b="0" i="0" u="sng" dirty="0" smtClean="0">
                <a:solidFill>
                  <a:srgbClr val="4B5563"/>
                </a:solidFill>
                <a:effectLst/>
                <a:latin typeface="Source Sans Pro"/>
                <a:hlinkClick r:id="rId4"/>
              </a:rPr>
              <a:t>BERT</a:t>
            </a:r>
            <a:r>
              <a:rPr lang="en-US" b="0" i="0" dirty="0" smtClean="0">
                <a:solidFill>
                  <a:srgbClr val="4B5563"/>
                </a:solidFill>
                <a:effectLst/>
                <a:latin typeface="Source Sans Pro"/>
              </a:rPr>
              <a:t>, another large </a:t>
            </a:r>
            <a:r>
              <a:rPr lang="en-US" b="0" i="0" dirty="0" err="1" smtClean="0">
                <a:solidFill>
                  <a:srgbClr val="4B5563"/>
                </a:solidFill>
                <a:effectLst/>
                <a:latin typeface="Source Sans Pro"/>
              </a:rPr>
              <a:t>pretrained</a:t>
            </a:r>
            <a:r>
              <a:rPr lang="en-US" b="0" i="0" dirty="0" smtClean="0">
                <a:solidFill>
                  <a:srgbClr val="4B5563"/>
                </a:solidFill>
                <a:effectLst/>
                <a:latin typeface="Source Sans Pro"/>
              </a:rPr>
              <a:t> model, this one designed to produce better summaries of sentences (more on this in the next chapter!)</a:t>
            </a:r>
          </a:p>
          <a:p>
            <a:r>
              <a:rPr lang="en-US" b="1" i="0" dirty="0" smtClean="0">
                <a:solidFill>
                  <a:srgbClr val="4B5563"/>
                </a:solidFill>
                <a:effectLst/>
                <a:latin typeface="Source Sans Pro"/>
              </a:rPr>
              <a:t>February 2019</a:t>
            </a:r>
            <a:r>
              <a:rPr lang="en-US" b="0" i="0" dirty="0" smtClean="0">
                <a:solidFill>
                  <a:srgbClr val="4B5563"/>
                </a:solidFill>
                <a:effectLst/>
                <a:latin typeface="Source Sans Pro"/>
              </a:rPr>
              <a:t>: </a:t>
            </a:r>
            <a:r>
              <a:rPr lang="en-US" b="0" i="0" u="sng" dirty="0" smtClean="0">
                <a:solidFill>
                  <a:srgbClr val="4B5563"/>
                </a:solidFill>
                <a:effectLst/>
                <a:latin typeface="Source Sans Pro"/>
                <a:hlinkClick r:id="rId5"/>
              </a:rPr>
              <a:t>GPT-2</a:t>
            </a:r>
            <a:r>
              <a:rPr lang="en-US" b="0" i="0" dirty="0" smtClean="0">
                <a:solidFill>
                  <a:srgbClr val="4B5563"/>
                </a:solidFill>
                <a:effectLst/>
                <a:latin typeface="Source Sans Pro"/>
              </a:rPr>
              <a:t>, an improved (and bigger) version of GPT that was not immediately publicly released due to ethical concerns</a:t>
            </a:r>
          </a:p>
          <a:p>
            <a:r>
              <a:rPr lang="en-US" b="1" i="0" dirty="0" smtClean="0">
                <a:solidFill>
                  <a:srgbClr val="4B5563"/>
                </a:solidFill>
                <a:effectLst/>
                <a:latin typeface="Source Sans Pro"/>
              </a:rPr>
              <a:t>October 2019</a:t>
            </a:r>
            <a:r>
              <a:rPr lang="en-US" b="0" i="0" dirty="0" smtClean="0">
                <a:solidFill>
                  <a:srgbClr val="4B5563"/>
                </a:solidFill>
                <a:effectLst/>
                <a:latin typeface="Source Sans Pro"/>
              </a:rPr>
              <a:t>: </a:t>
            </a:r>
            <a:r>
              <a:rPr lang="en-US" b="0" i="0" u="sng" dirty="0" err="1" smtClean="0">
                <a:solidFill>
                  <a:srgbClr val="4B5563"/>
                </a:solidFill>
                <a:effectLst/>
                <a:latin typeface="Source Sans Pro"/>
                <a:hlinkClick r:id="rId6"/>
              </a:rPr>
              <a:t>DistilBERT</a:t>
            </a:r>
            <a:r>
              <a:rPr lang="en-US" b="0" i="0" dirty="0" smtClean="0">
                <a:solidFill>
                  <a:srgbClr val="4B5563"/>
                </a:solidFill>
                <a:effectLst/>
                <a:latin typeface="Source Sans Pro"/>
              </a:rPr>
              <a:t>, a distilled version of BERT that is 60% faster, 40% lighter in memory, and still retains 97% of BERT’s performance</a:t>
            </a:r>
          </a:p>
          <a:p>
            <a:r>
              <a:rPr lang="en-US" b="1" i="0" dirty="0" smtClean="0">
                <a:solidFill>
                  <a:srgbClr val="4B5563"/>
                </a:solidFill>
                <a:effectLst/>
                <a:latin typeface="Source Sans Pro"/>
              </a:rPr>
              <a:t>October 2019</a:t>
            </a:r>
            <a:r>
              <a:rPr lang="en-US" b="0" i="0" dirty="0" smtClean="0">
                <a:solidFill>
                  <a:srgbClr val="4B5563"/>
                </a:solidFill>
                <a:effectLst/>
                <a:latin typeface="Source Sans Pro"/>
              </a:rPr>
              <a:t>: </a:t>
            </a:r>
            <a:r>
              <a:rPr lang="en-US" b="0" i="0" u="sng" dirty="0" smtClean="0">
                <a:solidFill>
                  <a:srgbClr val="4B5563"/>
                </a:solidFill>
                <a:effectLst/>
                <a:latin typeface="Source Sans Pro"/>
                <a:hlinkClick r:id="rId7"/>
              </a:rPr>
              <a:t>BART</a:t>
            </a:r>
            <a:r>
              <a:rPr lang="en-US" b="0" i="0" dirty="0" smtClean="0">
                <a:solidFill>
                  <a:srgbClr val="4B5563"/>
                </a:solidFill>
                <a:effectLst/>
                <a:latin typeface="Source Sans Pro"/>
              </a:rPr>
              <a:t> and </a:t>
            </a:r>
            <a:r>
              <a:rPr lang="en-US" b="0" i="0" u="sng" dirty="0" smtClean="0">
                <a:solidFill>
                  <a:srgbClr val="4B5563"/>
                </a:solidFill>
                <a:effectLst/>
                <a:latin typeface="Source Sans Pro"/>
                <a:hlinkClick r:id="rId8"/>
              </a:rPr>
              <a:t>T5</a:t>
            </a:r>
            <a:r>
              <a:rPr lang="en-US" b="0" i="0" dirty="0" smtClean="0">
                <a:solidFill>
                  <a:srgbClr val="4B5563"/>
                </a:solidFill>
                <a:effectLst/>
                <a:latin typeface="Source Sans Pro"/>
              </a:rPr>
              <a:t>, two large </a:t>
            </a:r>
            <a:r>
              <a:rPr lang="en-US" b="0" i="0" dirty="0" err="1" smtClean="0">
                <a:solidFill>
                  <a:srgbClr val="4B5563"/>
                </a:solidFill>
                <a:effectLst/>
                <a:latin typeface="Source Sans Pro"/>
              </a:rPr>
              <a:t>pretrained</a:t>
            </a:r>
            <a:r>
              <a:rPr lang="en-US" b="0" i="0" dirty="0" smtClean="0">
                <a:solidFill>
                  <a:srgbClr val="4B5563"/>
                </a:solidFill>
                <a:effectLst/>
                <a:latin typeface="Source Sans Pro"/>
              </a:rPr>
              <a:t> models using the same architecture as the original Transformer model (the first to do so)</a:t>
            </a:r>
          </a:p>
          <a:p>
            <a:r>
              <a:rPr lang="en-US" b="1" i="0" dirty="0" smtClean="0">
                <a:solidFill>
                  <a:srgbClr val="4B5563"/>
                </a:solidFill>
                <a:effectLst/>
                <a:latin typeface="Source Sans Pro"/>
              </a:rPr>
              <a:t>May 2020</a:t>
            </a:r>
            <a:r>
              <a:rPr lang="en-US" b="0" i="0" dirty="0" smtClean="0">
                <a:solidFill>
                  <a:srgbClr val="4B5563"/>
                </a:solidFill>
                <a:effectLst/>
                <a:latin typeface="Source Sans Pro"/>
              </a:rPr>
              <a:t>, </a:t>
            </a:r>
            <a:r>
              <a:rPr lang="en-US" b="0" i="0" u="sng" dirty="0" smtClean="0">
                <a:solidFill>
                  <a:srgbClr val="4B5563"/>
                </a:solidFill>
                <a:effectLst/>
                <a:latin typeface="Source Sans Pro"/>
                <a:hlinkClick r:id="rId9"/>
              </a:rPr>
              <a:t>GPT-3</a:t>
            </a:r>
            <a:r>
              <a:rPr lang="en-US" b="0" i="0" dirty="0" smtClean="0">
                <a:solidFill>
                  <a:srgbClr val="4B5563"/>
                </a:solidFill>
                <a:effectLst/>
                <a:latin typeface="Source Sans Pro"/>
              </a:rPr>
              <a:t>, an even bigger version of GPT-2 that is able to perform well on a variety of tasks without the need for fine-tuning (called </a:t>
            </a:r>
            <a:r>
              <a:rPr lang="en-US" b="0" i="1" dirty="0" smtClean="0">
                <a:solidFill>
                  <a:srgbClr val="4B5563"/>
                </a:solidFill>
                <a:effectLst/>
                <a:latin typeface="Source Sans Pro"/>
              </a:rPr>
              <a:t>zero-shot learning</a:t>
            </a:r>
            <a:r>
              <a:rPr lang="en-US" b="0" i="0" dirty="0" smtClean="0">
                <a:solidFill>
                  <a:srgbClr val="4B5563"/>
                </a:solidFill>
                <a:effectLst/>
                <a:latin typeface="Source Sans Pro"/>
              </a:rPr>
              <a:t>)</a:t>
            </a:r>
          </a:p>
          <a:p>
            <a:endParaRPr lang="en-US" dirty="0"/>
          </a:p>
        </p:txBody>
      </p:sp>
    </p:spTree>
    <p:extLst>
      <p:ext uri="{BB962C8B-B14F-4D97-AF65-F5344CB8AC3E}">
        <p14:creationId xmlns:p14="http://schemas.microsoft.com/office/powerpoint/2010/main" val="263293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of Transformer history</a:t>
            </a:r>
            <a:endParaRPr lang="en-US" dirty="0"/>
          </a:p>
        </p:txBody>
      </p:sp>
      <p:sp>
        <p:nvSpPr>
          <p:cNvPr id="3" name="Content Placeholder 2"/>
          <p:cNvSpPr>
            <a:spLocks noGrp="1"/>
          </p:cNvSpPr>
          <p:nvPr>
            <p:ph idx="1"/>
          </p:nvPr>
        </p:nvSpPr>
        <p:spPr/>
        <p:txBody>
          <a:bodyPr/>
          <a:lstStyle/>
          <a:p>
            <a:pPr marL="0" indent="0">
              <a:buNone/>
            </a:pPr>
            <a:r>
              <a:rPr lang="en-US" b="0" i="0" dirty="0" smtClean="0">
                <a:solidFill>
                  <a:srgbClr val="4B5563"/>
                </a:solidFill>
                <a:effectLst/>
                <a:latin typeface="Source Sans Pro"/>
              </a:rPr>
              <a:t>Broadly, they can be grouped into three categories:</a:t>
            </a:r>
          </a:p>
          <a:p>
            <a:r>
              <a:rPr lang="en-US" b="0" i="0" dirty="0" smtClean="0">
                <a:solidFill>
                  <a:srgbClr val="4B5563"/>
                </a:solidFill>
                <a:effectLst/>
                <a:latin typeface="Source Sans Pro"/>
              </a:rPr>
              <a:t>GPT-like (also called </a:t>
            </a:r>
            <a:r>
              <a:rPr lang="en-US" b="0" i="1" dirty="0" smtClean="0">
                <a:solidFill>
                  <a:srgbClr val="4B5563"/>
                </a:solidFill>
                <a:effectLst/>
                <a:latin typeface="Source Sans Pro"/>
              </a:rPr>
              <a:t>auto-regressive</a:t>
            </a:r>
            <a:r>
              <a:rPr lang="en-US" b="0" i="0" dirty="0" smtClean="0">
                <a:solidFill>
                  <a:srgbClr val="4B5563"/>
                </a:solidFill>
                <a:effectLst/>
                <a:latin typeface="Source Sans Pro"/>
              </a:rPr>
              <a:t> Transformer models)</a:t>
            </a:r>
          </a:p>
          <a:p>
            <a:r>
              <a:rPr lang="en-US" b="0" i="0" dirty="0" smtClean="0">
                <a:solidFill>
                  <a:srgbClr val="4B5563"/>
                </a:solidFill>
                <a:effectLst/>
                <a:latin typeface="Source Sans Pro"/>
              </a:rPr>
              <a:t>BERT-like (also called </a:t>
            </a:r>
            <a:r>
              <a:rPr lang="en-US" b="0" i="1" dirty="0" smtClean="0">
                <a:solidFill>
                  <a:srgbClr val="4B5563"/>
                </a:solidFill>
                <a:effectLst/>
                <a:latin typeface="Source Sans Pro"/>
              </a:rPr>
              <a:t>auto-encoding</a:t>
            </a:r>
            <a:r>
              <a:rPr lang="en-US" b="0" i="0" dirty="0" smtClean="0">
                <a:solidFill>
                  <a:srgbClr val="4B5563"/>
                </a:solidFill>
                <a:effectLst/>
                <a:latin typeface="Source Sans Pro"/>
              </a:rPr>
              <a:t> Transformer models)</a:t>
            </a:r>
          </a:p>
          <a:p>
            <a:r>
              <a:rPr lang="en-US" b="0" i="0" dirty="0" smtClean="0">
                <a:solidFill>
                  <a:srgbClr val="4B5563"/>
                </a:solidFill>
                <a:effectLst/>
                <a:latin typeface="Source Sans Pro"/>
              </a:rPr>
              <a:t>BART/T5-like (also called </a:t>
            </a:r>
            <a:r>
              <a:rPr lang="en-US" b="0" i="1" dirty="0" smtClean="0">
                <a:solidFill>
                  <a:srgbClr val="4B5563"/>
                </a:solidFill>
                <a:effectLst/>
                <a:latin typeface="Source Sans Pro"/>
              </a:rPr>
              <a:t>sequence-to-sequence</a:t>
            </a:r>
            <a:r>
              <a:rPr lang="en-US" b="0" i="0" dirty="0" smtClean="0">
                <a:solidFill>
                  <a:srgbClr val="4B5563"/>
                </a:solidFill>
                <a:effectLst/>
                <a:latin typeface="Source Sans Pro"/>
              </a:rPr>
              <a:t> Transformer models)</a:t>
            </a:r>
          </a:p>
          <a:p>
            <a:endParaRPr lang="en-US" dirty="0"/>
          </a:p>
        </p:txBody>
      </p:sp>
    </p:spTree>
    <p:extLst>
      <p:ext uri="{BB962C8B-B14F-4D97-AF65-F5344CB8AC3E}">
        <p14:creationId xmlns:p14="http://schemas.microsoft.com/office/powerpoint/2010/main" val="49052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Transformers are language models</a:t>
            </a:r>
            <a:endParaRPr lang="en-US" dirty="0"/>
          </a:p>
        </p:txBody>
      </p:sp>
      <p:sp>
        <p:nvSpPr>
          <p:cNvPr id="3" name="Content Placeholder 2"/>
          <p:cNvSpPr>
            <a:spLocks noGrp="1"/>
          </p:cNvSpPr>
          <p:nvPr>
            <p:ph idx="1"/>
          </p:nvPr>
        </p:nvSpPr>
        <p:spPr/>
        <p:txBody>
          <a:bodyPr>
            <a:normAutofit fontScale="77500" lnSpcReduction="20000"/>
          </a:bodyPr>
          <a:lstStyle/>
          <a:p>
            <a:r>
              <a:rPr lang="en-US" b="0" i="0" dirty="0" smtClean="0">
                <a:solidFill>
                  <a:srgbClr val="4B5563"/>
                </a:solidFill>
                <a:effectLst/>
                <a:latin typeface="Source Sans Pro"/>
              </a:rPr>
              <a:t>All the Transformer models mentioned above (GPT, BERT, BART, T5, etc.) have been trained as </a:t>
            </a:r>
            <a:r>
              <a:rPr lang="en-US" b="0" i="1" dirty="0" smtClean="0">
                <a:solidFill>
                  <a:srgbClr val="4B5563"/>
                </a:solidFill>
                <a:effectLst/>
                <a:latin typeface="Source Sans Pro"/>
              </a:rPr>
              <a:t>language models</a:t>
            </a:r>
            <a:r>
              <a:rPr lang="en-US" b="0" i="0" dirty="0" smtClean="0">
                <a:solidFill>
                  <a:srgbClr val="4B5563"/>
                </a:solidFill>
                <a:effectLst/>
                <a:latin typeface="Source Sans Pro"/>
              </a:rPr>
              <a:t>. This means they have been trained on large amounts of raw text in a </a:t>
            </a:r>
            <a:r>
              <a:rPr lang="en-US" b="1" i="0" dirty="0" smtClean="0">
                <a:solidFill>
                  <a:srgbClr val="4B5563"/>
                </a:solidFill>
                <a:effectLst/>
                <a:latin typeface="Source Sans Pro"/>
              </a:rPr>
              <a:t>self-supervised fashion</a:t>
            </a:r>
            <a:r>
              <a:rPr lang="en-US" b="0" i="0" dirty="0" smtClean="0">
                <a:solidFill>
                  <a:srgbClr val="4B5563"/>
                </a:solidFill>
                <a:effectLst/>
                <a:latin typeface="Source Sans Pro"/>
              </a:rPr>
              <a:t>. Self-supervised learning is a type of training in which the objective is automatically computed from the inputs of the model. That means that humans are not needed to label the data!</a:t>
            </a:r>
          </a:p>
          <a:p>
            <a:r>
              <a:rPr lang="en-US" b="0" i="0" dirty="0" smtClean="0">
                <a:solidFill>
                  <a:srgbClr val="4B5563"/>
                </a:solidFill>
                <a:effectLst/>
                <a:latin typeface="Source Sans Pro"/>
              </a:rPr>
              <a:t>This type of model develops a statistical understanding of the language it has been trained on, but it’s not very useful for specific practical tasks. Because of this, the general </a:t>
            </a:r>
            <a:r>
              <a:rPr lang="en-US" b="0" i="0" dirty="0" err="1" smtClean="0">
                <a:solidFill>
                  <a:srgbClr val="4B5563"/>
                </a:solidFill>
                <a:effectLst/>
                <a:latin typeface="Source Sans Pro"/>
              </a:rPr>
              <a:t>pretrained</a:t>
            </a:r>
            <a:r>
              <a:rPr lang="en-US" b="0" i="0" dirty="0" smtClean="0">
                <a:solidFill>
                  <a:srgbClr val="4B5563"/>
                </a:solidFill>
                <a:effectLst/>
                <a:latin typeface="Source Sans Pro"/>
              </a:rPr>
              <a:t> model then goes through a process called </a:t>
            </a:r>
            <a:r>
              <a:rPr lang="en-US" b="1" i="1" dirty="0" smtClean="0">
                <a:solidFill>
                  <a:srgbClr val="4B5563"/>
                </a:solidFill>
                <a:effectLst/>
                <a:latin typeface="Source Sans Pro"/>
              </a:rPr>
              <a:t>transfer learning</a:t>
            </a:r>
            <a:r>
              <a:rPr lang="en-US" b="0" i="0" dirty="0" smtClean="0">
                <a:solidFill>
                  <a:srgbClr val="4B5563"/>
                </a:solidFill>
                <a:effectLst/>
                <a:latin typeface="Source Sans Pro"/>
              </a:rPr>
              <a:t>. </a:t>
            </a:r>
            <a:r>
              <a:rPr lang="en-US" b="1" i="0" dirty="0" smtClean="0">
                <a:solidFill>
                  <a:srgbClr val="4B5563"/>
                </a:solidFill>
                <a:effectLst/>
                <a:latin typeface="Source Sans Pro"/>
              </a:rPr>
              <a:t>During this process, the model is fine-tuned in a supervised way</a:t>
            </a:r>
            <a:r>
              <a:rPr lang="en-US" b="0" i="0" dirty="0" smtClean="0">
                <a:solidFill>
                  <a:srgbClr val="4B5563"/>
                </a:solidFill>
                <a:effectLst/>
                <a:latin typeface="Source Sans Pro"/>
              </a:rPr>
              <a:t> — that is, using human-annotated labels — on a given task.</a:t>
            </a:r>
          </a:p>
          <a:p>
            <a:r>
              <a:rPr lang="en-US" b="1" i="0" dirty="0" smtClean="0">
                <a:solidFill>
                  <a:srgbClr val="4B5563"/>
                </a:solidFill>
                <a:effectLst/>
                <a:latin typeface="Source Sans Pro"/>
              </a:rPr>
              <a:t>An example of a task is predicting the next word in a sentence having read the </a:t>
            </a:r>
            <a:r>
              <a:rPr lang="en-US" b="1" i="1" dirty="0" smtClean="0">
                <a:solidFill>
                  <a:srgbClr val="4B5563"/>
                </a:solidFill>
                <a:effectLst/>
                <a:latin typeface="Source Sans Pro"/>
              </a:rPr>
              <a:t>n</a:t>
            </a:r>
            <a:r>
              <a:rPr lang="en-US" b="1" i="0" dirty="0" smtClean="0">
                <a:solidFill>
                  <a:srgbClr val="4B5563"/>
                </a:solidFill>
                <a:effectLst/>
                <a:latin typeface="Source Sans Pro"/>
              </a:rPr>
              <a:t> previous words</a:t>
            </a:r>
            <a:r>
              <a:rPr lang="en-US" b="0" i="0" dirty="0" smtClean="0">
                <a:solidFill>
                  <a:srgbClr val="4B5563"/>
                </a:solidFill>
                <a:effectLst/>
                <a:latin typeface="Source Sans Pro"/>
              </a:rPr>
              <a:t>. This is called </a:t>
            </a:r>
            <a:r>
              <a:rPr lang="en-US" b="1" i="1" dirty="0" smtClean="0">
                <a:solidFill>
                  <a:srgbClr val="4B5563"/>
                </a:solidFill>
                <a:effectLst/>
                <a:latin typeface="Source Sans Pro"/>
              </a:rPr>
              <a:t>causal language modeling</a:t>
            </a:r>
            <a:r>
              <a:rPr lang="en-US" b="1" i="0" dirty="0" smtClean="0">
                <a:solidFill>
                  <a:srgbClr val="4B5563"/>
                </a:solidFill>
                <a:effectLst/>
                <a:latin typeface="Source Sans Pro"/>
              </a:rPr>
              <a:t> because the output depends on the past and present inputs</a:t>
            </a:r>
            <a:r>
              <a:rPr lang="en-US" b="0" i="0" dirty="0" smtClean="0">
                <a:solidFill>
                  <a:srgbClr val="4B5563"/>
                </a:solidFill>
                <a:effectLst/>
                <a:latin typeface="Source Sans Pro"/>
              </a:rPr>
              <a:t>, but not the future ones.</a:t>
            </a:r>
          </a:p>
          <a:p>
            <a:endParaRPr lang="en-US" dirty="0"/>
          </a:p>
        </p:txBody>
      </p:sp>
    </p:spTree>
    <p:extLst>
      <p:ext uri="{BB962C8B-B14F-4D97-AF65-F5344CB8AC3E}">
        <p14:creationId xmlns:p14="http://schemas.microsoft.com/office/powerpoint/2010/main" val="2489231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word Prediction</a:t>
            </a:r>
            <a:endParaRPr lang="en-US" dirty="0"/>
          </a:p>
        </p:txBody>
      </p:sp>
      <p:pic>
        <p:nvPicPr>
          <p:cNvPr id="5" name="Picture 4"/>
          <p:cNvPicPr>
            <a:picLocks noChangeAspect="1"/>
          </p:cNvPicPr>
          <p:nvPr/>
        </p:nvPicPr>
        <p:blipFill>
          <a:blip r:embed="rId2"/>
          <a:stretch>
            <a:fillRect/>
          </a:stretch>
        </p:blipFill>
        <p:spPr>
          <a:xfrm>
            <a:off x="0" y="1942513"/>
            <a:ext cx="12192000" cy="4672465"/>
          </a:xfrm>
          <a:prstGeom prst="rect">
            <a:avLst/>
          </a:prstGeom>
        </p:spPr>
      </p:pic>
    </p:spTree>
    <p:extLst>
      <p:ext uri="{BB962C8B-B14F-4D97-AF65-F5344CB8AC3E}">
        <p14:creationId xmlns:p14="http://schemas.microsoft.com/office/powerpoint/2010/main" val="931233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MLM</a:t>
            </a:r>
            <a:endParaRPr lang="en-US" dirty="0"/>
          </a:p>
        </p:txBody>
      </p:sp>
      <p:pic>
        <p:nvPicPr>
          <p:cNvPr id="4" name="Content Placeholder 3"/>
          <p:cNvPicPr>
            <a:picLocks noGrp="1" noChangeAspect="1"/>
          </p:cNvPicPr>
          <p:nvPr>
            <p:ph idx="1"/>
          </p:nvPr>
        </p:nvPicPr>
        <p:blipFill>
          <a:blip r:embed="rId2"/>
          <a:stretch>
            <a:fillRect/>
          </a:stretch>
        </p:blipFill>
        <p:spPr>
          <a:xfrm>
            <a:off x="838200" y="2517948"/>
            <a:ext cx="10515600" cy="2966691"/>
          </a:xfrm>
          <a:prstGeom prst="rect">
            <a:avLst/>
          </a:prstGeom>
        </p:spPr>
      </p:pic>
    </p:spTree>
    <p:extLst>
      <p:ext uri="{BB962C8B-B14F-4D97-AF65-F5344CB8AC3E}">
        <p14:creationId xmlns:p14="http://schemas.microsoft.com/office/powerpoint/2010/main" val="4248723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3095</TotalTime>
  <Words>1782</Words>
  <Application>Microsoft Office PowerPoint</Application>
  <PresentationFormat>Widescreen</PresentationFormat>
  <Paragraphs>137</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IBM Plex Mono</vt:lpstr>
      <vt:lpstr>Source Sans Pro</vt:lpstr>
      <vt:lpstr>Office Theme</vt:lpstr>
      <vt:lpstr>Generative AI and Transformers</vt:lpstr>
      <vt:lpstr>Recurrent Models</vt:lpstr>
      <vt:lpstr>Transformers</vt:lpstr>
      <vt:lpstr>A bit of Transformer history</vt:lpstr>
      <vt:lpstr>A bit of Transformer history</vt:lpstr>
      <vt:lpstr>A bit of Transformer history</vt:lpstr>
      <vt:lpstr>Transformers are language models</vt:lpstr>
      <vt:lpstr>Next word Prediction</vt:lpstr>
      <vt:lpstr>MLM</vt:lpstr>
      <vt:lpstr>Transformers are big models</vt:lpstr>
      <vt:lpstr>CO2 Emissions</vt:lpstr>
      <vt:lpstr>Global Implications</vt:lpstr>
      <vt:lpstr>Pretraining</vt:lpstr>
      <vt:lpstr>Finetuning – Transfer Learning</vt:lpstr>
      <vt:lpstr>Finetuning – Transfer Learning</vt:lpstr>
      <vt:lpstr>Finetuning – Transfer Learning</vt:lpstr>
      <vt:lpstr>Transformers</vt:lpstr>
      <vt:lpstr>Transformers</vt:lpstr>
      <vt:lpstr>Attention layers</vt:lpstr>
      <vt:lpstr>Transformers with Attention Layers</vt:lpstr>
      <vt:lpstr>Architectures vs. checkpoints</vt:lpstr>
      <vt:lpstr>Encoder Only Models</vt:lpstr>
      <vt:lpstr>Decoder only Models</vt:lpstr>
      <vt:lpstr>Encoder Decoder Models</vt:lpstr>
      <vt:lpstr>Example Usage</vt:lpstr>
      <vt:lpstr>Transformers vs MAMBA</vt:lpstr>
      <vt:lpstr>Transformers</vt:lpstr>
      <vt:lpstr>Transformers - Decoders</vt:lpstr>
      <vt:lpstr>Transformers - Training</vt:lpstr>
      <vt:lpstr>Transformers - Training</vt:lpstr>
      <vt:lpstr>Transformers – Inference (Curse)</vt:lpstr>
      <vt:lpstr>Transformers – Inference (Curse)</vt:lpstr>
      <vt:lpstr>Are RNNs a Solution?</vt:lpstr>
      <vt:lpstr>RNNs</vt:lpstr>
      <vt:lpstr>RNNs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AI and Transformers</dc:title>
  <dc:creator>Microsoft account</dc:creator>
  <cp:lastModifiedBy>Microsoft account</cp:lastModifiedBy>
  <cp:revision>29</cp:revision>
  <dcterms:created xsi:type="dcterms:W3CDTF">2024-10-01T10:38:22Z</dcterms:created>
  <dcterms:modified xsi:type="dcterms:W3CDTF">2025-02-22T21:52:56Z</dcterms:modified>
</cp:coreProperties>
</file>