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0" r:id="rId3"/>
    <p:sldId id="258" r:id="rId4"/>
    <p:sldId id="260" r:id="rId5"/>
    <p:sldId id="261" r:id="rId6"/>
    <p:sldId id="259" r:id="rId7"/>
    <p:sldId id="262" r:id="rId8"/>
    <p:sldId id="263" r:id="rId9"/>
    <p:sldId id="264" r:id="rId10"/>
    <p:sldId id="265" r:id="rId11"/>
    <p:sldId id="266" r:id="rId12"/>
    <p:sldId id="270" r:id="rId13"/>
    <p:sldId id="272" r:id="rId14"/>
    <p:sldId id="284" r:id="rId15"/>
    <p:sldId id="285" r:id="rId16"/>
    <p:sldId id="267" r:id="rId17"/>
    <p:sldId id="271" r:id="rId18"/>
    <p:sldId id="286" r:id="rId19"/>
    <p:sldId id="269" r:id="rId20"/>
    <p:sldId id="273" r:id="rId21"/>
    <p:sldId id="287" r:id="rId22"/>
    <p:sldId id="274" r:id="rId23"/>
    <p:sldId id="283" r:id="rId24"/>
    <p:sldId id="275" r:id="rId25"/>
    <p:sldId id="276" r:id="rId26"/>
    <p:sldId id="288" r:id="rId27"/>
    <p:sldId id="289" r:id="rId28"/>
    <p:sldId id="293" r:id="rId29"/>
    <p:sldId id="294" r:id="rId30"/>
    <p:sldId id="292" r:id="rId31"/>
    <p:sldId id="291" r:id="rId32"/>
    <p:sldId id="295" r:id="rId33"/>
    <p:sldId id="300" r:id="rId34"/>
    <p:sldId id="296" r:id="rId35"/>
    <p:sldId id="302" r:id="rId36"/>
    <p:sldId id="307" r:id="rId37"/>
    <p:sldId id="304" r:id="rId38"/>
    <p:sldId id="297" r:id="rId39"/>
    <p:sldId id="305" r:id="rId40"/>
    <p:sldId id="298" r:id="rId41"/>
    <p:sldId id="306"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A3BAD-0020-4B82-A5BF-CC0FEE216B40}"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1DAE7-424B-49CB-9D94-5EEA735BE0F3}" type="slidenum">
              <a:rPr lang="en-US" smtClean="0"/>
              <a:t>‹#›</a:t>
            </a:fld>
            <a:endParaRPr lang="en-US"/>
          </a:p>
        </p:txBody>
      </p:sp>
    </p:spTree>
    <p:extLst>
      <p:ext uri="{BB962C8B-B14F-4D97-AF65-F5344CB8AC3E}">
        <p14:creationId xmlns:p14="http://schemas.microsoft.com/office/powerpoint/2010/main" val="164705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https://adamharley.com/nn_vis/</a:t>
            </a:r>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2</a:t>
            </a:fld>
            <a:endParaRPr lang="en-US"/>
          </a:p>
        </p:txBody>
      </p:sp>
    </p:spTree>
    <p:extLst>
      <p:ext uri="{BB962C8B-B14F-4D97-AF65-F5344CB8AC3E}">
        <p14:creationId xmlns:p14="http://schemas.microsoft.com/office/powerpoint/2010/main" val="58790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18</a:t>
            </a:fld>
            <a:endParaRPr lang="en-US"/>
          </a:p>
        </p:txBody>
      </p:sp>
    </p:spTree>
    <p:extLst>
      <p:ext uri="{BB962C8B-B14F-4D97-AF65-F5344CB8AC3E}">
        <p14:creationId xmlns:p14="http://schemas.microsoft.com/office/powerpoint/2010/main" val="249829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32</a:t>
            </a:fld>
            <a:endParaRPr lang="en-US"/>
          </a:p>
        </p:txBody>
      </p:sp>
    </p:spTree>
    <p:extLst>
      <p:ext uri="{BB962C8B-B14F-4D97-AF65-F5344CB8AC3E}">
        <p14:creationId xmlns:p14="http://schemas.microsoft.com/office/powerpoint/2010/main" val="94697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33</a:t>
            </a:fld>
            <a:endParaRPr lang="en-US"/>
          </a:p>
        </p:txBody>
      </p:sp>
    </p:spTree>
    <p:extLst>
      <p:ext uri="{BB962C8B-B14F-4D97-AF65-F5344CB8AC3E}">
        <p14:creationId xmlns:p14="http://schemas.microsoft.com/office/powerpoint/2010/main" val="296853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34</a:t>
            </a:fld>
            <a:endParaRPr lang="en-US"/>
          </a:p>
        </p:txBody>
      </p:sp>
    </p:spTree>
    <p:extLst>
      <p:ext uri="{BB962C8B-B14F-4D97-AF65-F5344CB8AC3E}">
        <p14:creationId xmlns:p14="http://schemas.microsoft.com/office/powerpoint/2010/main" val="354012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37</a:t>
            </a:fld>
            <a:endParaRPr lang="en-US"/>
          </a:p>
        </p:txBody>
      </p:sp>
    </p:spTree>
    <p:extLst>
      <p:ext uri="{BB962C8B-B14F-4D97-AF65-F5344CB8AC3E}">
        <p14:creationId xmlns:p14="http://schemas.microsoft.com/office/powerpoint/2010/main" val="257843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09698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298118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3185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805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3426-7D84-477A-AD72-BC2D81876924}"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226170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543426-7D84-477A-AD72-BC2D81876924}"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10072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543426-7D84-477A-AD72-BC2D81876924}" type="datetimeFigureOut">
              <a:rPr lang="en-US" smtClean="0"/>
              <a:t>10/10/2025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7170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543426-7D84-477A-AD72-BC2D81876924}" type="datetimeFigureOut">
              <a:rPr lang="en-US" smtClean="0"/>
              <a:t>10/10/2025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20133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43426-7D84-477A-AD72-BC2D81876924}" type="datetimeFigureOut">
              <a:rPr lang="en-US" smtClean="0"/>
              <a:t>10/10/2025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412560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3426-7D84-477A-AD72-BC2D81876924}"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11681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3426-7D84-477A-AD72-BC2D81876924}"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408221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43426-7D84-477A-AD72-BC2D81876924}" type="datetimeFigureOut">
              <a:rPr lang="en-US" smtClean="0"/>
              <a:t>10/10/2025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5343-D8E8-4B01-8F08-0DDC084B3B69}" type="slidenum">
              <a:rPr lang="en-US" smtClean="0"/>
              <a:t>‹#›</a:t>
            </a:fld>
            <a:endParaRPr lang="en-US"/>
          </a:p>
        </p:txBody>
      </p:sp>
    </p:spTree>
    <p:extLst>
      <p:ext uri="{BB962C8B-B14F-4D97-AF65-F5344CB8AC3E}">
        <p14:creationId xmlns:p14="http://schemas.microsoft.com/office/powerpoint/2010/main" val="306447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and Convolution Neural Networks</a:t>
            </a:r>
            <a:endParaRPr lang="en-US" dirty="0"/>
          </a:p>
        </p:txBody>
      </p:sp>
    </p:spTree>
    <p:extLst>
      <p:ext uri="{BB962C8B-B14F-4D97-AF65-F5344CB8AC3E}">
        <p14:creationId xmlns:p14="http://schemas.microsoft.com/office/powerpoint/2010/main" val="19003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Activation Functions</a:t>
            </a:r>
          </a:p>
          <a:p>
            <a:r>
              <a:rPr lang="en-US" b="1" dirty="0" smtClean="0"/>
              <a:t>What They Are</a:t>
            </a:r>
            <a:r>
              <a:rPr lang="en-US" dirty="0" smtClean="0"/>
              <a:t>: They introduce </a:t>
            </a:r>
            <a:r>
              <a:rPr lang="en-US" b="1" dirty="0" smtClean="0"/>
              <a:t>non-linearity</a:t>
            </a:r>
            <a:r>
              <a:rPr lang="en-US" dirty="0" smtClean="0"/>
              <a:t> into the model, allowing it to learn complex patterns.</a:t>
            </a:r>
          </a:p>
          <a:p>
            <a:r>
              <a:rPr lang="en-US" b="1" dirty="0" smtClean="0"/>
              <a:t>Common Types</a:t>
            </a:r>
            <a:r>
              <a:rPr lang="en-US" dirty="0" smtClean="0"/>
              <a:t>:</a:t>
            </a:r>
          </a:p>
          <a:p>
            <a:pPr marL="742950" lvl="1" indent="-285750"/>
            <a:r>
              <a:rPr lang="en-US" b="1" dirty="0" err="1" smtClean="0"/>
              <a:t>ReLU</a:t>
            </a:r>
            <a:r>
              <a:rPr lang="en-US" b="1" dirty="0" smtClean="0"/>
              <a:t> (Rectified Linear Unit)</a:t>
            </a:r>
            <a:r>
              <a:rPr lang="en-US" dirty="0" smtClean="0"/>
              <a:t>: Outputs the input directly if it's positive; otherwise, it outputs zero. It’s simple and effective for many tasks.</a:t>
            </a:r>
          </a:p>
          <a:p>
            <a:pPr marL="742950" lvl="1" indent="-285750"/>
            <a:r>
              <a:rPr lang="en-US" b="1" dirty="0" smtClean="0"/>
              <a:t>Sigmoid</a:t>
            </a:r>
            <a:r>
              <a:rPr lang="en-US" dirty="0" smtClean="0"/>
              <a:t>: Outputs a value between 0 and 1, making it useful for binary classification.</a:t>
            </a:r>
          </a:p>
          <a:p>
            <a:pPr marL="742950" lvl="1" indent="-285750"/>
            <a:r>
              <a:rPr lang="en-US" b="1" dirty="0" err="1" smtClean="0"/>
              <a:t>Tanh</a:t>
            </a:r>
            <a:r>
              <a:rPr lang="en-US" b="1" dirty="0" smtClean="0"/>
              <a:t> (Hyperbolic Tangent)</a:t>
            </a:r>
            <a:r>
              <a:rPr lang="en-US" dirty="0" smtClean="0"/>
              <a:t>: Outputs values between -1 and 1, which can be better than sigmoid for some tasks.</a:t>
            </a:r>
          </a:p>
          <a:p>
            <a:endParaRPr lang="en-US" dirty="0"/>
          </a:p>
        </p:txBody>
      </p:sp>
    </p:spTree>
    <p:extLst>
      <p:ext uri="{BB962C8B-B14F-4D97-AF65-F5344CB8AC3E}">
        <p14:creationId xmlns:p14="http://schemas.microsoft.com/office/powerpoint/2010/main" val="283509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Why activation functions?</a:t>
            </a:r>
          </a:p>
          <a:p>
            <a:r>
              <a:rPr lang="en-US" dirty="0" smtClean="0"/>
              <a:t>Without activation functions, a neural network would only be able to learn linear relationships, which limits its capability to solve problems like image recognition or language translation. </a:t>
            </a:r>
          </a:p>
          <a:p>
            <a:r>
              <a:rPr lang="en-US" dirty="0" smtClean="0"/>
              <a:t>For example, consider trying to classify images of cats and dogs. If the network only used linear functions, it could only draw straight lines to separate the two classes, which wouldn’t work well if the images are very different. </a:t>
            </a:r>
          </a:p>
          <a:p>
            <a:r>
              <a:rPr lang="en-US" dirty="0" smtClean="0"/>
              <a:t>Activation functions like </a:t>
            </a:r>
            <a:r>
              <a:rPr lang="en-US" dirty="0" err="1" smtClean="0"/>
              <a:t>ReLU</a:t>
            </a:r>
            <a:r>
              <a:rPr lang="en-US" dirty="0" smtClean="0"/>
              <a:t> or sigmoid allow the network to create curved decision boundaries, making it possible to correctly classify even complex images where the boundaries between classes are not straight lines.</a:t>
            </a:r>
            <a:endParaRPr lang="en-US" dirty="0"/>
          </a:p>
        </p:txBody>
      </p:sp>
    </p:spTree>
    <p:extLst>
      <p:ext uri="{BB962C8B-B14F-4D97-AF65-F5344CB8AC3E}">
        <p14:creationId xmlns:p14="http://schemas.microsoft.com/office/powerpoint/2010/main" val="20009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Why activation functions?</a:t>
            </a:r>
          </a:p>
        </p:txBody>
      </p:sp>
      <p:pic>
        <p:nvPicPr>
          <p:cNvPr id="4" name="Picture 3"/>
          <p:cNvPicPr>
            <a:picLocks noChangeAspect="1"/>
          </p:cNvPicPr>
          <p:nvPr/>
        </p:nvPicPr>
        <p:blipFill>
          <a:blip r:embed="rId2"/>
          <a:stretch>
            <a:fillRect/>
          </a:stretch>
        </p:blipFill>
        <p:spPr>
          <a:xfrm>
            <a:off x="838200" y="2388511"/>
            <a:ext cx="9760043" cy="4141598"/>
          </a:xfrm>
          <a:prstGeom prst="rect">
            <a:avLst/>
          </a:prstGeom>
        </p:spPr>
      </p:pic>
    </p:spTree>
    <p:extLst>
      <p:ext uri="{BB962C8B-B14F-4D97-AF65-F5344CB8AC3E}">
        <p14:creationId xmlns:p14="http://schemas.microsoft.com/office/powerpoint/2010/main" val="216261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activation functions?</a:t>
            </a:r>
          </a:p>
          <a:p>
            <a:r>
              <a:rPr lang="en-US" b="1" dirty="0" smtClean="0"/>
              <a:t>Sigmoid</a:t>
            </a:r>
            <a:r>
              <a:rPr lang="en-US" dirty="0" smtClean="0"/>
              <a:t>:</a:t>
            </a:r>
          </a:p>
          <a:p>
            <a:pPr marL="0" indent="0">
              <a:buNone/>
            </a:pPr>
            <a:r>
              <a:rPr lang="en-US" dirty="0" smtClean="0"/>
              <a:t>Purpose: Used for binary classification.</a:t>
            </a:r>
          </a:p>
          <a:p>
            <a:pPr marL="0" indent="0">
              <a:buNone/>
            </a:pPr>
            <a:r>
              <a:rPr lang="en-US" dirty="0" smtClean="0"/>
              <a:t>Output: Between 0 and 1.</a:t>
            </a:r>
          </a:p>
          <a:p>
            <a:pPr marL="0" indent="0">
              <a:buNone/>
            </a:pPr>
            <a:r>
              <a:rPr lang="en-US" dirty="0" smtClean="0"/>
              <a:t>Drawback: Suffers from vanishing gradients.</a:t>
            </a:r>
          </a:p>
          <a:p>
            <a:r>
              <a:rPr lang="en-US" b="1" dirty="0" err="1" smtClean="0"/>
              <a:t>ReLU</a:t>
            </a:r>
            <a:r>
              <a:rPr lang="en-US" b="1" dirty="0" smtClean="0"/>
              <a:t> (Rectified Linear Unit)</a:t>
            </a:r>
            <a:r>
              <a:rPr lang="en-US" dirty="0" smtClean="0"/>
              <a:t>:</a:t>
            </a:r>
          </a:p>
          <a:p>
            <a:pPr marL="0" indent="0">
              <a:buNone/>
            </a:pPr>
            <a:r>
              <a:rPr lang="en-US" dirty="0" smtClean="0"/>
              <a:t>Purpose: Most common, learns complex patterns.</a:t>
            </a:r>
          </a:p>
          <a:p>
            <a:pPr marL="0" indent="0">
              <a:buNone/>
            </a:pPr>
            <a:r>
              <a:rPr lang="en-US" dirty="0" smtClean="0"/>
              <a:t>Output: 0 or positive values.</a:t>
            </a:r>
          </a:p>
          <a:p>
            <a:pPr marL="0" indent="0">
              <a:buNone/>
            </a:pPr>
            <a:r>
              <a:rPr lang="en-US" dirty="0" smtClean="0"/>
              <a:t>Issue: Can suffer from the "dying </a:t>
            </a:r>
            <a:r>
              <a:rPr lang="en-US" dirty="0" err="1" smtClean="0"/>
              <a:t>ReLU</a:t>
            </a:r>
            <a:r>
              <a:rPr lang="en-US" dirty="0" smtClean="0"/>
              <a:t>" problem.</a:t>
            </a:r>
          </a:p>
          <a:p>
            <a:r>
              <a:rPr lang="en-US" b="1" dirty="0" err="1" smtClean="0"/>
              <a:t>Tanh</a:t>
            </a:r>
            <a:r>
              <a:rPr lang="en-US" b="1" dirty="0" smtClean="0"/>
              <a:t> (Hyperbolic Tangent):</a:t>
            </a:r>
          </a:p>
          <a:p>
            <a:pPr marL="0" indent="0">
              <a:buNone/>
            </a:pPr>
            <a:r>
              <a:rPr lang="en-US" dirty="0" smtClean="0"/>
              <a:t>Purpose: Used in hidden layers.</a:t>
            </a:r>
          </a:p>
          <a:p>
            <a:pPr marL="0" indent="0">
              <a:buNone/>
            </a:pPr>
            <a:r>
              <a:rPr lang="en-US" dirty="0" smtClean="0"/>
              <a:t>Output: Between -1 and 1.</a:t>
            </a:r>
          </a:p>
          <a:p>
            <a:pPr marL="0" indent="0">
              <a:buNone/>
            </a:pPr>
            <a:r>
              <a:rPr lang="en-US" dirty="0" smtClean="0"/>
              <a:t>Benefit: Zero-centered, mitigates vanishing gradient.</a:t>
            </a:r>
          </a:p>
          <a:p>
            <a:pPr marL="0" indent="0">
              <a:buNone/>
            </a:pPr>
            <a:endParaRPr lang="en-US" dirty="0" smtClean="0"/>
          </a:p>
        </p:txBody>
      </p:sp>
    </p:spTree>
    <p:extLst>
      <p:ext uri="{BB962C8B-B14F-4D97-AF65-F5344CB8AC3E}">
        <p14:creationId xmlns:p14="http://schemas.microsoft.com/office/powerpoint/2010/main" val="94524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activation functions?</a:t>
            </a:r>
          </a:p>
          <a:p>
            <a:pPr marL="0" lvl="0" indent="0">
              <a:lnSpc>
                <a:spcPct val="100000"/>
              </a:lnSpc>
              <a:spcBef>
                <a:spcPts val="0"/>
              </a:spcBef>
              <a:buNone/>
            </a:pPr>
            <a:r>
              <a:rPr lang="en-US" sz="2000" b="1" dirty="0">
                <a:solidFill>
                  <a:srgbClr val="374151"/>
                </a:solidFill>
                <a:ea typeface="Calibri" panose="020F0502020204030204"/>
                <a:cs typeface="Calibri" panose="020F0502020204030204"/>
              </a:rPr>
              <a:t>Leaky </a:t>
            </a:r>
            <a:r>
              <a:rPr lang="en-US" sz="2000" b="1" dirty="0" err="1">
                <a:solidFill>
                  <a:srgbClr val="374151"/>
                </a:solidFill>
                <a:ea typeface="Calibri" panose="020F0502020204030204"/>
                <a:cs typeface="Calibri" panose="020F0502020204030204"/>
              </a:rPr>
              <a:t>ReLU</a:t>
            </a:r>
            <a:r>
              <a:rPr lang="en-US" sz="2000" b="1" dirty="0">
                <a:solidFill>
                  <a:srgbClr val="374151"/>
                </a:solidFill>
                <a:ea typeface="Calibri" panose="020F0502020204030204"/>
                <a:cs typeface="Calibri" panose="020F0502020204030204"/>
              </a:rPr>
              <a:t>:</a:t>
            </a:r>
            <a:endParaRPr lang="en-US" sz="2000" b="1" dirty="0">
              <a:solidFill>
                <a:srgbClr val="161A3E"/>
              </a:solidFill>
              <a:ea typeface="Calibri" panose="020F0502020204030204"/>
              <a:cs typeface="Calibri" panose="020F0502020204030204"/>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Purpose: Addresses the "dying </a:t>
            </a:r>
            <a:r>
              <a:rPr lang="en-US" sz="2000" dirty="0" err="1">
                <a:solidFill>
                  <a:srgbClr val="374151"/>
                </a:solidFill>
                <a:ea typeface="Calibri" panose="020F0502020204030204"/>
                <a:cs typeface="Calibri" panose="020F0502020204030204"/>
              </a:rPr>
              <a:t>ReLU</a:t>
            </a:r>
            <a:r>
              <a:rPr lang="en-US" sz="2000" dirty="0">
                <a:solidFill>
                  <a:srgbClr val="374151"/>
                </a:solidFill>
                <a:ea typeface="Calibri" panose="020F0502020204030204"/>
                <a:cs typeface="Calibri" panose="020F0502020204030204"/>
              </a:rPr>
              <a:t>" issue.</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Output: 0 or a small gradient.</a:t>
            </a:r>
            <a:endParaRPr lang="en-US" sz="2000" dirty="0">
              <a:solidFill>
                <a:srgbClr val="161A3E"/>
              </a:solidFill>
            </a:endParaRPr>
          </a:p>
          <a:p>
            <a:pPr marL="800100" lvl="1" indent="-342900">
              <a:lnSpc>
                <a:spcPct val="100000"/>
              </a:lnSpc>
              <a:spcBef>
                <a:spcPts val="0"/>
              </a:spcBef>
            </a:pPr>
            <a:r>
              <a:rPr lang="en-US" sz="2000" dirty="0" err="1">
                <a:solidFill>
                  <a:srgbClr val="374151"/>
                </a:solidFill>
                <a:ea typeface="Calibri" panose="020F0502020204030204"/>
                <a:cs typeface="Calibri" panose="020F0502020204030204"/>
              </a:rPr>
              <a:t>Hyperparameter</a:t>
            </a:r>
            <a:r>
              <a:rPr lang="en-US" sz="2000" dirty="0">
                <a:solidFill>
                  <a:srgbClr val="374151"/>
                </a:solidFill>
                <a:ea typeface="Calibri" panose="020F0502020204030204"/>
                <a:cs typeface="Calibri" panose="020F0502020204030204"/>
              </a:rPr>
              <a:t>: α (slope).</a:t>
            </a:r>
            <a:endParaRPr lang="en-US" sz="2000" dirty="0">
              <a:solidFill>
                <a:srgbClr val="161A3E"/>
              </a:solidFill>
            </a:endParaRPr>
          </a:p>
          <a:p>
            <a:pPr marL="800100" lvl="1" indent="-342900">
              <a:lnSpc>
                <a:spcPct val="100000"/>
              </a:lnSpc>
              <a:spcBef>
                <a:spcPts val="0"/>
              </a:spcBef>
            </a:pPr>
            <a:endParaRPr lang="en-US" sz="2000" dirty="0">
              <a:solidFill>
                <a:srgbClr val="374151"/>
              </a:solidFill>
              <a:ea typeface="Calibri" panose="020F0502020204030204"/>
              <a:cs typeface="Calibri" panose="020F0502020204030204"/>
            </a:endParaRPr>
          </a:p>
          <a:p>
            <a:pPr marL="0" lvl="0" indent="0">
              <a:lnSpc>
                <a:spcPct val="100000"/>
              </a:lnSpc>
              <a:spcBef>
                <a:spcPts val="0"/>
              </a:spcBef>
              <a:buNone/>
            </a:pPr>
            <a:r>
              <a:rPr lang="en-US" sz="2000" b="1" dirty="0" err="1">
                <a:solidFill>
                  <a:srgbClr val="374151"/>
                </a:solidFill>
                <a:ea typeface="Calibri" panose="020F0502020204030204"/>
                <a:cs typeface="Calibri" panose="020F0502020204030204"/>
              </a:rPr>
              <a:t>Softmax</a:t>
            </a:r>
            <a:r>
              <a:rPr lang="en-US" sz="2000" b="1" dirty="0">
                <a:solidFill>
                  <a:srgbClr val="374151"/>
                </a:solidFill>
                <a:ea typeface="Calibri" panose="020F0502020204030204"/>
                <a:cs typeface="Calibri" panose="020F0502020204030204"/>
              </a:rPr>
              <a:t>:</a:t>
            </a:r>
            <a:endParaRPr lang="en-US" sz="2000" b="1" dirty="0">
              <a:solidFill>
                <a:srgbClr val="161A3E"/>
              </a:solidFill>
              <a:ea typeface="Calibri" panose="020F0502020204030204"/>
              <a:cs typeface="Calibri" panose="020F0502020204030204"/>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Purpose: Used for multi-class classification.</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Output: Normalized probabilities.</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Converts scores to probabilities.</a:t>
            </a:r>
            <a:endParaRPr lang="en-US" sz="2000" dirty="0">
              <a:solidFill>
                <a:srgbClr val="161A3E"/>
              </a:solidFill>
            </a:endParaRPr>
          </a:p>
          <a:p>
            <a:pPr marL="0" indent="0">
              <a:buNone/>
            </a:pPr>
            <a:endParaRPr lang="en-US" dirty="0" smtClean="0"/>
          </a:p>
        </p:txBody>
      </p:sp>
    </p:spTree>
    <p:extLst>
      <p:ext uri="{BB962C8B-B14F-4D97-AF65-F5344CB8AC3E}">
        <p14:creationId xmlns:p14="http://schemas.microsoft.com/office/powerpoint/2010/main" val="48641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1026" name="Picture 2" descr="Activation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93549"/>
            <a:ext cx="12192001" cy="1422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4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Loss Function</a:t>
            </a:r>
          </a:p>
          <a:p>
            <a:r>
              <a:rPr lang="en-US" b="1" dirty="0" smtClean="0"/>
              <a:t>What It Is</a:t>
            </a:r>
            <a:r>
              <a:rPr lang="en-US" dirty="0" smtClean="0"/>
              <a:t>: The loss function measures how well the network's predictions match the actual outcomes. It tells us how "off" the model is.</a:t>
            </a:r>
          </a:p>
          <a:p>
            <a:r>
              <a:rPr lang="en-US" b="1" dirty="0" smtClean="0"/>
              <a:t>How It Works</a:t>
            </a:r>
            <a:r>
              <a:rPr lang="en-US" dirty="0" smtClean="0"/>
              <a:t>: </a:t>
            </a:r>
            <a:r>
              <a:rPr lang="en-US" b="1" dirty="0" smtClean="0"/>
              <a:t>During training, the network aims to minimize this loss by adjusting weights and biases</a:t>
            </a:r>
            <a:r>
              <a:rPr lang="en-US" dirty="0" smtClean="0"/>
              <a:t>.</a:t>
            </a:r>
          </a:p>
          <a:p>
            <a:endParaRPr lang="en-US" dirty="0"/>
          </a:p>
        </p:txBody>
      </p:sp>
    </p:spTree>
    <p:extLst>
      <p:ext uri="{BB962C8B-B14F-4D97-AF65-F5344CB8AC3E}">
        <p14:creationId xmlns:p14="http://schemas.microsoft.com/office/powerpoint/2010/main" val="29657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Loss Function</a:t>
            </a:r>
          </a:p>
          <a:p>
            <a:pPr marL="0" indent="0">
              <a:buNone/>
            </a:pPr>
            <a:r>
              <a:rPr lang="en-US" b="1" dirty="0" smtClean="0"/>
              <a:t>Mean Squared Error (MSE):</a:t>
            </a:r>
          </a:p>
          <a:p>
            <a:r>
              <a:rPr lang="en-US" dirty="0" smtClean="0"/>
              <a:t>Measures the average squared difference between predicted and actual values.</a:t>
            </a:r>
          </a:p>
          <a:p>
            <a:r>
              <a:rPr lang="en-US" dirty="0" smtClean="0"/>
              <a:t>Commonly used in </a:t>
            </a:r>
            <a:r>
              <a:rPr lang="en-US" b="1" dirty="0" smtClean="0"/>
              <a:t>regression</a:t>
            </a:r>
            <a:r>
              <a:rPr lang="en-US" dirty="0" smtClean="0"/>
              <a:t> tasks.</a:t>
            </a:r>
            <a:br>
              <a:rPr lang="en-US" dirty="0" smtClean="0"/>
            </a:br>
            <a:r>
              <a:rPr lang="en-US" dirty="0" smtClean="0"/>
              <a:t>Other regression related loss functions include MAE, MAPE etc.</a:t>
            </a:r>
          </a:p>
          <a:p>
            <a:pPr marL="0" indent="0">
              <a:buNone/>
            </a:pPr>
            <a:r>
              <a:rPr lang="en-US" b="1" dirty="0" smtClean="0"/>
              <a:t>Cross-Entropy Loss:</a:t>
            </a:r>
          </a:p>
          <a:p>
            <a:r>
              <a:rPr lang="en-US" dirty="0" smtClean="0"/>
              <a:t>Measures the difference between two probability distributions, used for classification</a:t>
            </a:r>
            <a:r>
              <a:rPr lang="en-US" b="1" dirty="0" smtClean="0"/>
              <a:t>.</a:t>
            </a:r>
          </a:p>
          <a:p>
            <a:pPr marL="0" indent="0">
              <a:buNone/>
            </a:pPr>
            <a:r>
              <a:rPr lang="en-US" b="1" dirty="0" smtClean="0"/>
              <a:t>Binary </a:t>
            </a:r>
            <a:r>
              <a:rPr lang="en-US" b="1" dirty="0" smtClean="0"/>
              <a:t>Cross-Entropy</a:t>
            </a:r>
            <a:r>
              <a:rPr lang="en-US" dirty="0" smtClean="0"/>
              <a:t>: </a:t>
            </a:r>
          </a:p>
          <a:p>
            <a:r>
              <a:rPr lang="en-US" dirty="0" smtClean="0"/>
              <a:t>For binary classification.</a:t>
            </a:r>
          </a:p>
          <a:p>
            <a:pPr marL="0" indent="0">
              <a:buNone/>
            </a:pPr>
            <a:r>
              <a:rPr lang="en-US" b="1" dirty="0" smtClean="0"/>
              <a:t>Categorical Cross-Entropy:</a:t>
            </a:r>
            <a:r>
              <a:rPr lang="en-US" dirty="0" smtClean="0"/>
              <a:t> </a:t>
            </a:r>
          </a:p>
          <a:p>
            <a:r>
              <a:rPr lang="en-US" dirty="0" smtClean="0"/>
              <a:t>For </a:t>
            </a:r>
            <a:r>
              <a:rPr lang="en-US" b="1" dirty="0" smtClean="0"/>
              <a:t>multi-class classification</a:t>
            </a:r>
            <a:r>
              <a:rPr lang="en-US" dirty="0" smtClean="0"/>
              <a:t>.</a:t>
            </a:r>
          </a:p>
          <a:p>
            <a:pPr marL="0" indent="0">
              <a:buNone/>
            </a:pPr>
            <a:endParaRPr lang="en-US" dirty="0"/>
          </a:p>
        </p:txBody>
      </p:sp>
    </p:spTree>
    <p:extLst>
      <p:ext uri="{BB962C8B-B14F-4D97-AF65-F5344CB8AC3E}">
        <p14:creationId xmlns:p14="http://schemas.microsoft.com/office/powerpoint/2010/main" val="16189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Loss Function</a:t>
            </a:r>
          </a:p>
          <a:p>
            <a:r>
              <a:rPr lang="en-US" b="1" dirty="0" smtClean="0"/>
              <a:t>Sparse Categorical Cross-Entropy</a:t>
            </a:r>
            <a:r>
              <a:rPr lang="en-US" dirty="0" smtClean="0"/>
              <a:t>:</a:t>
            </a:r>
          </a:p>
          <a:p>
            <a:r>
              <a:rPr lang="en-US" dirty="0" smtClean="0"/>
              <a:t>Use When: Your classification task involves multiple classes and your labels are </a:t>
            </a:r>
            <a:r>
              <a:rPr lang="en-US" b="1" dirty="0" smtClean="0"/>
              <a:t>integers</a:t>
            </a:r>
            <a:r>
              <a:rPr lang="en-US" dirty="0" smtClean="0"/>
              <a:t> (e.g., class indices) rather than one-hot encoded vectors.</a:t>
            </a:r>
          </a:p>
          <a:p>
            <a:r>
              <a:rPr lang="en-US" dirty="0" smtClean="0"/>
              <a:t>Suitable For: Multi-class classification problems where each sample belongs to one of several classes, and the labels are represented as integers (e.g., 0, 1, 2, etc.).</a:t>
            </a:r>
          </a:p>
          <a:p>
            <a:r>
              <a:rPr lang="en-US" dirty="0" smtClean="0"/>
              <a:t>If your labels are </a:t>
            </a:r>
            <a:r>
              <a:rPr lang="en-US" b="1" dirty="0" smtClean="0"/>
              <a:t>one-hot encoded</a:t>
            </a:r>
            <a:r>
              <a:rPr lang="en-US" dirty="0" smtClean="0"/>
              <a:t>, use </a:t>
            </a:r>
            <a:r>
              <a:rPr lang="en-US" b="1" dirty="0" err="1" smtClean="0"/>
              <a:t>categorical_crossentropy</a:t>
            </a:r>
            <a:r>
              <a:rPr lang="en-US" dirty="0" smtClean="0"/>
              <a:t>. Examples (for a 3-class classification): [1,0,0] , [0,1,0], [0,0,1]</a:t>
            </a:r>
          </a:p>
          <a:p>
            <a:r>
              <a:rPr lang="en-US" dirty="0" smtClean="0"/>
              <a:t>But if your </a:t>
            </a:r>
            <a:r>
              <a:rPr lang="en-US" b="1" dirty="0" smtClean="0"/>
              <a:t>labels are integers</a:t>
            </a:r>
            <a:r>
              <a:rPr lang="en-US" dirty="0" smtClean="0"/>
              <a:t>, use </a:t>
            </a:r>
            <a:r>
              <a:rPr lang="en-US" b="1" dirty="0" err="1" smtClean="0"/>
              <a:t>sparse_categorical_crossentropy</a:t>
            </a:r>
            <a:r>
              <a:rPr lang="en-US" dirty="0" smtClean="0"/>
              <a:t>. Examples for above 3-class classification problem: [1] , [2], [3]</a:t>
            </a:r>
          </a:p>
          <a:p>
            <a:pPr marL="0" indent="0">
              <a:buNone/>
            </a:pPr>
            <a:endParaRPr lang="en-US" dirty="0"/>
          </a:p>
        </p:txBody>
      </p:sp>
    </p:spTree>
    <p:extLst>
      <p:ext uri="{BB962C8B-B14F-4D97-AF65-F5344CB8AC3E}">
        <p14:creationId xmlns:p14="http://schemas.microsoft.com/office/powerpoint/2010/main" val="1904111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Optimizer</a:t>
            </a:r>
          </a:p>
          <a:p>
            <a:r>
              <a:rPr lang="en-US" b="1" dirty="0" smtClean="0"/>
              <a:t>What It Is</a:t>
            </a:r>
            <a:r>
              <a:rPr lang="en-US" dirty="0" smtClean="0"/>
              <a:t>: An optimizer is an </a:t>
            </a:r>
            <a:r>
              <a:rPr lang="en-US" b="1" dirty="0" smtClean="0"/>
              <a:t>algorithm used to update the weights and biases based on the loss function</a:t>
            </a:r>
            <a:r>
              <a:rPr lang="en-US" dirty="0" smtClean="0"/>
              <a:t>. It helps the model learn by improving its accuracy.</a:t>
            </a:r>
          </a:p>
          <a:p>
            <a:r>
              <a:rPr lang="en-US" b="1" dirty="0" smtClean="0"/>
              <a:t>Common Optimizers</a:t>
            </a:r>
            <a:r>
              <a:rPr lang="en-US" dirty="0" smtClean="0"/>
              <a:t>:</a:t>
            </a:r>
          </a:p>
          <a:p>
            <a:pPr marL="742950" lvl="1" indent="-285750"/>
            <a:r>
              <a:rPr lang="en-US" b="1" dirty="0" smtClean="0"/>
              <a:t>Gradient Descent</a:t>
            </a:r>
            <a:r>
              <a:rPr lang="en-US" dirty="0" smtClean="0"/>
              <a:t>: Updates weights by moving them in the direction that reduces the loss.</a:t>
            </a:r>
          </a:p>
          <a:p>
            <a:pPr marL="742950" lvl="1" indent="-285750"/>
            <a:r>
              <a:rPr lang="en-US" b="1" dirty="0" smtClean="0"/>
              <a:t>Adam (Adaptive Moment Estimation)</a:t>
            </a:r>
            <a:r>
              <a:rPr lang="en-US" dirty="0" smtClean="0"/>
              <a:t>: A more advanced optimizer that adapts learning rates for different weights.</a:t>
            </a:r>
          </a:p>
          <a:p>
            <a:endParaRPr lang="en-US" dirty="0"/>
          </a:p>
        </p:txBody>
      </p:sp>
    </p:spTree>
    <p:extLst>
      <p:ext uri="{BB962C8B-B14F-4D97-AF65-F5344CB8AC3E}">
        <p14:creationId xmlns:p14="http://schemas.microsoft.com/office/powerpoint/2010/main" val="196487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Tree>
    <p:extLst>
      <p:ext uri="{BB962C8B-B14F-4D97-AF65-F5344CB8AC3E}">
        <p14:creationId xmlns:p14="http://schemas.microsoft.com/office/powerpoint/2010/main" val="2639752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a:xfrm>
            <a:off x="838200" y="1825625"/>
            <a:ext cx="5806440" cy="4351338"/>
          </a:xfrm>
        </p:spPr>
        <p:txBody>
          <a:bodyPr>
            <a:normAutofit fontScale="70000" lnSpcReduction="20000"/>
          </a:bodyPr>
          <a:lstStyle/>
          <a:p>
            <a:pPr marL="0" indent="0">
              <a:buNone/>
            </a:pPr>
            <a:r>
              <a:rPr lang="en-US" b="1" dirty="0" smtClean="0"/>
              <a:t>Optimizer</a:t>
            </a:r>
          </a:p>
          <a:p>
            <a:pPr marL="0" indent="0">
              <a:buNone/>
            </a:pPr>
            <a:r>
              <a:rPr lang="en-US" b="1" dirty="0" smtClean="0"/>
              <a:t>Gradient descent</a:t>
            </a:r>
          </a:p>
          <a:p>
            <a:r>
              <a:rPr lang="en-US" dirty="0" smtClean="0"/>
              <a:t>Gradient descent is an optimization technique used to minimize the error in a model's predictions by adjusting its parameters. </a:t>
            </a:r>
          </a:p>
          <a:p>
            <a:r>
              <a:rPr lang="en-US" dirty="0" smtClean="0"/>
              <a:t>Imagine you are on a hilly landscape and want to find the lowest point (the minimum error). To do this, you take small steps in the direction where the slope is steepest downhill, adjusting your position with each step. </a:t>
            </a:r>
          </a:p>
          <a:p>
            <a:r>
              <a:rPr lang="en-US" dirty="0" smtClean="0"/>
              <a:t>Similarly, in gradient descent, the algorithm calculates the gradient (or slope) of the error function with respect to each parameter, and then updates the parameters in the direction that reduces the error. This process is repeated iteratively until the model's predictions are as accurate as possible.</a:t>
            </a:r>
            <a:endParaRPr lang="en-US" dirty="0"/>
          </a:p>
        </p:txBody>
      </p:sp>
      <p:pic>
        <p:nvPicPr>
          <p:cNvPr id="4" name="Picture 3"/>
          <p:cNvPicPr>
            <a:picLocks noChangeAspect="1"/>
          </p:cNvPicPr>
          <p:nvPr/>
        </p:nvPicPr>
        <p:blipFill>
          <a:blip r:embed="rId2"/>
          <a:stretch>
            <a:fillRect/>
          </a:stretch>
        </p:blipFill>
        <p:spPr>
          <a:xfrm>
            <a:off x="6483098" y="2252345"/>
            <a:ext cx="5637782" cy="3514217"/>
          </a:xfrm>
          <a:prstGeom prst="rect">
            <a:avLst/>
          </a:prstGeom>
        </p:spPr>
      </p:pic>
    </p:spTree>
    <p:extLst>
      <p:ext uri="{BB962C8B-B14F-4D97-AF65-F5344CB8AC3E}">
        <p14:creationId xmlns:p14="http://schemas.microsoft.com/office/powerpoint/2010/main" val="285260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a:xfrm>
            <a:off x="838200" y="1825625"/>
            <a:ext cx="5806440" cy="4351338"/>
          </a:xfrm>
        </p:spPr>
        <p:txBody>
          <a:bodyPr>
            <a:normAutofit fontScale="70000" lnSpcReduction="20000"/>
          </a:bodyPr>
          <a:lstStyle/>
          <a:p>
            <a:pPr marL="0" indent="0">
              <a:buNone/>
            </a:pPr>
            <a:r>
              <a:rPr lang="en-US" b="1" dirty="0" smtClean="0"/>
              <a:t>Optimizer</a:t>
            </a:r>
          </a:p>
          <a:p>
            <a:r>
              <a:rPr lang="en-US" b="1" dirty="0" smtClean="0"/>
              <a:t>Gradient descent</a:t>
            </a:r>
          </a:p>
          <a:p>
            <a:r>
              <a:rPr lang="en-US" dirty="0" smtClean="0"/>
              <a:t>In gradient descent, the l</a:t>
            </a:r>
            <a:r>
              <a:rPr lang="en-US" b="1" dirty="0" smtClean="0"/>
              <a:t>earning rate controls how big each step is when adjusting the model's parameters</a:t>
            </a:r>
            <a:r>
              <a:rPr lang="en-US" dirty="0" smtClean="0"/>
              <a:t>. </a:t>
            </a:r>
          </a:p>
          <a:p>
            <a:r>
              <a:rPr lang="en-US" dirty="0" smtClean="0"/>
              <a:t>A high learning rate might cause the steps to be too large, potentially overshooting the minimum error, while a low learning rate could make the process too slow and get stuck in local minima—points where the error is lower than surrounding areas but not the absolute lowest. </a:t>
            </a:r>
          </a:p>
          <a:p>
            <a:r>
              <a:rPr lang="en-US" dirty="0" smtClean="0"/>
              <a:t>The goal is to find the global minimum, the absolute lowest point of error across the entire landscape. Balancing the learning rate and navigating around local minima are crucial for effectively finding the global minimum and achieving the best possible model performance.</a:t>
            </a:r>
          </a:p>
        </p:txBody>
      </p:sp>
      <p:pic>
        <p:nvPicPr>
          <p:cNvPr id="5" name="Picture 4"/>
          <p:cNvPicPr>
            <a:picLocks noChangeAspect="1"/>
          </p:cNvPicPr>
          <p:nvPr/>
        </p:nvPicPr>
        <p:blipFill>
          <a:blip r:embed="rId2"/>
          <a:stretch>
            <a:fillRect/>
          </a:stretch>
        </p:blipFill>
        <p:spPr>
          <a:xfrm>
            <a:off x="6644640" y="1825625"/>
            <a:ext cx="5505383" cy="3873211"/>
          </a:xfrm>
          <a:prstGeom prst="rect">
            <a:avLst/>
          </a:prstGeom>
        </p:spPr>
      </p:pic>
    </p:spTree>
    <p:extLst>
      <p:ext uri="{BB962C8B-B14F-4D97-AF65-F5344CB8AC3E}">
        <p14:creationId xmlns:p14="http://schemas.microsoft.com/office/powerpoint/2010/main" val="75618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Training Process</a:t>
            </a:r>
          </a:p>
          <a:p>
            <a:r>
              <a:rPr lang="en-US" b="1" dirty="0" smtClean="0"/>
              <a:t>What It Is</a:t>
            </a:r>
            <a:r>
              <a:rPr lang="en-US" dirty="0" smtClean="0"/>
              <a:t>: Training is the process of </a:t>
            </a:r>
            <a:r>
              <a:rPr lang="en-US" b="1" dirty="0" smtClean="0"/>
              <a:t>teaching the network to make accurate predictions</a:t>
            </a:r>
            <a:r>
              <a:rPr lang="en-US" dirty="0" smtClean="0"/>
              <a:t>. It </a:t>
            </a:r>
            <a:r>
              <a:rPr lang="en-US" b="1" dirty="0" smtClean="0"/>
              <a:t>involves feeding data into the network, calculating the loss, and adjusting weights using the optimizer.</a:t>
            </a:r>
          </a:p>
          <a:p>
            <a:pPr marL="0" indent="0">
              <a:buNone/>
            </a:pPr>
            <a:endParaRPr lang="en-US" dirty="0"/>
          </a:p>
        </p:txBody>
      </p:sp>
    </p:spTree>
    <p:extLst>
      <p:ext uri="{BB962C8B-B14F-4D97-AF65-F5344CB8AC3E}">
        <p14:creationId xmlns:p14="http://schemas.microsoft.com/office/powerpoint/2010/main" val="250272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Training Process</a:t>
            </a:r>
          </a:p>
          <a:p>
            <a:r>
              <a:rPr lang="en-US" b="1" dirty="0" smtClean="0"/>
              <a:t>Steps</a:t>
            </a:r>
            <a:r>
              <a:rPr lang="en-US" dirty="0" smtClean="0"/>
              <a:t>:</a:t>
            </a:r>
          </a:p>
          <a:p>
            <a:pPr marL="742950" lvl="1" indent="-285750"/>
            <a:r>
              <a:rPr lang="en-US" b="1" dirty="0" smtClean="0"/>
              <a:t>Forward Pass</a:t>
            </a:r>
            <a:r>
              <a:rPr lang="en-US" dirty="0" smtClean="0"/>
              <a:t>: Input data passes through the network, and predictions are made.</a:t>
            </a:r>
          </a:p>
          <a:p>
            <a:pPr marL="742950" lvl="1" indent="-285750"/>
            <a:r>
              <a:rPr lang="en-US" b="1" dirty="0" smtClean="0"/>
              <a:t>Loss Calculation</a:t>
            </a:r>
            <a:r>
              <a:rPr lang="en-US" dirty="0" smtClean="0"/>
              <a:t>: The loss function calculates how far off the predictions are from the actual outcomes.</a:t>
            </a:r>
          </a:p>
          <a:p>
            <a:pPr marL="742950" lvl="1" indent="-285750"/>
            <a:r>
              <a:rPr lang="en-US" b="1" dirty="0" smtClean="0"/>
              <a:t>Backward Pass</a:t>
            </a:r>
            <a:r>
              <a:rPr lang="en-US" dirty="0" smtClean="0"/>
              <a:t>: Gradients are computed to understand how much each weight contributed to the loss.</a:t>
            </a:r>
          </a:p>
          <a:p>
            <a:pPr marL="742950" lvl="1" indent="-285750"/>
            <a:r>
              <a:rPr lang="en-US" b="1" dirty="0" smtClean="0"/>
              <a:t>Weight Update</a:t>
            </a:r>
            <a:r>
              <a:rPr lang="en-US" dirty="0" smtClean="0"/>
              <a:t>: The optimizer adjusts the weights based on these gradients to reduce the loss.</a:t>
            </a:r>
          </a:p>
          <a:p>
            <a:endParaRPr lang="en-US" dirty="0"/>
          </a:p>
        </p:txBody>
      </p:sp>
    </p:spTree>
    <p:extLst>
      <p:ext uri="{BB962C8B-B14F-4D97-AF65-F5344CB8AC3E}">
        <p14:creationId xmlns:p14="http://schemas.microsoft.com/office/powerpoint/2010/main" val="182693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Backpropagation</a:t>
            </a:r>
            <a:endParaRPr lang="en-US" dirty="0" smtClean="0"/>
          </a:p>
          <a:p>
            <a:r>
              <a:rPr lang="en-US" dirty="0" smtClean="0"/>
              <a:t>During the training process of a neural network, backpropagation is used to calculate how much each weight in the network contributed to the error by computing gradients. </a:t>
            </a:r>
          </a:p>
          <a:p>
            <a:r>
              <a:rPr lang="en-US" dirty="0" smtClean="0"/>
              <a:t>These gradients indicate how to adjust the weights to reduce the error. </a:t>
            </a:r>
          </a:p>
          <a:p>
            <a:r>
              <a:rPr lang="en-US" dirty="0" smtClean="0"/>
              <a:t>The optimizer then takes these gradients and updates the weights accordingly. </a:t>
            </a:r>
          </a:p>
          <a:p>
            <a:r>
              <a:rPr lang="en-US" dirty="0" smtClean="0"/>
              <a:t>Essentially, backpropagation provides the information on how to change the weights, and the optimizer uses this information to make the adjustments, ensuring that the network gradually improves its predictions by minimizing the error through iterative updates.</a:t>
            </a:r>
            <a:endParaRPr lang="en-US" dirty="0"/>
          </a:p>
        </p:txBody>
      </p:sp>
    </p:spTree>
    <p:extLst>
      <p:ext uri="{BB962C8B-B14F-4D97-AF65-F5344CB8AC3E}">
        <p14:creationId xmlns:p14="http://schemas.microsoft.com/office/powerpoint/2010/main" val="29707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Back Propagation</a:t>
            </a:r>
          </a:p>
          <a:p>
            <a:pPr marL="0" indent="0">
              <a:buNone/>
            </a:pPr>
            <a:endParaRPr lang="en-US" dirty="0"/>
          </a:p>
        </p:txBody>
      </p:sp>
      <p:pic>
        <p:nvPicPr>
          <p:cNvPr id="4098" name="Picture 2" descr="Backpropagation in Neural Network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15" y="2506232"/>
            <a:ext cx="9669145" cy="425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1ED0A47-EC7E-9AD2-4E43-64F3552C8CF5}"/>
              </a:ext>
            </a:extLst>
          </p:cNvPr>
          <p:cNvSpPr txBox="1"/>
          <p:nvPr/>
        </p:nvSpPr>
        <p:spPr>
          <a:xfrm>
            <a:off x="624360" y="1665288"/>
            <a:ext cx="6195890" cy="3594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Söhne"/>
                <a:cs typeface="Söhne"/>
              </a:rPr>
              <a:t>Feedforward and Backpropagation:</a:t>
            </a:r>
            <a:endParaRPr lang="en-US" sz="2200" b="1"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b="1" dirty="0">
                <a:solidFill>
                  <a:srgbClr val="374151"/>
                </a:solidFill>
                <a:ea typeface="Söhne"/>
                <a:cs typeface="Söhne"/>
              </a:rPr>
              <a:t>Feedforward</a:t>
            </a:r>
            <a:r>
              <a:rPr lang="en-US" sz="2200" dirty="0">
                <a:solidFill>
                  <a:srgbClr val="374151"/>
                </a:solidFill>
                <a:ea typeface="Söhne"/>
                <a:cs typeface="Söhne"/>
              </a:rPr>
              <a:t>: Data flows from input through hidden layers to output for predictions.</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Backpropagation</a:t>
            </a:r>
            <a:r>
              <a:rPr lang="en-US" sz="2200" dirty="0">
                <a:solidFill>
                  <a:srgbClr val="374151"/>
                </a:solidFill>
                <a:ea typeface="Söhne"/>
                <a:cs typeface="Söhne"/>
              </a:rPr>
              <a:t>: Training process involving error calculation, error propagation, and weight/bias adjustment using optimization methods like gradient descent to refine the model.</a:t>
            </a:r>
            <a:endParaRPr lang="en-US" sz="2200" dirty="0">
              <a:solidFill>
                <a:srgbClr val="374151"/>
              </a:solidFill>
            </a:endParaRPr>
          </a:p>
        </p:txBody>
      </p:sp>
      <p:pic>
        <p:nvPicPr>
          <p:cNvPr id="3" name="Picture 2" descr="Gradient Descent vs. Backpropagation: What's the Difference?">
            <a:extLst>
              <a:ext uri="{FF2B5EF4-FFF2-40B4-BE49-F238E27FC236}">
                <a16:creationId xmlns:a16="http://schemas.microsoft.com/office/drawing/2014/main" xmlns="" id="{511A90C0-5BCA-5345-8C05-97B56463ACA1}"/>
              </a:ext>
            </a:extLst>
          </p:cNvPr>
          <p:cNvPicPr>
            <a:picLocks noChangeAspect="1"/>
          </p:cNvPicPr>
          <p:nvPr/>
        </p:nvPicPr>
        <p:blipFill rotWithShape="1">
          <a:blip r:embed="rId2"/>
          <a:srcRect l="7186" r="4215"/>
          <a:stretch/>
        </p:blipFill>
        <p:spPr>
          <a:xfrm>
            <a:off x="7004116" y="3318614"/>
            <a:ext cx="4803908" cy="2676577"/>
          </a:xfrm>
          <a:prstGeom prst="rect">
            <a:avLst/>
          </a:prstGeom>
        </p:spPr>
      </p:pic>
      <p:pic>
        <p:nvPicPr>
          <p:cNvPr id="4" name="Picture 3" descr="Gradient Descent vs. Backpropagation: What's the Difference?">
            <a:extLst>
              <a:ext uri="{FF2B5EF4-FFF2-40B4-BE49-F238E27FC236}">
                <a16:creationId xmlns:a16="http://schemas.microsoft.com/office/drawing/2014/main" xmlns="" id="{5E85DE29-8B87-0F42-12DD-292DE430DD2C}"/>
              </a:ext>
            </a:extLst>
          </p:cNvPr>
          <p:cNvPicPr>
            <a:picLocks noChangeAspect="1"/>
          </p:cNvPicPr>
          <p:nvPr/>
        </p:nvPicPr>
        <p:blipFill rotWithShape="1">
          <a:blip r:embed="rId3"/>
          <a:srcRect l="11335" r="8891"/>
          <a:stretch/>
        </p:blipFill>
        <p:spPr>
          <a:xfrm>
            <a:off x="6820250" y="641574"/>
            <a:ext cx="4322192" cy="2677040"/>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85180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309260-8EA2-91F9-6F1B-3B34F92E8926}"/>
              </a:ext>
            </a:extLst>
          </p:cNvPr>
          <p:cNvSpPr txBox="1"/>
          <p:nvPr/>
        </p:nvSpPr>
        <p:spPr>
          <a:xfrm>
            <a:off x="570186" y="1580425"/>
            <a:ext cx="11051627" cy="2589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rPr>
              <a:t>Deep vs. Shallow Networks</a:t>
            </a:r>
            <a:r>
              <a:rPr lang="en-US" sz="2200" dirty="0">
                <a:solidFill>
                  <a:srgbClr val="374151"/>
                </a:solidFill>
              </a:rPr>
              <a:t>:</a:t>
            </a:r>
            <a:endParaRPr lang="en-US" dirty="0"/>
          </a:p>
          <a:p>
            <a:pPr marL="342900" indent="-342900">
              <a:lnSpc>
                <a:spcPct val="150000"/>
              </a:lnSpc>
              <a:buFont typeface="Arial"/>
              <a:buChar char="•"/>
            </a:pPr>
            <a:r>
              <a:rPr lang="en-US" sz="2200" b="1" dirty="0">
                <a:solidFill>
                  <a:srgbClr val="374151"/>
                </a:solidFill>
              </a:rPr>
              <a:t>Deep Networks</a:t>
            </a:r>
            <a:r>
              <a:rPr lang="en-US" sz="2200" dirty="0">
                <a:solidFill>
                  <a:srgbClr val="374151"/>
                </a:solidFill>
              </a:rPr>
              <a:t>: Have multiple hidden layers for learning complex, hierarchical features. Ideal for complex tasks like image and speech recognition.</a:t>
            </a:r>
          </a:p>
          <a:p>
            <a:pPr marL="342900" indent="-342900">
              <a:lnSpc>
                <a:spcPct val="150000"/>
              </a:lnSpc>
              <a:buFont typeface="Arial"/>
              <a:buChar char="•"/>
            </a:pPr>
            <a:r>
              <a:rPr lang="en-US" sz="2200" b="1" dirty="0">
                <a:solidFill>
                  <a:srgbClr val="374151"/>
                </a:solidFill>
              </a:rPr>
              <a:t>Shallow Networks</a:t>
            </a:r>
            <a:r>
              <a:rPr lang="en-US" sz="2200" dirty="0">
                <a:solidFill>
                  <a:srgbClr val="374151"/>
                </a:solidFill>
              </a:rPr>
              <a:t>: Lack hidden layers, suited for simpler tasks or when dealing with low-dimensional data.</a:t>
            </a:r>
          </a:p>
        </p:txBody>
      </p:sp>
      <p:pic>
        <p:nvPicPr>
          <p:cNvPr id="5" name="Picture 4" descr="A diagram of a deep neural network&#10;&#10;Description automatically generated">
            <a:extLst>
              <a:ext uri="{FF2B5EF4-FFF2-40B4-BE49-F238E27FC236}">
                <a16:creationId xmlns:a16="http://schemas.microsoft.com/office/drawing/2014/main" xmlns="" id="{5F065938-7900-83CF-DFD8-7C8B417F23E2}"/>
              </a:ext>
            </a:extLst>
          </p:cNvPr>
          <p:cNvPicPr>
            <a:picLocks noChangeAspect="1"/>
          </p:cNvPicPr>
          <p:nvPr/>
        </p:nvPicPr>
        <p:blipFill>
          <a:blip r:embed="rId2"/>
          <a:stretch>
            <a:fillRect/>
          </a:stretch>
        </p:blipFill>
        <p:spPr>
          <a:xfrm>
            <a:off x="3741390" y="3999820"/>
            <a:ext cx="5347161" cy="2038683"/>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084222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309260-8EA2-91F9-6F1B-3B34F92E8926}"/>
              </a:ext>
            </a:extLst>
          </p:cNvPr>
          <p:cNvSpPr txBox="1"/>
          <p:nvPr/>
        </p:nvSpPr>
        <p:spPr>
          <a:xfrm>
            <a:off x="570186" y="1580425"/>
            <a:ext cx="1105162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smtClean="0">
                <a:solidFill>
                  <a:srgbClr val="374151"/>
                </a:solidFill>
              </a:rPr>
              <a:t>Normalization Techniques</a:t>
            </a:r>
          </a:p>
          <a:p>
            <a:r>
              <a:rPr lang="en-US" dirty="0" smtClean="0"/>
              <a:t>Normalization and regularization techniques play key roles in improving the performance and stability of deep learning models. Here’s an overview of several important methods:</a:t>
            </a:r>
          </a:p>
          <a:p>
            <a:pPr>
              <a:buFont typeface="Arial" panose="020B0604020202020204" pitchFamily="34" charset="0"/>
              <a:buChar char="•"/>
            </a:pPr>
            <a:r>
              <a:rPr lang="en-US" b="1" dirty="0" smtClean="0"/>
              <a:t>L1 and L2 Regularization</a:t>
            </a:r>
            <a:r>
              <a:rPr lang="en-US" dirty="0" smtClean="0"/>
              <a:t>:</a:t>
            </a:r>
          </a:p>
          <a:p>
            <a:pPr marL="742950" lvl="1" indent="-285750">
              <a:buFont typeface="Arial" panose="020B0604020202020204" pitchFamily="34" charset="0"/>
              <a:buChar char="•"/>
            </a:pPr>
            <a:r>
              <a:rPr lang="en-US" b="1" dirty="0" smtClean="0"/>
              <a:t>L1 Regularization (Lasso)</a:t>
            </a:r>
            <a:r>
              <a:rPr lang="en-US" dirty="0" smtClean="0"/>
              <a:t>:</a:t>
            </a:r>
          </a:p>
          <a:p>
            <a:pPr marL="1143000" lvl="2" indent="-228600">
              <a:buFont typeface="Arial" panose="020B0604020202020204" pitchFamily="34" charset="0"/>
              <a:buChar char="•"/>
            </a:pPr>
            <a:r>
              <a:rPr lang="en-US" b="1" dirty="0" smtClean="0"/>
              <a:t>What It Does</a:t>
            </a:r>
            <a:r>
              <a:rPr lang="en-US" dirty="0" smtClean="0"/>
              <a:t>: Adds a penalty proportional to the absolute value of the weights to the loss function.</a:t>
            </a:r>
          </a:p>
          <a:p>
            <a:pPr marL="1143000" lvl="2" indent="-228600">
              <a:buFont typeface="Arial" panose="020B0604020202020204" pitchFamily="34" charset="0"/>
              <a:buChar char="•"/>
            </a:pPr>
            <a:r>
              <a:rPr lang="en-US" b="1" dirty="0" smtClean="0"/>
              <a:t>Effect</a:t>
            </a:r>
            <a:r>
              <a:rPr lang="en-US" dirty="0" smtClean="0"/>
              <a:t>: Encourages sparsity in the model by driving some weights to zero, effectively performing feature selection and simplifying the model.</a:t>
            </a:r>
          </a:p>
          <a:p>
            <a:pPr marL="742950" lvl="1" indent="-285750">
              <a:buFont typeface="Arial" panose="020B0604020202020204" pitchFamily="34" charset="0"/>
              <a:buChar char="•"/>
            </a:pPr>
            <a:r>
              <a:rPr lang="en-US" b="1" dirty="0" smtClean="0"/>
              <a:t>L2 Regularization (Ridge)</a:t>
            </a:r>
            <a:r>
              <a:rPr lang="en-US" dirty="0" smtClean="0"/>
              <a:t>:</a:t>
            </a:r>
          </a:p>
          <a:p>
            <a:pPr marL="1143000" lvl="2" indent="-228600">
              <a:buFont typeface="Arial" panose="020B0604020202020204" pitchFamily="34" charset="0"/>
              <a:buChar char="•"/>
            </a:pPr>
            <a:r>
              <a:rPr lang="en-US" b="1" dirty="0" smtClean="0"/>
              <a:t>What It Does</a:t>
            </a:r>
            <a:r>
              <a:rPr lang="en-US" dirty="0" smtClean="0"/>
              <a:t>: Adds a penalty proportional to the square of the weights to the loss function.</a:t>
            </a:r>
          </a:p>
          <a:p>
            <a:pPr marL="1143000" lvl="2" indent="-228600">
              <a:buFont typeface="Arial" panose="020B0604020202020204" pitchFamily="34" charset="0"/>
              <a:buChar char="•"/>
            </a:pPr>
            <a:r>
              <a:rPr lang="en-US" b="1" dirty="0" smtClean="0"/>
              <a:t>Effect</a:t>
            </a:r>
            <a:r>
              <a:rPr lang="en-US" dirty="0" smtClean="0"/>
              <a:t>: Discourages large weights by shrinking them, which helps to prevent overfitting and stabilizes the learning process.</a:t>
            </a:r>
          </a:p>
          <a:p>
            <a:pPr>
              <a:lnSpc>
                <a:spcPct val="150000"/>
              </a:lnSpc>
            </a:pP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643509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309260-8EA2-91F9-6F1B-3B34F92E8926}"/>
              </a:ext>
            </a:extLst>
          </p:cNvPr>
          <p:cNvSpPr txBox="1"/>
          <p:nvPr/>
        </p:nvSpPr>
        <p:spPr>
          <a:xfrm>
            <a:off x="570186" y="1580425"/>
            <a:ext cx="11051627"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smtClean="0">
                <a:solidFill>
                  <a:srgbClr val="374151"/>
                </a:solidFill>
              </a:rPr>
              <a:t>Normalization Techniques</a:t>
            </a:r>
          </a:p>
          <a:p>
            <a:pPr>
              <a:buFont typeface="Arial" panose="020B0604020202020204" pitchFamily="34" charset="0"/>
              <a:buChar char="•"/>
            </a:pPr>
            <a:r>
              <a:rPr lang="en-US" b="1" dirty="0" smtClean="0"/>
              <a:t>Dropout</a:t>
            </a:r>
            <a:r>
              <a:rPr lang="en-US" dirty="0" smtClean="0"/>
              <a:t>:</a:t>
            </a:r>
          </a:p>
          <a:p>
            <a:pPr marL="742950" lvl="1" indent="-285750">
              <a:buFont typeface="Arial" panose="020B0604020202020204" pitchFamily="34" charset="0"/>
              <a:buChar char="•"/>
            </a:pPr>
            <a:r>
              <a:rPr lang="en-US" b="1" dirty="0" smtClean="0"/>
              <a:t>What It Does</a:t>
            </a:r>
            <a:r>
              <a:rPr lang="en-US" dirty="0" smtClean="0"/>
              <a:t>: Randomly </a:t>
            </a:r>
            <a:r>
              <a:rPr lang="en-US" b="1" dirty="0" smtClean="0"/>
              <a:t>deactivates a subset of neurons </a:t>
            </a:r>
            <a:r>
              <a:rPr lang="en-US" dirty="0" smtClean="0"/>
              <a:t>during each training iteration.</a:t>
            </a:r>
          </a:p>
          <a:p>
            <a:pPr marL="742950" lvl="1" indent="-285750">
              <a:buFont typeface="Arial" panose="020B0604020202020204" pitchFamily="34" charset="0"/>
              <a:buChar char="•"/>
            </a:pPr>
            <a:r>
              <a:rPr lang="en-US" b="1" dirty="0" smtClean="0"/>
              <a:t>Effect</a:t>
            </a:r>
            <a:r>
              <a:rPr lang="en-US" dirty="0" smtClean="0"/>
              <a:t>: </a:t>
            </a:r>
            <a:r>
              <a:rPr lang="en-US" b="1" dirty="0" smtClean="0"/>
              <a:t>Prevents the network from becoming overly reliant on specific neurons</a:t>
            </a:r>
            <a:r>
              <a:rPr lang="en-US" dirty="0" smtClean="0"/>
              <a:t>, which helps </a:t>
            </a:r>
            <a:r>
              <a:rPr lang="en-US" b="1" dirty="0" smtClean="0"/>
              <a:t>to reduce overfitting and improves generalization</a:t>
            </a:r>
            <a:r>
              <a:rPr lang="en-US" dirty="0" smtClean="0"/>
              <a:t> by making the model robust to different subsets of neurons.</a:t>
            </a:r>
          </a:p>
          <a:p>
            <a:pPr>
              <a:buFont typeface="Arial" panose="020B0604020202020204" pitchFamily="34" charset="0"/>
              <a:buChar char="•"/>
            </a:pPr>
            <a:r>
              <a:rPr lang="en-US" b="1" dirty="0" smtClean="0"/>
              <a:t>Batch Normalization</a:t>
            </a:r>
            <a:r>
              <a:rPr lang="en-US" dirty="0" smtClean="0"/>
              <a:t>:</a:t>
            </a:r>
          </a:p>
          <a:p>
            <a:pPr marL="742950" lvl="1" indent="-285750">
              <a:buFont typeface="Arial" panose="020B0604020202020204" pitchFamily="34" charset="0"/>
              <a:buChar char="•"/>
            </a:pPr>
            <a:r>
              <a:rPr lang="en-US" b="1" dirty="0" smtClean="0"/>
              <a:t>What It Does</a:t>
            </a:r>
            <a:r>
              <a:rPr lang="en-US" dirty="0" smtClean="0"/>
              <a:t>: </a:t>
            </a:r>
            <a:r>
              <a:rPr lang="en-US" b="1" dirty="0" smtClean="0"/>
              <a:t>Normalizes the input of each layer </a:t>
            </a:r>
            <a:r>
              <a:rPr lang="en-US" dirty="0" smtClean="0"/>
              <a:t>by adjusting the mean and variance across the mini-batch of data.</a:t>
            </a:r>
          </a:p>
          <a:p>
            <a:pPr marL="742950" lvl="1" indent="-285750">
              <a:buFont typeface="Arial" panose="020B0604020202020204" pitchFamily="34" charset="0"/>
              <a:buChar char="•"/>
            </a:pPr>
            <a:r>
              <a:rPr lang="en-US" b="1" dirty="0" smtClean="0"/>
              <a:t>Effect: Stabilizes and speeds up training by ensuring that inputs to each layer are on a similar scale</a:t>
            </a:r>
            <a:r>
              <a:rPr lang="en-US" dirty="0" smtClean="0"/>
              <a:t>, which helps to mitigate issues related to internal covariate shift and allows for higher learning rates.</a:t>
            </a:r>
          </a:p>
          <a:p>
            <a:pPr>
              <a:lnSpc>
                <a:spcPct val="150000"/>
              </a:lnSpc>
            </a:pP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6327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58813" y="674866"/>
            <a:ext cx="899302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Artificial Neural Networks (ANNs)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xmlns="" id="{E401CF50-7ED4-E6A1-4F40-048F35EC4155}"/>
              </a:ext>
            </a:extLst>
          </p:cNvPr>
          <p:cNvSpPr txBox="1"/>
          <p:nvPr/>
        </p:nvSpPr>
        <p:spPr>
          <a:xfrm>
            <a:off x="658813" y="1731915"/>
            <a:ext cx="1045253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mn-lt"/>
                <a:cs typeface="+mn-lt"/>
              </a:rPr>
              <a:t>Introduction to ANNs</a:t>
            </a:r>
            <a:r>
              <a:rPr lang="en-US" sz="2200" dirty="0">
                <a:solidFill>
                  <a:srgbClr val="374151"/>
                </a:solidFill>
                <a:ea typeface="+mn-lt"/>
                <a:cs typeface="+mn-lt"/>
              </a:rPr>
              <a:t>:</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Computational models inspired by the human brain.</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Consist of interconnected nodes for data processing and predictions.</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Used in machine learning and deep learning.</a:t>
            </a:r>
            <a:endParaRPr lang="en-US" sz="2200" dirty="0">
              <a:solidFill>
                <a:srgbClr val="000000"/>
              </a:solidFill>
              <a:ea typeface="+mn-lt"/>
              <a:cs typeface="+mn-lt"/>
            </a:endParaRPr>
          </a:p>
          <a:p>
            <a:pPr marL="285750" indent="-285750">
              <a:lnSpc>
                <a:spcPct val="150000"/>
              </a:lnSpc>
              <a:buFont typeface="Arial"/>
              <a:buChar char="•"/>
            </a:pPr>
            <a:endParaRPr lang="en-US" sz="2200" b="1" dirty="0">
              <a:solidFill>
                <a:srgbClr val="374151"/>
              </a:solidFill>
              <a:ea typeface="+mn-lt"/>
              <a:cs typeface="+mn-lt"/>
            </a:endParaRPr>
          </a:p>
          <a:p>
            <a:r>
              <a:rPr lang="en-US" sz="2200" b="1" dirty="0">
                <a:solidFill>
                  <a:srgbClr val="374151"/>
                </a:solidFill>
                <a:ea typeface="+mn-lt"/>
                <a:cs typeface="+mn-lt"/>
              </a:rPr>
              <a:t>Historical Background:</a:t>
            </a:r>
          </a:p>
          <a:p>
            <a:pPr marL="285750" indent="-285750">
              <a:lnSpc>
                <a:spcPct val="150000"/>
              </a:lnSpc>
              <a:buFont typeface="Arial"/>
              <a:buChar char="•"/>
            </a:pPr>
            <a:r>
              <a:rPr lang="en-US" sz="2200" dirty="0" err="1">
                <a:solidFill>
                  <a:srgbClr val="374151"/>
                </a:solidFill>
                <a:ea typeface="+mn-lt"/>
                <a:cs typeface="+mn-lt"/>
              </a:rPr>
              <a:t>Perceptrons</a:t>
            </a:r>
            <a:r>
              <a:rPr lang="en-US" sz="2200" dirty="0">
                <a:solidFill>
                  <a:srgbClr val="374151"/>
                </a:solidFill>
                <a:ea typeface="+mn-lt"/>
                <a:cs typeface="+mn-lt"/>
              </a:rPr>
              <a:t> (1950s): Early neural network model for binary classification</a:t>
            </a:r>
            <a:r>
              <a:rPr lang="en-US" sz="2200" dirty="0" smtClean="0">
                <a:solidFill>
                  <a:srgbClr val="374151"/>
                </a:solidFill>
                <a:ea typeface="+mn-lt"/>
                <a:cs typeface="+mn-lt"/>
              </a:rPr>
              <a:t>.</a:t>
            </a:r>
            <a:endParaRPr lang="en-US" sz="2200" dirty="0">
              <a:solidFill>
                <a:srgbClr val="374151"/>
              </a:solidFill>
              <a:ea typeface="+mn-lt"/>
              <a:cs typeface="+mn-lt"/>
            </a:endParaRPr>
          </a:p>
        </p:txBody>
      </p:sp>
    </p:spTree>
    <p:extLst>
      <p:ext uri="{BB962C8B-B14F-4D97-AF65-F5344CB8AC3E}">
        <p14:creationId xmlns:p14="http://schemas.microsoft.com/office/powerpoint/2010/main" val="284665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Neural Networks (CNN)</a:t>
            </a:r>
            <a:endParaRPr lang="en-US" dirty="0"/>
          </a:p>
        </p:txBody>
      </p:sp>
    </p:spTree>
    <p:extLst>
      <p:ext uri="{BB962C8B-B14F-4D97-AF65-F5344CB8AC3E}">
        <p14:creationId xmlns:p14="http://schemas.microsoft.com/office/powerpoint/2010/main" val="358277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Networks (CNNs) </a:t>
            </a:r>
            <a:endParaRPr lang="en-US" dirty="0"/>
          </a:p>
        </p:txBody>
      </p:sp>
      <p:sp>
        <p:nvSpPr>
          <p:cNvPr id="3" name="Content Placeholder 2"/>
          <p:cNvSpPr>
            <a:spLocks noGrp="1"/>
          </p:cNvSpPr>
          <p:nvPr>
            <p:ph idx="1"/>
          </p:nvPr>
        </p:nvSpPr>
        <p:spPr/>
        <p:txBody>
          <a:bodyPr/>
          <a:lstStyle/>
          <a:p>
            <a:r>
              <a:rPr lang="en-US" dirty="0" smtClean="0"/>
              <a:t>Convolutional Neural Networks (CNNs) are particularly well-suited for </a:t>
            </a:r>
            <a:r>
              <a:rPr lang="en-US" b="1" dirty="0" smtClean="0"/>
              <a:t>image</a:t>
            </a:r>
            <a:r>
              <a:rPr lang="en-US" dirty="0" smtClean="0"/>
              <a:t> processing compared to simple neural networks due to their ability to capture </a:t>
            </a:r>
            <a:r>
              <a:rPr lang="en-US" b="1" dirty="0" smtClean="0"/>
              <a:t>spatial hierarchies </a:t>
            </a:r>
            <a:r>
              <a:rPr lang="en-US" dirty="0" smtClean="0"/>
              <a:t>and patterns in images more effectively. </a:t>
            </a:r>
            <a:endParaRPr lang="en-US" dirty="0"/>
          </a:p>
        </p:txBody>
      </p:sp>
    </p:spTree>
    <p:extLst>
      <p:ext uri="{BB962C8B-B14F-4D97-AF65-F5344CB8AC3E}">
        <p14:creationId xmlns:p14="http://schemas.microsoft.com/office/powerpoint/2010/main" val="129689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CNNs Are Better for Images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Spatial Hierarchies</a:t>
            </a:r>
            <a:r>
              <a:rPr lang="en-US" dirty="0" smtClean="0"/>
              <a:t>: CNNs leverage the </a:t>
            </a:r>
            <a:r>
              <a:rPr lang="en-US" b="1" dirty="0" smtClean="0"/>
              <a:t>spatial structure of images </a:t>
            </a:r>
            <a:r>
              <a:rPr lang="en-US" dirty="0" smtClean="0"/>
              <a:t>by </a:t>
            </a:r>
            <a:r>
              <a:rPr lang="en-US" b="1" dirty="0" smtClean="0"/>
              <a:t>applying filters </a:t>
            </a:r>
            <a:r>
              <a:rPr lang="en-US" dirty="0" smtClean="0"/>
              <a:t>that capture </a:t>
            </a:r>
            <a:r>
              <a:rPr lang="en-US" b="1" dirty="0" smtClean="0"/>
              <a:t>local patterns and features</a:t>
            </a:r>
            <a:r>
              <a:rPr lang="en-US" dirty="0" smtClean="0"/>
              <a:t>, such as </a:t>
            </a:r>
            <a:r>
              <a:rPr lang="en-US" b="1" dirty="0" smtClean="0"/>
              <a:t>edges, textures, and shapes</a:t>
            </a:r>
            <a:r>
              <a:rPr lang="en-US" dirty="0" smtClean="0"/>
              <a:t>. This allows them to build hierarchical representations, </a:t>
            </a:r>
            <a:r>
              <a:rPr lang="en-US" b="1" dirty="0" smtClean="0"/>
              <a:t>where lower layers detect simple features and higher layers combine them into more complex structures</a:t>
            </a:r>
            <a:r>
              <a:rPr lang="en-US" dirty="0" smtClean="0"/>
              <a:t>.</a:t>
            </a:r>
          </a:p>
          <a:p>
            <a:r>
              <a:rPr lang="en-US" b="1" dirty="0" smtClean="0"/>
              <a:t>Parameter Sharing</a:t>
            </a:r>
            <a:r>
              <a:rPr lang="en-US" dirty="0" smtClean="0"/>
              <a:t>: </a:t>
            </a:r>
            <a:r>
              <a:rPr lang="en-US" b="1" dirty="0" smtClean="0"/>
              <a:t>Unlike fully connected </a:t>
            </a:r>
            <a:r>
              <a:rPr lang="en-US" dirty="0" smtClean="0"/>
              <a:t>networks where each neuron is connected to every neuron in the previous layer, CNNs use </a:t>
            </a:r>
            <a:r>
              <a:rPr lang="en-US" b="1" dirty="0" smtClean="0"/>
              <a:t>shared weights </a:t>
            </a:r>
            <a:r>
              <a:rPr lang="en-US" dirty="0" smtClean="0"/>
              <a:t>(</a:t>
            </a:r>
            <a:r>
              <a:rPr lang="en-US" b="1" dirty="0" smtClean="0"/>
              <a:t>filters</a:t>
            </a:r>
            <a:r>
              <a:rPr lang="en-US" dirty="0" smtClean="0"/>
              <a:t>) across different regions of the image. This </a:t>
            </a:r>
            <a:r>
              <a:rPr lang="en-US" b="1" dirty="0" smtClean="0"/>
              <a:t>reduces the number of parameters and computational complexity</a:t>
            </a:r>
            <a:r>
              <a:rPr lang="en-US" dirty="0" smtClean="0"/>
              <a:t>, making the model more efficient.</a:t>
            </a:r>
          </a:p>
          <a:p>
            <a:r>
              <a:rPr lang="en-US" b="1" dirty="0" smtClean="0"/>
              <a:t>Local Connectivity</a:t>
            </a:r>
            <a:r>
              <a:rPr lang="en-US" dirty="0" smtClean="0"/>
              <a:t>: CNNs use convolutional layers to apply </a:t>
            </a:r>
            <a:r>
              <a:rPr lang="en-US" b="1" dirty="0" smtClean="0"/>
              <a:t>filters to small regions (receptive fields) of the image</a:t>
            </a:r>
            <a:r>
              <a:rPr lang="en-US" dirty="0" smtClean="0"/>
              <a:t>, </a:t>
            </a:r>
            <a:r>
              <a:rPr lang="en-US" b="1" dirty="0" smtClean="0"/>
              <a:t>preserving the spatial relationships </a:t>
            </a:r>
            <a:r>
              <a:rPr lang="en-US" dirty="0" smtClean="0"/>
              <a:t>between pixels. This helps in recognizing patterns and objects regardless of their position in the image.</a:t>
            </a:r>
          </a:p>
          <a:p>
            <a:endParaRPr lang="en-US" dirty="0"/>
          </a:p>
        </p:txBody>
      </p:sp>
    </p:spTree>
    <p:extLst>
      <p:ext uri="{BB962C8B-B14F-4D97-AF65-F5344CB8AC3E}">
        <p14:creationId xmlns:p14="http://schemas.microsoft.com/office/powerpoint/2010/main" val="2563674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6" name="Picture 5"/>
          <p:cNvPicPr>
            <a:picLocks noChangeAspect="1"/>
          </p:cNvPicPr>
          <p:nvPr/>
        </p:nvPicPr>
        <p:blipFill>
          <a:blip r:embed="rId3"/>
          <a:stretch>
            <a:fillRect/>
          </a:stretch>
        </p:blipFill>
        <p:spPr>
          <a:xfrm>
            <a:off x="0" y="1782618"/>
            <a:ext cx="12192000" cy="5075382"/>
          </a:xfrm>
          <a:prstGeom prst="rect">
            <a:avLst/>
          </a:prstGeom>
        </p:spPr>
      </p:pic>
    </p:spTree>
    <p:extLst>
      <p:ext uri="{BB962C8B-B14F-4D97-AF65-F5344CB8AC3E}">
        <p14:creationId xmlns:p14="http://schemas.microsoft.com/office/powerpoint/2010/main" val="117223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Input Layer</a:t>
            </a:r>
            <a:r>
              <a:rPr lang="en-US" dirty="0" smtClean="0"/>
              <a:t>:</a:t>
            </a:r>
          </a:p>
          <a:p>
            <a:pPr marL="742950" lvl="1" indent="-285750">
              <a:buFont typeface="+mj-lt"/>
              <a:buAutoNum type="arabicPeriod"/>
            </a:pPr>
            <a:r>
              <a:rPr lang="en-US" b="1" dirty="0" smtClean="0"/>
              <a:t>What It Is</a:t>
            </a:r>
            <a:r>
              <a:rPr lang="en-US" dirty="0" smtClean="0"/>
              <a:t>: The layer where the </a:t>
            </a:r>
            <a:r>
              <a:rPr lang="en-US" b="1" dirty="0" smtClean="0"/>
              <a:t>raw image data is fed into the network</a:t>
            </a:r>
            <a:r>
              <a:rPr lang="en-US" dirty="0" smtClean="0"/>
              <a:t>.</a:t>
            </a:r>
          </a:p>
          <a:p>
            <a:pPr marL="742950" lvl="1" indent="-285750">
              <a:buFont typeface="+mj-lt"/>
              <a:buAutoNum type="arabicPeriod"/>
            </a:pPr>
            <a:r>
              <a:rPr lang="en-US" b="1" dirty="0" smtClean="0"/>
              <a:t>Structure</a:t>
            </a:r>
            <a:r>
              <a:rPr lang="en-US" dirty="0" smtClean="0"/>
              <a:t>: Typically consists of pixel values, where an image might be represented as a 3D array (height × width × channels), with channels corresponding to color channels (e.g., RGB).</a:t>
            </a:r>
          </a:p>
          <a:p>
            <a:pPr marL="0" indent="0">
              <a:buNone/>
            </a:pPr>
            <a:r>
              <a:rPr lang="en-US" b="1" dirty="0" smtClean="0"/>
              <a:t>Convolutional Layers</a:t>
            </a:r>
            <a:r>
              <a:rPr lang="en-US" dirty="0" smtClean="0"/>
              <a:t>:</a:t>
            </a:r>
          </a:p>
          <a:p>
            <a:pPr marL="742950" lvl="1" indent="-285750">
              <a:buFont typeface="+mj-lt"/>
              <a:buAutoNum type="arabicPeriod"/>
            </a:pPr>
            <a:r>
              <a:rPr lang="en-US" b="1" dirty="0" smtClean="0"/>
              <a:t>What They Do</a:t>
            </a:r>
            <a:r>
              <a:rPr lang="en-US" dirty="0" smtClean="0"/>
              <a:t>: Apply convolutional </a:t>
            </a:r>
            <a:r>
              <a:rPr lang="en-US" b="1" dirty="0" smtClean="0"/>
              <a:t>filters (kernels) </a:t>
            </a:r>
            <a:r>
              <a:rPr lang="en-US" dirty="0" smtClean="0"/>
              <a:t>to the input image to </a:t>
            </a:r>
            <a:r>
              <a:rPr lang="en-US" b="1" dirty="0" smtClean="0"/>
              <a:t>detect features such as edges, textures, and patterns</a:t>
            </a:r>
            <a:r>
              <a:rPr lang="en-US" dirty="0" smtClean="0"/>
              <a:t>.</a:t>
            </a:r>
          </a:p>
          <a:p>
            <a:pPr marL="742950" lvl="1" indent="-285750">
              <a:buFont typeface="+mj-lt"/>
              <a:buAutoNum type="arabicPeriod"/>
            </a:pPr>
            <a:r>
              <a:rPr lang="en-US" b="1" dirty="0" smtClean="0"/>
              <a:t>Structure</a:t>
            </a:r>
            <a:r>
              <a:rPr lang="en-US" dirty="0" smtClean="0"/>
              <a:t>: Each </a:t>
            </a:r>
            <a:r>
              <a:rPr lang="en-US" b="1" dirty="0" smtClean="0"/>
              <a:t>filter is a small matrix that slides over the input image</a:t>
            </a:r>
            <a:r>
              <a:rPr lang="en-US" dirty="0" smtClean="0"/>
              <a:t>, </a:t>
            </a:r>
            <a:r>
              <a:rPr lang="en-US" b="1" dirty="0" smtClean="0"/>
              <a:t>performing element-wise multiplication and summing up the results to produce a feature map</a:t>
            </a:r>
            <a:r>
              <a:rPr lang="en-US" dirty="0" smtClean="0"/>
              <a:t>. Multiple filters create multiple feature maps, capturing various features.</a:t>
            </a:r>
          </a:p>
          <a:p>
            <a:pPr marL="742950" lvl="1" indent="-285750">
              <a:buFont typeface="+mj-lt"/>
              <a:buAutoNum type="arabicPeriod"/>
            </a:pPr>
            <a:r>
              <a:rPr lang="en-US" b="1" dirty="0" smtClean="0"/>
              <a:t>Key Parameters</a:t>
            </a:r>
            <a:r>
              <a:rPr lang="en-US" dirty="0" smtClean="0"/>
              <a:t>:</a:t>
            </a:r>
          </a:p>
          <a:p>
            <a:pPr lvl="2">
              <a:buFont typeface="+mj-lt"/>
              <a:buAutoNum type="arabicPeriod"/>
            </a:pPr>
            <a:r>
              <a:rPr lang="en-US" b="1" dirty="0" smtClean="0"/>
              <a:t>Filter Size</a:t>
            </a:r>
            <a:r>
              <a:rPr lang="en-US" dirty="0" smtClean="0"/>
              <a:t>: Defines the dimensions of the convolutional kernel (e.g., 3x3, 5x5).</a:t>
            </a:r>
          </a:p>
          <a:p>
            <a:pPr lvl="2">
              <a:buFont typeface="+mj-lt"/>
              <a:buAutoNum type="arabicPeriod"/>
            </a:pPr>
            <a:r>
              <a:rPr lang="en-US" b="1" dirty="0" smtClean="0"/>
              <a:t>Stride</a:t>
            </a:r>
            <a:r>
              <a:rPr lang="en-US" dirty="0" smtClean="0"/>
              <a:t>: The step size with which the filter moves across the image.</a:t>
            </a:r>
          </a:p>
          <a:p>
            <a:pPr lvl="2">
              <a:buFont typeface="+mj-lt"/>
              <a:buAutoNum type="arabicPeriod"/>
            </a:pPr>
            <a:r>
              <a:rPr lang="en-US" b="1" dirty="0" smtClean="0"/>
              <a:t>Padding</a:t>
            </a:r>
            <a:r>
              <a:rPr lang="en-US" dirty="0" smtClean="0"/>
              <a:t>: Adds extra pixels around the border of the image to control the size of the output feature map.</a:t>
            </a:r>
          </a:p>
        </p:txBody>
      </p:sp>
    </p:spTree>
    <p:extLst>
      <p:ext uri="{BB962C8B-B14F-4D97-AF65-F5344CB8AC3E}">
        <p14:creationId xmlns:p14="http://schemas.microsoft.com/office/powerpoint/2010/main" val="2602713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5" name="Picture 4"/>
          <p:cNvPicPr>
            <a:picLocks noChangeAspect="1"/>
          </p:cNvPicPr>
          <p:nvPr/>
        </p:nvPicPr>
        <p:blipFill>
          <a:blip r:embed="rId2"/>
          <a:stretch>
            <a:fillRect/>
          </a:stretch>
        </p:blipFill>
        <p:spPr>
          <a:xfrm>
            <a:off x="579582" y="2134033"/>
            <a:ext cx="4419600" cy="3409950"/>
          </a:xfrm>
          <a:prstGeom prst="rect">
            <a:avLst/>
          </a:prstGeom>
        </p:spPr>
      </p:pic>
    </p:spTree>
    <p:extLst>
      <p:ext uri="{BB962C8B-B14F-4D97-AF65-F5344CB8AC3E}">
        <p14:creationId xmlns:p14="http://schemas.microsoft.com/office/powerpoint/2010/main" val="3261652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767" y="1690688"/>
            <a:ext cx="9168465" cy="4423785"/>
          </a:xfrm>
          <a:prstGeom prst="rect">
            <a:avLst/>
          </a:prstGeom>
        </p:spPr>
      </p:pic>
    </p:spTree>
    <p:extLst>
      <p:ext uri="{BB962C8B-B14F-4D97-AF65-F5344CB8AC3E}">
        <p14:creationId xmlns:p14="http://schemas.microsoft.com/office/powerpoint/2010/main" val="946015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Convolutional Layers</a:t>
            </a:r>
            <a:r>
              <a:rPr lang="en-US" dirty="0" smtClean="0"/>
              <a:t>:</a:t>
            </a:r>
          </a:p>
          <a:p>
            <a:r>
              <a:rPr lang="en-US" b="1" dirty="0" smtClean="0"/>
              <a:t>Filter Stride:</a:t>
            </a:r>
            <a:r>
              <a:rPr lang="en-US" dirty="0" smtClean="0"/>
              <a:t> The stride refers to the </a:t>
            </a:r>
            <a:r>
              <a:rPr lang="en-US" b="1" dirty="0" smtClean="0"/>
              <a:t>number of pixels by which the convolutional filter moves across the input image</a:t>
            </a:r>
            <a:r>
              <a:rPr lang="en-US" dirty="0" smtClean="0"/>
              <a:t>. </a:t>
            </a:r>
            <a:r>
              <a:rPr lang="en-US" b="1" dirty="0" smtClean="0"/>
              <a:t>A stride of 1 means the filter shifts one pixel at a time, resulting in a larger output feature map</a:t>
            </a:r>
            <a:r>
              <a:rPr lang="en-US" dirty="0" smtClean="0"/>
              <a:t>. A larger stride reduces the spatial dimensions of the output, as the filter skips over pixels. Adjusting the stride impacts both the size of the feature map and the computational load.</a:t>
            </a:r>
          </a:p>
          <a:p>
            <a:r>
              <a:rPr lang="en-US" b="1" dirty="0" smtClean="0"/>
              <a:t>Padding:</a:t>
            </a:r>
            <a:r>
              <a:rPr lang="en-US" dirty="0" smtClean="0"/>
              <a:t> Padding involves adding </a:t>
            </a:r>
            <a:r>
              <a:rPr lang="en-US" b="1" dirty="0" smtClean="0"/>
              <a:t>extra pixels around the borders </a:t>
            </a:r>
            <a:r>
              <a:rPr lang="en-US" dirty="0" smtClean="0"/>
              <a:t>of the input image. This technique helps </a:t>
            </a:r>
            <a:r>
              <a:rPr lang="en-US" b="1" dirty="0" smtClean="0"/>
              <a:t>control the size of the output feature map </a:t>
            </a:r>
            <a:r>
              <a:rPr lang="en-US" dirty="0" smtClean="0"/>
              <a:t>and can be used to </a:t>
            </a:r>
            <a:r>
              <a:rPr lang="en-US" b="1" dirty="0" smtClean="0"/>
              <a:t>maintain spatial dimensions </a:t>
            </a:r>
            <a:r>
              <a:rPr lang="en-US" dirty="0" smtClean="0"/>
              <a:t>or enhance feature detection at the edges of the image. Common types of padding include </a:t>
            </a:r>
            <a:r>
              <a:rPr lang="en-US" b="1" dirty="0" smtClean="0"/>
              <a:t>'valid' (no padding) </a:t>
            </a:r>
            <a:r>
              <a:rPr lang="en-US" dirty="0" smtClean="0"/>
              <a:t>and </a:t>
            </a:r>
            <a:r>
              <a:rPr lang="en-US" b="1" dirty="0" smtClean="0"/>
              <a:t>'same' (padding to ensure the output size matches the input size). </a:t>
            </a:r>
            <a:r>
              <a:rPr lang="en-US" dirty="0" smtClean="0"/>
              <a:t>Proper padding can prevent the </a:t>
            </a:r>
            <a:r>
              <a:rPr lang="en-US" b="1" dirty="0" smtClean="0"/>
              <a:t>loss of information near the edges </a:t>
            </a:r>
            <a:r>
              <a:rPr lang="en-US" dirty="0" smtClean="0"/>
              <a:t>and ensure the convolution operation is applied uniformly across the entire image.</a:t>
            </a:r>
          </a:p>
          <a:p>
            <a:pPr marL="0" indent="0">
              <a:buNone/>
            </a:pPr>
            <a:endParaRPr lang="en-US" dirty="0" smtClean="0"/>
          </a:p>
        </p:txBody>
      </p:sp>
    </p:spTree>
    <p:extLst>
      <p:ext uri="{BB962C8B-B14F-4D97-AF65-F5344CB8AC3E}">
        <p14:creationId xmlns:p14="http://schemas.microsoft.com/office/powerpoint/2010/main" val="1638839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Activation Functions</a:t>
            </a:r>
            <a:r>
              <a:rPr lang="en-US" dirty="0" smtClean="0"/>
              <a:t>:</a:t>
            </a:r>
          </a:p>
          <a:p>
            <a:pPr marL="742950" lvl="1" indent="-285750">
              <a:buFont typeface="+mj-lt"/>
              <a:buAutoNum type="arabicPeriod"/>
            </a:pPr>
            <a:r>
              <a:rPr lang="en-US" b="1" dirty="0" smtClean="0"/>
              <a:t>What They Do</a:t>
            </a:r>
            <a:r>
              <a:rPr lang="en-US" dirty="0" smtClean="0"/>
              <a:t>: Introduce non-linearity into the model to enable it to learn complex patterns.</a:t>
            </a:r>
          </a:p>
          <a:p>
            <a:pPr marL="742950" lvl="1" indent="-285750">
              <a:buFont typeface="+mj-lt"/>
              <a:buAutoNum type="arabicPeriod"/>
            </a:pPr>
            <a:r>
              <a:rPr lang="en-US" b="1" dirty="0" smtClean="0"/>
              <a:t>Common Types</a:t>
            </a:r>
            <a:r>
              <a:rPr lang="en-US" dirty="0" smtClean="0"/>
              <a:t>:</a:t>
            </a:r>
          </a:p>
          <a:p>
            <a:pPr lvl="2">
              <a:buFont typeface="+mj-lt"/>
              <a:buAutoNum type="arabicPeriod"/>
            </a:pPr>
            <a:r>
              <a:rPr lang="en-US" b="1" dirty="0" err="1" smtClean="0"/>
              <a:t>ReLU</a:t>
            </a:r>
            <a:r>
              <a:rPr lang="en-US" b="1" dirty="0" smtClean="0"/>
              <a:t> (Rectified Linear Unit)</a:t>
            </a:r>
            <a:r>
              <a:rPr lang="en-US" dirty="0" smtClean="0"/>
              <a:t>: Applies the function </a:t>
            </a:r>
            <a:r>
              <a:rPr lang="en-US" dirty="0" err="1" smtClean="0"/>
              <a:t>ReLU</a:t>
            </a:r>
            <a:r>
              <a:rPr lang="en-US" dirty="0" smtClean="0"/>
              <a:t>(x)=max⁡(0,x), which is widely used due to its simplicity and effectiveness in speeding up training.</a:t>
            </a:r>
          </a:p>
          <a:p>
            <a:pPr marL="0" indent="0">
              <a:buNone/>
            </a:pPr>
            <a:r>
              <a:rPr lang="en-US" b="1" dirty="0" smtClean="0"/>
              <a:t>Pooling Layers</a:t>
            </a:r>
            <a:r>
              <a:rPr lang="en-US" dirty="0" smtClean="0"/>
              <a:t>:</a:t>
            </a:r>
          </a:p>
          <a:p>
            <a:pPr marL="742950" lvl="1" indent="-285750">
              <a:buFont typeface="+mj-lt"/>
              <a:buAutoNum type="arabicPeriod"/>
            </a:pPr>
            <a:r>
              <a:rPr lang="en-US" b="1" dirty="0" smtClean="0"/>
              <a:t>What They Do</a:t>
            </a:r>
            <a:r>
              <a:rPr lang="en-US" dirty="0" smtClean="0"/>
              <a:t>: Reduce the spatial dimensions of the feature maps, decreasing the computational load and helping to control overfitting.</a:t>
            </a:r>
          </a:p>
          <a:p>
            <a:pPr marL="742950" lvl="1" indent="-285750">
              <a:buFont typeface="+mj-lt"/>
              <a:buAutoNum type="arabicPeriod"/>
            </a:pPr>
            <a:r>
              <a:rPr lang="en-US" b="1" dirty="0" smtClean="0"/>
              <a:t>Structure</a:t>
            </a:r>
            <a:r>
              <a:rPr lang="en-US" dirty="0" smtClean="0"/>
              <a:t>: Typically uses operations like max pooling or average pooling.</a:t>
            </a:r>
          </a:p>
          <a:p>
            <a:pPr lvl="2">
              <a:buFont typeface="+mj-lt"/>
              <a:buAutoNum type="arabicPeriod"/>
            </a:pPr>
            <a:r>
              <a:rPr lang="en-US" b="1" dirty="0" smtClean="0"/>
              <a:t>Max Pooling</a:t>
            </a:r>
            <a:r>
              <a:rPr lang="en-US" dirty="0" smtClean="0"/>
              <a:t>: Takes the maximum value from a set of values in the feature map (e.g., 2x2 region).</a:t>
            </a:r>
          </a:p>
          <a:p>
            <a:pPr lvl="2">
              <a:buFont typeface="+mj-lt"/>
              <a:buAutoNum type="arabicPeriod"/>
            </a:pPr>
            <a:r>
              <a:rPr lang="en-US" b="1" dirty="0" smtClean="0"/>
              <a:t>Average Pooling</a:t>
            </a:r>
            <a:r>
              <a:rPr lang="en-US" dirty="0" smtClean="0"/>
              <a:t>: Computes the average value from a set of values in the feature map.</a:t>
            </a:r>
          </a:p>
          <a:p>
            <a:endParaRPr lang="en-US" dirty="0"/>
          </a:p>
        </p:txBody>
      </p:sp>
    </p:spTree>
    <p:extLst>
      <p:ext uri="{BB962C8B-B14F-4D97-AF65-F5344CB8AC3E}">
        <p14:creationId xmlns:p14="http://schemas.microsoft.com/office/powerpoint/2010/main" val="92734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Pooling Layers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659024" y="1558204"/>
            <a:ext cx="5985378" cy="5221287"/>
          </a:xfrm>
          <a:prstGeom prst="rect">
            <a:avLst/>
          </a:prstGeom>
        </p:spPr>
      </p:pic>
    </p:spTree>
    <p:extLst>
      <p:ext uri="{BB962C8B-B14F-4D97-AF65-F5344CB8AC3E}">
        <p14:creationId xmlns:p14="http://schemas.microsoft.com/office/powerpoint/2010/main" val="135381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58813" y="621950"/>
            <a:ext cx="971824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Comparison with Biological Neurons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xmlns="" id="{E401CF50-7ED4-E6A1-4F40-048F35EC4155}"/>
              </a:ext>
            </a:extLst>
          </p:cNvPr>
          <p:cNvSpPr txBox="1"/>
          <p:nvPr/>
        </p:nvSpPr>
        <p:spPr>
          <a:xfrm>
            <a:off x="658813" y="1702868"/>
            <a:ext cx="658088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dirty="0">
                <a:solidFill>
                  <a:srgbClr val="374151"/>
                </a:solidFill>
                <a:ea typeface="+mn-lt"/>
                <a:cs typeface="+mn-lt"/>
              </a:rPr>
              <a:t>ANNs are simplified models inspired by biological neurons.</a:t>
            </a:r>
          </a:p>
          <a:p>
            <a:pPr marL="342900" indent="-342900">
              <a:lnSpc>
                <a:spcPct val="150000"/>
              </a:lnSpc>
              <a:buFont typeface="Arial" panose="020B0604020202020204" pitchFamily="34" charset="0"/>
              <a:buChar char="•"/>
            </a:pPr>
            <a:r>
              <a:rPr lang="en-US" sz="2200" dirty="0">
                <a:solidFill>
                  <a:srgbClr val="374151"/>
                </a:solidFill>
                <a:ea typeface="+mn-lt"/>
                <a:cs typeface="+mn-lt"/>
              </a:rPr>
              <a:t>Biological neurons are more complex, communicate differently, and adapt through synaptic plasticity.</a:t>
            </a:r>
          </a:p>
          <a:p>
            <a:pPr marL="342900" indent="-342900">
              <a:lnSpc>
                <a:spcPct val="150000"/>
              </a:lnSpc>
              <a:buFont typeface="Arial" panose="020B0604020202020204" pitchFamily="34" charset="0"/>
              <a:buChar char="•"/>
            </a:pPr>
            <a:r>
              <a:rPr lang="en-US" sz="2200" dirty="0">
                <a:solidFill>
                  <a:srgbClr val="374151"/>
                </a:solidFill>
                <a:ea typeface="+mn-lt"/>
                <a:cs typeface="+mn-lt"/>
              </a:rPr>
              <a:t>ANNs use mathematical algorithms and structured connections, lacking the parallelism and complexity of biological brains.</a:t>
            </a:r>
          </a:p>
        </p:txBody>
      </p:sp>
      <p:pic>
        <p:nvPicPr>
          <p:cNvPr id="3" name="Picture 2" descr="A diagram of a neuron&#10;&#10;Description automatically generated">
            <a:extLst>
              <a:ext uri="{FF2B5EF4-FFF2-40B4-BE49-F238E27FC236}">
                <a16:creationId xmlns:a16="http://schemas.microsoft.com/office/drawing/2014/main" xmlns="" id="{7F792854-7C8B-30BC-C1F6-29ED913E444D}"/>
              </a:ext>
            </a:extLst>
          </p:cNvPr>
          <p:cNvPicPr>
            <a:picLocks noChangeAspect="1"/>
          </p:cNvPicPr>
          <p:nvPr/>
        </p:nvPicPr>
        <p:blipFill>
          <a:blip r:embed="rId2"/>
          <a:stretch>
            <a:fillRect/>
          </a:stretch>
        </p:blipFill>
        <p:spPr>
          <a:xfrm>
            <a:off x="7206142" y="1763190"/>
            <a:ext cx="4416983" cy="4128193"/>
          </a:xfrm>
          <a:prstGeom prst="rect">
            <a:avLst/>
          </a:prstGeom>
        </p:spPr>
      </p:pic>
    </p:spTree>
    <p:extLst>
      <p:ext uri="{BB962C8B-B14F-4D97-AF65-F5344CB8AC3E}">
        <p14:creationId xmlns:p14="http://schemas.microsoft.com/office/powerpoint/2010/main" val="57464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Fully Connected Layers</a:t>
            </a:r>
            <a:r>
              <a:rPr lang="en-US" dirty="0" smtClean="0"/>
              <a:t>:</a:t>
            </a:r>
          </a:p>
          <a:p>
            <a:pPr marL="742950" lvl="1" indent="-285750">
              <a:buFont typeface="+mj-lt"/>
              <a:buAutoNum type="arabicPeriod"/>
            </a:pPr>
            <a:r>
              <a:rPr lang="en-US" b="1" dirty="0" smtClean="0"/>
              <a:t>What They Do</a:t>
            </a:r>
            <a:r>
              <a:rPr lang="en-US" dirty="0" smtClean="0"/>
              <a:t>: Perform classification or regression tasks by combining the features extracted by previous layers.</a:t>
            </a:r>
          </a:p>
          <a:p>
            <a:pPr marL="742950" lvl="1" indent="-285750">
              <a:buFont typeface="+mj-lt"/>
              <a:buAutoNum type="arabicPeriod"/>
            </a:pPr>
            <a:r>
              <a:rPr lang="en-US" b="1" dirty="0" smtClean="0"/>
              <a:t>Structure</a:t>
            </a:r>
            <a:r>
              <a:rPr lang="en-US" dirty="0" smtClean="0"/>
              <a:t>: Each neuron is connected to every neuron in the previous layer, allowing the network to learn complex combinations of features.</a:t>
            </a:r>
          </a:p>
          <a:p>
            <a:r>
              <a:rPr lang="en-US" dirty="0" smtClean="0"/>
              <a:t>Fully connected layers in Convolutional Neural Networks (CNNs) are essential </a:t>
            </a:r>
            <a:r>
              <a:rPr lang="en-US" b="1" dirty="0" smtClean="0"/>
              <a:t>for integrating the high-level features extracted by convolutional and pooling layers into a final decision or classification</a:t>
            </a:r>
            <a:r>
              <a:rPr lang="en-US" dirty="0" smtClean="0"/>
              <a:t>. </a:t>
            </a:r>
          </a:p>
          <a:p>
            <a:r>
              <a:rPr lang="en-US" dirty="0" smtClean="0"/>
              <a:t>They transform the </a:t>
            </a:r>
            <a:r>
              <a:rPr lang="en-US" b="1" dirty="0" smtClean="0"/>
              <a:t>2D feature maps into a 1D vector</a:t>
            </a:r>
            <a:r>
              <a:rPr lang="en-US" dirty="0" smtClean="0"/>
              <a:t>, allowing the network to combine and interpret the features comprehensively to produce accurate predictions or classifications. </a:t>
            </a:r>
          </a:p>
        </p:txBody>
      </p:sp>
    </p:spTree>
    <p:extLst>
      <p:ext uri="{BB962C8B-B14F-4D97-AF65-F5344CB8AC3E}">
        <p14:creationId xmlns:p14="http://schemas.microsoft.com/office/powerpoint/2010/main" val="3623868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Output Layer</a:t>
            </a:r>
            <a:r>
              <a:rPr lang="en-US" dirty="0" smtClean="0"/>
              <a:t>:</a:t>
            </a:r>
          </a:p>
          <a:p>
            <a:pPr marL="742950" lvl="1" indent="-285750">
              <a:buFont typeface="+mj-lt"/>
              <a:buAutoNum type="arabicPeriod"/>
            </a:pPr>
            <a:r>
              <a:rPr lang="en-US" b="1" dirty="0" smtClean="0"/>
              <a:t>What It Does</a:t>
            </a:r>
            <a:r>
              <a:rPr lang="en-US" dirty="0" smtClean="0"/>
              <a:t>: Produces the final prediction or classification.</a:t>
            </a:r>
          </a:p>
          <a:p>
            <a:pPr marL="742950" lvl="1" indent="-285750">
              <a:buFont typeface="+mj-lt"/>
              <a:buAutoNum type="arabicPeriod"/>
            </a:pPr>
            <a:r>
              <a:rPr lang="en-US" b="1" dirty="0" smtClean="0"/>
              <a:t>Structure</a:t>
            </a:r>
            <a:r>
              <a:rPr lang="en-US" dirty="0" smtClean="0"/>
              <a:t>: The number of neurons in this layer corresponds to the number of classes for classification or a single neuron for regression tasks. Activation functions like </a:t>
            </a:r>
            <a:r>
              <a:rPr lang="en-US" b="1" dirty="0" err="1" smtClean="0"/>
              <a:t>softmax</a:t>
            </a:r>
            <a:r>
              <a:rPr lang="en-US" dirty="0" smtClean="0"/>
              <a:t> (for classification) are used to generate the final output.</a:t>
            </a:r>
          </a:p>
          <a:p>
            <a:endParaRPr lang="en-US" dirty="0"/>
          </a:p>
        </p:txBody>
      </p:sp>
    </p:spTree>
    <p:extLst>
      <p:ext uri="{BB962C8B-B14F-4D97-AF65-F5344CB8AC3E}">
        <p14:creationId xmlns:p14="http://schemas.microsoft.com/office/powerpoint/2010/main" val="1803828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Normalization Layers (Optional)</a:t>
            </a:r>
            <a:r>
              <a:rPr lang="en-US" dirty="0" smtClean="0"/>
              <a:t>:</a:t>
            </a:r>
          </a:p>
          <a:p>
            <a:pPr marL="742950" lvl="1" indent="-285750">
              <a:buFont typeface="+mj-lt"/>
              <a:buAutoNum type="arabicPeriod"/>
            </a:pPr>
            <a:r>
              <a:rPr lang="en-US" b="1" dirty="0" smtClean="0"/>
              <a:t>Batch Normalization</a:t>
            </a:r>
            <a:r>
              <a:rPr lang="en-US" dirty="0" smtClean="0"/>
              <a:t>: Normalizes activations within a batch to stabilize and </a:t>
            </a:r>
            <a:r>
              <a:rPr lang="en-US" b="1" dirty="0" smtClean="0"/>
              <a:t>accelerate</a:t>
            </a:r>
            <a:r>
              <a:rPr lang="en-US" dirty="0" smtClean="0"/>
              <a:t> training.</a:t>
            </a:r>
          </a:p>
          <a:p>
            <a:pPr marL="742950" lvl="1" indent="-285750">
              <a:buFont typeface="+mj-lt"/>
              <a:buAutoNum type="arabicPeriod"/>
            </a:pPr>
            <a:r>
              <a:rPr lang="en-US" b="1" dirty="0" smtClean="0"/>
              <a:t>Layer Normalization</a:t>
            </a:r>
            <a:r>
              <a:rPr lang="en-US" dirty="0" smtClean="0"/>
              <a:t>: Normalizes across the features of each sample, often used in RNNs and transformers.</a:t>
            </a:r>
          </a:p>
          <a:p>
            <a:pPr marL="0" indent="0">
              <a:buNone/>
            </a:pPr>
            <a:r>
              <a:rPr lang="en-US" b="1" dirty="0" smtClean="0"/>
              <a:t>Regularization Techniques (Optional)</a:t>
            </a:r>
            <a:r>
              <a:rPr lang="en-US" dirty="0" smtClean="0"/>
              <a:t>:</a:t>
            </a:r>
          </a:p>
          <a:p>
            <a:pPr marL="742950" lvl="1" indent="-285750">
              <a:buFont typeface="+mj-lt"/>
              <a:buAutoNum type="arabicPeriod"/>
            </a:pPr>
            <a:r>
              <a:rPr lang="en-US" b="1" dirty="0" smtClean="0"/>
              <a:t>Dropout</a:t>
            </a:r>
            <a:r>
              <a:rPr lang="en-US" dirty="0" smtClean="0"/>
              <a:t>: Randomly deactivates neurons during training to prevent overfitting.</a:t>
            </a:r>
          </a:p>
          <a:p>
            <a:pPr marL="742950" lvl="1" indent="-285750">
              <a:buFont typeface="+mj-lt"/>
              <a:buAutoNum type="arabicPeriod"/>
            </a:pPr>
            <a:r>
              <a:rPr lang="en-US" b="1" dirty="0" smtClean="0"/>
              <a:t>L1/L2 Regularization</a:t>
            </a:r>
            <a:r>
              <a:rPr lang="en-US" dirty="0" smtClean="0"/>
              <a:t>: Adds penalties to the loss function to discourage large weights and prevent overfitting.</a:t>
            </a:r>
          </a:p>
          <a:p>
            <a:endParaRPr lang="en-US" dirty="0"/>
          </a:p>
        </p:txBody>
      </p:sp>
    </p:spTree>
    <p:extLst>
      <p:ext uri="{BB962C8B-B14F-4D97-AF65-F5344CB8AC3E}">
        <p14:creationId xmlns:p14="http://schemas.microsoft.com/office/powerpoint/2010/main" val="45346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5" name="Picture 4"/>
          <p:cNvPicPr>
            <a:picLocks noChangeAspect="1"/>
          </p:cNvPicPr>
          <p:nvPr/>
        </p:nvPicPr>
        <p:blipFill>
          <a:blip r:embed="rId2"/>
          <a:stretch>
            <a:fillRect/>
          </a:stretch>
        </p:blipFill>
        <p:spPr>
          <a:xfrm>
            <a:off x="265689" y="1690688"/>
            <a:ext cx="11420475" cy="5010150"/>
          </a:xfrm>
          <a:prstGeom prst="rect">
            <a:avLst/>
          </a:prstGeom>
        </p:spPr>
      </p:pic>
    </p:spTree>
    <p:extLst>
      <p:ext uri="{BB962C8B-B14F-4D97-AF65-F5344CB8AC3E}">
        <p14:creationId xmlns:p14="http://schemas.microsoft.com/office/powerpoint/2010/main" val="210525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Neurons</a:t>
            </a:r>
          </a:p>
          <a:p>
            <a:r>
              <a:rPr lang="en-US" b="1" dirty="0" smtClean="0"/>
              <a:t>What They Are</a:t>
            </a:r>
            <a:r>
              <a:rPr lang="en-US" dirty="0" smtClean="0"/>
              <a:t>: Neurons are the </a:t>
            </a:r>
            <a:r>
              <a:rPr lang="en-US" b="1" dirty="0" smtClean="0"/>
              <a:t>basic units </a:t>
            </a:r>
            <a:r>
              <a:rPr lang="en-US" dirty="0" smtClean="0"/>
              <a:t>of a neural network, similar to nerve cells in the human brain.</a:t>
            </a:r>
          </a:p>
          <a:p>
            <a:r>
              <a:rPr lang="en-US" b="1" dirty="0" smtClean="0"/>
              <a:t>How They Work</a:t>
            </a:r>
            <a:r>
              <a:rPr lang="en-US" dirty="0" smtClean="0"/>
              <a:t>: Each neuron </a:t>
            </a:r>
            <a:r>
              <a:rPr lang="en-US" b="1" dirty="0" smtClean="0"/>
              <a:t>receives input, processes it, and passes it to the next layer of neurons</a:t>
            </a:r>
            <a:r>
              <a:rPr lang="en-US" dirty="0" smtClean="0"/>
              <a:t>. </a:t>
            </a:r>
          </a:p>
          <a:p>
            <a:pPr marL="457200" lvl="1" indent="0">
              <a:buNone/>
            </a:pPr>
            <a:r>
              <a:rPr lang="en-US" dirty="0" smtClean="0"/>
              <a:t>They have </a:t>
            </a:r>
            <a:r>
              <a:rPr lang="en-US" b="1" dirty="0" smtClean="0"/>
              <a:t>weights and biases </a:t>
            </a:r>
            <a:r>
              <a:rPr lang="en-US" dirty="0" smtClean="0"/>
              <a:t>that adjust the importance of the inputs.</a:t>
            </a:r>
          </a:p>
          <a:p>
            <a:endParaRPr lang="en-US" dirty="0"/>
          </a:p>
        </p:txBody>
      </p:sp>
    </p:spTree>
    <p:extLst>
      <p:ext uri="{BB962C8B-B14F-4D97-AF65-F5344CB8AC3E}">
        <p14:creationId xmlns:p14="http://schemas.microsoft.com/office/powerpoint/2010/main" val="9611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Layers</a:t>
            </a:r>
          </a:p>
          <a:p>
            <a:pPr marL="0" indent="0">
              <a:buNone/>
            </a:pPr>
            <a:r>
              <a:rPr lang="en-US" dirty="0" smtClean="0"/>
              <a:t>Neural networks are organized into layers, and each layer has a specific role.</a:t>
            </a:r>
          </a:p>
          <a:p>
            <a:r>
              <a:rPr lang="en-US" b="1" dirty="0" smtClean="0"/>
              <a:t>Input Layer</a:t>
            </a:r>
            <a:r>
              <a:rPr lang="en-US" dirty="0" smtClean="0"/>
              <a:t>:</a:t>
            </a:r>
          </a:p>
          <a:p>
            <a:pPr marL="742950" lvl="1" indent="-285750"/>
            <a:r>
              <a:rPr lang="en-US" b="1" dirty="0" smtClean="0"/>
              <a:t>What It Does</a:t>
            </a:r>
            <a:r>
              <a:rPr lang="en-US" dirty="0" smtClean="0"/>
              <a:t>: This is where the network receives its initial data. For example, if the network is processing images, the input layer will receive pixel values.</a:t>
            </a:r>
          </a:p>
          <a:p>
            <a:pPr marL="742950" lvl="1" indent="-285750"/>
            <a:r>
              <a:rPr lang="en-US" b="1" dirty="0" smtClean="0"/>
              <a:t>Structure</a:t>
            </a:r>
            <a:r>
              <a:rPr lang="en-US" dirty="0" smtClean="0"/>
              <a:t>: Each neuron in this layer represents one feature of the input data.</a:t>
            </a:r>
          </a:p>
          <a:p>
            <a:r>
              <a:rPr lang="en-US" b="1" dirty="0" smtClean="0"/>
              <a:t>Hidden Layers</a:t>
            </a:r>
            <a:r>
              <a:rPr lang="en-US" dirty="0" smtClean="0"/>
              <a:t>:</a:t>
            </a:r>
          </a:p>
          <a:p>
            <a:pPr marL="742950" lvl="1" indent="-285750"/>
            <a:r>
              <a:rPr lang="en-US" b="1" dirty="0" smtClean="0"/>
              <a:t>What They Do</a:t>
            </a:r>
            <a:r>
              <a:rPr lang="en-US" dirty="0" smtClean="0"/>
              <a:t>: These layers perform the actual processing and transformation of the data. They are called "hidden" because we don't see their outputs directly; they help process and refine the data.</a:t>
            </a:r>
          </a:p>
          <a:p>
            <a:pPr marL="742950" lvl="1" indent="-285750"/>
            <a:r>
              <a:rPr lang="en-US" b="1" dirty="0" smtClean="0"/>
              <a:t>Structure</a:t>
            </a:r>
            <a:r>
              <a:rPr lang="en-US" dirty="0" smtClean="0"/>
              <a:t>: Each hidden layer can have many neurons, and each neuron is connected to neurons in the previous and next layers.</a:t>
            </a:r>
          </a:p>
          <a:p>
            <a:r>
              <a:rPr lang="en-US" b="1" dirty="0" smtClean="0"/>
              <a:t>Output Layer</a:t>
            </a:r>
            <a:r>
              <a:rPr lang="en-US" dirty="0" smtClean="0"/>
              <a:t>:</a:t>
            </a:r>
          </a:p>
          <a:p>
            <a:pPr marL="742950" lvl="1" indent="-285750"/>
            <a:r>
              <a:rPr lang="en-US" b="1" dirty="0" smtClean="0"/>
              <a:t>What It Does</a:t>
            </a:r>
            <a:r>
              <a:rPr lang="en-US" dirty="0" smtClean="0"/>
              <a:t>: This layer produces the final output of the network. For example, in a classification task, the output layer might produce probabilities for different classes.</a:t>
            </a:r>
          </a:p>
          <a:p>
            <a:pPr marL="742950" lvl="1" indent="-285750"/>
            <a:r>
              <a:rPr lang="en-US" b="1" dirty="0" smtClean="0"/>
              <a:t>Structure</a:t>
            </a:r>
            <a:r>
              <a:rPr lang="en-US" dirty="0" smtClean="0"/>
              <a:t>: The number of neurons in this layer corresponds to the number of classes or predictions we want.</a:t>
            </a:r>
          </a:p>
          <a:p>
            <a:endParaRPr lang="en-US" dirty="0"/>
          </a:p>
        </p:txBody>
      </p:sp>
    </p:spTree>
    <p:extLst>
      <p:ext uri="{BB962C8B-B14F-4D97-AF65-F5344CB8AC3E}">
        <p14:creationId xmlns:p14="http://schemas.microsoft.com/office/powerpoint/2010/main" val="323372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Weights and Biases</a:t>
            </a:r>
          </a:p>
          <a:p>
            <a:r>
              <a:rPr lang="en-US" b="1" dirty="0" smtClean="0"/>
              <a:t>Weights</a:t>
            </a:r>
            <a:r>
              <a:rPr lang="en-US" dirty="0" smtClean="0"/>
              <a:t>:</a:t>
            </a:r>
          </a:p>
          <a:p>
            <a:pPr marL="742950" lvl="1" indent="-285750"/>
            <a:r>
              <a:rPr lang="en-US" b="1" dirty="0" smtClean="0"/>
              <a:t>What They Are</a:t>
            </a:r>
            <a:r>
              <a:rPr lang="en-US" dirty="0" smtClean="0"/>
              <a:t>: Weights are parameters that determine the </a:t>
            </a:r>
            <a:r>
              <a:rPr lang="en-US" b="1" dirty="0" smtClean="0"/>
              <a:t>strength of connections between neurons</a:t>
            </a:r>
            <a:r>
              <a:rPr lang="en-US" dirty="0" smtClean="0"/>
              <a:t>. They adjust during training to minimize errors in predictions.</a:t>
            </a:r>
          </a:p>
          <a:p>
            <a:pPr marL="742950" lvl="1" indent="-285750"/>
            <a:r>
              <a:rPr lang="en-US" b="1" dirty="0" smtClean="0"/>
              <a:t>How They Work</a:t>
            </a:r>
            <a:r>
              <a:rPr lang="en-US" dirty="0" smtClean="0"/>
              <a:t>: Each connection between neurons has an associated weight that influences how much the input affects the output.</a:t>
            </a:r>
          </a:p>
          <a:p>
            <a:r>
              <a:rPr lang="en-US" b="1" dirty="0" smtClean="0"/>
              <a:t>Biases</a:t>
            </a:r>
            <a:r>
              <a:rPr lang="en-US" dirty="0" smtClean="0"/>
              <a:t>:</a:t>
            </a:r>
          </a:p>
          <a:p>
            <a:pPr marL="742950" lvl="1" indent="-285750"/>
            <a:r>
              <a:rPr lang="en-US" b="1" dirty="0" smtClean="0"/>
              <a:t>What They Are</a:t>
            </a:r>
            <a:r>
              <a:rPr lang="en-US" dirty="0" smtClean="0"/>
              <a:t>: Biases are additional parameters added to the input of neurons. They help the model make better predictions by shifting the activation function.</a:t>
            </a:r>
          </a:p>
          <a:p>
            <a:pPr marL="742950" lvl="1" indent="-285750"/>
            <a:r>
              <a:rPr lang="en-US" b="1" dirty="0" smtClean="0"/>
              <a:t>How They Work</a:t>
            </a:r>
            <a:r>
              <a:rPr lang="en-US" dirty="0" smtClean="0"/>
              <a:t>: Each neuron has a bias that adjusts the output independently of the input values.</a:t>
            </a:r>
          </a:p>
          <a:p>
            <a:endParaRPr lang="en-US" dirty="0"/>
          </a:p>
        </p:txBody>
      </p:sp>
    </p:spTree>
    <p:extLst>
      <p:ext uri="{BB962C8B-B14F-4D97-AF65-F5344CB8AC3E}">
        <p14:creationId xmlns:p14="http://schemas.microsoft.com/office/powerpoint/2010/main" val="109290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4" name="Picture 3" descr="Weights and Bias in a Neural Network | Towards Data Science">
            <a:extLst>
              <a:ext uri="{FF2B5EF4-FFF2-40B4-BE49-F238E27FC236}">
                <a16:creationId xmlns:a16="http://schemas.microsoft.com/office/drawing/2014/main" xmlns="" id="{C8B55B32-6015-9DBA-EA54-362A490DF0E5}"/>
              </a:ext>
            </a:extLst>
          </p:cNvPr>
          <p:cNvPicPr>
            <a:picLocks noChangeAspect="1"/>
          </p:cNvPicPr>
          <p:nvPr/>
        </p:nvPicPr>
        <p:blipFill>
          <a:blip r:embed="rId2"/>
          <a:stretch>
            <a:fillRect/>
          </a:stretch>
        </p:blipFill>
        <p:spPr>
          <a:xfrm>
            <a:off x="1382624" y="1690688"/>
            <a:ext cx="9586795" cy="4868574"/>
          </a:xfrm>
          <a:prstGeom prst="rect">
            <a:avLst/>
          </a:prstGeom>
        </p:spPr>
      </p:pic>
      <p:pic>
        <p:nvPicPr>
          <p:cNvPr id="5" name="Picture 4"/>
          <p:cNvPicPr>
            <a:picLocks noChangeAspect="1"/>
          </p:cNvPicPr>
          <p:nvPr/>
        </p:nvPicPr>
        <p:blipFill>
          <a:blip r:embed="rId3"/>
          <a:stretch>
            <a:fillRect/>
          </a:stretch>
        </p:blipFill>
        <p:spPr>
          <a:xfrm>
            <a:off x="6739037" y="1267227"/>
            <a:ext cx="5159187" cy="1905165"/>
          </a:xfrm>
          <a:prstGeom prst="rect">
            <a:avLst/>
          </a:prstGeom>
        </p:spPr>
      </p:pic>
    </p:spTree>
    <p:extLst>
      <p:ext uri="{BB962C8B-B14F-4D97-AF65-F5344CB8AC3E}">
        <p14:creationId xmlns:p14="http://schemas.microsoft.com/office/powerpoint/2010/main" val="334973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2933</Words>
  <Application>Microsoft Office PowerPoint</Application>
  <PresentationFormat>Widescreen</PresentationFormat>
  <Paragraphs>227</Paragraphs>
  <Slides>42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Söhne</vt:lpstr>
      <vt:lpstr>Times New Roman</vt:lpstr>
      <vt:lpstr>Office Theme</vt:lpstr>
      <vt:lpstr>Deep Learning and Convolution Neural Networks</vt:lpstr>
      <vt:lpstr>Deep Learning</vt:lpstr>
      <vt:lpstr>PowerPoint Presentation</vt:lpstr>
      <vt:lpstr>PowerPoint Presentation</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Convolution Neural Networks (CNN)</vt:lpstr>
      <vt:lpstr>Convolutional Neural Networks (CNNs) </vt:lpstr>
      <vt:lpstr>Why CNNs Are Better for Images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hp</dc:creator>
  <cp:lastModifiedBy>Microsoft account</cp:lastModifiedBy>
  <cp:revision>57</cp:revision>
  <dcterms:created xsi:type="dcterms:W3CDTF">2024-08-22T20:02:48Z</dcterms:created>
  <dcterms:modified xsi:type="dcterms:W3CDTF">2025-10-10T19:31:22Z</dcterms:modified>
</cp:coreProperties>
</file>