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62" r:id="rId2"/>
    <p:sldId id="264" r:id="rId3"/>
    <p:sldId id="257" r:id="rId4"/>
    <p:sldId id="270" r:id="rId5"/>
    <p:sldId id="271" r:id="rId6"/>
    <p:sldId id="272" r:id="rId7"/>
    <p:sldId id="273" r:id="rId8"/>
    <p:sldId id="274" r:id="rId9"/>
    <p:sldId id="275" r:id="rId10"/>
    <p:sldId id="277" r:id="rId11"/>
    <p:sldId id="276" r:id="rId12"/>
    <p:sldId id="263" r:id="rId13"/>
    <p:sldId id="278" r:id="rId14"/>
    <p:sldId id="265" r:id="rId15"/>
    <p:sldId id="279" r:id="rId16"/>
    <p:sldId id="280" r:id="rId17"/>
    <p:sldId id="269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7" autoAdjust="0"/>
    <p:restoredTop sz="94622" autoAdjust="0"/>
  </p:normalViewPr>
  <p:slideViewPr>
    <p:cSldViewPr>
      <p:cViewPr varScale="1">
        <p:scale>
          <a:sx n="86" d="100"/>
          <a:sy n="86" d="100"/>
        </p:scale>
        <p:origin x="-13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0" y="2819400"/>
            <a:ext cx="9144000" cy="669925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ko-KR" noProof="0" smtClean="0"/>
          </a:p>
        </p:txBody>
      </p: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504E"/>
                  </a:outerShdw>
                </a:effectLst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504E"/>
                  </a:outerShdw>
                </a:effectLst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fld id="{9FB0C1FF-B12A-4E97-A96F-829F7CD1A9F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white">
          <a:xfrm>
            <a:off x="4065588" y="6400800"/>
            <a:ext cx="1039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b="1">
                <a:latin typeface="Lucida Sans Unicode" pitchFamily="34" charset="0"/>
                <a:ea typeface="굴림" pitchFamily="50" charset="-127"/>
              </a:rPr>
              <a:t>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734471-7FB6-4DB3-A669-6AF77B2C8BD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657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304800"/>
            <a:ext cx="211455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304800"/>
            <a:ext cx="619125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4EB98-C3E8-408C-BB91-F439C0EAC78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1669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8486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27025" y="6477000"/>
            <a:ext cx="2514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1A33982-3671-47BE-9ACD-40846D76B63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40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CAE54-DF99-4FE3-B85C-DEBFF74DA30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512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A2187F-B8DD-4B20-AC74-9593398F679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319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B0472A-F72B-4A55-9CA7-FF5C679F2A6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659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1497F-C60C-487F-BA7B-199E8192E38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79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F70FE-16B8-449F-89F8-B1464DDA1E5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746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F79FA-FBC6-4242-80D4-6EF3D758CD9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021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7C3AEA-9DB5-45E1-9169-3216BF19F58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394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02E308-4282-4C8A-AE8E-C09C9C0B581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17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white">
          <a:xfrm>
            <a:off x="228600" y="304800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ko-KR" smtClean="0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ko-KR" smtClean="0"/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7025" y="6477000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굴림" pitchFamily="50" charset="-127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770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굴림" pitchFamily="50" charset="-127"/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504E"/>
                  </a:outerShdw>
                </a:effectLst>
                <a:latin typeface="+mn-lt"/>
                <a:ea typeface="굴림" pitchFamily="50" charset="-127"/>
              </a:defRPr>
            </a:lvl1pPr>
          </a:lstStyle>
          <a:p>
            <a:fld id="{FB76A6C3-C037-4B56-B396-0EEBAA26195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StuManage/dist/StuManage.jar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7544" y="2780928"/>
            <a:ext cx="8153400" cy="669925"/>
          </a:xfrm>
        </p:spPr>
        <p:txBody>
          <a:bodyPr/>
          <a:lstStyle/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ea typeface="굴림" pitchFamily="50" charset="-127"/>
              </a:rPr>
              <a:t>惊天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ea typeface="굴림" pitchFamily="50" charset="-127"/>
              </a:rPr>
              <a:t>科技</a:t>
            </a:r>
            <a:r>
              <a:rPr lang="en-US" altLang="zh-CN" dirty="0" smtClean="0">
                <a:ea typeface="굴림" pitchFamily="50" charset="-127"/>
              </a:rPr>
              <a:t>--》</a:t>
            </a:r>
            <a:r>
              <a:rPr lang="zh-CN" altLang="en-US" dirty="0" smtClean="0">
                <a:solidFill>
                  <a:srgbClr val="FFC000"/>
                </a:solidFill>
                <a:ea typeface="굴림" pitchFamily="50" charset="-127"/>
              </a:rPr>
              <a:t>管理系统</a:t>
            </a:r>
            <a:endParaRPr lang="en-US" altLang="ko-KR" dirty="0">
              <a:solidFill>
                <a:srgbClr val="FFC000"/>
              </a:solidFill>
              <a:ea typeface="굴림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六、静态页面（</a:t>
            </a:r>
            <a:r>
              <a:rPr lang="en-US" altLang="zh-CN" dirty="0" smtClean="0">
                <a:ea typeface="굴림" pitchFamily="50" charset="-127"/>
              </a:rPr>
              <a:t>3</a:t>
            </a:r>
            <a:r>
              <a:rPr lang="zh-CN" altLang="en-US" dirty="0" smtClean="0">
                <a:ea typeface="굴림" pitchFamily="50" charset="-127"/>
              </a:rPr>
              <a:t>）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5445224"/>
            <a:ext cx="8208912" cy="720080"/>
          </a:xfrm>
        </p:spPr>
        <p:txBody>
          <a:bodyPr/>
          <a:lstStyle/>
          <a:p>
            <a:pPr marL="1828800" lvl="4" indent="0">
              <a:buNone/>
            </a:pPr>
            <a:r>
              <a:rPr lang="zh-CN" altLang="en-US" sz="3200" dirty="0" smtClean="0">
                <a:solidFill>
                  <a:srgbClr val="FF0000"/>
                </a:solidFill>
                <a:ea typeface="굴림" pitchFamily="50" charset="-127"/>
              </a:rPr>
              <a:t>   管理员查询中心页面</a:t>
            </a:r>
            <a:endParaRPr lang="en-US" altLang="zh-CN" sz="3200" dirty="0" smtClean="0">
              <a:solidFill>
                <a:srgbClr val="FF0000"/>
              </a:solidFill>
              <a:ea typeface="굴림" pitchFamily="50" charset="-127"/>
            </a:endParaRPr>
          </a:p>
        </p:txBody>
      </p:sp>
      <p:pic>
        <p:nvPicPr>
          <p:cNvPr id="39938" name="Picture 2" descr="F:\application\StuManage\项目静态\管理员查询中心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68760"/>
            <a:ext cx="585787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47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六、静态页面（</a:t>
            </a:r>
            <a:r>
              <a:rPr lang="en-US" altLang="zh-CN" dirty="0">
                <a:ea typeface="굴림" pitchFamily="50" charset="-127"/>
              </a:rPr>
              <a:t>4</a:t>
            </a:r>
            <a:r>
              <a:rPr lang="zh-CN" altLang="en-US" dirty="0" smtClean="0">
                <a:ea typeface="굴림" pitchFamily="50" charset="-127"/>
              </a:rPr>
              <a:t>）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5445224"/>
            <a:ext cx="8208912" cy="720080"/>
          </a:xfrm>
        </p:spPr>
        <p:txBody>
          <a:bodyPr/>
          <a:lstStyle/>
          <a:p>
            <a:pPr marL="1828800" lvl="4" indent="0">
              <a:buNone/>
            </a:pPr>
            <a:r>
              <a:rPr lang="zh-CN" altLang="en-US" sz="3200" dirty="0" smtClean="0">
                <a:solidFill>
                  <a:srgbClr val="FF0000"/>
                </a:solidFill>
                <a:ea typeface="굴림" pitchFamily="50" charset="-127"/>
              </a:rPr>
              <a:t>    用户个人中心页面</a:t>
            </a:r>
            <a:endParaRPr lang="en-US" altLang="zh-CN" sz="3200" dirty="0" smtClean="0">
              <a:solidFill>
                <a:srgbClr val="FF0000"/>
              </a:solidFill>
              <a:ea typeface="굴림" pitchFamily="50" charset="-127"/>
            </a:endParaRPr>
          </a:p>
        </p:txBody>
      </p:sp>
      <p:pic>
        <p:nvPicPr>
          <p:cNvPr id="38914" name="Picture 2" descr="F:\application\StuManage\项目静态\普通用户中心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05224"/>
            <a:ext cx="4638675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01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七、项目</a:t>
            </a:r>
            <a:r>
              <a:rPr lang="zh-CN" altLang="en-US" dirty="0">
                <a:ea typeface="굴림" pitchFamily="50" charset="-127"/>
              </a:rPr>
              <a:t>演示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6292" y="3033826"/>
            <a:ext cx="5764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00FF"/>
                </a:solidFill>
                <a:hlinkClick r:id="rId2" action="ppaction://hlinkfile"/>
              </a:rPr>
              <a:t>是时候展现真正的技术了！</a:t>
            </a:r>
            <a:endParaRPr lang="zh-CN" altLang="en-US" sz="36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zh-CN" altLang="en-US" dirty="0">
                <a:ea typeface="굴림" pitchFamily="50" charset="-127"/>
              </a:rPr>
              <a:t>八</a:t>
            </a:r>
            <a:r>
              <a:rPr lang="zh-CN" altLang="en-US" dirty="0" smtClean="0">
                <a:ea typeface="굴림" pitchFamily="50" charset="-127"/>
              </a:rPr>
              <a:t>、拓展方向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3200400" y="2667000"/>
            <a:ext cx="2362200" cy="2362200"/>
          </a:xfrm>
          <a:prstGeom prst="ellipse">
            <a:avLst/>
          </a:prstGeom>
          <a:noFill/>
          <a:ln w="6350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blackGray">
          <a:xfrm>
            <a:off x="3657600" y="1905000"/>
            <a:ext cx="1447800" cy="1447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117088" dir="2436078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2400">
              <a:solidFill>
                <a:schemeClr val="accent1"/>
              </a:solidFill>
              <a:ea typeface="굴림" pitchFamily="50" charset="-127"/>
            </a:endParaRP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4064669" y="2376488"/>
            <a:ext cx="6495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latinLnBrk="1" hangingPunct="1"/>
            <a:r>
              <a:rPr kumimoji="1" lang="zh-CN" altLang="en-US" b="1" dirty="0" smtClean="0">
                <a:solidFill>
                  <a:schemeClr val="bg1"/>
                </a:solidFill>
                <a:latin typeface="Verdana" pitchFamily="34" charset="0"/>
                <a:ea typeface="굴림" pitchFamily="50" charset="-127"/>
              </a:rPr>
              <a:t>教育</a:t>
            </a:r>
            <a:endParaRPr kumimoji="1" lang="en-US" altLang="ko-KR" b="1" dirty="0">
              <a:solidFill>
                <a:schemeClr val="bg1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5257800" y="2057400"/>
            <a:ext cx="289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zh-CN" altLang="en-US" sz="1400" dirty="0" smtClean="0">
                <a:latin typeface="Verdana" pitchFamily="34" charset="0"/>
                <a:ea typeface="굴림" pitchFamily="50" charset="-127"/>
              </a:rPr>
              <a:t>本项目主体方向就是针对于学员</a:t>
            </a:r>
            <a:endParaRPr kumimoji="1" lang="en-US" altLang="zh-CN" sz="1400" dirty="0" smtClean="0">
              <a:latin typeface="Verdana" pitchFamily="34" charset="0"/>
              <a:ea typeface="굴림" pitchFamily="50" charset="-127"/>
            </a:endParaRPr>
          </a:p>
          <a:p>
            <a:pPr eaLnBrk="1" latinLnBrk="1" hangingPunct="1"/>
            <a:r>
              <a:rPr kumimoji="1" lang="zh-CN" altLang="en-US" sz="1400" dirty="0">
                <a:latin typeface="Verdana" pitchFamily="34" charset="0"/>
                <a:ea typeface="굴림" pitchFamily="50" charset="-127"/>
              </a:rPr>
              <a:t>教育</a:t>
            </a:r>
            <a:r>
              <a:rPr kumimoji="1" lang="zh-CN" altLang="en-US" sz="1400" dirty="0" smtClean="0">
                <a:latin typeface="Verdana" pitchFamily="34" charset="0"/>
                <a:ea typeface="굴림" pitchFamily="50" charset="-127"/>
              </a:rPr>
              <a:t>行业必须得心应手</a:t>
            </a:r>
            <a:endParaRPr kumimoji="1" lang="en-US" altLang="ko-KR" sz="1400" dirty="0"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269776" y="4871482"/>
            <a:ext cx="228600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latinLnBrk="1" hangingPunct="1"/>
            <a:r>
              <a:rPr kumimoji="1" lang="zh-CN" altLang="en-US" dirty="0" smtClean="0">
                <a:latin typeface="Verdana" pitchFamily="34" charset="0"/>
                <a:ea typeface="굴림" pitchFamily="50" charset="-127"/>
              </a:rPr>
              <a:t>项目的高灵活性稍作改动即可转型</a:t>
            </a:r>
            <a:endParaRPr kumimoji="1" lang="en-US" altLang="zh-CN" dirty="0" smtClean="0">
              <a:latin typeface="Verdana" pitchFamily="34" charset="0"/>
              <a:ea typeface="굴림" pitchFamily="50" charset="-127"/>
            </a:endParaRPr>
          </a:p>
          <a:p>
            <a:pPr algn="r" eaLnBrk="1" latinLnBrk="1" hangingPunct="1"/>
            <a:r>
              <a:rPr kumimoji="1" lang="zh-CN" altLang="en-US" dirty="0" smtClean="0">
                <a:latin typeface="Verdana" pitchFamily="34" charset="0"/>
                <a:ea typeface="굴림" pitchFamily="50" charset="-127"/>
              </a:rPr>
              <a:t>企业管理</a:t>
            </a:r>
            <a:endParaRPr kumimoji="1" lang="en-US" altLang="zh-CN" dirty="0" smtClean="0">
              <a:latin typeface="Verdana" pitchFamily="34" charset="0"/>
              <a:ea typeface="굴림" pitchFamily="50" charset="-127"/>
            </a:endParaRPr>
          </a:p>
          <a:p>
            <a:pPr algn="r" eaLnBrk="1" latinLnBrk="1" hangingPunct="1"/>
            <a:endParaRPr kumimoji="1" lang="en-US" altLang="ko-KR" sz="1400" dirty="0">
              <a:latin typeface="Verdana" pitchFamily="34" charset="0"/>
              <a:ea typeface="굴림" pitchFamily="50" charset="-127"/>
            </a:endParaRPr>
          </a:p>
          <a:p>
            <a:pPr algn="r" eaLnBrk="1" latinLnBrk="1" hangingPunct="1"/>
            <a:r>
              <a:rPr kumimoji="1" lang="en-US" altLang="ko-KR" sz="1400" dirty="0" smtClean="0">
                <a:latin typeface="Verdana" pitchFamily="34" charset="0"/>
                <a:ea typeface="굴림" pitchFamily="50" charset="-127"/>
              </a:rPr>
              <a:t> </a:t>
            </a:r>
            <a:endParaRPr kumimoji="1" lang="en-US" altLang="ko-KR" sz="1400" dirty="0"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6400800" y="4860925"/>
            <a:ext cx="2286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latinLnBrk="1" hangingPunct="1"/>
            <a:r>
              <a:rPr kumimoji="1" lang="zh-CN" altLang="en-US" sz="1400" dirty="0" smtClean="0">
                <a:latin typeface="Verdana" pitchFamily="34" charset="0"/>
                <a:ea typeface="굴림" pitchFamily="50" charset="-127"/>
              </a:rPr>
              <a:t>项目灵活性高转型很轻松</a:t>
            </a:r>
            <a:endParaRPr kumimoji="1" lang="en-US" altLang="ko-KR" sz="1400" dirty="0"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2806" name="Oval 38"/>
          <p:cNvSpPr>
            <a:spLocks noChangeArrowheads="1"/>
          </p:cNvSpPr>
          <p:nvPr/>
        </p:nvSpPr>
        <p:spPr bwMode="blackGray">
          <a:xfrm>
            <a:off x="2667000" y="3733800"/>
            <a:ext cx="1447800" cy="1447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117088" dir="2436078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2400">
              <a:solidFill>
                <a:schemeClr val="accent1"/>
              </a:solidFill>
              <a:ea typeface="굴림" pitchFamily="50" charset="-127"/>
            </a:endParaRPr>
          </a:p>
        </p:txBody>
      </p: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3074067" y="4205288"/>
            <a:ext cx="6495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latinLnBrk="1" hangingPunct="1"/>
            <a:r>
              <a:rPr kumimoji="1" lang="zh-CN" altLang="en-US" b="1" dirty="0">
                <a:solidFill>
                  <a:schemeClr val="bg1"/>
                </a:solidFill>
                <a:latin typeface="Verdana" pitchFamily="34" charset="0"/>
                <a:ea typeface="굴림" pitchFamily="50" charset="-127"/>
              </a:rPr>
              <a:t>企业</a:t>
            </a:r>
            <a:endParaRPr kumimoji="1" lang="en-US" altLang="ko-KR" b="1" dirty="0">
              <a:solidFill>
                <a:schemeClr val="bg1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2808" name="Oval 40"/>
          <p:cNvSpPr>
            <a:spLocks noChangeArrowheads="1"/>
          </p:cNvSpPr>
          <p:nvPr/>
        </p:nvSpPr>
        <p:spPr bwMode="blackGray">
          <a:xfrm>
            <a:off x="4800600" y="3733800"/>
            <a:ext cx="1447800" cy="14478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117088" dir="2436078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2400">
              <a:solidFill>
                <a:schemeClr val="accent1"/>
              </a:solidFill>
              <a:ea typeface="굴림" pitchFamily="50" charset="-127"/>
            </a:endParaRPr>
          </a:p>
        </p:txBody>
      </p:sp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5207668" y="4205288"/>
            <a:ext cx="6495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latinLnBrk="1" hangingPunct="1"/>
            <a:r>
              <a:rPr kumimoji="1" lang="zh-CN" altLang="en-US" b="1" dirty="0">
                <a:solidFill>
                  <a:schemeClr val="bg1"/>
                </a:solidFill>
                <a:latin typeface="Verdana" pitchFamily="34" charset="0"/>
                <a:ea typeface="굴림" pitchFamily="50" charset="-127"/>
              </a:rPr>
              <a:t>待定</a:t>
            </a:r>
            <a:endParaRPr kumimoji="1" lang="en-US" altLang="ko-KR" b="1" dirty="0">
              <a:solidFill>
                <a:schemeClr val="bg1"/>
              </a:solidFill>
              <a:latin typeface="Verdan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69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nimBg="1"/>
      <p:bldP spid="32789" grpId="0"/>
      <p:bldP spid="32806" grpId="0" animBg="1"/>
      <p:bldP spid="3280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九、最后总结（</a:t>
            </a:r>
            <a:r>
              <a:rPr lang="en-US" altLang="zh-CN" dirty="0" smtClean="0">
                <a:ea typeface="굴림" pitchFamily="50" charset="-127"/>
              </a:rPr>
              <a:t>1</a:t>
            </a:r>
            <a:r>
              <a:rPr lang="zh-CN" altLang="en-US" dirty="0" smtClean="0">
                <a:ea typeface="굴림" pitchFamily="50" charset="-127"/>
              </a:rPr>
              <a:t>）</a:t>
            </a:r>
            <a:endParaRPr lang="ko-KR" altLang="en-US" dirty="0">
              <a:solidFill>
                <a:srgbClr val="FF0000"/>
              </a:solidFill>
              <a:ea typeface="굴림" pitchFamily="50" charset="-127"/>
            </a:endParaRPr>
          </a:p>
        </p:txBody>
      </p:sp>
      <p:sp>
        <p:nvSpPr>
          <p:cNvPr id="35859" name="AutoShape 19"/>
          <p:cNvSpPr>
            <a:spLocks noChangeArrowheads="1"/>
          </p:cNvSpPr>
          <p:nvPr/>
        </p:nvSpPr>
        <p:spPr bwMode="blackGray">
          <a:xfrm>
            <a:off x="1143000" y="2057400"/>
            <a:ext cx="2443163" cy="3962400"/>
          </a:xfrm>
          <a:prstGeom prst="chevron">
            <a:avLst>
              <a:gd name="adj" fmla="val 17361"/>
            </a:avLst>
          </a:prstGeom>
          <a:gradFill rotWithShape="0"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>
            <a:outerShdw dist="8980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2000" b="1">
              <a:latin typeface="Verdana" pitchFamily="34" charset="0"/>
              <a:ea typeface="바탕" pitchFamily="18" charset="-127"/>
            </a:endParaRPr>
          </a:p>
        </p:txBody>
      </p:sp>
      <p:sp>
        <p:nvSpPr>
          <p:cNvPr id="35864" name="AutoShape 24"/>
          <p:cNvSpPr>
            <a:spLocks noChangeArrowheads="1"/>
          </p:cNvSpPr>
          <p:nvPr/>
        </p:nvSpPr>
        <p:spPr bwMode="blackGray">
          <a:xfrm>
            <a:off x="3348038" y="2057400"/>
            <a:ext cx="2443162" cy="3962400"/>
          </a:xfrm>
          <a:prstGeom prst="chevron">
            <a:avLst>
              <a:gd name="adj" fmla="val 17361"/>
            </a:avLst>
          </a:prstGeom>
          <a:gradFill rotWithShape="0">
            <a:gsLst>
              <a:gs pos="0">
                <a:schemeClr val="accent1"/>
              </a:gs>
              <a:gs pos="50000">
                <a:schemeClr val="fol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8980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2000" b="1">
              <a:latin typeface="Verdana" pitchFamily="34" charset="0"/>
              <a:ea typeface="바탕" pitchFamily="18" charset="-127"/>
            </a:endParaRPr>
          </a:p>
        </p:txBody>
      </p:sp>
      <p:sp>
        <p:nvSpPr>
          <p:cNvPr id="35865" name="AutoShape 25"/>
          <p:cNvSpPr>
            <a:spLocks noChangeArrowheads="1"/>
          </p:cNvSpPr>
          <p:nvPr/>
        </p:nvSpPr>
        <p:spPr bwMode="blackGray">
          <a:xfrm>
            <a:off x="5580063" y="2057400"/>
            <a:ext cx="2443162" cy="3962400"/>
          </a:xfrm>
          <a:prstGeom prst="chevron">
            <a:avLst>
              <a:gd name="adj" fmla="val 17361"/>
            </a:avLst>
          </a:prstGeom>
          <a:gradFill rotWithShape="0"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>
            <a:outerShdw dist="8980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2000" b="1">
              <a:latin typeface="Verdana" pitchFamily="34" charset="0"/>
              <a:ea typeface="바탕" pitchFamily="18" charset="-127"/>
            </a:endParaRP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1143000" y="1307812"/>
            <a:ext cx="6324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kumimoji="1" lang="en-US" altLang="ko-KR" b="1" dirty="0">
                <a:solidFill>
                  <a:schemeClr val="tx2"/>
                </a:solidFill>
                <a:latin typeface="Verdana" pitchFamily="34" charset="0"/>
                <a:ea typeface="굴림" pitchFamily="50" charset="-127"/>
              </a:rPr>
              <a:t>	</a:t>
            </a:r>
            <a:r>
              <a:rPr kumimoji="1" lang="en-US" altLang="ko-KR" b="1" dirty="0" smtClean="0">
                <a:solidFill>
                  <a:schemeClr val="tx2"/>
                </a:solidFill>
                <a:latin typeface="Verdana" pitchFamily="34" charset="0"/>
                <a:ea typeface="굴림" pitchFamily="50" charset="-127"/>
              </a:rPr>
              <a:t>		</a:t>
            </a:r>
            <a:r>
              <a:rPr kumimoji="1" lang="en-US" altLang="zh-CN" sz="3200" b="1" dirty="0" smtClean="0">
                <a:solidFill>
                  <a:srgbClr val="FFFF00"/>
                </a:solidFill>
                <a:latin typeface="Verdana" pitchFamily="34" charset="0"/>
                <a:ea typeface="굴림" pitchFamily="50" charset="-127"/>
              </a:rPr>
              <a:t>idea</a:t>
            </a:r>
            <a:endParaRPr kumimoji="1" lang="en-US" altLang="ko-KR" sz="3200" dirty="0">
              <a:solidFill>
                <a:srgbClr val="FFFF00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7006" y="2132856"/>
            <a:ext cx="492443" cy="28837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FF"/>
                </a:solidFill>
              </a:rPr>
              <a:t>北冥有鱼，其名为鲲。</a:t>
            </a:r>
            <a:endParaRPr lang="zh-CN" altLang="en-US" sz="2000" b="1" dirty="0">
              <a:solidFill>
                <a:srgbClr val="FF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04564" y="2558988"/>
            <a:ext cx="492443" cy="29592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FF"/>
                </a:solidFill>
              </a:rPr>
              <a:t>鲲之大，不知其几千里也</a:t>
            </a:r>
            <a:endParaRPr lang="zh-CN" altLang="en-US" sz="2000" b="1" dirty="0">
              <a:solidFill>
                <a:srgbClr val="FF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2125" y="3933056"/>
            <a:ext cx="492443" cy="18722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          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——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庄子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1262" y="2132856"/>
            <a:ext cx="492443" cy="38869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FF"/>
                </a:solidFill>
              </a:rPr>
              <a:t>天下莫大于秋毫之末，而太山为小</a:t>
            </a:r>
            <a:endParaRPr lang="zh-CN" altLang="en-US" sz="2000" b="1" dirty="0">
              <a:solidFill>
                <a:srgbClr val="FF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08830" y="2132856"/>
            <a:ext cx="492443" cy="3816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>
                <a:solidFill>
                  <a:srgbClr val="FF00FF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FF"/>
                </a:solidFill>
              </a:rPr>
              <a:t>        </a:t>
            </a:r>
            <a:r>
              <a:rPr lang="zh-CN" altLang="en-US" sz="2000" b="1" dirty="0" smtClean="0">
                <a:solidFill>
                  <a:srgbClr val="FF00FF"/>
                </a:solidFill>
              </a:rPr>
              <a:t>莫寿乎殇子，而彭祖为夭</a:t>
            </a:r>
            <a:endParaRPr lang="zh-CN" altLang="en-US" sz="2000" b="1" dirty="0">
              <a:solidFill>
                <a:srgbClr val="FF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2857" y="3497709"/>
            <a:ext cx="492443" cy="23077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	   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——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庄子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6694E-6 C 0.00555 -0.00255 0.00902 -0.00324 -0.00712 -0.00324 C -0.02327 -0.00324 -0.03924 -0.00208 -0.05539 -0.00162 C -0.10886 -0.00232 -0.16945 0.00185 -0.22518 -0.00648 C -0.26233 -0.00555 -0.29914 -0.00532 -0.33612 -0.00162 C -0.36198 0.00092 -0.38716 0.01041 -0.4132 0.01295 C -0.42171 0.01249 -0.43004 0.01226 -0.43855 0.01133 C -0.45105 0.01018 -0.46181 0.00324 -0.47466 0.00324 " pathEditMode="relative" ptsTypes="fffffffA">
                                      <p:cBhvr>
                                        <p:cTn id="14" dur="2000" fill="hold"/>
                                        <p:tgtEl>
                                          <p:spTgt spid="358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9" grpId="0" animBg="1"/>
      <p:bldP spid="35864" grpId="0" animBg="1"/>
      <p:bldP spid="358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九、最后总结（</a:t>
            </a:r>
            <a:r>
              <a:rPr lang="en-US" altLang="zh-CN" dirty="0" smtClean="0">
                <a:ea typeface="굴림" pitchFamily="50" charset="-127"/>
              </a:rPr>
              <a:t>2</a:t>
            </a:r>
            <a:r>
              <a:rPr lang="zh-CN" altLang="en-US" dirty="0" smtClean="0">
                <a:ea typeface="굴림" pitchFamily="50" charset="-127"/>
              </a:rPr>
              <a:t>）</a:t>
            </a:r>
            <a:endParaRPr lang="ko-KR" altLang="en-US" dirty="0">
              <a:solidFill>
                <a:srgbClr val="FF0000"/>
              </a:solidFill>
              <a:ea typeface="굴림" pitchFamily="50" charset="-127"/>
            </a:endParaRPr>
          </a:p>
        </p:txBody>
      </p:sp>
      <p:sp>
        <p:nvSpPr>
          <p:cNvPr id="35859" name="AutoShape 19"/>
          <p:cNvSpPr>
            <a:spLocks noChangeArrowheads="1"/>
          </p:cNvSpPr>
          <p:nvPr/>
        </p:nvSpPr>
        <p:spPr bwMode="blackGray">
          <a:xfrm>
            <a:off x="1143000" y="2057400"/>
            <a:ext cx="2443163" cy="3962400"/>
          </a:xfrm>
          <a:prstGeom prst="chevron">
            <a:avLst>
              <a:gd name="adj" fmla="val 17361"/>
            </a:avLst>
          </a:prstGeom>
          <a:gradFill rotWithShape="0"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>
            <a:outerShdw dist="8980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2000" b="1">
              <a:latin typeface="Verdana" pitchFamily="34" charset="0"/>
              <a:ea typeface="바탕" pitchFamily="18" charset="-127"/>
            </a:endParaRPr>
          </a:p>
        </p:txBody>
      </p:sp>
      <p:sp>
        <p:nvSpPr>
          <p:cNvPr id="35864" name="AutoShape 24"/>
          <p:cNvSpPr>
            <a:spLocks noChangeArrowheads="1"/>
          </p:cNvSpPr>
          <p:nvPr/>
        </p:nvSpPr>
        <p:spPr bwMode="blackGray">
          <a:xfrm>
            <a:off x="3348038" y="2057400"/>
            <a:ext cx="2443162" cy="3962400"/>
          </a:xfrm>
          <a:prstGeom prst="chevron">
            <a:avLst>
              <a:gd name="adj" fmla="val 17361"/>
            </a:avLst>
          </a:prstGeom>
          <a:gradFill rotWithShape="0">
            <a:gsLst>
              <a:gs pos="0">
                <a:schemeClr val="accent1"/>
              </a:gs>
              <a:gs pos="50000">
                <a:schemeClr val="fol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8980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2000" b="1">
              <a:latin typeface="Verdana" pitchFamily="34" charset="0"/>
              <a:ea typeface="바탕" pitchFamily="18" charset="-127"/>
            </a:endParaRPr>
          </a:p>
        </p:txBody>
      </p:sp>
      <p:sp>
        <p:nvSpPr>
          <p:cNvPr id="35865" name="AutoShape 25"/>
          <p:cNvSpPr>
            <a:spLocks noChangeArrowheads="1"/>
          </p:cNvSpPr>
          <p:nvPr/>
        </p:nvSpPr>
        <p:spPr bwMode="blackGray">
          <a:xfrm>
            <a:off x="5580063" y="2057400"/>
            <a:ext cx="2443162" cy="3962400"/>
          </a:xfrm>
          <a:prstGeom prst="chevron">
            <a:avLst>
              <a:gd name="adj" fmla="val 17361"/>
            </a:avLst>
          </a:prstGeom>
          <a:gradFill rotWithShape="0"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>
            <a:outerShdw dist="8980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2000" b="1">
              <a:latin typeface="Verdana" pitchFamily="34" charset="0"/>
              <a:ea typeface="바탕" pitchFamily="18" charset="-127"/>
            </a:endParaRP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1143000" y="1307812"/>
            <a:ext cx="6324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kumimoji="1" lang="en-US" altLang="ko-KR" b="1" dirty="0">
                <a:solidFill>
                  <a:schemeClr val="tx2"/>
                </a:solidFill>
                <a:latin typeface="Verdana" pitchFamily="34" charset="0"/>
                <a:ea typeface="굴림" pitchFamily="50" charset="-127"/>
              </a:rPr>
              <a:t>	</a:t>
            </a:r>
            <a:r>
              <a:rPr kumimoji="1" lang="en-US" altLang="ko-KR" b="1" dirty="0" smtClean="0">
                <a:solidFill>
                  <a:schemeClr val="tx2"/>
                </a:solidFill>
                <a:latin typeface="Verdana" pitchFamily="34" charset="0"/>
                <a:ea typeface="굴림" pitchFamily="50" charset="-127"/>
              </a:rPr>
              <a:t>		</a:t>
            </a:r>
            <a:r>
              <a:rPr kumimoji="1" lang="en-US" altLang="zh-CN" sz="3600" b="1" dirty="0" smtClean="0">
                <a:solidFill>
                  <a:srgbClr val="FFFF00"/>
                </a:solidFill>
                <a:latin typeface="Verdana" pitchFamily="34" charset="0"/>
                <a:ea typeface="굴림" pitchFamily="50" charset="-127"/>
              </a:rPr>
              <a:t>to do</a:t>
            </a:r>
            <a:endParaRPr kumimoji="1" lang="en-US" altLang="ko-KR" sz="3600" dirty="0">
              <a:solidFill>
                <a:srgbClr val="FFFF00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1344" y="1640902"/>
            <a:ext cx="553998" cy="3962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合抱之木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7346" y="3839106"/>
            <a:ext cx="553998" cy="17641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生于毫末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5691" y="2492896"/>
            <a:ext cx="553998" cy="16897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九层之台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5786" y="3749096"/>
            <a:ext cx="553998" cy="1944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起于累土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13602" y="2492896"/>
            <a:ext cx="553998" cy="17817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千里之行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0929" y="3749096"/>
            <a:ext cx="553998" cy="1944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始于足下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96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10" dur="2000" fill="hold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14" dur="2000" fill="hold"/>
                                        <p:tgtEl>
                                          <p:spTgt spid="358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9" grpId="0" animBg="1"/>
      <p:bldP spid="35864" grpId="0" animBg="1"/>
      <p:bldP spid="358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九、最后总结（</a:t>
            </a:r>
            <a:r>
              <a:rPr lang="en-US" altLang="zh-CN" dirty="0" smtClean="0">
                <a:ea typeface="굴림" pitchFamily="50" charset="-127"/>
              </a:rPr>
              <a:t>3</a:t>
            </a:r>
            <a:r>
              <a:rPr lang="zh-CN" altLang="en-US" dirty="0" smtClean="0">
                <a:ea typeface="굴림" pitchFamily="50" charset="-127"/>
              </a:rPr>
              <a:t>）</a:t>
            </a:r>
            <a:endParaRPr lang="ko-KR" altLang="en-US" dirty="0">
              <a:solidFill>
                <a:srgbClr val="FF0000"/>
              </a:solidFill>
              <a:ea typeface="굴림" pitchFamily="50" charset="-127"/>
            </a:endParaRPr>
          </a:p>
        </p:txBody>
      </p:sp>
      <p:sp>
        <p:nvSpPr>
          <p:cNvPr id="35859" name="AutoShape 19"/>
          <p:cNvSpPr>
            <a:spLocks noChangeArrowheads="1"/>
          </p:cNvSpPr>
          <p:nvPr/>
        </p:nvSpPr>
        <p:spPr bwMode="blackGray">
          <a:xfrm>
            <a:off x="1143000" y="2057400"/>
            <a:ext cx="2443163" cy="3962400"/>
          </a:xfrm>
          <a:prstGeom prst="chevron">
            <a:avLst>
              <a:gd name="adj" fmla="val 17361"/>
            </a:avLst>
          </a:prstGeom>
          <a:gradFill rotWithShape="0"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>
            <a:outerShdw dist="8980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2000" b="1" dirty="0">
              <a:latin typeface="Verdana" pitchFamily="34" charset="0"/>
              <a:ea typeface="바탕" pitchFamily="18" charset="-127"/>
            </a:endParaRPr>
          </a:p>
        </p:txBody>
      </p:sp>
      <p:sp>
        <p:nvSpPr>
          <p:cNvPr id="35864" name="AutoShape 24"/>
          <p:cNvSpPr>
            <a:spLocks noChangeArrowheads="1"/>
          </p:cNvSpPr>
          <p:nvPr/>
        </p:nvSpPr>
        <p:spPr bwMode="blackGray">
          <a:xfrm>
            <a:off x="3348038" y="2057400"/>
            <a:ext cx="2443162" cy="3962400"/>
          </a:xfrm>
          <a:prstGeom prst="chevron">
            <a:avLst>
              <a:gd name="adj" fmla="val 17361"/>
            </a:avLst>
          </a:prstGeom>
          <a:gradFill rotWithShape="0">
            <a:gsLst>
              <a:gs pos="0">
                <a:schemeClr val="accent1"/>
              </a:gs>
              <a:gs pos="50000">
                <a:schemeClr val="fol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8980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2000" b="1">
              <a:latin typeface="Verdana" pitchFamily="34" charset="0"/>
              <a:ea typeface="바탕" pitchFamily="18" charset="-127"/>
            </a:endParaRPr>
          </a:p>
        </p:txBody>
      </p:sp>
      <p:sp>
        <p:nvSpPr>
          <p:cNvPr id="35865" name="AutoShape 25"/>
          <p:cNvSpPr>
            <a:spLocks noChangeArrowheads="1"/>
          </p:cNvSpPr>
          <p:nvPr/>
        </p:nvSpPr>
        <p:spPr bwMode="blackGray">
          <a:xfrm>
            <a:off x="5580063" y="2057400"/>
            <a:ext cx="2443162" cy="3962400"/>
          </a:xfrm>
          <a:prstGeom prst="chevron">
            <a:avLst>
              <a:gd name="adj" fmla="val 17361"/>
            </a:avLst>
          </a:prstGeom>
          <a:gradFill rotWithShape="0"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>
            <a:outerShdw dist="8980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3175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en-US" altLang="ko-KR" sz="2000" b="1">
              <a:latin typeface="Verdana" pitchFamily="34" charset="0"/>
              <a:ea typeface="바탕" pitchFamily="18" charset="-127"/>
            </a:endParaRP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1143000" y="1307812"/>
            <a:ext cx="6324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kumimoji="1" lang="en-US" altLang="ko-KR" b="1" dirty="0">
                <a:solidFill>
                  <a:schemeClr val="tx2"/>
                </a:solidFill>
                <a:latin typeface="Verdana" pitchFamily="34" charset="0"/>
                <a:ea typeface="굴림" pitchFamily="50" charset="-127"/>
              </a:rPr>
              <a:t>	</a:t>
            </a:r>
            <a:r>
              <a:rPr kumimoji="1" lang="en-US" altLang="ko-KR" b="1" dirty="0" smtClean="0">
                <a:solidFill>
                  <a:schemeClr val="tx2"/>
                </a:solidFill>
                <a:latin typeface="Verdana" pitchFamily="34" charset="0"/>
                <a:ea typeface="굴림" pitchFamily="50" charset="-127"/>
              </a:rPr>
              <a:t>	</a:t>
            </a:r>
            <a:r>
              <a:rPr kumimoji="1" lang="en-US" altLang="zh-CN" sz="3200" b="1" dirty="0" smtClean="0">
                <a:solidFill>
                  <a:srgbClr val="FFFF00"/>
                </a:solidFill>
                <a:latin typeface="Verdana" pitchFamily="34" charset="0"/>
                <a:ea typeface="굴림" pitchFamily="50" charset="-127"/>
              </a:rPr>
              <a:t>persist </a:t>
            </a:r>
            <a:r>
              <a:rPr kumimoji="1" lang="en-US" altLang="zh-CN" sz="3200" b="1" dirty="0">
                <a:solidFill>
                  <a:srgbClr val="FFFF00"/>
                </a:solidFill>
                <a:latin typeface="Verdana" pitchFamily="34" charset="0"/>
                <a:ea typeface="굴림" pitchFamily="50" charset="-127"/>
              </a:rPr>
              <a:t>in</a:t>
            </a:r>
            <a:endParaRPr kumimoji="1" lang="en-US" altLang="ko-KR" sz="3200" dirty="0">
              <a:solidFill>
                <a:srgbClr val="FFFF00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3748" y="2041759"/>
            <a:ext cx="461665" cy="38884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                </a:t>
            </a:r>
            <a:r>
              <a:rPr lang="zh-CN" altLang="en-US" dirty="0" smtClean="0">
                <a:solidFill>
                  <a:srgbClr val="7030A0"/>
                </a:solidFill>
              </a:rPr>
              <a:t>不</a:t>
            </a:r>
            <a:r>
              <a:rPr lang="zh-CN" altLang="en-US" dirty="0">
                <a:solidFill>
                  <a:srgbClr val="7030A0"/>
                </a:solidFill>
              </a:rPr>
              <a:t>积跬步，无以至千</a:t>
            </a:r>
            <a:r>
              <a:rPr lang="zh-CN" altLang="en-US" dirty="0" smtClean="0">
                <a:solidFill>
                  <a:srgbClr val="7030A0"/>
                </a:solidFill>
              </a:rPr>
              <a:t>里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9792" y="2057400"/>
            <a:ext cx="461665" cy="38198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不积小流，无以成江海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7664" y="3517724"/>
            <a:ext cx="461665" cy="2448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                     </a:t>
            </a:r>
            <a:r>
              <a:rPr lang="en-US" altLang="zh-CN" dirty="0" smtClean="0">
                <a:solidFill>
                  <a:srgbClr val="7030A0"/>
                </a:solidFill>
              </a:rPr>
              <a:t>——</a:t>
            </a:r>
            <a:r>
              <a:rPr lang="zh-CN" altLang="en-US" dirty="0" smtClean="0">
                <a:solidFill>
                  <a:srgbClr val="7030A0"/>
                </a:solidFill>
              </a:rPr>
              <a:t>荀子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1236" y="2057400"/>
            <a:ext cx="461665" cy="42469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>
                <a:solidFill>
                  <a:srgbClr val="002060"/>
                </a:solidFill>
              </a:rPr>
              <a:t>有志者</a:t>
            </a:r>
            <a:r>
              <a:rPr lang="en-US" altLang="zh-CN" dirty="0" smtClean="0">
                <a:solidFill>
                  <a:srgbClr val="002060"/>
                </a:solidFill>
              </a:rPr>
              <a:t>	</a:t>
            </a:r>
            <a:r>
              <a:rPr lang="zh-CN" altLang="en-US" dirty="0">
                <a:solidFill>
                  <a:srgbClr val="002060"/>
                </a:solidFill>
              </a:rPr>
              <a:t>，</a:t>
            </a:r>
            <a:r>
              <a:rPr lang="zh-CN" altLang="en-US" dirty="0" smtClean="0">
                <a:solidFill>
                  <a:srgbClr val="002060"/>
                </a:solidFill>
              </a:rPr>
              <a:t>事竟成。破釜沉舟。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936" y="2084302"/>
            <a:ext cx="461665" cy="39085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	               </a:t>
            </a:r>
            <a:r>
              <a:rPr lang="zh-CN" altLang="en-US" dirty="0" smtClean="0">
                <a:solidFill>
                  <a:srgbClr val="002060"/>
                </a:solidFill>
              </a:rPr>
              <a:t>百二秦关终属楚。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5935" y="2115655"/>
            <a:ext cx="461665" cy="38458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   苦心人，天不负。卧薪尝胆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77943" y="2231281"/>
            <a:ext cx="461665" cy="37616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                            </a:t>
            </a:r>
            <a:r>
              <a:rPr lang="zh-CN" altLang="en-US" dirty="0" smtClean="0">
                <a:solidFill>
                  <a:srgbClr val="002060"/>
                </a:solidFill>
              </a:rPr>
              <a:t>三千越甲可吞吴。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96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737E-6 C 0.00607 -0.01642 0.00434 -0.03562 8.33333E-7 -0.05297 C -0.0007 -0.06731 -0.00018 -0.07726 -0.00348 -0.08975 C -0.0066 -0.14666 -0.00695 -0.13231 -0.00469 -0.20055 C -0.00434 -0.21166 8.33333E-7 -0.2253 0.00243 -0.23595 C 0.00347 -0.2408 0.00607 -0.25029 0.00607 -0.25029 C 0.00764 -0.26902 0.00816 -0.28845 0.00364 -0.3065 C 0.01979 -0.31367 0.04166 -0.30488 0.05902 -0.30326 C 0.07708 -0.30164 0.11336 -0.29863 0.11336 -0.29863 C 0.20347 -0.30071 0.29323 -0.30742 0.38298 -0.31136 C 0.39132 -0.31274 0.39913 -0.31691 0.40711 -0.31783 C 0.44236 -0.322 0.47708 -0.32963 0.51215 -0.33217 C 0.52343 -0.33102 0.53472 -0.33171 0.54583 -0.32894 C 0.55139 -0.32755 0.55607 -0.322 0.56145 -0.31945 C 0.56684 -0.31668 0.57951 -0.31321 0.58559 -0.31136 C 0.59826 -0.30002 0.61111 -0.30118 0.62656 -0.30025 C 0.6401 -0.29771 0.66423 -0.31367 0.66875 -0.29539 C 0.66562 -0.24844 0.66527 -0.19778 0.67118 -0.15082 C 0.67621 -0.04973 0.67743 0.05136 0.68194 0.15244 C 0.68264 0.19593 0.67795 0.25862 0.68923 0.3035 C 0.68767 0.33704 0.69236 0.32362 0.68073 0.33403 C 0.67586 0.353 0.65989 0.35277 0.64704 0.353 C 0.621 0.35415 0.59479 0.35439 0.56875 0.35485 C 0.55329 0.36179 0.53472 0.35901 0.51823 0.36133 C 0.48524 0.35901 0.45225 0.35855 0.41927 0.35485 C 0.40538 0.35092 0.39132 0.3523 0.37708 0.34999 C 0.35329 0.34583 0.32986 0.34074 0.30607 0.33727 C 0.29652 0.3331 0.28472 0.33334 0.27482 0.33241 C 0.24114 0.32501 0.20642 0.32501 0.17239 0.32108 C 0.11614 0.32269 0.05989 0.32362 0.00364 0.32755 C -0.0125 0.32362 -0.01233 0.32825 -0.00712 0.30835 C -0.00625 0.28591 -0.00573 0.26764 8.33333E-7 0.24728 C 0.00104 0.23479 0.00034 0.22369 0.00607 0.21351 C 0.00937 0.19639 0.01284 0.17951 0.01579 0.16216 C 0.01684 0.15545 0.01701 0.15869 0.01927 0.15244 C 0.02083 0.14828 0.02083 0.14435 0.0217 0.13972 C 0.02326 0.13162 0.025 0.12376 0.02656 0.11566 C 0.0276 0.11034 0.02899 0.09947 0.02899 0.09947 C 0.03177 0.05552 0.03159 0.03632 0.02899 -0.0192 C 0.02847 -0.0303 0.02413 -0.03678 0.0217 -0.04649 C 0.01927 -0.04603 0.01666 -0.04626 0.01458 -0.04487 C 0.01354 -0.04418 0.00989 -0.03423 0.00972 -0.03377 C 0.00781 -0.02753 0.00642 -0.02082 0.00486 -0.01434 C 0.00364 -0.00971 0.00121 -0.00486 8.33333E-7 -1.8737E-6 Z " pathEditMode="relative" ptsTypes="ffffffffffffffffffffffffffffffffffffffffffff">
                                      <p:cBhvr>
                                        <p:cTn id="6" dur="20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Thank you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endParaRPr lang="ko-KR" altLang="en-US" sz="2000" b="0" dirty="0">
              <a:solidFill>
                <a:schemeClr val="tx1"/>
              </a:solidFill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304800"/>
            <a:ext cx="8229600" cy="609600"/>
          </a:xfrm>
        </p:spPr>
        <p:txBody>
          <a:bodyPr/>
          <a:lstStyle/>
          <a:p>
            <a:pPr algn="ctr"/>
            <a:r>
              <a:rPr lang="zh-CN" altLang="en-US" dirty="0">
                <a:ea typeface="굴림" pitchFamily="50" charset="-127"/>
              </a:rPr>
              <a:t>主题内容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1880" y="1052736"/>
            <a:ext cx="5257800" cy="4800600"/>
          </a:xfrm>
        </p:spPr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ea typeface="굴림" pitchFamily="50" charset="-127"/>
              </a:rPr>
              <a:t>项目介绍</a:t>
            </a:r>
            <a:endParaRPr lang="en-US" altLang="zh-CN" dirty="0" smtClean="0">
              <a:solidFill>
                <a:schemeClr val="tx1"/>
              </a:solidFill>
              <a:ea typeface="굴림" pitchFamily="50" charset="-127"/>
            </a:endParaRPr>
          </a:p>
          <a:p>
            <a:pPr marL="533400" indent="-533400"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ea typeface="굴림" pitchFamily="50" charset="-127"/>
              </a:rPr>
              <a:t>项目需求</a:t>
            </a:r>
            <a:endParaRPr lang="en-US" altLang="zh-CN" dirty="0" smtClean="0">
              <a:solidFill>
                <a:schemeClr val="tx1"/>
              </a:solidFill>
              <a:ea typeface="굴림" pitchFamily="50" charset="-127"/>
            </a:endParaRPr>
          </a:p>
          <a:p>
            <a:pPr marL="533400" indent="-533400"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ea typeface="굴림" pitchFamily="50" charset="-127"/>
              </a:rPr>
              <a:t>项目特点</a:t>
            </a:r>
            <a:endParaRPr lang="en-US" altLang="ko-KR" dirty="0" smtClean="0">
              <a:solidFill>
                <a:schemeClr val="tx1"/>
              </a:solidFill>
              <a:ea typeface="굴림" pitchFamily="50" charset="-127"/>
            </a:endParaRPr>
          </a:p>
          <a:p>
            <a:pPr marL="533400" indent="-533400">
              <a:buFont typeface="Wingdings" pitchFamily="2" charset="2"/>
              <a:buAutoNum type="arabicPeriod"/>
            </a:pPr>
            <a:r>
              <a:rPr lang="zh-CN" altLang="en-US" dirty="0">
                <a:solidFill>
                  <a:schemeClr val="tx1"/>
                </a:solidFill>
                <a:ea typeface="굴림" pitchFamily="50" charset="-127"/>
              </a:rPr>
              <a:t>开发工具</a:t>
            </a:r>
            <a:endParaRPr lang="en-US" altLang="ko-KR" dirty="0">
              <a:solidFill>
                <a:schemeClr val="tx1"/>
              </a:solidFill>
              <a:ea typeface="굴림" pitchFamily="50" charset="-127"/>
            </a:endParaRPr>
          </a:p>
          <a:p>
            <a:pPr marL="533400" indent="-533400"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ea typeface="굴림" pitchFamily="50" charset="-127"/>
              </a:rPr>
              <a:t>开发要点</a:t>
            </a:r>
            <a:endParaRPr lang="en-US" altLang="zh-CN" dirty="0" smtClean="0">
              <a:solidFill>
                <a:schemeClr val="tx1"/>
              </a:solidFill>
              <a:ea typeface="굴림" pitchFamily="50" charset="-127"/>
            </a:endParaRPr>
          </a:p>
          <a:p>
            <a:pPr marL="533400" indent="-533400"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ea typeface="굴림" pitchFamily="50" charset="-127"/>
              </a:rPr>
              <a:t>静态</a:t>
            </a:r>
            <a:r>
              <a:rPr lang="zh-CN" altLang="en-US" dirty="0">
                <a:solidFill>
                  <a:schemeClr val="tx1"/>
                </a:solidFill>
                <a:ea typeface="굴림" pitchFamily="50" charset="-127"/>
              </a:rPr>
              <a:t>页面</a:t>
            </a:r>
            <a:endParaRPr lang="en-US" altLang="ko-KR" dirty="0">
              <a:solidFill>
                <a:schemeClr val="tx1"/>
              </a:solidFill>
              <a:ea typeface="굴림" pitchFamily="50" charset="-127"/>
            </a:endParaRPr>
          </a:p>
          <a:p>
            <a:pPr marL="533400" indent="-533400">
              <a:buFont typeface="Wingdings" pitchFamily="2" charset="2"/>
              <a:buAutoNum type="arabicPeriod"/>
            </a:pPr>
            <a:r>
              <a:rPr lang="zh-CN" altLang="en-US" dirty="0">
                <a:solidFill>
                  <a:schemeClr val="tx1"/>
                </a:solidFill>
                <a:ea typeface="굴림" pitchFamily="50" charset="-127"/>
              </a:rPr>
              <a:t>项目演示</a:t>
            </a:r>
            <a:endParaRPr lang="en-US" altLang="ko-KR" dirty="0">
              <a:solidFill>
                <a:schemeClr val="tx1"/>
              </a:solidFill>
              <a:ea typeface="굴림" pitchFamily="50" charset="-127"/>
            </a:endParaRPr>
          </a:p>
          <a:p>
            <a:pPr marL="533400" indent="-533400"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  <a:ea typeface="굴림" pitchFamily="50" charset="-127"/>
              </a:rPr>
              <a:t>拓展方向</a:t>
            </a:r>
            <a:endParaRPr lang="en-US" altLang="ko-KR" dirty="0">
              <a:solidFill>
                <a:schemeClr val="tx1"/>
              </a:solidFill>
              <a:ea typeface="굴림" pitchFamily="50" charset="-127"/>
            </a:endParaRPr>
          </a:p>
          <a:p>
            <a:pPr marL="533400" indent="-533400">
              <a:buFont typeface="Wingdings" pitchFamily="2" charset="2"/>
              <a:buAutoNum type="arabicPeriod"/>
            </a:pPr>
            <a:r>
              <a:rPr lang="zh-CN" altLang="en-US" dirty="0">
                <a:solidFill>
                  <a:schemeClr val="tx1"/>
                </a:solidFill>
                <a:ea typeface="굴림" pitchFamily="50" charset="-127"/>
              </a:rPr>
              <a:t>最后</a:t>
            </a:r>
            <a:r>
              <a:rPr lang="zh-CN" altLang="en-US" dirty="0" smtClean="0">
                <a:solidFill>
                  <a:schemeClr val="tx1"/>
                </a:solidFill>
                <a:ea typeface="굴림" pitchFamily="50" charset="-127"/>
              </a:rPr>
              <a:t>总结</a:t>
            </a:r>
            <a:endParaRPr lang="en-US" altLang="ko-KR" dirty="0">
              <a:solidFill>
                <a:schemeClr val="tx1"/>
              </a:solidFill>
              <a:ea typeface="굴림" pitchFamily="50" charset="-127"/>
            </a:endParaRPr>
          </a:p>
          <a:p>
            <a:pPr marL="533400" indent="-533400">
              <a:buFont typeface="Wingdings" pitchFamily="2" charset="2"/>
              <a:buAutoNum type="arabicPeriod"/>
            </a:pPr>
            <a:endParaRPr lang="en-US" altLang="ko-KR" dirty="0">
              <a:solidFill>
                <a:schemeClr val="tx1"/>
              </a:solidFill>
              <a:ea typeface="굴림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一、项目介绍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项目大纲</a:t>
            </a:r>
            <a:r>
              <a:rPr lang="en-US" altLang="ko-KR" dirty="0" smtClean="0">
                <a:ea typeface="굴림" pitchFamily="50" charset="-127"/>
              </a:rPr>
              <a:t> </a:t>
            </a:r>
            <a:endParaRPr lang="en-US" altLang="ko-KR" dirty="0"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dirty="0">
                <a:ea typeface="굴림" pitchFamily="50" charset="-127"/>
              </a:rPr>
              <a:t> </a:t>
            </a:r>
            <a:r>
              <a:rPr lang="zh-CN" altLang="en-US" dirty="0" smtClean="0">
                <a:ea typeface="굴림" pitchFamily="50" charset="-127"/>
              </a:rPr>
              <a:t>针对于学生管理的一些基本功能的实现。</a:t>
            </a:r>
            <a:endParaRPr lang="en-US" altLang="zh-CN" dirty="0" smtClean="0"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dirty="0" smtClean="0">
                <a:ea typeface="굴림" pitchFamily="50" charset="-127"/>
              </a:rPr>
              <a:t>	</a:t>
            </a:r>
            <a:r>
              <a:rPr lang="zh-CN" altLang="en-US" dirty="0" smtClean="0">
                <a:ea typeface="굴림" pitchFamily="50" charset="-127"/>
              </a:rPr>
              <a:t>项目用户分为两层：管理员和普通学员。</a:t>
            </a:r>
            <a:endParaRPr lang="en-US" altLang="ko-KR" dirty="0">
              <a:ea typeface="굴림" pitchFamily="50" charset="-127"/>
            </a:endParaRPr>
          </a:p>
          <a:p>
            <a:r>
              <a:rPr lang="zh-CN" altLang="en-US" dirty="0" smtClean="0">
                <a:solidFill>
                  <a:schemeClr val="folHlink"/>
                </a:solidFill>
                <a:ea typeface="굴림" pitchFamily="50" charset="-127"/>
              </a:rPr>
              <a:t>管理员系统</a:t>
            </a:r>
            <a:endParaRPr lang="en-US" altLang="ko-KR" dirty="0">
              <a:solidFill>
                <a:schemeClr val="folHlink"/>
              </a:solidFill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dirty="0">
                <a:ea typeface="굴림" pitchFamily="50" charset="-127"/>
              </a:rPr>
              <a:t> </a:t>
            </a:r>
            <a:r>
              <a:rPr lang="zh-CN" altLang="en-US" dirty="0" smtClean="0">
                <a:ea typeface="굴림" pitchFamily="50" charset="-127"/>
              </a:rPr>
              <a:t>管理员系统相对于普通学员系统来说功能是十分强大的</a:t>
            </a:r>
            <a:endParaRPr lang="en-US" altLang="zh-CN" dirty="0" smtClean="0"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dirty="0">
                <a:ea typeface="굴림" pitchFamily="50" charset="-127"/>
              </a:rPr>
              <a:t>	</a:t>
            </a:r>
            <a:r>
              <a:rPr lang="zh-CN" altLang="en-US" dirty="0" smtClean="0">
                <a:ea typeface="굴림" pitchFamily="50" charset="-127"/>
              </a:rPr>
              <a:t>拥有对班级、教师、学生的增删改查的一些操作</a:t>
            </a:r>
            <a:endParaRPr lang="en-US" altLang="ko-KR" dirty="0">
              <a:ea typeface="굴림" pitchFamily="50" charset="-127"/>
            </a:endParaRPr>
          </a:p>
          <a:p>
            <a:r>
              <a:rPr lang="zh-CN" altLang="en-US" dirty="0" smtClean="0">
                <a:solidFill>
                  <a:schemeClr val="hlink"/>
                </a:solidFill>
                <a:ea typeface="굴림" pitchFamily="50" charset="-127"/>
              </a:rPr>
              <a:t>普通学员系统</a:t>
            </a:r>
            <a:endParaRPr lang="en-US" altLang="ko-KR" dirty="0">
              <a:solidFill>
                <a:schemeClr val="hlink"/>
              </a:solidFill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dirty="0">
                <a:ea typeface="굴림" pitchFamily="50" charset="-127"/>
              </a:rPr>
              <a:t> </a:t>
            </a:r>
            <a:r>
              <a:rPr lang="zh-CN" altLang="en-US" dirty="0" smtClean="0">
                <a:ea typeface="굴림" pitchFamily="50" charset="-127"/>
              </a:rPr>
              <a:t>学员系统相对于管理员系统就比较简单，只拥有对</a:t>
            </a:r>
            <a:endParaRPr lang="en-US" altLang="zh-CN" dirty="0" smtClean="0"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dirty="0" smtClean="0">
                <a:ea typeface="굴림" pitchFamily="50" charset="-127"/>
              </a:rPr>
              <a:t>自己用户基本信息的查询和对本用户密码的修改。</a:t>
            </a:r>
            <a:endParaRPr lang="ko-KR" altLang="en-US" dirty="0">
              <a:ea typeface="굴림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zh-CN" altLang="en-US" dirty="0">
                <a:ea typeface="굴림" pitchFamily="50" charset="-127"/>
              </a:rPr>
              <a:t>二</a:t>
            </a:r>
            <a:r>
              <a:rPr lang="zh-CN" altLang="en-US" dirty="0" smtClean="0">
                <a:ea typeface="굴림" pitchFamily="50" charset="-127"/>
              </a:rPr>
              <a:t>、项目需求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项目的诞生</a:t>
            </a:r>
            <a:endParaRPr lang="en-US" altLang="ko-KR" dirty="0"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ea typeface="굴림" pitchFamily="50" charset="-127"/>
              </a:rPr>
              <a:t>一个项目</a:t>
            </a:r>
            <a:r>
              <a:rPr lang="zh-CN" altLang="en-US" dirty="0" smtClean="0">
                <a:ea typeface="굴림" pitchFamily="50" charset="-127"/>
              </a:rPr>
              <a:t>的诞生是因为项目有诞生的必要。</a:t>
            </a:r>
            <a:endParaRPr lang="en-US" altLang="zh-CN" dirty="0" smtClean="0"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dirty="0">
                <a:ea typeface="굴림" pitchFamily="50" charset="-127"/>
              </a:rPr>
              <a:t>一个</a:t>
            </a:r>
            <a:r>
              <a:rPr lang="zh-CN" altLang="en-US" dirty="0" smtClean="0">
                <a:ea typeface="굴림" pitchFamily="50" charset="-127"/>
              </a:rPr>
              <a:t>项目上都绑定着创造者的各种目的。</a:t>
            </a:r>
            <a:endParaRPr lang="en-US" altLang="zh-CN" dirty="0" smtClean="0"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dirty="0" smtClean="0">
                <a:ea typeface="굴림" pitchFamily="50" charset="-127"/>
              </a:rPr>
              <a:t>这个也不例外。</a:t>
            </a:r>
            <a:endParaRPr lang="en-US" altLang="ko-KR" dirty="0" smtClean="0">
              <a:ea typeface="굴림" pitchFamily="50" charset="-127"/>
            </a:endParaRPr>
          </a:p>
          <a:p>
            <a:r>
              <a:rPr lang="zh-CN" altLang="en-US" dirty="0">
                <a:solidFill>
                  <a:schemeClr val="folHlink"/>
                </a:solidFill>
                <a:ea typeface="굴림" pitchFamily="50" charset="-127"/>
              </a:rPr>
              <a:t>项目</a:t>
            </a:r>
            <a:r>
              <a:rPr lang="zh-CN" altLang="en-US" dirty="0" smtClean="0">
                <a:solidFill>
                  <a:schemeClr val="folHlink"/>
                </a:solidFill>
                <a:ea typeface="굴림" pitchFamily="50" charset="-127"/>
              </a:rPr>
              <a:t>的针对人群</a:t>
            </a:r>
            <a:endParaRPr lang="en-US" altLang="ko-KR" dirty="0" smtClean="0">
              <a:solidFill>
                <a:schemeClr val="folHlink"/>
              </a:solidFill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zh-CN" altLang="en-US" dirty="0">
                <a:ea typeface="굴림" pitchFamily="50" charset="-127"/>
              </a:rPr>
              <a:t>本</a:t>
            </a:r>
            <a:r>
              <a:rPr lang="zh-CN" altLang="en-US" dirty="0" smtClean="0">
                <a:ea typeface="굴림" pitchFamily="50" charset="-127"/>
              </a:rPr>
              <a:t>项目应用范围广泛，可以用在高、中、小学以及培训机构等，至于大学及以上涉及范围较广，项目尚未善。</a:t>
            </a:r>
            <a:endParaRPr lang="en-US" altLang="ko-KR" dirty="0">
              <a:ea typeface="굴림" pitchFamily="50" charset="-127"/>
            </a:endParaRPr>
          </a:p>
          <a:p>
            <a:r>
              <a:rPr lang="zh-CN" altLang="en-US" dirty="0">
                <a:solidFill>
                  <a:schemeClr val="hlink"/>
                </a:solidFill>
                <a:ea typeface="굴림" pitchFamily="50" charset="-127"/>
              </a:rPr>
              <a:t>项目</a:t>
            </a:r>
            <a:r>
              <a:rPr lang="zh-CN" altLang="en-US" dirty="0" smtClean="0">
                <a:solidFill>
                  <a:schemeClr val="hlink"/>
                </a:solidFill>
                <a:ea typeface="굴림" pitchFamily="50" charset="-127"/>
              </a:rPr>
              <a:t>的功能</a:t>
            </a:r>
            <a:endParaRPr lang="en-US" altLang="ko-KR" dirty="0">
              <a:solidFill>
                <a:schemeClr val="hlink"/>
              </a:solidFill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dirty="0">
                <a:ea typeface="굴림" pitchFamily="50" charset="-127"/>
              </a:rPr>
              <a:t> </a:t>
            </a:r>
            <a:r>
              <a:rPr lang="zh-CN" altLang="en-US" dirty="0">
                <a:ea typeface="굴림" pitchFamily="50" charset="-127"/>
              </a:rPr>
              <a:t>应用</a:t>
            </a:r>
            <a:r>
              <a:rPr lang="zh-CN" altLang="en-US" dirty="0" smtClean="0">
                <a:ea typeface="굴림" pitchFamily="50" charset="-127"/>
              </a:rPr>
              <a:t>于对职工或学员的管理。</a:t>
            </a:r>
            <a:endParaRPr lang="en-US" altLang="zh-CN" dirty="0" smtClean="0"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ea typeface="굴림" pitchFamily="50" charset="-127"/>
              </a:rPr>
              <a:t>	</a:t>
            </a:r>
            <a:r>
              <a:rPr lang="zh-CN" altLang="en-US" dirty="0">
                <a:ea typeface="굴림" pitchFamily="50" charset="-127"/>
              </a:rPr>
              <a:t>使</a:t>
            </a:r>
            <a:r>
              <a:rPr lang="zh-CN" altLang="en-US" dirty="0" smtClean="0">
                <a:ea typeface="굴림" pitchFamily="50" charset="-127"/>
              </a:rPr>
              <a:t>管理起来更加得心应手。</a:t>
            </a:r>
            <a:endParaRPr lang="en-US" altLang="zh-CN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435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zh-CN" altLang="en-US" dirty="0">
                <a:ea typeface="굴림" pitchFamily="50" charset="-127"/>
              </a:rPr>
              <a:t>三</a:t>
            </a:r>
            <a:r>
              <a:rPr lang="zh-CN" altLang="en-US" dirty="0" smtClean="0">
                <a:ea typeface="굴림" pitchFamily="50" charset="-127"/>
              </a:rPr>
              <a:t>、项目特点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项目优势</a:t>
            </a:r>
            <a:r>
              <a:rPr lang="en-US" altLang="ko-KR" dirty="0" smtClean="0">
                <a:ea typeface="굴림" pitchFamily="50" charset="-127"/>
              </a:rPr>
              <a:t> </a:t>
            </a:r>
          </a:p>
          <a:p>
            <a:pPr lvl="1"/>
            <a:r>
              <a:rPr lang="zh-CN" altLang="en-US" dirty="0" smtClean="0">
                <a:ea typeface="굴림" pitchFamily="50" charset="-127"/>
              </a:rPr>
              <a:t>本项目较其他项目更加人性化</a:t>
            </a:r>
            <a:endParaRPr lang="en-US" altLang="zh-CN" dirty="0" smtClean="0">
              <a:ea typeface="굴림" pitchFamily="50" charset="-127"/>
            </a:endParaRPr>
          </a:p>
          <a:p>
            <a:pPr lvl="1"/>
            <a:r>
              <a:rPr lang="zh-CN" altLang="en-US" dirty="0">
                <a:ea typeface="굴림" pitchFamily="50" charset="-127"/>
              </a:rPr>
              <a:t>本</a:t>
            </a:r>
            <a:r>
              <a:rPr lang="zh-CN" altLang="en-US" dirty="0" smtClean="0">
                <a:ea typeface="굴림" pitchFamily="50" charset="-127"/>
              </a:rPr>
              <a:t>项目灵活性较高</a:t>
            </a:r>
            <a:endParaRPr lang="en-US" altLang="zh-CN" dirty="0" smtClean="0">
              <a:ea typeface="굴림" pitchFamily="50" charset="-127"/>
            </a:endParaRPr>
          </a:p>
          <a:p>
            <a:pPr lvl="1"/>
            <a:r>
              <a:rPr lang="zh-CN" altLang="en-US" dirty="0">
                <a:ea typeface="굴림" pitchFamily="50" charset="-127"/>
              </a:rPr>
              <a:t>本</a:t>
            </a:r>
            <a:r>
              <a:rPr lang="zh-CN" altLang="en-US" dirty="0" smtClean="0">
                <a:ea typeface="굴림" pitchFamily="50" charset="-127"/>
              </a:rPr>
              <a:t>项目可拓展空间非常大</a:t>
            </a:r>
            <a:endParaRPr lang="en-US" altLang="zh-CN" dirty="0" smtClean="0">
              <a:ea typeface="굴림" pitchFamily="50" charset="-127"/>
            </a:endParaRPr>
          </a:p>
          <a:p>
            <a:pPr lvl="1"/>
            <a:endParaRPr lang="en-US" altLang="zh-CN" dirty="0" smtClean="0">
              <a:ea typeface="굴림" pitchFamily="50" charset="-127"/>
            </a:endParaRPr>
          </a:p>
          <a:p>
            <a:pPr lvl="1"/>
            <a:endParaRPr lang="en-US" altLang="zh-CN" dirty="0" smtClean="0">
              <a:ea typeface="굴림" pitchFamily="50" charset="-127"/>
            </a:endParaRPr>
          </a:p>
          <a:p>
            <a:pPr lvl="1"/>
            <a:endParaRPr lang="en-US" altLang="zh-CN" dirty="0">
              <a:ea typeface="굴림" pitchFamily="50" charset="-127"/>
            </a:endParaRPr>
          </a:p>
          <a:p>
            <a:r>
              <a:rPr lang="zh-CN" altLang="en-US" dirty="0" smtClean="0">
                <a:ea typeface="굴림" pitchFamily="50" charset="-127"/>
              </a:rPr>
              <a:t>项目不足</a:t>
            </a:r>
            <a:endParaRPr lang="en-US" altLang="zh-CN" dirty="0" smtClean="0">
              <a:ea typeface="굴림" pitchFamily="50" charset="-127"/>
            </a:endParaRPr>
          </a:p>
          <a:p>
            <a:pPr lvl="1"/>
            <a:r>
              <a:rPr lang="zh-CN" altLang="en-US" dirty="0" smtClean="0">
                <a:ea typeface="굴림" pitchFamily="50" charset="-127"/>
              </a:rPr>
              <a:t>项目美观有待提高</a:t>
            </a:r>
            <a:endParaRPr lang="en-US" altLang="zh-CN" dirty="0" smtClean="0">
              <a:ea typeface="굴림" pitchFamily="50" charset="-127"/>
            </a:endParaRPr>
          </a:p>
          <a:p>
            <a:pPr lvl="1"/>
            <a:endParaRPr lang="en-US" altLang="zh-CN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61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zh-CN" altLang="en-US" dirty="0">
                <a:ea typeface="굴림" pitchFamily="50" charset="-127"/>
              </a:rPr>
              <a:t>四</a:t>
            </a:r>
            <a:r>
              <a:rPr lang="zh-CN" altLang="en-US" dirty="0" smtClean="0">
                <a:ea typeface="굴림" pitchFamily="50" charset="-127"/>
              </a:rPr>
              <a:t>、开发工具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开发本项目</a:t>
            </a:r>
            <a:r>
              <a:rPr lang="zh-CN" altLang="en-US" dirty="0">
                <a:ea typeface="굴림" pitchFamily="50" charset="-127"/>
              </a:rPr>
              <a:t>所使用</a:t>
            </a:r>
            <a:r>
              <a:rPr lang="zh-CN" altLang="en-US" dirty="0" smtClean="0">
                <a:ea typeface="굴림" pitchFamily="50" charset="-127"/>
              </a:rPr>
              <a:t>的工具有：</a:t>
            </a:r>
            <a:endParaRPr lang="en-US" altLang="zh-CN" dirty="0" smtClean="0">
              <a:ea typeface="굴림" pitchFamily="50" charset="-127"/>
            </a:endParaRPr>
          </a:p>
          <a:p>
            <a:pPr lvl="4"/>
            <a:endParaRPr lang="en-US" altLang="zh-CN" dirty="0" smtClean="0">
              <a:ea typeface="굴림" pitchFamily="50" charset="-127"/>
            </a:endParaRPr>
          </a:p>
          <a:p>
            <a:pPr lvl="4"/>
            <a:r>
              <a:rPr lang="en-US" altLang="zh-CN" dirty="0" err="1" smtClean="0">
                <a:ea typeface="굴림" pitchFamily="50" charset="-127"/>
              </a:rPr>
              <a:t>Netbeans</a:t>
            </a:r>
            <a:r>
              <a:rPr lang="en-US" altLang="zh-CN" dirty="0" smtClean="0">
                <a:ea typeface="굴림" pitchFamily="50" charset="-127"/>
              </a:rPr>
              <a:t> IDE7.4</a:t>
            </a:r>
          </a:p>
          <a:p>
            <a:pPr lvl="4"/>
            <a:endParaRPr lang="en-US" altLang="zh-CN" dirty="0" smtClean="0">
              <a:ea typeface="굴림" pitchFamily="50" charset="-127"/>
            </a:endParaRPr>
          </a:p>
          <a:p>
            <a:pPr lvl="4"/>
            <a:r>
              <a:rPr lang="en-US" altLang="zh-CN" dirty="0" smtClean="0">
                <a:ea typeface="굴림" pitchFamily="50" charset="-127"/>
              </a:rPr>
              <a:t>Oracle</a:t>
            </a:r>
          </a:p>
          <a:p>
            <a:pPr lvl="4"/>
            <a:endParaRPr lang="en-US" altLang="zh-CN" dirty="0" smtClean="0">
              <a:ea typeface="굴림" pitchFamily="50" charset="-127"/>
            </a:endParaRPr>
          </a:p>
          <a:p>
            <a:pPr lvl="4"/>
            <a:r>
              <a:rPr lang="en-US" altLang="zh-CN" dirty="0" smtClean="0">
                <a:ea typeface="굴림" pitchFamily="50" charset="-127"/>
              </a:rPr>
              <a:t>Eclipse</a:t>
            </a:r>
          </a:p>
          <a:p>
            <a:pPr lvl="4"/>
            <a:endParaRPr lang="en-US" altLang="zh-CN" dirty="0" smtClean="0">
              <a:ea typeface="굴림" pitchFamily="50" charset="-127"/>
            </a:endParaRPr>
          </a:p>
          <a:p>
            <a:pPr lvl="4"/>
            <a:endParaRPr lang="ko-KR" altLang="en-US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50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五、开发要点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开发本项目的重点难点：</a:t>
            </a:r>
            <a:endParaRPr lang="en-US" altLang="zh-CN" dirty="0" smtClean="0">
              <a:ea typeface="굴림" pitchFamily="50" charset="-127"/>
            </a:endParaRPr>
          </a:p>
          <a:p>
            <a:pPr lvl="4"/>
            <a:endParaRPr lang="en-US" altLang="zh-CN" dirty="0" smtClean="0">
              <a:ea typeface="굴림" pitchFamily="50" charset="-127"/>
            </a:endParaRPr>
          </a:p>
          <a:p>
            <a:pPr lvl="4"/>
            <a:r>
              <a:rPr lang="zh-CN" altLang="en-US" dirty="0" smtClean="0">
                <a:ea typeface="굴림" pitchFamily="50" charset="-127"/>
              </a:rPr>
              <a:t>面向对象编程思想</a:t>
            </a:r>
            <a:endParaRPr lang="en-US" altLang="zh-CN" dirty="0" smtClean="0">
              <a:ea typeface="굴림" pitchFamily="50" charset="-127"/>
            </a:endParaRPr>
          </a:p>
          <a:p>
            <a:pPr lvl="4"/>
            <a:endParaRPr lang="en-US" altLang="zh-CN" dirty="0">
              <a:ea typeface="굴림" pitchFamily="50" charset="-127"/>
            </a:endParaRPr>
          </a:p>
          <a:p>
            <a:pPr lvl="4"/>
            <a:r>
              <a:rPr lang="en-US" altLang="zh-CN" dirty="0" smtClean="0">
                <a:ea typeface="굴림" pitchFamily="50" charset="-127"/>
              </a:rPr>
              <a:t>View + DAO + DB </a:t>
            </a:r>
            <a:r>
              <a:rPr lang="zh-CN" altLang="en-US" dirty="0" smtClean="0">
                <a:ea typeface="굴림" pitchFamily="50" charset="-127"/>
              </a:rPr>
              <a:t>的层次架构</a:t>
            </a:r>
            <a:endParaRPr lang="en-US" altLang="zh-CN" dirty="0">
              <a:ea typeface="굴림" pitchFamily="50" charset="-127"/>
            </a:endParaRPr>
          </a:p>
          <a:p>
            <a:pPr lvl="4"/>
            <a:endParaRPr lang="en-US" altLang="zh-CN" dirty="0" smtClean="0">
              <a:ea typeface="굴림" pitchFamily="50" charset="-127"/>
            </a:endParaRPr>
          </a:p>
          <a:p>
            <a:pPr lvl="4"/>
            <a:r>
              <a:rPr lang="zh-CN" altLang="en-US" dirty="0" smtClean="0">
                <a:ea typeface="굴림" pitchFamily="50" charset="-127"/>
              </a:rPr>
              <a:t>用户参数</a:t>
            </a:r>
            <a:r>
              <a:rPr lang="zh-CN" altLang="en-US" dirty="0">
                <a:ea typeface="굴림" pitchFamily="50" charset="-127"/>
              </a:rPr>
              <a:t>之间</a:t>
            </a:r>
            <a:r>
              <a:rPr lang="zh-CN" altLang="en-US" dirty="0" smtClean="0">
                <a:ea typeface="굴림" pitchFamily="50" charset="-127"/>
              </a:rPr>
              <a:t>的传递</a:t>
            </a:r>
            <a:endParaRPr lang="en-US" altLang="zh-CN" dirty="0" smtClean="0">
              <a:ea typeface="굴림" pitchFamily="50" charset="-127"/>
            </a:endParaRPr>
          </a:p>
          <a:p>
            <a:pPr lvl="4"/>
            <a:endParaRPr lang="en-US" altLang="zh-CN" dirty="0" smtClean="0">
              <a:ea typeface="굴림" pitchFamily="50" charset="-127"/>
            </a:endParaRPr>
          </a:p>
          <a:p>
            <a:pPr lvl="4"/>
            <a:r>
              <a:rPr lang="zh-CN" altLang="en-US" dirty="0">
                <a:ea typeface="굴림" pitchFamily="50" charset="-127"/>
              </a:rPr>
              <a:t>与数据库的交互</a:t>
            </a:r>
            <a:endParaRPr lang="en-US" altLang="zh-CN" dirty="0" smtClean="0">
              <a:ea typeface="굴림" pitchFamily="50" charset="-127"/>
            </a:endParaRPr>
          </a:p>
          <a:p>
            <a:pPr lvl="4"/>
            <a:endParaRPr lang="en-US" altLang="zh-CN" dirty="0" smtClean="0">
              <a:ea typeface="굴림" pitchFamily="50" charset="-127"/>
            </a:endParaRPr>
          </a:p>
          <a:p>
            <a:pPr lvl="4"/>
            <a:r>
              <a:rPr lang="en-US" altLang="zh-CN" dirty="0" smtClean="0">
                <a:ea typeface="굴림" pitchFamily="50" charset="-127"/>
              </a:rPr>
              <a:t>Properties</a:t>
            </a:r>
            <a:r>
              <a:rPr lang="zh-CN" altLang="en-US" dirty="0" smtClean="0">
                <a:ea typeface="굴림" pitchFamily="50" charset="-127"/>
              </a:rPr>
              <a:t>文件的录入</a:t>
            </a:r>
            <a:endParaRPr lang="en-US" altLang="zh-CN" dirty="0" smtClean="0">
              <a:ea typeface="굴림" pitchFamily="50" charset="-127"/>
            </a:endParaRPr>
          </a:p>
          <a:p>
            <a:pPr lvl="4"/>
            <a:endParaRPr lang="en-US" altLang="zh-CN" dirty="0" smtClean="0">
              <a:ea typeface="굴림" pitchFamily="50" charset="-127"/>
            </a:endParaRPr>
          </a:p>
          <a:p>
            <a:pPr lvl="4"/>
            <a:endParaRPr lang="ko-KR" altLang="en-US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741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六、静态页面（</a:t>
            </a:r>
            <a:r>
              <a:rPr lang="en-US" altLang="zh-CN" dirty="0" smtClean="0">
                <a:ea typeface="굴림" pitchFamily="50" charset="-127"/>
              </a:rPr>
              <a:t>1</a:t>
            </a:r>
            <a:r>
              <a:rPr lang="zh-CN" altLang="en-US" dirty="0" smtClean="0">
                <a:ea typeface="굴림" pitchFamily="50" charset="-127"/>
              </a:rPr>
              <a:t>）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4797152"/>
            <a:ext cx="8208912" cy="1344216"/>
          </a:xfrm>
        </p:spPr>
        <p:txBody>
          <a:bodyPr/>
          <a:lstStyle/>
          <a:p>
            <a:pPr marL="1828800" lvl="4" indent="0">
              <a:buNone/>
            </a:pPr>
            <a:r>
              <a:rPr lang="zh-CN" altLang="en-US" sz="3200" dirty="0" smtClean="0">
                <a:solidFill>
                  <a:srgbClr val="FF0000"/>
                </a:solidFill>
                <a:ea typeface="굴림" pitchFamily="50" charset="-127"/>
              </a:rPr>
              <a:t>主程序的入口登录页面</a:t>
            </a:r>
            <a:endParaRPr lang="en-US" altLang="zh-CN" sz="3200" dirty="0" smtClean="0">
              <a:solidFill>
                <a:srgbClr val="FF0000"/>
              </a:solidFill>
              <a:ea typeface="굴림" pitchFamily="50" charset="-127"/>
            </a:endParaRPr>
          </a:p>
        </p:txBody>
      </p:sp>
      <p:pic>
        <p:nvPicPr>
          <p:cNvPr id="45058" name="Picture 2" descr="F:\application\StuManage\项目静态\登陆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12776"/>
            <a:ext cx="32956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41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六、静态页面（</a:t>
            </a:r>
            <a:r>
              <a:rPr lang="en-US" altLang="zh-CN" dirty="0">
                <a:ea typeface="굴림" pitchFamily="50" charset="-127"/>
              </a:rPr>
              <a:t>2</a:t>
            </a:r>
            <a:r>
              <a:rPr lang="zh-CN" altLang="en-US" dirty="0" smtClean="0">
                <a:ea typeface="굴림" pitchFamily="50" charset="-127"/>
              </a:rPr>
              <a:t>）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4797152"/>
            <a:ext cx="8208912" cy="1344216"/>
          </a:xfrm>
        </p:spPr>
        <p:txBody>
          <a:bodyPr/>
          <a:lstStyle/>
          <a:p>
            <a:pPr marL="1828800" lvl="4" indent="0">
              <a:buNone/>
            </a:pPr>
            <a:r>
              <a:rPr lang="zh-CN" altLang="en-US" sz="3200" dirty="0" smtClean="0">
                <a:solidFill>
                  <a:srgbClr val="FF0000"/>
                </a:solidFill>
                <a:ea typeface="굴림" pitchFamily="50" charset="-127"/>
              </a:rPr>
              <a:t>    管理员中心页面</a:t>
            </a:r>
            <a:endParaRPr lang="en-US" altLang="zh-CN" sz="3200" dirty="0" smtClean="0">
              <a:solidFill>
                <a:srgbClr val="FF0000"/>
              </a:solidFill>
              <a:ea typeface="굴림" pitchFamily="50" charset="-127"/>
            </a:endParaRPr>
          </a:p>
          <a:p>
            <a:pPr marL="1828800" lvl="4" indent="0">
              <a:buNone/>
            </a:pPr>
            <a:r>
              <a:rPr lang="zh-CN" altLang="en-US" sz="3200" dirty="0">
                <a:solidFill>
                  <a:srgbClr val="FF0000"/>
                </a:solidFill>
                <a:ea typeface="굴림" pitchFamily="50" charset="-127"/>
              </a:rPr>
              <a:t>具有</a:t>
            </a:r>
            <a:r>
              <a:rPr lang="zh-CN" altLang="en-US" sz="3200" dirty="0" smtClean="0">
                <a:solidFill>
                  <a:srgbClr val="FF0000"/>
                </a:solidFill>
                <a:ea typeface="굴림" pitchFamily="50" charset="-127"/>
              </a:rPr>
              <a:t>对用户的一系列操作</a:t>
            </a:r>
            <a:endParaRPr lang="en-US" altLang="zh-CN" sz="3200" dirty="0" smtClean="0">
              <a:solidFill>
                <a:srgbClr val="FF0000"/>
              </a:solidFill>
              <a:ea typeface="굴림" pitchFamily="50" charset="-127"/>
            </a:endParaRPr>
          </a:p>
        </p:txBody>
      </p:sp>
      <p:pic>
        <p:nvPicPr>
          <p:cNvPr id="37890" name="Picture 2" descr="F:\application\StuManage\项目静态\管理员中心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95" y="1340768"/>
            <a:ext cx="39624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2601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6betty_dg">
  <a:themeElements>
    <a:clrScheme name="016betty_dg 4">
      <a:dk1>
        <a:srgbClr val="00504E"/>
      </a:dk1>
      <a:lt1>
        <a:srgbClr val="FFFFFF"/>
      </a:lt1>
      <a:dk2>
        <a:srgbClr val="000000"/>
      </a:dk2>
      <a:lt2>
        <a:srgbClr val="9FFFFF"/>
      </a:lt2>
      <a:accent1>
        <a:srgbClr val="84CDE4"/>
      </a:accent1>
      <a:accent2>
        <a:srgbClr val="A7FFE2"/>
      </a:accent2>
      <a:accent3>
        <a:srgbClr val="AAAAAA"/>
      </a:accent3>
      <a:accent4>
        <a:srgbClr val="DADADA"/>
      </a:accent4>
      <a:accent5>
        <a:srgbClr val="C2E3EF"/>
      </a:accent5>
      <a:accent6>
        <a:srgbClr val="97E7CD"/>
      </a:accent6>
      <a:hlink>
        <a:srgbClr val="BC9BFF"/>
      </a:hlink>
      <a:folHlink>
        <a:srgbClr val="CCFFCC"/>
      </a:folHlink>
    </a:clrScheme>
    <a:fontScheme name="016betty_d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16betty_dg 1">
        <a:dk1>
          <a:srgbClr val="000000"/>
        </a:dk1>
        <a:lt1>
          <a:srgbClr val="FFFFFF"/>
        </a:lt1>
        <a:dk2>
          <a:srgbClr val="000000"/>
        </a:dk2>
        <a:lt2>
          <a:srgbClr val="FFFF99"/>
        </a:lt2>
        <a:accent1>
          <a:srgbClr val="CCECFF"/>
        </a:accent1>
        <a:accent2>
          <a:srgbClr val="FFFFCC"/>
        </a:accent2>
        <a:accent3>
          <a:srgbClr val="AAAAAA"/>
        </a:accent3>
        <a:accent4>
          <a:srgbClr val="DADADA"/>
        </a:accent4>
        <a:accent5>
          <a:srgbClr val="E2F4FF"/>
        </a:accent5>
        <a:accent6>
          <a:srgbClr val="E7E7B9"/>
        </a:accent6>
        <a:hlink>
          <a:srgbClr val="FFCC66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6betty_dg 2">
        <a:dk1>
          <a:srgbClr val="000000"/>
        </a:dk1>
        <a:lt1>
          <a:srgbClr val="FFFFFF"/>
        </a:lt1>
        <a:dk2>
          <a:srgbClr val="000000"/>
        </a:dk2>
        <a:lt2>
          <a:srgbClr val="99FFCC"/>
        </a:lt2>
        <a:accent1>
          <a:srgbClr val="8BE1FF"/>
        </a:accent1>
        <a:accent2>
          <a:srgbClr val="CCCCFF"/>
        </a:accent2>
        <a:accent3>
          <a:srgbClr val="AAAAAA"/>
        </a:accent3>
        <a:accent4>
          <a:srgbClr val="DADADA"/>
        </a:accent4>
        <a:accent5>
          <a:srgbClr val="C4EEFF"/>
        </a:accent5>
        <a:accent6>
          <a:srgbClr val="B9B9E7"/>
        </a:accent6>
        <a:hlink>
          <a:srgbClr val="9999F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6betty_dg 3">
        <a:dk1>
          <a:srgbClr val="000000"/>
        </a:dk1>
        <a:lt1>
          <a:srgbClr val="FFFFFF"/>
        </a:lt1>
        <a:dk2>
          <a:srgbClr val="000000"/>
        </a:dk2>
        <a:lt2>
          <a:srgbClr val="A2E0C1"/>
        </a:lt2>
        <a:accent1>
          <a:srgbClr val="FFFFCC"/>
        </a:accent1>
        <a:accent2>
          <a:srgbClr val="CCFF99"/>
        </a:accent2>
        <a:accent3>
          <a:srgbClr val="AAAAAA"/>
        </a:accent3>
        <a:accent4>
          <a:srgbClr val="DADADA"/>
        </a:accent4>
        <a:accent5>
          <a:srgbClr val="FFFFE2"/>
        </a:accent5>
        <a:accent6>
          <a:srgbClr val="B9E78A"/>
        </a:accent6>
        <a:hlink>
          <a:srgbClr val="FFCC66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6betty_dg 4">
        <a:dk1>
          <a:srgbClr val="00504E"/>
        </a:dk1>
        <a:lt1>
          <a:srgbClr val="FFFFFF"/>
        </a:lt1>
        <a:dk2>
          <a:srgbClr val="000000"/>
        </a:dk2>
        <a:lt2>
          <a:srgbClr val="9FFFFF"/>
        </a:lt2>
        <a:accent1>
          <a:srgbClr val="84CDE4"/>
        </a:accent1>
        <a:accent2>
          <a:srgbClr val="A7FFE2"/>
        </a:accent2>
        <a:accent3>
          <a:srgbClr val="AAAAAA"/>
        </a:accent3>
        <a:accent4>
          <a:srgbClr val="DADADA"/>
        </a:accent4>
        <a:accent5>
          <a:srgbClr val="C2E3EF"/>
        </a:accent5>
        <a:accent6>
          <a:srgbClr val="97E7CD"/>
        </a:accent6>
        <a:hlink>
          <a:srgbClr val="BC9B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016betty_dg</Template>
  <TotalTime>413</TotalTime>
  <Words>478</Words>
  <Application>Microsoft Office PowerPoint</Application>
  <PresentationFormat>全屏显示(4:3)</PresentationFormat>
  <Paragraphs>139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016betty_dg</vt:lpstr>
      <vt:lpstr>惊天科技--》管理系统</vt:lpstr>
      <vt:lpstr>主题内容</vt:lpstr>
      <vt:lpstr>一、项目介绍</vt:lpstr>
      <vt:lpstr>二、项目需求</vt:lpstr>
      <vt:lpstr>三、项目特点</vt:lpstr>
      <vt:lpstr>四、开发工具</vt:lpstr>
      <vt:lpstr>五、开发要点</vt:lpstr>
      <vt:lpstr>六、静态页面（1）</vt:lpstr>
      <vt:lpstr>六、静态页面（2）</vt:lpstr>
      <vt:lpstr>六、静态页面（3）</vt:lpstr>
      <vt:lpstr>六、静态页面（4）</vt:lpstr>
      <vt:lpstr>七、项目演示</vt:lpstr>
      <vt:lpstr>八、拓展方向</vt:lpstr>
      <vt:lpstr>九、最后总结（1）</vt:lpstr>
      <vt:lpstr>九、最后总结（2）</vt:lpstr>
      <vt:lpstr>九、最后总结（3）</vt:lpstr>
      <vt:lpstr>Thank you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惊天科技--》管理系统</dc:title>
  <dc:creator>微软用户</dc:creator>
  <cp:lastModifiedBy>微软用户</cp:lastModifiedBy>
  <cp:revision>49</cp:revision>
  <dcterms:created xsi:type="dcterms:W3CDTF">2017-04-27T11:30:03Z</dcterms:created>
  <dcterms:modified xsi:type="dcterms:W3CDTF">2017-04-28T05:45:35Z</dcterms:modified>
</cp:coreProperties>
</file>