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3126e425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23126e4253_2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3126e4253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23126e4253_2_2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f35b668f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f35b668f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f35b668f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f35b668f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3126e4253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23126e4253_2_2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3126e4253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23126e4253_2_2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3126e4253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23126e4253_2_2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3126e425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23126e4253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3126e425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23126e4253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3126e4253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23126e4253_2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3126e4253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23126e4253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3126e4253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23126e4253_2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f35b668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f35b668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3126e4253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23126e4253_2_1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3126e4253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23126e4253_2_1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8650" y="1462088"/>
            <a:ext cx="7886700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9841" y="1314450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629841" y="2000249"/>
            <a:ext cx="3868340" cy="2641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29150" y="1314450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29150" y="2000249"/>
            <a:ext cx="3887391" cy="2641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veni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veni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31908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998589" y="-907851"/>
            <a:ext cx="3146822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 amt="35000"/>
          </a:blip>
          <a:srcRect b="0" l="0" r="0" t="0"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31908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i="0" sz="33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28650" y="1462088"/>
            <a:ext cx="7886700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4743450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47434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4686300" y="0"/>
            <a:ext cx="4457700" cy="5143500"/>
          </a:xfrm>
          <a:prstGeom prst="rect">
            <a:avLst/>
          </a:prstGeom>
          <a:solidFill>
            <a:schemeClr val="lt2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25"/>
          <p:cNvSpPr/>
          <p:nvPr/>
        </p:nvSpPr>
        <p:spPr>
          <a:xfrm flipH="1">
            <a:off x="0" y="-112"/>
            <a:ext cx="4690989" cy="5143500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25"/>
          <p:cNvSpPr/>
          <p:nvPr/>
        </p:nvSpPr>
        <p:spPr>
          <a:xfrm flipH="1" rot="10800000">
            <a:off x="-2286" y="0"/>
            <a:ext cx="4688585" cy="5143500"/>
          </a:xfrm>
          <a:prstGeom prst="rect">
            <a:avLst/>
          </a:prstGeom>
          <a:blipFill rotWithShape="1">
            <a:blip r:embed="rId4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25"/>
          <p:cNvSpPr txBox="1"/>
          <p:nvPr>
            <p:ph type="ctrTitle"/>
          </p:nvPr>
        </p:nvSpPr>
        <p:spPr>
          <a:xfrm>
            <a:off x="628650" y="440244"/>
            <a:ext cx="3714750" cy="124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lang="it"/>
              <a:t>Maze Solver with DDPG and HGR</a:t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656675" y="1803140"/>
            <a:ext cx="3714600" cy="27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it" sz="1400" u="none" strike="noStrike"/>
              <a:t>Student: </a:t>
            </a:r>
            <a:endParaRPr b="0" sz="14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i="0" lang="it" sz="1400" u="none" strike="noStrike"/>
              <a:t>Francesco Saverio Conforti </a:t>
            </a:r>
            <a:r>
              <a:rPr b="0" i="0" lang="it" sz="1400" u="none" strike="noStrike"/>
              <a:t>(1892548) </a:t>
            </a:r>
            <a:endParaRPr b="0" i="0" sz="1400" u="none" strike="noStrike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it" sz="1400"/>
              <a:t>Prof: Roberto Capobianco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" sz="1400"/>
              <a:t>Teacher Assistant</a:t>
            </a:r>
            <a:r>
              <a:rPr b="0" i="0" lang="it" sz="1400" u="none" strike="noStrike"/>
              <a:t>: </a:t>
            </a:r>
            <a:r>
              <a:rPr b="1" lang="it" sz="1400"/>
              <a:t>Federico Di Valerio</a:t>
            </a:r>
            <a:endParaRPr b="0" sz="14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it" sz="1400" u="none" strike="noStrike"/>
              <a:t>Course: </a:t>
            </a:r>
            <a:r>
              <a:rPr lang="it" sz="1200"/>
              <a:t>Reinforcement Learning</a:t>
            </a:r>
            <a:endParaRPr b="0" sz="14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it" sz="1400"/>
            </a:br>
            <a:endParaRPr sz="1400"/>
          </a:p>
        </p:txBody>
      </p:sp>
      <p:pic>
        <p:nvPicPr>
          <p:cNvPr descr="Labirinto in legno marrone" id="140" name="Google Shape;140;p25"/>
          <p:cNvPicPr preferRelativeResize="0"/>
          <p:nvPr/>
        </p:nvPicPr>
        <p:blipFill rotWithShape="1">
          <a:blip r:embed="rId5">
            <a:alphaModFix/>
          </a:blip>
          <a:srcRect b="-2" l="21810" r="23027" t="0"/>
          <a:stretch/>
        </p:blipFill>
        <p:spPr>
          <a:xfrm>
            <a:off x="5143501" y="425956"/>
            <a:ext cx="3543300" cy="4287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2285" y="0"/>
            <a:ext cx="9141714" cy="5143500"/>
          </a:xfrm>
          <a:prstGeom prst="rect">
            <a:avLst/>
          </a:prstGeom>
          <a:solidFill>
            <a:schemeClr val="lt2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p34"/>
          <p:cNvSpPr/>
          <p:nvPr/>
        </p:nvSpPr>
        <p:spPr>
          <a:xfrm flipH="1">
            <a:off x="-2401" y="0"/>
            <a:ext cx="4645400" cy="5143500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6" name="Google Shape;276;p34"/>
          <p:cNvSpPr/>
          <p:nvPr/>
        </p:nvSpPr>
        <p:spPr>
          <a:xfrm flipH="1" rot="10800000">
            <a:off x="1" y="0"/>
            <a:ext cx="4636058" cy="5143500"/>
          </a:xfrm>
          <a:prstGeom prst="rect">
            <a:avLst/>
          </a:prstGeom>
          <a:blipFill rotWithShape="1">
            <a:blip r:embed="rId4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628650" y="1808740"/>
            <a:ext cx="3714511" cy="2796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" sz="1300"/>
              <a:t>Rewards per Episode</a:t>
            </a:r>
            <a:endParaRPr/>
          </a:p>
          <a:p>
            <a:pPr indent="-635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it" sz="1300"/>
              <a:t>HER: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it" sz="1300"/>
              <a:t>has smoother reward accumulation, reflecting consistent learning across episodes.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it" sz="1300"/>
              <a:t>It demonstrates a clear advantage in sparse reward settings, leveraging its ability to reuse experiences effectively.</a:t>
            </a:r>
            <a:endParaRPr/>
          </a:p>
          <a:p>
            <a:pPr indent="-635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it" sz="1300"/>
              <a:t>SAC: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r>
              <a:rPr lang="it" sz="1300"/>
              <a:t>shows fluctuations and slower reward accumulation, likely caused by challenges in sparse reward environments.</a:t>
            </a:r>
            <a:endParaRPr/>
          </a:p>
        </p:txBody>
      </p:sp>
      <p:pic>
        <p:nvPicPr>
          <p:cNvPr descr="Immagine che contiene diagramma, testo, linea, Diagramma&#10;&#10;Descrizione generata automaticamente" id="278" name="Google Shape;27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6801" y="-1"/>
            <a:ext cx="3748369" cy="2332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diagramma, testo, linea, Diagramma&#10;&#10;Descrizione generata automaticamente" id="279" name="Google Shape;27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23741" y="2332223"/>
            <a:ext cx="3748370" cy="281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Multi objective runs</a:t>
            </a:r>
            <a:endParaRPr/>
          </a:p>
        </p:txBody>
      </p:sp>
      <p:pic>
        <p:nvPicPr>
          <p:cNvPr id="285" name="Google Shape;2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50" y="1119775"/>
            <a:ext cx="2582270" cy="17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775" y="1119775"/>
            <a:ext cx="2353275" cy="17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50" y="3092175"/>
            <a:ext cx="2582275" cy="19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5775" y="3111538"/>
            <a:ext cx="2353275" cy="19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628650" y="2743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Performances across three runs of DDPG and SAC</a:t>
            </a: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1849450"/>
            <a:ext cx="3886200" cy="25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1849450"/>
            <a:ext cx="3886200" cy="25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it"/>
              <a:t>HER's Advantage</a:t>
            </a:r>
            <a:r>
              <a:rPr lang="it"/>
              <a:t>: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"/>
              <a:t>Excels in sparse reward and multi-objective environments by reinterpreting failures and reducing the number of steps required to reach goals.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"/>
              <a:t>More stable and consistent across runs.</a:t>
            </a:r>
            <a:endParaRPr/>
          </a:p>
          <a:p>
            <a:pPr indent="-381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it"/>
              <a:t>SAC's Strength</a:t>
            </a:r>
            <a:r>
              <a:rPr lang="it"/>
              <a:t>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it"/>
              <a:t>Performs well in dense reward environments but struggles in settings with high variability or sparse feedback.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/>
          <p:nvPr/>
        </p:nvSpPr>
        <p:spPr>
          <a:xfrm>
            <a:off x="0" y="0"/>
            <a:ext cx="914400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1" name="Google Shape;311;p38"/>
          <p:cNvPicPr preferRelativeResize="0"/>
          <p:nvPr/>
        </p:nvPicPr>
        <p:blipFill rotWithShape="1">
          <a:blip r:embed="rId4">
            <a:alphaModFix/>
          </a:blip>
          <a:srcRect b="0" l="0" r="40625" t="37018"/>
          <a:stretch/>
        </p:blipFill>
        <p:spPr>
          <a:xfrm>
            <a:off x="8058150" y="0"/>
            <a:ext cx="1085850" cy="115181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 txBox="1"/>
          <p:nvPr>
            <p:ph type="title"/>
          </p:nvPr>
        </p:nvSpPr>
        <p:spPr>
          <a:xfrm>
            <a:off x="628651" y="419860"/>
            <a:ext cx="7761110" cy="9626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</a:pPr>
            <a:r>
              <a:rPr lang="it">
                <a:solidFill>
                  <a:schemeClr val="dk2"/>
                </a:solidFill>
              </a:rPr>
              <a:t>Future Improvements</a:t>
            </a:r>
            <a:endParaRPr/>
          </a:p>
        </p:txBody>
      </p:sp>
      <p:pic>
        <p:nvPicPr>
          <p:cNvPr id="313" name="Google Shape;313;p38"/>
          <p:cNvPicPr preferRelativeResize="0"/>
          <p:nvPr/>
        </p:nvPicPr>
        <p:blipFill rotWithShape="1">
          <a:blip r:embed="rId5">
            <a:alphaModFix/>
          </a:blip>
          <a:srcRect b="0" l="0" r="67342" t="0"/>
          <a:stretch/>
        </p:blipFill>
        <p:spPr>
          <a:xfrm rot="10800000">
            <a:off x="-1" y="2039746"/>
            <a:ext cx="622687" cy="1911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38"/>
          <p:cNvGrpSpPr/>
          <p:nvPr/>
        </p:nvGrpSpPr>
        <p:grpSpPr>
          <a:xfrm>
            <a:off x="1133163" y="2125213"/>
            <a:ext cx="7146973" cy="1764759"/>
            <a:chOff x="313616" y="990333"/>
            <a:chExt cx="9529297" cy="2353012"/>
          </a:xfrm>
        </p:grpSpPr>
        <p:sp>
          <p:nvSpPr>
            <p:cNvPr id="315" name="Google Shape;315;p38"/>
            <p:cNvSpPr/>
            <p:nvPr/>
          </p:nvSpPr>
          <p:spPr>
            <a:xfrm>
              <a:off x="1095872" y="990333"/>
              <a:ext cx="1280054" cy="128005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313616" y="2623345"/>
              <a:ext cx="28445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8"/>
            <p:cNvSpPr txBox="1"/>
            <p:nvPr/>
          </p:nvSpPr>
          <p:spPr>
            <a:xfrm>
              <a:off x="313616" y="2623345"/>
              <a:ext cx="28445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b="0" i="0" lang="it" sz="9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Adaptive Exploration Strategies :Encourage exploration based on curiosity-driven rewards, e.g., novelty of states visited.</a:t>
              </a:r>
              <a:endParaRPr sz="1100"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4438238" y="990333"/>
              <a:ext cx="1280054" cy="128005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3655982" y="2623345"/>
              <a:ext cx="28445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8"/>
            <p:cNvSpPr txBox="1"/>
            <p:nvPr/>
          </p:nvSpPr>
          <p:spPr>
            <a:xfrm>
              <a:off x="3655982" y="2623345"/>
              <a:ext cx="28445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b="0" i="0" lang="it" sz="9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Curriculum Learning Enhancements</a:t>
              </a:r>
              <a:endPara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7780603" y="990333"/>
              <a:ext cx="1280054" cy="128005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6998347" y="2623345"/>
              <a:ext cx="28445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8"/>
            <p:cNvSpPr txBox="1"/>
            <p:nvPr/>
          </p:nvSpPr>
          <p:spPr>
            <a:xfrm>
              <a:off x="6998347" y="2623345"/>
              <a:ext cx="284456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b="0" i="0" lang="it" sz="9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Reward Shaping</a:t>
              </a:r>
              <a:endPara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0" name="Google Shape;330;p39"/>
          <p:cNvSpPr txBox="1"/>
          <p:nvPr>
            <p:ph type="ctrTitle"/>
          </p:nvPr>
        </p:nvSpPr>
        <p:spPr>
          <a:xfrm>
            <a:off x="628650" y="558682"/>
            <a:ext cx="3589160" cy="236656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           </a:t>
            </a:r>
            <a:br>
              <a:rPr b="0" i="0" lang="it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 for the attention!</a:t>
            </a:r>
            <a:br>
              <a:rPr b="0" i="0" lang="it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t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0" i="0" sz="2800" u="none" cap="none" strike="noStrike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it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     </a:t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498712" y="0"/>
            <a:ext cx="4645288" cy="5143500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2" name="Google Shape;332;p39"/>
          <p:cNvSpPr/>
          <p:nvPr/>
        </p:nvSpPr>
        <p:spPr>
          <a:xfrm rot="10800000">
            <a:off x="4498711" y="-2"/>
            <a:ext cx="4645289" cy="5143499"/>
          </a:xfrm>
          <a:prstGeom prst="rect">
            <a:avLst/>
          </a:prstGeom>
          <a:blipFill rotWithShape="1">
            <a:blip r:embed="rId3">
              <a:alphaModFix amt="35000"/>
            </a:blip>
            <a:tile algn="t" flip="xy" tx="889000" sx="100000" ty="0" sy="100000"/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3" name="Google Shape;33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6408" y="425956"/>
            <a:ext cx="3258610" cy="4287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" y="4195476"/>
            <a:ext cx="2281477" cy="9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lang="it"/>
              <a:t>Introduction to the problem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t"/>
              <a:t>Context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Navigation of an agent through a maze from a start position to a goal.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The state space is defined by agent position, goal, and obstacles.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Discrete actions (e.g., move up, down, left, or right).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Positive rewards for reaching the goal, penalties for inefficiency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To find the optimal sequence of actions to reach the goal efficiently.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Also used in robotics</a:t>
            </a:r>
            <a:endParaRPr sz="900"/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it"/>
              <a:t>Challenges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State space dimensions increases rapidly with maze size</a:t>
            </a:r>
            <a:endParaRPr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Rewards are rare, making learning difficult.</a:t>
            </a:r>
            <a:endParaRPr sz="900"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Balancing new path exploration with known paths</a:t>
            </a:r>
            <a:endParaRPr sz="900"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Difficulty in finding convergence</a:t>
            </a:r>
            <a:endParaRPr sz="900"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it" sz="900"/>
              <a:t>The agent may learn specific mazes without generalizing to new ones.</a:t>
            </a:r>
            <a:endParaRPr sz="900"/>
          </a:p>
          <a:p>
            <a:pPr indent="-1143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b="1" lang="it"/>
              <a:t>System Overview</a:t>
            </a:r>
            <a:endParaRPr b="1"/>
          </a:p>
        </p:txBody>
      </p:sp>
      <p:grpSp>
        <p:nvGrpSpPr>
          <p:cNvPr id="153" name="Google Shape;153;p27"/>
          <p:cNvGrpSpPr/>
          <p:nvPr/>
        </p:nvGrpSpPr>
        <p:grpSpPr>
          <a:xfrm>
            <a:off x="939997" y="1369219"/>
            <a:ext cx="3263504" cy="3263503"/>
            <a:chOff x="415130" y="0"/>
            <a:chExt cx="4351338" cy="4351338"/>
          </a:xfrm>
        </p:grpSpPr>
        <p:sp>
          <p:nvSpPr>
            <p:cNvPr id="154" name="Google Shape;154;p27"/>
            <p:cNvSpPr/>
            <p:nvPr/>
          </p:nvSpPr>
          <p:spPr>
            <a:xfrm>
              <a:off x="415130" y="0"/>
              <a:ext cx="4351338" cy="4351338"/>
            </a:xfrm>
            <a:prstGeom prst="diamond">
              <a:avLst/>
            </a:prstGeom>
            <a:solidFill>
              <a:srgbClr val="E0CACE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28508" y="413377"/>
              <a:ext cx="1697021" cy="1697021"/>
            </a:xfrm>
            <a:prstGeom prst="roundRect">
              <a:avLst>
                <a:gd fmla="val 16667" name="adj"/>
              </a:avLst>
            </a:prstGeom>
            <a:solidFill>
              <a:srgbClr val="A6295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 txBox="1"/>
            <p:nvPr/>
          </p:nvSpPr>
          <p:spPr>
            <a:xfrm>
              <a:off x="911350" y="496219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venir"/>
                <a:buNone/>
              </a:pPr>
              <a:r>
                <a:rPr b="0" i="0" lang="it" sz="14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Custom maze environment with:</a:t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2656070" y="413377"/>
              <a:ext cx="1697021" cy="1697021"/>
            </a:xfrm>
            <a:prstGeom prst="roundRect">
              <a:avLst>
                <a:gd fmla="val 16667" name="adj"/>
              </a:avLst>
            </a:prstGeom>
            <a:solidFill>
              <a:srgbClr val="A6295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 txBox="1"/>
            <p:nvPr/>
          </p:nvSpPr>
          <p:spPr>
            <a:xfrm>
              <a:off x="2738912" y="496219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venir"/>
                <a:buNone/>
              </a:pPr>
              <a:r>
                <a:rPr b="0" i="0" lang="it" sz="14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Dynamic size and obstacles</a:t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828508" y="2240939"/>
              <a:ext cx="1697021" cy="1697021"/>
            </a:xfrm>
            <a:prstGeom prst="roundRect">
              <a:avLst>
                <a:gd fmla="val 16667" name="adj"/>
              </a:avLst>
            </a:prstGeom>
            <a:solidFill>
              <a:srgbClr val="A6295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911350" y="2323781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venir"/>
                <a:buNone/>
              </a:pPr>
              <a:r>
                <a:rPr b="0" i="0" lang="it" sz="14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State space represented as a 3-channel grid</a:t>
              </a:r>
              <a:endParaRPr sz="1100"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2656070" y="2240939"/>
              <a:ext cx="1697021" cy="1697021"/>
            </a:xfrm>
            <a:prstGeom prst="roundRect">
              <a:avLst>
                <a:gd fmla="val 16667" name="adj"/>
              </a:avLst>
            </a:prstGeom>
            <a:solidFill>
              <a:srgbClr val="A6295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2738912" y="2323781"/>
              <a:ext cx="1531337" cy="1531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venir"/>
                <a:buNone/>
              </a:pPr>
              <a:r>
                <a:rPr b="0" i="0" lang="it" sz="14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Discrete action space: up, down, left, right.</a:t>
              </a:r>
              <a:endParaRPr sz="1100"/>
            </a:p>
          </p:txBody>
        </p:sp>
      </p:grp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 sz="2700"/>
              <a:t>Agent: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it" sz="2100"/>
              <a:t>Learns optimal policies to navigate the maze.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it" sz="3000"/>
              <a:t>Learning Paradigm: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it" sz="2100"/>
              <a:t>Deep Reinforcement Learning (DRL)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it" sz="3000"/>
              <a:t>Replay Buffer: 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lang="it" sz="2100"/>
              <a:t>Hindsight Goal Ranking (HGR) to prioritize learning from high-error experiences.</a:t>
            </a:r>
            <a:endParaRPr/>
          </a:p>
          <a:p>
            <a:pPr indent="-762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628650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nir"/>
              <a:buNone/>
            </a:pPr>
            <a:r>
              <a:rPr b="1" lang="it"/>
              <a:t>Model overview</a:t>
            </a:r>
            <a:br>
              <a:rPr b="1" lang="it"/>
            </a:b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it"/>
              <a:t>Actor Network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it"/>
              <a:t>Learns a policy for selecting actions.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it"/>
              <a:t>updates the policy using feedback from the Critic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it"/>
              <a:t>	Critic Network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it"/>
              <a:t>Estimates the value function or action-value function , which evaluates the quality of actions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it"/>
              <a:t>minimizes the error in value estimation</a:t>
            </a:r>
            <a:endParaRPr/>
          </a:p>
          <a:p>
            <a:pPr indent="-381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blipFill rotWithShape="1">
            <a:blip r:embed="rId4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628651" y="419860"/>
            <a:ext cx="2114549" cy="418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lang="it"/>
              <a:t>Learning Process</a:t>
            </a:r>
            <a:br>
              <a:rPr lang="it"/>
            </a:br>
            <a:endParaRPr/>
          </a:p>
        </p:txBody>
      </p:sp>
      <p:grpSp>
        <p:nvGrpSpPr>
          <p:cNvPr id="182" name="Google Shape;182;p29"/>
          <p:cNvGrpSpPr/>
          <p:nvPr/>
        </p:nvGrpSpPr>
        <p:grpSpPr>
          <a:xfrm>
            <a:off x="3605417" y="346324"/>
            <a:ext cx="5252833" cy="4375855"/>
            <a:chOff x="0" y="4565"/>
            <a:chExt cx="7003777" cy="5834474"/>
          </a:xfrm>
        </p:grpSpPr>
        <p:sp>
          <p:nvSpPr>
            <p:cNvPr id="183" name="Google Shape;183;p29"/>
            <p:cNvSpPr/>
            <p:nvPr/>
          </p:nvSpPr>
          <p:spPr>
            <a:xfrm>
              <a:off x="0" y="4565"/>
              <a:ext cx="7003777" cy="97241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294154" y="223358"/>
              <a:ext cx="534826" cy="5348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1123136" y="4565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9"/>
            <p:cNvSpPr txBox="1"/>
            <p:nvPr/>
          </p:nvSpPr>
          <p:spPr>
            <a:xfrm>
              <a:off x="1123136" y="4565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175" lIns="77175" spcFirstLastPara="1" rIns="77175" wrap="square" tIns="77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b="1" i="0" lang="it" sz="1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Actor Update</a:t>
              </a:r>
              <a:endPara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0" y="1220080"/>
              <a:ext cx="7003777" cy="97241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294154" y="1438873"/>
              <a:ext cx="534826" cy="53482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1123136" y="1220080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 txBox="1"/>
            <p:nvPr/>
          </p:nvSpPr>
          <p:spPr>
            <a:xfrm>
              <a:off x="1123136" y="1220080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175" lIns="77175" spcFirstLastPara="1" rIns="77175" wrap="square" tIns="77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b="0" i="0" lang="it" sz="1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Uses the policy gradient theorem</a:t>
              </a:r>
              <a:endParaRPr sz="1100"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0" y="2435596"/>
              <a:ext cx="7003777" cy="97241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294154" y="2654389"/>
              <a:ext cx="534826" cy="53482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123136" y="2435596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9"/>
            <p:cNvSpPr txBox="1"/>
            <p:nvPr/>
          </p:nvSpPr>
          <p:spPr>
            <a:xfrm>
              <a:off x="1123136" y="2435596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175" lIns="77175" spcFirstLastPara="1" rIns="77175" wrap="square" tIns="77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b="1" i="0" lang="it" sz="1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Critic Update</a:t>
              </a:r>
              <a:endPara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0" y="3651111"/>
              <a:ext cx="7003777" cy="97241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294154" y="3869904"/>
              <a:ext cx="534826" cy="53482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1123136" y="3651111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1123136" y="3651111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175" lIns="77175" spcFirstLastPara="1" rIns="77175" wrap="square" tIns="77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b="0" i="0" lang="it" sz="1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Minimizes the Temporal Difference (TD) error</a:t>
              </a:r>
              <a:endParaRPr sz="1100"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0" y="4866627"/>
              <a:ext cx="7003777" cy="97241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294154" y="5085420"/>
              <a:ext cx="534826" cy="53482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1123136" y="4866627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9"/>
            <p:cNvSpPr txBox="1"/>
            <p:nvPr/>
          </p:nvSpPr>
          <p:spPr>
            <a:xfrm>
              <a:off x="1123136" y="4866627"/>
              <a:ext cx="5880640" cy="97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175" lIns="77175" spcFirstLastPara="1" rIns="77175" wrap="square" tIns="77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b="0" i="0" lang="it" sz="1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Loss: Mean Squared Error (MSE)</a:t>
              </a:r>
              <a:endParaRPr sz="11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0" y="0"/>
            <a:ext cx="914400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4">
            <a:alphaModFix/>
          </a:blip>
          <a:srcRect b="0" l="0" r="40625" t="37018"/>
          <a:stretch/>
        </p:blipFill>
        <p:spPr>
          <a:xfrm>
            <a:off x="8058150" y="0"/>
            <a:ext cx="1085850" cy="115181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628651" y="419860"/>
            <a:ext cx="7761110" cy="9626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</a:pPr>
            <a:r>
              <a:rPr lang="it">
                <a:solidFill>
                  <a:schemeClr val="dk2"/>
                </a:solidFill>
              </a:rPr>
              <a:t>Sac Key feature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5">
            <a:alphaModFix/>
          </a:blip>
          <a:srcRect b="0" l="0" r="67342" t="0"/>
          <a:stretch/>
        </p:blipFill>
        <p:spPr>
          <a:xfrm rot="10800000">
            <a:off x="-1" y="2039746"/>
            <a:ext cx="622687" cy="1911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30"/>
          <p:cNvGrpSpPr/>
          <p:nvPr/>
        </p:nvGrpSpPr>
        <p:grpSpPr>
          <a:xfrm>
            <a:off x="898880" y="1799079"/>
            <a:ext cx="7615538" cy="2417027"/>
            <a:chOff x="1239" y="555488"/>
            <a:chExt cx="10154051" cy="3222702"/>
          </a:xfrm>
        </p:grpSpPr>
        <p:sp>
          <p:nvSpPr>
            <p:cNvPr id="215" name="Google Shape;215;p30"/>
            <p:cNvSpPr/>
            <p:nvPr/>
          </p:nvSpPr>
          <p:spPr>
            <a:xfrm>
              <a:off x="1239" y="555488"/>
              <a:ext cx="4351736" cy="2763352"/>
            </a:xfrm>
            <a:prstGeom prst="roundRect">
              <a:avLst>
                <a:gd fmla="val 10000" name="adj"/>
              </a:avLst>
            </a:prstGeom>
            <a:solidFill>
              <a:srgbClr val="A6295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484766" y="1014838"/>
              <a:ext cx="4351736" cy="276335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629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 txBox="1"/>
            <p:nvPr/>
          </p:nvSpPr>
          <p:spPr>
            <a:xfrm>
              <a:off x="565702" y="1095774"/>
              <a:ext cx="4189864" cy="2601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600" lIns="128600" spcFirstLastPara="1" rIns="128600" wrap="square" tIns="12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Avenir"/>
                <a:buNone/>
              </a:pPr>
              <a:r>
                <a:rPr b="0" i="0" lang="it" sz="3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Entropy Regularization for Exploration</a:t>
              </a:r>
              <a:endParaRPr b="0" i="0" sz="3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5320028" y="555488"/>
              <a:ext cx="4351736" cy="2763352"/>
            </a:xfrm>
            <a:prstGeom prst="roundRect">
              <a:avLst>
                <a:gd fmla="val 10000" name="adj"/>
              </a:avLst>
            </a:prstGeom>
            <a:solidFill>
              <a:srgbClr val="A6295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5803554" y="1014838"/>
              <a:ext cx="4351736" cy="276335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629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 txBox="1"/>
            <p:nvPr/>
          </p:nvSpPr>
          <p:spPr>
            <a:xfrm>
              <a:off x="5884490" y="1095774"/>
              <a:ext cx="4189864" cy="2601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600" lIns="128600" spcFirstLastPara="1" rIns="128600" wrap="square" tIns="128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Avenir"/>
                <a:buNone/>
              </a:pPr>
              <a:r>
                <a:rPr b="0" i="0" lang="it" sz="34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Double Critics for Stabilization</a:t>
              </a:r>
              <a:endParaRPr b="0" i="0" sz="3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850" y="152400"/>
            <a:ext cx="42082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/>
          <p:nvPr/>
        </p:nvSpPr>
        <p:spPr>
          <a:xfrm>
            <a:off x="0" y="0"/>
            <a:ext cx="914400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4">
            <a:alphaModFix/>
          </a:blip>
          <a:srcRect b="0" l="0" r="40625" t="37018"/>
          <a:stretch/>
        </p:blipFill>
        <p:spPr>
          <a:xfrm>
            <a:off x="8058150" y="0"/>
            <a:ext cx="1085850" cy="115181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>
            <p:ph type="title"/>
          </p:nvPr>
        </p:nvSpPr>
        <p:spPr>
          <a:xfrm>
            <a:off x="628651" y="419860"/>
            <a:ext cx="7761110" cy="9626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</a:pPr>
            <a:r>
              <a:rPr lang="it">
                <a:solidFill>
                  <a:schemeClr val="dk2"/>
                </a:solidFill>
              </a:rPr>
              <a:t>Benchmarks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5">
            <a:alphaModFix/>
          </a:blip>
          <a:srcRect b="0" l="0" r="67342" t="0"/>
          <a:stretch/>
        </p:blipFill>
        <p:spPr>
          <a:xfrm rot="10800000">
            <a:off x="-1" y="2039746"/>
            <a:ext cx="622687" cy="1911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32"/>
          <p:cNvGrpSpPr/>
          <p:nvPr/>
        </p:nvGrpSpPr>
        <p:grpSpPr>
          <a:xfrm>
            <a:off x="897951" y="1423232"/>
            <a:ext cx="7617398" cy="3168720"/>
            <a:chOff x="0" y="54359"/>
            <a:chExt cx="10156531" cy="4224960"/>
          </a:xfrm>
        </p:grpSpPr>
        <p:sp>
          <p:nvSpPr>
            <p:cNvPr id="238" name="Google Shape;238;p32"/>
            <p:cNvSpPr/>
            <p:nvPr/>
          </p:nvSpPr>
          <p:spPr>
            <a:xfrm>
              <a:off x="0" y="408599"/>
              <a:ext cx="10156531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507826" y="54359"/>
              <a:ext cx="7109571" cy="70848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2"/>
            <p:cNvSpPr txBox="1"/>
            <p:nvPr/>
          </p:nvSpPr>
          <p:spPr>
            <a:xfrm>
              <a:off x="542411" y="88944"/>
              <a:ext cx="7040401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1550" spcFirstLastPara="1" rIns="201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b="0" i="0" lang="it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Multi-objective maze test</a:t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0" y="1497239"/>
              <a:ext cx="10156531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999F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507826" y="1142999"/>
              <a:ext cx="7109571" cy="708480"/>
            </a:xfrm>
            <a:prstGeom prst="roundRect">
              <a:avLst>
                <a:gd fmla="val 16667" name="adj"/>
              </a:avLst>
            </a:prstGeom>
            <a:solidFill>
              <a:srgbClr val="999F6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 txBox="1"/>
            <p:nvPr/>
          </p:nvSpPr>
          <p:spPr>
            <a:xfrm>
              <a:off x="542411" y="1177584"/>
              <a:ext cx="7040401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1550" spcFirstLastPara="1" rIns="201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b="0" i="0" lang="it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Multi-level maze test</a:t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0" y="2585879"/>
              <a:ext cx="10156531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7904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507826" y="2231639"/>
              <a:ext cx="7109571" cy="708480"/>
            </a:xfrm>
            <a:prstGeom prst="roundRect">
              <a:avLst>
                <a:gd fmla="val 16667" name="adj"/>
              </a:avLst>
            </a:prstGeom>
            <a:solidFill>
              <a:srgbClr val="47904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542411" y="2266224"/>
              <a:ext cx="7040401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1550" spcFirstLastPara="1" rIns="201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b="0" i="0" lang="it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Multi run success rate </a:t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0" y="3674519"/>
              <a:ext cx="10156531" cy="604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307A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507826" y="3320279"/>
              <a:ext cx="7109571" cy="708480"/>
            </a:xfrm>
            <a:prstGeom prst="roundRect">
              <a:avLst>
                <a:gd fmla="val 16667" name="adj"/>
              </a:avLst>
            </a:prstGeom>
            <a:solidFill>
              <a:srgbClr val="307A6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 txBox="1"/>
            <p:nvPr/>
          </p:nvSpPr>
          <p:spPr>
            <a:xfrm>
              <a:off x="542411" y="3354864"/>
              <a:ext cx="7040401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1550" spcFirstLastPara="1" rIns="201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rPr b="0" i="0" lang="it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Comparison with sac model</a:t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/>
          <p:nvPr/>
        </p:nvSpPr>
        <p:spPr>
          <a:xfrm>
            <a:off x="0" y="1"/>
            <a:ext cx="9144000" cy="5143503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1"/>
            <a:ext cx="9144000" cy="10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0" y="0"/>
            <a:ext cx="9144000" cy="1700504"/>
          </a:xfrm>
          <a:prstGeom prst="rect">
            <a:avLst/>
          </a:prstGeom>
          <a:solidFill>
            <a:srgbClr val="641C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9" name="Google Shape;259;p33"/>
          <p:cNvSpPr/>
          <p:nvPr/>
        </p:nvSpPr>
        <p:spPr>
          <a:xfrm rot="10800000">
            <a:off x="-2291" y="0"/>
            <a:ext cx="9143999" cy="1705646"/>
          </a:xfrm>
          <a:prstGeom prst="rect">
            <a:avLst/>
          </a:prstGeom>
          <a:blipFill rotWithShape="1">
            <a:blip r:embed="rId4">
              <a:alphaModFix amt="20000"/>
            </a:blip>
            <a:tile algn="tl" flip="none" tx="889000" sx="100000" ty="0" sy="100000"/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0" name="Google Shape;260;p33"/>
          <p:cNvSpPr txBox="1"/>
          <p:nvPr>
            <p:ph type="title"/>
          </p:nvPr>
        </p:nvSpPr>
        <p:spPr>
          <a:xfrm>
            <a:off x="628650" y="285750"/>
            <a:ext cx="7502414" cy="1200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</a:pPr>
            <a:r>
              <a:rPr lang="it"/>
              <a:t>Results 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628650" y="1771650"/>
            <a:ext cx="3771900" cy="2951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HER:</a:t>
            </a:r>
            <a:endParaRPr/>
          </a:p>
          <a:p>
            <a:pPr indent="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shows a clear spike in goals reached during specific episodes.</a:t>
            </a:r>
            <a:endParaRPr/>
          </a:p>
          <a:p>
            <a:pPr indent="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HER's reinterpretation of failed experiences as successes improves multi-level learning, resulting in consistent goal achievement.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SAC:</a:t>
            </a:r>
            <a:endParaRPr/>
          </a:p>
          <a:p>
            <a:pPr indent="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struggles with fewer goals reached, likely due to its reliance on entropy-based exploration rather than goal reinterpretation.</a:t>
            </a:r>
            <a:endParaRPr/>
          </a:p>
        </p:txBody>
      </p:sp>
      <p:pic>
        <p:nvPicPr>
          <p:cNvPr descr="Immagine che contiene testo, schermata, Rettangolo, linea" id="262" name="Google Shape;262;p33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4" l="10726" r="6212" t="0"/>
          <a:stretch/>
        </p:blipFill>
        <p:spPr>
          <a:xfrm>
            <a:off x="5256655" y="1703706"/>
            <a:ext cx="1943100" cy="175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 rotWithShape="1">
          <a:blip r:embed="rId6">
            <a:alphaModFix/>
          </a:blip>
          <a:srcRect b="2" l="8256" r="6620" t="0"/>
          <a:stretch/>
        </p:blipFill>
        <p:spPr>
          <a:xfrm>
            <a:off x="5256655" y="3457604"/>
            <a:ext cx="1943100" cy="1683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, schermata, diagramma, linea&#10;&#10;Descrizione generata automaticamente" id="264" name="Google Shape;264;p33"/>
          <p:cNvPicPr preferRelativeResize="0"/>
          <p:nvPr/>
        </p:nvPicPr>
        <p:blipFill rotWithShape="1">
          <a:blip r:embed="rId7">
            <a:alphaModFix/>
          </a:blip>
          <a:srcRect b="4" l="10048" r="6892" t="0"/>
          <a:stretch/>
        </p:blipFill>
        <p:spPr>
          <a:xfrm>
            <a:off x="7200900" y="3387063"/>
            <a:ext cx="1943101" cy="1754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, linea, diagramma, Diagramma&#10;&#10;Descrizione generata automaticamente" id="265" name="Google Shape;265;p33"/>
          <p:cNvPicPr preferRelativeResize="0"/>
          <p:nvPr/>
        </p:nvPicPr>
        <p:blipFill rotWithShape="1">
          <a:blip r:embed="rId8">
            <a:alphaModFix/>
          </a:blip>
          <a:srcRect b="2" l="7019" r="7858" t="0"/>
          <a:stretch/>
        </p:blipFill>
        <p:spPr>
          <a:xfrm>
            <a:off x="7200900" y="1697126"/>
            <a:ext cx="1943100" cy="171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ockprintVTI">
  <a:themeElements>
    <a:clrScheme name="Custom 69">
      <a:dk1>
        <a:srgbClr val="000000"/>
      </a:dk1>
      <a:lt1>
        <a:srgbClr val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