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3126e425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23126e425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126e4253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323126e4253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35b668f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35b668f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f35b668f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f35b668f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3126e4253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323126e4253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3126e4253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23126e4253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3126e4253_2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23126e4253_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126e4253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23126e4253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3126e425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23126e425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126e42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23126e42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3126e425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23126e425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3126e4253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23126e4253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35b668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35b668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3126e4253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23126e4253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3126e4253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23126e4253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8650" y="1462088"/>
            <a:ext cx="7886700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1" y="131445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1" y="2000249"/>
            <a:ext cx="3868340" cy="264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314450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2000249"/>
            <a:ext cx="3887391" cy="264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3190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98589" y="-907851"/>
            <a:ext cx="314682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28650" y="3190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28650" y="1462088"/>
            <a:ext cx="7886700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38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686300" y="0"/>
            <a:ext cx="4457700" cy="514350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25"/>
          <p:cNvSpPr/>
          <p:nvPr/>
        </p:nvSpPr>
        <p:spPr>
          <a:xfrm flipH="1">
            <a:off x="0" y="-112"/>
            <a:ext cx="4690989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25"/>
          <p:cNvSpPr/>
          <p:nvPr/>
        </p:nvSpPr>
        <p:spPr>
          <a:xfrm rot="10800000" flipH="1">
            <a:off x="-2286" y="0"/>
            <a:ext cx="4688585" cy="5143500"/>
          </a:xfrm>
          <a:prstGeom prst="rect">
            <a:avLst/>
          </a:prstGeom>
          <a:blipFill rotWithShape="1">
            <a:blip r:embed="rId4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628650" y="440244"/>
            <a:ext cx="3714750" cy="124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Maze Solver with DDPG and HGR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656675" y="1803140"/>
            <a:ext cx="37146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" sz="1400" b="0" i="0" u="none" strike="noStrike" dirty="0"/>
              <a:t>Student</a:t>
            </a:r>
            <a:r>
              <a:rPr lang="it" sz="1400" b="0" i="0" u="none" strike="noStrike"/>
              <a:t>: </a:t>
            </a:r>
            <a:r>
              <a:rPr lang="it" sz="1400" b="1" i="0" u="none" strike="noStrike"/>
              <a:t>Francesco </a:t>
            </a:r>
            <a:r>
              <a:rPr lang="it" sz="1400" b="1" i="0" u="none" strike="noStrike" dirty="0"/>
              <a:t>Saverio Conforti </a:t>
            </a:r>
            <a:r>
              <a:rPr lang="it" sz="1400" b="0" i="0" u="none" strike="noStrike" dirty="0"/>
              <a:t>(1892548) </a:t>
            </a:r>
            <a:endParaRPr sz="1400" b="0" i="0" u="none" strike="noStrike"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it" sz="1400" dirty="0"/>
              <a:t>Prof: Roberto Capobianco</a:t>
            </a:r>
            <a:endParaRPr sz="1400"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" sz="1400" dirty="0"/>
              <a:t>Teacher Assistant</a:t>
            </a:r>
            <a:r>
              <a:rPr lang="it" sz="1400" b="0" i="0" u="none" strike="noStrike" dirty="0"/>
              <a:t>: </a:t>
            </a:r>
            <a:r>
              <a:rPr lang="it" sz="1400" b="1" dirty="0"/>
              <a:t>Federico Di Valerio</a:t>
            </a:r>
            <a:endParaRPr sz="1400" b="0"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" sz="1400" b="0" i="0" u="none" strike="noStrike" dirty="0"/>
              <a:t>Course: </a:t>
            </a:r>
            <a:r>
              <a:rPr lang="it" sz="1200" dirty="0"/>
              <a:t>Reinforcement Learning</a:t>
            </a:r>
            <a:endParaRPr sz="1400" b="0" dirty="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it" sz="1400" dirty="0"/>
            </a:br>
            <a:endParaRPr sz="1400" dirty="0"/>
          </a:p>
        </p:txBody>
      </p:sp>
      <p:pic>
        <p:nvPicPr>
          <p:cNvPr id="140" name="Google Shape;140;p25" descr="Labirinto in legno marrone"/>
          <p:cNvPicPr preferRelativeResize="0"/>
          <p:nvPr/>
        </p:nvPicPr>
        <p:blipFill rotWithShape="1">
          <a:blip r:embed="rId5">
            <a:alphaModFix/>
          </a:blip>
          <a:srcRect l="21810" r="23027" b="-2"/>
          <a:stretch/>
        </p:blipFill>
        <p:spPr>
          <a:xfrm>
            <a:off x="5143501" y="425956"/>
            <a:ext cx="3543300" cy="428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2285" y="0"/>
            <a:ext cx="9141714" cy="514350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34"/>
          <p:cNvSpPr/>
          <p:nvPr/>
        </p:nvSpPr>
        <p:spPr>
          <a:xfrm flipH="1">
            <a:off x="-2401" y="0"/>
            <a:ext cx="4645400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34"/>
          <p:cNvSpPr/>
          <p:nvPr/>
        </p:nvSpPr>
        <p:spPr>
          <a:xfrm rot="10800000" flipH="1">
            <a:off x="1" y="0"/>
            <a:ext cx="4636058" cy="5143500"/>
          </a:xfrm>
          <a:prstGeom prst="rect">
            <a:avLst/>
          </a:prstGeom>
          <a:blipFill rotWithShape="1">
            <a:blip r:embed="rId4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1"/>
          </p:nvPr>
        </p:nvSpPr>
        <p:spPr>
          <a:xfrm>
            <a:off x="513751" y="1044302"/>
            <a:ext cx="3714511" cy="279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300" dirty="0"/>
              <a:t>Rewards per Episode</a:t>
            </a:r>
            <a:endParaRPr dirty="0"/>
          </a:p>
          <a:p>
            <a:pPr marL="0" lvl="0" indent="-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it" sz="1300" dirty="0"/>
              <a:t>HER: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it" sz="1300" dirty="0"/>
              <a:t>has smoother reward accumulation, reflecting consistent learning across episodes.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it" sz="1300" dirty="0"/>
              <a:t>It demonstrates a clear advantage in sparse reward settings, leveraging its ability to reuse experiences effectively.</a:t>
            </a:r>
            <a:endParaRPr dirty="0"/>
          </a:p>
          <a:p>
            <a:pPr marL="0" lvl="0" indent="-6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it" sz="1300" dirty="0"/>
              <a:t>SAC: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it" sz="1300" dirty="0"/>
              <a:t>shows fluctuations and slower reward accumulation, likely caused by challenges in sparse reward environments.</a:t>
            </a:r>
            <a:endParaRPr dirty="0"/>
          </a:p>
        </p:txBody>
      </p:sp>
      <p:pic>
        <p:nvPicPr>
          <p:cNvPr id="278" name="Google Shape;278;p34" descr="Immagine che contiene diagramma, testo, linea, Diagramma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6801" y="-1"/>
            <a:ext cx="3748369" cy="233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 descr="Immagine che contiene diagramma, testo, linea, Diagramma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3741" y="2332223"/>
            <a:ext cx="3748370" cy="281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 objective runs</a:t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0" y="1119775"/>
            <a:ext cx="2582270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775" y="1119775"/>
            <a:ext cx="2353275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0" y="3092175"/>
            <a:ext cx="2582275" cy="1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5775" y="3111538"/>
            <a:ext cx="2353275" cy="19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Performances across three runs of DDPG and SAC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849450"/>
            <a:ext cx="3886200" cy="2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849450"/>
            <a:ext cx="3886200" cy="2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 b="1"/>
              <a:t>HER's Advantage</a:t>
            </a:r>
            <a:r>
              <a:rPr lang="it"/>
              <a:t>: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"/>
              <a:t>Excels in sparse reward and multi-objective environments by reinterpreting failures and reducing the number of steps required to reach goals.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"/>
              <a:t>More stable and consistent across runs.</a:t>
            </a:r>
            <a:endParaRPr/>
          </a:p>
          <a:p>
            <a:pPr marL="177800" lvl="0" indent="-38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 b="1"/>
              <a:t>SAC's Strength</a:t>
            </a:r>
            <a:r>
              <a:rPr lang="it"/>
              <a:t>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Performs well in dense reward environments but struggles in settings with high variability or sparse feedback.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0" y="0"/>
            <a:ext cx="9144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t="37018" r="40625"/>
          <a:stretch/>
        </p:blipFill>
        <p:spPr>
          <a:xfrm>
            <a:off x="8058150" y="0"/>
            <a:ext cx="1085850" cy="1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>
            <a:spLocks noGrp="1"/>
          </p:cNvSpPr>
          <p:nvPr>
            <p:ph type="title"/>
          </p:nvPr>
        </p:nvSpPr>
        <p:spPr>
          <a:xfrm>
            <a:off x="628651" y="419860"/>
            <a:ext cx="7761110" cy="96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</a:pPr>
            <a:r>
              <a:rPr lang="it">
                <a:solidFill>
                  <a:schemeClr val="dk2"/>
                </a:solidFill>
              </a:rPr>
              <a:t>Future Improvements</a:t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5">
            <a:alphaModFix/>
          </a:blip>
          <a:srcRect r="67342"/>
          <a:stretch/>
        </p:blipFill>
        <p:spPr>
          <a:xfrm rot="10800000">
            <a:off x="-1" y="2039746"/>
            <a:ext cx="622687" cy="1911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8"/>
          <p:cNvGrpSpPr/>
          <p:nvPr/>
        </p:nvGrpSpPr>
        <p:grpSpPr>
          <a:xfrm>
            <a:off x="1133163" y="2125213"/>
            <a:ext cx="7146973" cy="1764759"/>
            <a:chOff x="313616" y="990333"/>
            <a:chExt cx="9529297" cy="2353012"/>
          </a:xfrm>
        </p:grpSpPr>
        <p:sp>
          <p:nvSpPr>
            <p:cNvPr id="315" name="Google Shape;315;p38"/>
            <p:cNvSpPr/>
            <p:nvPr/>
          </p:nvSpPr>
          <p:spPr>
            <a:xfrm>
              <a:off x="1095872" y="990333"/>
              <a:ext cx="1280054" cy="1280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13616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313616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it" sz="9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Adaptive Exploration Strategies :Encourage exploration based on curiosity-driven rewards, e.g., novelty of states visited.</a:t>
              </a:r>
              <a:endParaRPr sz="1100"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438238" y="990333"/>
              <a:ext cx="1280054" cy="1280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3655982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 txBox="1"/>
            <p:nvPr/>
          </p:nvSpPr>
          <p:spPr>
            <a:xfrm>
              <a:off x="3655982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it" sz="9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Curriculum Learning Enhancements</a:t>
              </a:r>
              <a:endPara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780603" y="990333"/>
              <a:ext cx="1280054" cy="1280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6998347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6998347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it" sz="9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Reward Shaping</a:t>
              </a:r>
              <a:endPara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0" name="Google Shape;330;p39"/>
          <p:cNvSpPr txBox="1">
            <a:spLocks noGrp="1"/>
          </p:cNvSpPr>
          <p:nvPr>
            <p:ph type="ctrTitle"/>
          </p:nvPr>
        </p:nvSpPr>
        <p:spPr>
          <a:xfrm>
            <a:off x="628650" y="558682"/>
            <a:ext cx="3589160" cy="236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           </a:t>
            </a:r>
            <a:br>
              <a:rPr lang="it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the attention!</a:t>
            </a:r>
            <a:br>
              <a:rPr lang="it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2800" b="0" i="0" u="none" strike="noStrike" cap="none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     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498712" y="0"/>
            <a:ext cx="4645288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2" name="Google Shape;332;p39"/>
          <p:cNvSpPr/>
          <p:nvPr/>
        </p:nvSpPr>
        <p:spPr>
          <a:xfrm rot="10800000">
            <a:off x="4498711" y="-2"/>
            <a:ext cx="4645289" cy="5143499"/>
          </a:xfrm>
          <a:prstGeom prst="rect">
            <a:avLst/>
          </a:prstGeom>
          <a:blipFill rotWithShape="1">
            <a:blip r:embed="rId3">
              <a:alphaModFix amt="35000"/>
            </a:blip>
            <a:tile tx="889000" ty="0" sx="100000" sy="100000" flip="xy" algn="t"/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6408" y="425956"/>
            <a:ext cx="3258610" cy="428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" y="4195476"/>
            <a:ext cx="2281477" cy="9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Introduction to the problem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/>
              <a:t>Context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Navigation of an agent through a maze from a start position to a goal.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The state space is defined by agent position, goal, and obstacles.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Discrete actions (e.g., move up, down, left, or right).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Positive rewards for reaching the goal, penalties for inefficiency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To find the optimal sequence of actions to reach the goal efficiently.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Also used in robotics</a:t>
            </a:r>
            <a:endParaRPr sz="90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/>
              <a:t>Challenges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State space dimensions increases rapidly with maze size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Rewards are rare, making learning difficult.</a:t>
            </a:r>
            <a:endParaRPr sz="9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Balancing new path exploration with known paths</a:t>
            </a:r>
            <a:endParaRPr sz="9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Difficulty in finding convergence</a:t>
            </a:r>
            <a:endParaRPr sz="9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The agent may learn specific mazes without generalizing to new ones.</a:t>
            </a:r>
            <a:endParaRPr sz="900"/>
          </a:p>
          <a:p>
            <a:pPr marL="177800" lvl="0" indent="-1143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</a:pP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 b="1"/>
              <a:t>System Overview</a:t>
            </a:r>
            <a:endParaRPr b="1"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939997" y="1369219"/>
            <a:ext cx="3263504" cy="3263503"/>
            <a:chOff x="415130" y="0"/>
            <a:chExt cx="4351338" cy="4351338"/>
          </a:xfrm>
        </p:grpSpPr>
        <p:sp>
          <p:nvSpPr>
            <p:cNvPr id="154" name="Google Shape;154;p27"/>
            <p:cNvSpPr/>
            <p:nvPr/>
          </p:nvSpPr>
          <p:spPr>
            <a:xfrm>
              <a:off x="415130" y="0"/>
              <a:ext cx="4351338" cy="4351338"/>
            </a:xfrm>
            <a:prstGeom prst="diamond">
              <a:avLst/>
            </a:prstGeom>
            <a:solidFill>
              <a:srgbClr val="E0CAC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28508" y="413377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A6295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911350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51425" rIns="51425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Custom maze environment with:</a:t>
              </a:r>
              <a:endPara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656070" y="413377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A6295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2738912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51425" rIns="51425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Dynamic size and obstacles</a:t>
              </a:r>
              <a:endPara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28508" y="2240939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A6295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911350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51425" rIns="51425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State space represented as a 3-channel grid</a:t>
              </a:r>
              <a:endParaRPr sz="1100"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656070" y="2240939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A6295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2738912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51425" rIns="51425" bIns="5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Discrete action space: up, down, left, right.</a:t>
              </a:r>
              <a:endParaRPr sz="1100"/>
            </a:p>
          </p:txBody>
        </p:sp>
      </p:grp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 sz="2700"/>
              <a:t>Agent: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2100"/>
              <a:t>Learns optimal policies to navigate the maze.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3000"/>
              <a:t>Learning Paradigm: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2100"/>
              <a:t>Deep Reinforcement Learning (DRL)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3000"/>
              <a:t>Replay Buffer: 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2100"/>
              <a:t>Hindsight Goal Ranking (HGR) to prioritize learning from high-error experiences.</a:t>
            </a:r>
            <a:endParaRPr/>
          </a:p>
          <a:p>
            <a:pPr marL="177800" lvl="0" indent="-762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lang="it" b="1"/>
              <a:t>Model overview</a:t>
            </a:r>
            <a:br>
              <a:rPr lang="it" b="1"/>
            </a:b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 b="1"/>
              <a:t>Actor Network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Learns a policy for selecting actions.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updates the policy using feedback from the Critic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177800" lvl="0" indent="-38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 b="1"/>
              <a:t>	Critic Network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Estimates the value function or action-value function , which evaluates the quality of actions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minimizes the error in value estimation</a:t>
            </a:r>
            <a:endParaRPr/>
          </a:p>
          <a:p>
            <a:pPr marL="177800" lvl="0" indent="-381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blipFill rotWithShape="1">
            <a:blip r:embed="rId4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628651" y="419860"/>
            <a:ext cx="2114549" cy="418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Learning Process</a:t>
            </a:r>
            <a:br>
              <a:rPr lang="it"/>
            </a:br>
            <a:endParaRPr/>
          </a:p>
        </p:txBody>
      </p:sp>
      <p:grpSp>
        <p:nvGrpSpPr>
          <p:cNvPr id="182" name="Google Shape;182;p29"/>
          <p:cNvGrpSpPr/>
          <p:nvPr/>
        </p:nvGrpSpPr>
        <p:grpSpPr>
          <a:xfrm>
            <a:off x="3605417" y="346324"/>
            <a:ext cx="5252833" cy="4375855"/>
            <a:chOff x="0" y="4565"/>
            <a:chExt cx="7003777" cy="5834474"/>
          </a:xfrm>
        </p:grpSpPr>
        <p:sp>
          <p:nvSpPr>
            <p:cNvPr id="183" name="Google Shape;183;p29"/>
            <p:cNvSpPr/>
            <p:nvPr/>
          </p:nvSpPr>
          <p:spPr>
            <a:xfrm>
              <a:off x="0" y="4565"/>
              <a:ext cx="7003777" cy="97241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94154" y="223358"/>
              <a:ext cx="534826" cy="5348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123136" y="4565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1123136" y="4565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75" tIns="77175" rIns="77175" bIns="77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it" sz="1400" b="1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Actor Update</a:t>
              </a:r>
              <a:endPara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0" y="1220080"/>
              <a:ext cx="7003777" cy="97241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94154" y="1438873"/>
              <a:ext cx="534826" cy="534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123136" y="1220080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1123136" y="1220080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75" tIns="77175" rIns="77175" bIns="77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Uses the policy gradient theorem</a:t>
              </a:r>
              <a:endParaRPr sz="1100"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0" y="2435596"/>
              <a:ext cx="7003777" cy="97241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294154" y="2654389"/>
              <a:ext cx="534826" cy="53482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123136" y="2435596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1123136" y="2435596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75" tIns="77175" rIns="77175" bIns="77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it" sz="1400" b="1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Critic Update</a:t>
              </a:r>
              <a:endPara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0" y="3651111"/>
              <a:ext cx="7003777" cy="97241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94154" y="3869904"/>
              <a:ext cx="534826" cy="53482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1123136" y="3651111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1123136" y="3651111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75" tIns="77175" rIns="77175" bIns="77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Minimizes the Temporal Difference (TD) error</a:t>
              </a:r>
              <a:endParaRPr sz="1100"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0" y="4866627"/>
              <a:ext cx="7003777" cy="97241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294154" y="5085420"/>
              <a:ext cx="534826" cy="53482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23136" y="4866627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1123136" y="4866627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75" tIns="77175" rIns="77175" bIns="77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it" sz="1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Loss: Mean Squared Error (MSE)</a:t>
              </a:r>
              <a:endParaRPr sz="1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0" y="0"/>
            <a:ext cx="9144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t="37018" r="40625"/>
          <a:stretch/>
        </p:blipFill>
        <p:spPr>
          <a:xfrm>
            <a:off x="8058150" y="0"/>
            <a:ext cx="1085850" cy="1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628651" y="419860"/>
            <a:ext cx="7761110" cy="96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</a:pPr>
            <a:r>
              <a:rPr lang="it">
                <a:solidFill>
                  <a:schemeClr val="dk2"/>
                </a:solidFill>
              </a:rPr>
              <a:t>Sac Key feature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5">
            <a:alphaModFix/>
          </a:blip>
          <a:srcRect r="67342"/>
          <a:stretch/>
        </p:blipFill>
        <p:spPr>
          <a:xfrm rot="10800000">
            <a:off x="-1" y="2039746"/>
            <a:ext cx="622687" cy="1911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0"/>
          <p:cNvGrpSpPr/>
          <p:nvPr/>
        </p:nvGrpSpPr>
        <p:grpSpPr>
          <a:xfrm>
            <a:off x="898880" y="1799079"/>
            <a:ext cx="7615538" cy="2417027"/>
            <a:chOff x="1239" y="555488"/>
            <a:chExt cx="10154051" cy="3222702"/>
          </a:xfrm>
        </p:grpSpPr>
        <p:sp>
          <p:nvSpPr>
            <p:cNvPr id="215" name="Google Shape;215;p30"/>
            <p:cNvSpPr/>
            <p:nvPr/>
          </p:nvSpPr>
          <p:spPr>
            <a:xfrm>
              <a:off x="1239" y="555488"/>
              <a:ext cx="4351736" cy="2763352"/>
            </a:xfrm>
            <a:prstGeom prst="roundRect">
              <a:avLst>
                <a:gd name="adj" fmla="val 10000"/>
              </a:avLst>
            </a:prstGeom>
            <a:solidFill>
              <a:srgbClr val="A6295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84766" y="1014838"/>
              <a:ext cx="4351736" cy="276335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629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 txBox="1"/>
            <p:nvPr/>
          </p:nvSpPr>
          <p:spPr>
            <a:xfrm>
              <a:off x="565702" y="1095774"/>
              <a:ext cx="4189864" cy="260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128600" rIns="128600" bIns="1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venir"/>
                <a:buNone/>
              </a:pPr>
              <a:r>
                <a:rPr lang="it" sz="3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Entropy Regularization for Exploration</a:t>
              </a:r>
              <a:endParaRPr sz="3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320028" y="555488"/>
              <a:ext cx="4351736" cy="2763352"/>
            </a:xfrm>
            <a:prstGeom prst="roundRect">
              <a:avLst>
                <a:gd name="adj" fmla="val 10000"/>
              </a:avLst>
            </a:prstGeom>
            <a:solidFill>
              <a:srgbClr val="A6295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5803554" y="1014838"/>
              <a:ext cx="4351736" cy="276335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A629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5884490" y="1095774"/>
              <a:ext cx="4189864" cy="260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128600" rIns="128600" bIns="128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venir"/>
                <a:buNone/>
              </a:pPr>
              <a:r>
                <a:rPr lang="it" sz="34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Double Critics for Stabilization</a:t>
              </a:r>
              <a:endParaRPr sz="3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850" y="152400"/>
            <a:ext cx="42082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0" y="0"/>
            <a:ext cx="9144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4">
            <a:alphaModFix/>
          </a:blip>
          <a:srcRect t="37018" r="40625"/>
          <a:stretch/>
        </p:blipFill>
        <p:spPr>
          <a:xfrm>
            <a:off x="8058150" y="0"/>
            <a:ext cx="1085850" cy="1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628651" y="419860"/>
            <a:ext cx="7761110" cy="962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</a:pPr>
            <a:r>
              <a:rPr lang="it">
                <a:solidFill>
                  <a:schemeClr val="dk2"/>
                </a:solidFill>
              </a:rPr>
              <a:t>Benchmarks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r="67342"/>
          <a:stretch/>
        </p:blipFill>
        <p:spPr>
          <a:xfrm rot="10800000">
            <a:off x="-1" y="2039746"/>
            <a:ext cx="622687" cy="1911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32"/>
          <p:cNvGrpSpPr/>
          <p:nvPr/>
        </p:nvGrpSpPr>
        <p:grpSpPr>
          <a:xfrm>
            <a:off x="897951" y="1423232"/>
            <a:ext cx="7617398" cy="3168720"/>
            <a:chOff x="0" y="54359"/>
            <a:chExt cx="10156531" cy="422496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40859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07826" y="54359"/>
              <a:ext cx="7109571" cy="7084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542411" y="8894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550" tIns="0" rIns="20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it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Multi-objective maze test</a:t>
              </a: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0" y="149723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99F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507826" y="1142999"/>
              <a:ext cx="7109571" cy="708480"/>
            </a:xfrm>
            <a:prstGeom prst="roundRect">
              <a:avLst>
                <a:gd name="adj" fmla="val 16667"/>
              </a:avLst>
            </a:prstGeom>
            <a:solidFill>
              <a:srgbClr val="999F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542411" y="117758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550" tIns="0" rIns="20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it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Multi-level maze test</a:t>
              </a: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0" y="258587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7904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07826" y="2231639"/>
              <a:ext cx="7109571" cy="708480"/>
            </a:xfrm>
            <a:prstGeom prst="roundRect">
              <a:avLst>
                <a:gd name="adj" fmla="val 16667"/>
              </a:avLst>
            </a:prstGeom>
            <a:solidFill>
              <a:srgbClr val="4790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542411" y="226622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550" tIns="0" rIns="20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it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Multi run success rate </a:t>
              </a: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0" y="367451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307A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507826" y="3320279"/>
              <a:ext cx="7109571" cy="708480"/>
            </a:xfrm>
            <a:prstGeom prst="roundRect">
              <a:avLst>
                <a:gd name="adj" fmla="val 16667"/>
              </a:avLst>
            </a:prstGeom>
            <a:solidFill>
              <a:srgbClr val="307A6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542411" y="335486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550" tIns="0" rIns="2015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lang="it" sz="1800" b="0" i="0" u="none" strike="noStrike" cap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Comparison with sac model</a:t>
              </a: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0" y="0"/>
            <a:ext cx="9144000" cy="1700504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33"/>
          <p:cNvSpPr/>
          <p:nvPr/>
        </p:nvSpPr>
        <p:spPr>
          <a:xfrm rot="10800000">
            <a:off x="-2291" y="0"/>
            <a:ext cx="9143999" cy="1705646"/>
          </a:xfrm>
          <a:prstGeom prst="rect">
            <a:avLst/>
          </a:prstGeom>
          <a:blipFill rotWithShape="1">
            <a:blip r:embed="rId4">
              <a:alphaModFix amt="20000"/>
            </a:blip>
            <a:tile tx="889000" ty="0" sx="100000" sy="100000" flip="none" algn="tl"/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628650" y="285750"/>
            <a:ext cx="7502414" cy="120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Results 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628650" y="1771650"/>
            <a:ext cx="3771900" cy="29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HER:</a:t>
            </a:r>
            <a:endParaRPr/>
          </a:p>
          <a:p>
            <a:pPr marL="17780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shows a clear spike in goals reached during specific episodes.</a:t>
            </a:r>
            <a:endParaRPr/>
          </a:p>
          <a:p>
            <a:pPr marL="17780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HER's reinterpretation of failed experiences as successes improves multi-level learning, resulting in consistent goal achievement.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SAC:</a:t>
            </a:r>
            <a:endParaRPr/>
          </a:p>
          <a:p>
            <a:pPr marL="17780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struggles with fewer goals reached, likely due to its reliance on entropy-based exploration rather than goal reinterpretation.</a:t>
            </a:r>
            <a:endParaRPr/>
          </a:p>
        </p:txBody>
      </p:sp>
      <p:pic>
        <p:nvPicPr>
          <p:cNvPr id="262" name="Google Shape;262;p33" descr="Immagine che contiene testo, schermata, Rettangolo, linea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 l="10726" r="6212" b="4"/>
          <a:stretch/>
        </p:blipFill>
        <p:spPr>
          <a:xfrm>
            <a:off x="5256655" y="1703706"/>
            <a:ext cx="1943100" cy="175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 rotWithShape="1">
          <a:blip r:embed="rId6">
            <a:alphaModFix/>
          </a:blip>
          <a:srcRect l="8256" r="6620" b="2"/>
          <a:stretch/>
        </p:blipFill>
        <p:spPr>
          <a:xfrm>
            <a:off x="5256655" y="3457604"/>
            <a:ext cx="1943100" cy="1683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 descr="Immagine che contiene testo, schermata, diagramma, linea&#10;&#10;Descrizione generata automaticamente"/>
          <p:cNvPicPr preferRelativeResize="0"/>
          <p:nvPr/>
        </p:nvPicPr>
        <p:blipFill rotWithShape="1">
          <a:blip r:embed="rId7">
            <a:alphaModFix/>
          </a:blip>
          <a:srcRect l="10048" r="6892" b="4"/>
          <a:stretch/>
        </p:blipFill>
        <p:spPr>
          <a:xfrm>
            <a:off x="7200900" y="3387063"/>
            <a:ext cx="1943101" cy="175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 descr="Immagine che contiene testo, linea, diagramma, Diagramma&#10;&#10;Descrizione generata automaticamente"/>
          <p:cNvPicPr preferRelativeResize="0"/>
          <p:nvPr/>
        </p:nvPicPr>
        <p:blipFill rotWithShape="1">
          <a:blip r:embed="rId8">
            <a:alphaModFix/>
          </a:blip>
          <a:srcRect l="7019" r="7858" b="2"/>
          <a:stretch/>
        </p:blipFill>
        <p:spPr>
          <a:xfrm>
            <a:off x="7200900" y="1697126"/>
            <a:ext cx="1943100" cy="171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ockprintVTI">
  <a:themeElements>
    <a:clrScheme name="Custom 69">
      <a:dk1>
        <a:srgbClr val="000000"/>
      </a:dk1>
      <a:lt1>
        <a:srgbClr val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Presentazione su schermo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Avenir</vt:lpstr>
      <vt:lpstr>Simple Light</vt:lpstr>
      <vt:lpstr>BlockprintVTI</vt:lpstr>
      <vt:lpstr>Maze Solver with DDPG and HGR</vt:lpstr>
      <vt:lpstr>Introduction to the problem</vt:lpstr>
      <vt:lpstr>System Overview</vt:lpstr>
      <vt:lpstr>Model overview </vt:lpstr>
      <vt:lpstr>Learning Process </vt:lpstr>
      <vt:lpstr>Sac Key feature</vt:lpstr>
      <vt:lpstr>Presentazione standard di PowerPoint</vt:lpstr>
      <vt:lpstr>Benchmarks</vt:lpstr>
      <vt:lpstr>Results </vt:lpstr>
      <vt:lpstr>Presentazione standard di PowerPoint</vt:lpstr>
      <vt:lpstr>Multi objective runs</vt:lpstr>
      <vt:lpstr>Performances across three runs of DDPG and SAC</vt:lpstr>
      <vt:lpstr>Conclusion</vt:lpstr>
      <vt:lpstr>Future Improvements</vt:lpstr>
      <vt:lpstr>               Thank you for the attention! Questions?      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Francesco Saverio Conforti</cp:lastModifiedBy>
  <cp:revision>2</cp:revision>
  <dcterms:modified xsi:type="dcterms:W3CDTF">2025-01-19T13:10:10Z</dcterms:modified>
</cp:coreProperties>
</file>