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ppt/notesSlides/notesSlide12.xml" ContentType="application/vnd.openxmlformats-officedocument.presentationml.notes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Default Extension="fntdata" ContentType="application/x-fontdata"/>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notesSlides/notesSlide15.xml" ContentType="application/vnd.openxmlformats-officedocument.presentationml.notesSlide+xml"/>
  <Override PartName="/ppt/notesSlides/notesSlide8.xml" ContentType="application/vnd.openxmlformats-officedocument.presentationml.notesSlide+xml"/>
  <Override PartName="/ppt/slides/slide13.xml" ContentType="application/vnd.openxmlformats-officedocument.presentationml.slide+xml"/>
  <Override PartName="/ppt/slides/slide4.xml" ContentType="application/vnd.openxmlformats-officedocument.presentationml.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trictFirstAndLastChars="0" embedTrueTypeFonts="1" saveSubsetFonts="1" autoCompressPictures="0">
  <p:sldMasterIdLst>
    <p:sldMasterId id="2147483659" r:id="rId1"/>
  </p:sldMasterIdLst>
  <p:notesMasterIdLst>
    <p:notesMasterId r:id="rId20"/>
  </p:notesMasterIdLst>
  <p:sldIdLst>
    <p:sldId id="256" r:id="rId2"/>
    <p:sldId id="259" r:id="rId3"/>
    <p:sldId id="257" r:id="rId4"/>
    <p:sldId id="285" r:id="rId5"/>
    <p:sldId id="286" r:id="rId6"/>
    <p:sldId id="271" r:id="rId7"/>
    <p:sldId id="262" r:id="rId8"/>
    <p:sldId id="289" r:id="rId9"/>
    <p:sldId id="290" r:id="rId10"/>
    <p:sldId id="287" r:id="rId11"/>
    <p:sldId id="288" r:id="rId12"/>
    <p:sldId id="279" r:id="rId13"/>
    <p:sldId id="291" r:id="rId14"/>
    <p:sldId id="294" r:id="rId15"/>
    <p:sldId id="292" r:id="rId16"/>
    <p:sldId id="265" r:id="rId17"/>
    <p:sldId id="293" r:id="rId18"/>
    <p:sldId id="280" r:id="rId19"/>
  </p:sldIdLst>
  <p:sldSz cx="9144000" cy="5143500" type="screen16x9"/>
  <p:notesSz cx="6858000" cy="9144000"/>
  <p:embeddedFontLst>
    <p:embeddedFont>
      <p:font typeface="Roboto"/>
      <p:regular r:id="rId21"/>
      <p:bold r:id="rId22"/>
      <p:italic r:id="rId23"/>
      <p:boldItalic r:id="rId24"/>
    </p:embeddedFont>
    <p:embeddedFont>
      <p:font typeface="Montserrat"/>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325C4482-B19B-4F03-B16F-3FF60276A028}">
  <a:tblStyle styleId="{325C4482-B19B-4F03-B16F-3FF60276A02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219" d="100"/>
          <a:sy n="219" d="100"/>
        </p:scale>
        <p:origin x="-2448" y="-11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notesMaster" Target="notesMasters/notesMaster1.xml"/><Relationship Id="rId21" Type="http://schemas.openxmlformats.org/officeDocument/2006/relationships/font" Target="fonts/font1.fntdata"/><Relationship Id="rId22" Type="http://schemas.openxmlformats.org/officeDocument/2006/relationships/font" Target="fonts/font2.fntdata"/><Relationship Id="rId23" Type="http://schemas.openxmlformats.org/officeDocument/2006/relationships/font" Target="fonts/font3.fntdata"/><Relationship Id="rId24" Type="http://schemas.openxmlformats.org/officeDocument/2006/relationships/font" Target="fonts/font4.fntdata"/><Relationship Id="rId25" Type="http://schemas.openxmlformats.org/officeDocument/2006/relationships/font" Target="fonts/font5.fntdata"/><Relationship Id="rId26" Type="http://schemas.openxmlformats.org/officeDocument/2006/relationships/font" Target="fonts/font6.fntdata"/><Relationship Id="rId27" Type="http://schemas.openxmlformats.org/officeDocument/2006/relationships/font" Target="fonts/font7.fntdata"/><Relationship Id="rId28" Type="http://schemas.openxmlformats.org/officeDocument/2006/relationships/font" Target="fonts/font8.fntdata"/><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316"/>
        <p:cNvGrpSpPr/>
        <p:nvPr/>
      </p:nvGrpSpPr>
      <p:grpSpPr>
        <a:xfrm>
          <a:off x="0" y="0"/>
          <a:ext cx="0" cy="0"/>
          <a:chOff x="0" y="0"/>
          <a:chExt cx="0" cy="0"/>
        </a:xfrm>
      </p:grpSpPr>
      <p:sp>
        <p:nvSpPr>
          <p:cNvPr id="317" name="Google Shape;31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34"/>
        <p:cNvGrpSpPr/>
        <p:nvPr/>
      </p:nvGrpSpPr>
      <p:grpSpPr>
        <a:xfrm>
          <a:off x="0" y="0"/>
          <a:ext cx="0" cy="0"/>
          <a:chOff x="0" y="0"/>
          <a:chExt cx="0" cy="0"/>
        </a:xfrm>
      </p:grpSpPr>
      <p:sp>
        <p:nvSpPr>
          <p:cNvPr id="135" name="Google Shape;135;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324"/>
        <p:cNvGrpSpPr/>
        <p:nvPr/>
      </p:nvGrpSpPr>
      <p:grpSpPr>
        <a:xfrm>
          <a:off x="0" y="0"/>
          <a:ext cx="0" cy="0"/>
          <a:chOff x="0" y="0"/>
          <a:chExt cx="0" cy="0"/>
        </a:xfrm>
      </p:grpSpPr>
      <p:sp>
        <p:nvSpPr>
          <p:cNvPr id="325" name="Google Shape;32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79"/>
        <p:cNvGrpSpPr/>
        <p:nvPr/>
      </p:nvGrpSpPr>
      <p:grpSpPr>
        <a:xfrm>
          <a:off x="0" y="0"/>
          <a:ext cx="0" cy="0"/>
          <a:chOff x="0" y="0"/>
          <a:chExt cx="0" cy="0"/>
        </a:xfrm>
      </p:grpSpPr>
      <p:sp>
        <p:nvSpPr>
          <p:cNvPr id="80" name="Google Shape;8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79"/>
        <p:cNvGrpSpPr/>
        <p:nvPr/>
      </p:nvGrpSpPr>
      <p:grpSpPr>
        <a:xfrm>
          <a:off x="0" y="0"/>
          <a:ext cx="0" cy="0"/>
          <a:chOff x="0" y="0"/>
          <a:chExt cx="0" cy="0"/>
        </a:xfrm>
      </p:grpSpPr>
      <p:sp>
        <p:nvSpPr>
          <p:cNvPr id="80" name="Google Shape;8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 type="title">
  <p:cSld name="TITLE">
    <p:bg>
      <p:bgPr>
        <a:solidFill>
          <a:schemeClr val="accent1"/>
        </a:solidFill>
        <a:effectLst/>
      </p:bgPr>
    </p:bg>
    <p:spTree>
      <p:nvGrpSpPr>
        <p:cNvPr id="1" name="Shape 9"/>
        <p:cNvGrpSpPr/>
        <p:nvPr/>
      </p:nvGrpSpPr>
      <p:grpSpPr>
        <a:xfrm>
          <a:off x="0" y="0"/>
          <a:ext cx="0" cy="0"/>
          <a:chOff x="0" y="0"/>
          <a:chExt cx="0" cy="0"/>
        </a:xfrm>
      </p:grpSpPr>
      <p:pic>
        <p:nvPicPr>
          <p:cNvPr id="10" name="Google Shape;10;p2" descr="aemelia_icons.png"/>
          <p:cNvPicPr preferRelativeResize="0"/>
          <p:nvPr/>
        </p:nvPicPr>
        <p:blipFill rotWithShape="1">
          <a:blip r:embed="rId2">
            <a:alphaModFix amt="40000"/>
          </a:blip>
          <a:srcRect t="30860" b="30860"/>
          <a:stretch/>
        </p:blipFill>
        <p:spPr>
          <a:xfrm>
            <a:off x="0" y="-2"/>
            <a:ext cx="9144000" cy="1968874"/>
          </a:xfrm>
          <a:prstGeom prst="rect">
            <a:avLst/>
          </a:prstGeom>
          <a:noFill/>
          <a:ln>
            <a:noFill/>
          </a:ln>
        </p:spPr>
      </p:pic>
      <p:sp>
        <p:nvSpPr>
          <p:cNvPr id="11" name="Google Shape;11;p2"/>
          <p:cNvSpPr txBox="1">
            <a:spLocks noGrp="1"/>
          </p:cNvSpPr>
          <p:nvPr>
            <p:ph type="ctrTitle"/>
          </p:nvPr>
        </p:nvSpPr>
        <p:spPr>
          <a:xfrm>
            <a:off x="2786525" y="1968875"/>
            <a:ext cx="5859600" cy="2766300"/>
          </a:xfrm>
          <a:prstGeom prst="rect">
            <a:avLst/>
          </a:prstGeom>
        </p:spPr>
        <p:txBody>
          <a:bodyPr spcFirstLastPara="1" wrap="square" lIns="91425" tIns="91425" rIns="91425" bIns="91425" anchor="b" anchorCtr="0"/>
          <a:lstStyle>
            <a:lvl1pPr lvl="0" algn="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Subtitle">
  <p:cSld name="TITLE_1">
    <p:spTree>
      <p:nvGrpSpPr>
        <p:cNvPr id="1" name="Shape 12"/>
        <p:cNvGrpSpPr/>
        <p:nvPr/>
      </p:nvGrpSpPr>
      <p:grpSpPr>
        <a:xfrm>
          <a:off x="0" y="0"/>
          <a:ext cx="0" cy="0"/>
          <a:chOff x="0" y="0"/>
          <a:chExt cx="0" cy="0"/>
        </a:xfrm>
      </p:grpSpPr>
      <p:pic>
        <p:nvPicPr>
          <p:cNvPr id="13" name="Google Shape;13;p3" descr="aemelia_icons.png"/>
          <p:cNvPicPr preferRelativeResize="0"/>
          <p:nvPr/>
        </p:nvPicPr>
        <p:blipFill rotWithShape="1">
          <a:blip r:embed="rId2">
            <a:alphaModFix amt="20000"/>
          </a:blip>
          <a:srcRect t="30860" b="30860"/>
          <a:stretch/>
        </p:blipFill>
        <p:spPr>
          <a:xfrm>
            <a:off x="0" y="-2"/>
            <a:ext cx="9144000" cy="1968874"/>
          </a:xfrm>
          <a:prstGeom prst="rect">
            <a:avLst/>
          </a:prstGeom>
          <a:noFill/>
          <a:ln>
            <a:noFill/>
          </a:ln>
        </p:spPr>
      </p:pic>
      <p:sp>
        <p:nvSpPr>
          <p:cNvPr id="14" name="Google Shape;14;p3"/>
          <p:cNvSpPr txBox="1">
            <a:spLocks noGrp="1"/>
          </p:cNvSpPr>
          <p:nvPr>
            <p:ph type="ctrTitle"/>
          </p:nvPr>
        </p:nvSpPr>
        <p:spPr>
          <a:xfrm>
            <a:off x="2970175" y="3107350"/>
            <a:ext cx="5792700" cy="1159800"/>
          </a:xfrm>
          <a:prstGeom prst="rect">
            <a:avLst/>
          </a:prstGeom>
        </p:spPr>
        <p:txBody>
          <a:bodyPr spcFirstLastPara="1" wrap="square" lIns="91425" tIns="91425" rIns="91425" bIns="91425" anchor="b" anchorCtr="0"/>
          <a:lstStyle>
            <a:lvl1pPr lvl="0" algn="r" rtl="0">
              <a:spcBef>
                <a:spcPts val="0"/>
              </a:spcBef>
              <a:spcAft>
                <a:spcPts val="0"/>
              </a:spcAft>
              <a:buClr>
                <a:schemeClr val="dk1"/>
              </a:buClr>
              <a:buSzPts val="4800"/>
              <a:buNone/>
              <a:defRPr sz="4800">
                <a:solidFill>
                  <a:schemeClr val="dk1"/>
                </a:solidFill>
              </a:defRPr>
            </a:lvl1pPr>
            <a:lvl2pPr lvl="1" algn="r" rtl="0">
              <a:spcBef>
                <a:spcPts val="0"/>
              </a:spcBef>
              <a:spcAft>
                <a:spcPts val="0"/>
              </a:spcAft>
              <a:buClr>
                <a:schemeClr val="dk1"/>
              </a:buClr>
              <a:buSzPts val="4800"/>
              <a:buNone/>
              <a:defRPr sz="4800">
                <a:solidFill>
                  <a:schemeClr val="dk1"/>
                </a:solidFill>
              </a:defRPr>
            </a:lvl2pPr>
            <a:lvl3pPr lvl="2" algn="r" rtl="0">
              <a:spcBef>
                <a:spcPts val="0"/>
              </a:spcBef>
              <a:spcAft>
                <a:spcPts val="0"/>
              </a:spcAft>
              <a:buClr>
                <a:schemeClr val="dk1"/>
              </a:buClr>
              <a:buSzPts val="4800"/>
              <a:buNone/>
              <a:defRPr sz="4800">
                <a:solidFill>
                  <a:schemeClr val="dk1"/>
                </a:solidFill>
              </a:defRPr>
            </a:lvl3pPr>
            <a:lvl4pPr lvl="3" algn="r" rtl="0">
              <a:spcBef>
                <a:spcPts val="0"/>
              </a:spcBef>
              <a:spcAft>
                <a:spcPts val="0"/>
              </a:spcAft>
              <a:buClr>
                <a:schemeClr val="dk1"/>
              </a:buClr>
              <a:buSzPts val="4800"/>
              <a:buNone/>
              <a:defRPr sz="4800">
                <a:solidFill>
                  <a:schemeClr val="dk1"/>
                </a:solidFill>
              </a:defRPr>
            </a:lvl4pPr>
            <a:lvl5pPr lvl="4" algn="r" rtl="0">
              <a:spcBef>
                <a:spcPts val="0"/>
              </a:spcBef>
              <a:spcAft>
                <a:spcPts val="0"/>
              </a:spcAft>
              <a:buClr>
                <a:schemeClr val="dk1"/>
              </a:buClr>
              <a:buSzPts val="4800"/>
              <a:buNone/>
              <a:defRPr sz="4800">
                <a:solidFill>
                  <a:schemeClr val="dk1"/>
                </a:solidFill>
              </a:defRPr>
            </a:lvl5pPr>
            <a:lvl6pPr lvl="5" algn="r" rtl="0">
              <a:spcBef>
                <a:spcPts val="0"/>
              </a:spcBef>
              <a:spcAft>
                <a:spcPts val="0"/>
              </a:spcAft>
              <a:buClr>
                <a:schemeClr val="dk1"/>
              </a:buClr>
              <a:buSzPts val="4800"/>
              <a:buNone/>
              <a:defRPr sz="4800">
                <a:solidFill>
                  <a:schemeClr val="dk1"/>
                </a:solidFill>
              </a:defRPr>
            </a:lvl6pPr>
            <a:lvl7pPr lvl="6" algn="r" rtl="0">
              <a:spcBef>
                <a:spcPts val="0"/>
              </a:spcBef>
              <a:spcAft>
                <a:spcPts val="0"/>
              </a:spcAft>
              <a:buClr>
                <a:schemeClr val="dk1"/>
              </a:buClr>
              <a:buSzPts val="4800"/>
              <a:buNone/>
              <a:defRPr sz="4800">
                <a:solidFill>
                  <a:schemeClr val="dk1"/>
                </a:solidFill>
              </a:defRPr>
            </a:lvl7pPr>
            <a:lvl8pPr lvl="7" algn="r" rtl="0">
              <a:spcBef>
                <a:spcPts val="0"/>
              </a:spcBef>
              <a:spcAft>
                <a:spcPts val="0"/>
              </a:spcAft>
              <a:buClr>
                <a:schemeClr val="dk1"/>
              </a:buClr>
              <a:buSzPts val="4800"/>
              <a:buNone/>
              <a:defRPr sz="4800">
                <a:solidFill>
                  <a:schemeClr val="dk1"/>
                </a:solidFill>
              </a:defRPr>
            </a:lvl8pPr>
            <a:lvl9pPr lvl="8" algn="r" rtl="0">
              <a:spcBef>
                <a:spcPts val="0"/>
              </a:spcBef>
              <a:spcAft>
                <a:spcPts val="0"/>
              </a:spcAft>
              <a:buClr>
                <a:schemeClr val="dk1"/>
              </a:buClr>
              <a:buSzPts val="4800"/>
              <a:buNone/>
              <a:defRPr sz="4800">
                <a:solidFill>
                  <a:schemeClr val="dk1"/>
                </a:solidFill>
              </a:defRPr>
            </a:lvl9pPr>
          </a:lstStyle>
          <a:p>
            <a:endParaRPr/>
          </a:p>
        </p:txBody>
      </p:sp>
      <p:sp>
        <p:nvSpPr>
          <p:cNvPr id="15" name="Google Shape;15;p3"/>
          <p:cNvSpPr txBox="1">
            <a:spLocks noGrp="1"/>
          </p:cNvSpPr>
          <p:nvPr>
            <p:ph type="subTitle" idx="1"/>
          </p:nvPr>
        </p:nvSpPr>
        <p:spPr>
          <a:xfrm>
            <a:off x="2970175" y="3906852"/>
            <a:ext cx="5792700" cy="784800"/>
          </a:xfrm>
          <a:prstGeom prst="rect">
            <a:avLst/>
          </a:prstGeom>
        </p:spPr>
        <p:txBody>
          <a:bodyPr spcFirstLastPara="1" wrap="square" lIns="91425" tIns="91425" rIns="91425" bIns="91425" anchor="b" anchorCtr="0"/>
          <a:lstStyle>
            <a:lvl1pPr lvl="0" algn="r" rtl="0">
              <a:spcBef>
                <a:spcPts val="0"/>
              </a:spcBef>
              <a:spcAft>
                <a:spcPts val="0"/>
              </a:spcAft>
              <a:buClr>
                <a:schemeClr val="accent1"/>
              </a:buClr>
              <a:buSzPts val="2400"/>
              <a:buNone/>
              <a:defRPr sz="2400">
                <a:solidFill>
                  <a:schemeClr val="accent1"/>
                </a:solidFill>
              </a:defRPr>
            </a:lvl1pPr>
            <a:lvl2pPr lvl="1" algn="r" rtl="0">
              <a:spcBef>
                <a:spcPts val="0"/>
              </a:spcBef>
              <a:spcAft>
                <a:spcPts val="0"/>
              </a:spcAft>
              <a:buClr>
                <a:schemeClr val="accent1"/>
              </a:buClr>
              <a:buSzPts val="2400"/>
              <a:buNone/>
              <a:defRPr>
                <a:solidFill>
                  <a:schemeClr val="accent1"/>
                </a:solidFill>
              </a:defRPr>
            </a:lvl2pPr>
            <a:lvl3pPr lvl="2" algn="r" rtl="0">
              <a:spcBef>
                <a:spcPts val="0"/>
              </a:spcBef>
              <a:spcAft>
                <a:spcPts val="0"/>
              </a:spcAft>
              <a:buClr>
                <a:schemeClr val="accent1"/>
              </a:buClr>
              <a:buSzPts val="2400"/>
              <a:buNone/>
              <a:defRPr>
                <a:solidFill>
                  <a:schemeClr val="accent1"/>
                </a:solidFill>
              </a:defRPr>
            </a:lvl3pPr>
            <a:lvl4pPr lvl="3" algn="r" rtl="0">
              <a:spcBef>
                <a:spcPts val="0"/>
              </a:spcBef>
              <a:spcAft>
                <a:spcPts val="0"/>
              </a:spcAft>
              <a:buClr>
                <a:schemeClr val="accent1"/>
              </a:buClr>
              <a:buSzPts val="2400"/>
              <a:buNone/>
              <a:defRPr sz="2400">
                <a:solidFill>
                  <a:schemeClr val="accent1"/>
                </a:solidFill>
              </a:defRPr>
            </a:lvl4pPr>
            <a:lvl5pPr lvl="4" algn="r" rtl="0">
              <a:spcBef>
                <a:spcPts val="0"/>
              </a:spcBef>
              <a:spcAft>
                <a:spcPts val="0"/>
              </a:spcAft>
              <a:buClr>
                <a:schemeClr val="accent1"/>
              </a:buClr>
              <a:buSzPts val="2400"/>
              <a:buNone/>
              <a:defRPr sz="2400">
                <a:solidFill>
                  <a:schemeClr val="accent1"/>
                </a:solidFill>
              </a:defRPr>
            </a:lvl5pPr>
            <a:lvl6pPr lvl="5" algn="r" rtl="0">
              <a:spcBef>
                <a:spcPts val="0"/>
              </a:spcBef>
              <a:spcAft>
                <a:spcPts val="0"/>
              </a:spcAft>
              <a:buClr>
                <a:schemeClr val="accent1"/>
              </a:buClr>
              <a:buSzPts val="2400"/>
              <a:buNone/>
              <a:defRPr sz="2400">
                <a:solidFill>
                  <a:schemeClr val="accent1"/>
                </a:solidFill>
              </a:defRPr>
            </a:lvl6pPr>
            <a:lvl7pPr lvl="6" algn="r" rtl="0">
              <a:spcBef>
                <a:spcPts val="0"/>
              </a:spcBef>
              <a:spcAft>
                <a:spcPts val="0"/>
              </a:spcAft>
              <a:buClr>
                <a:schemeClr val="accent1"/>
              </a:buClr>
              <a:buSzPts val="2400"/>
              <a:buNone/>
              <a:defRPr sz="2400">
                <a:solidFill>
                  <a:schemeClr val="accent1"/>
                </a:solidFill>
              </a:defRPr>
            </a:lvl7pPr>
            <a:lvl8pPr lvl="7" algn="r" rtl="0">
              <a:spcBef>
                <a:spcPts val="0"/>
              </a:spcBef>
              <a:spcAft>
                <a:spcPts val="0"/>
              </a:spcAft>
              <a:buClr>
                <a:schemeClr val="accent1"/>
              </a:buClr>
              <a:buSzPts val="2400"/>
              <a:buNone/>
              <a:defRPr sz="2400">
                <a:solidFill>
                  <a:schemeClr val="accent1"/>
                </a:solidFill>
              </a:defRPr>
            </a:lvl8pPr>
            <a:lvl9pPr lvl="8" algn="r" rtl="0">
              <a:spcBef>
                <a:spcPts val="0"/>
              </a:spcBef>
              <a:spcAft>
                <a:spcPts val="0"/>
              </a:spcAft>
              <a:buClr>
                <a:schemeClr val="accent1"/>
              </a:buClr>
              <a:buSzPts val="2400"/>
              <a:buNone/>
              <a:defRPr sz="2400">
                <a:solidFill>
                  <a:schemeClr val="accent1"/>
                </a:solidFill>
              </a:defRPr>
            </a:lvl9pPr>
          </a:lstStyle>
          <a:p>
            <a:endParaRPr/>
          </a:p>
        </p:txBody>
      </p:sp>
      <p:sp>
        <p:nvSpPr>
          <p:cNvPr id="16" name="Google Shape;16;p3"/>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chemeClr val="accent3"/>
                </a:solidFill>
              </a:defRPr>
            </a:lvl1pPr>
            <a:lvl2pPr lvl="1">
              <a:buNone/>
              <a:defRPr>
                <a:solidFill>
                  <a:schemeClr val="accent3"/>
                </a:solidFill>
              </a:defRPr>
            </a:lvl2pPr>
            <a:lvl3pPr lvl="2">
              <a:buNone/>
              <a:defRPr>
                <a:solidFill>
                  <a:schemeClr val="accent3"/>
                </a:solidFill>
              </a:defRPr>
            </a:lvl3pPr>
            <a:lvl4pPr lvl="3">
              <a:buNone/>
              <a:defRPr>
                <a:solidFill>
                  <a:schemeClr val="accent3"/>
                </a:solidFill>
              </a:defRPr>
            </a:lvl4pPr>
            <a:lvl5pPr lvl="4">
              <a:buNone/>
              <a:defRPr>
                <a:solidFill>
                  <a:schemeClr val="accent3"/>
                </a:solidFill>
              </a:defRPr>
            </a:lvl5pPr>
            <a:lvl6pPr lvl="5">
              <a:buNone/>
              <a:defRPr>
                <a:solidFill>
                  <a:schemeClr val="accent3"/>
                </a:solidFill>
              </a:defRPr>
            </a:lvl6pPr>
            <a:lvl7pPr lvl="6">
              <a:buNone/>
              <a:defRPr>
                <a:solidFill>
                  <a:schemeClr val="accent3"/>
                </a:solidFill>
              </a:defRPr>
            </a:lvl7pPr>
            <a:lvl8pPr lvl="7">
              <a:buNone/>
              <a:defRPr>
                <a:solidFill>
                  <a:schemeClr val="accent3"/>
                </a:solidFill>
              </a:defRPr>
            </a:lvl8pPr>
            <a:lvl9pPr lvl="8">
              <a:buNone/>
              <a:defRPr>
                <a:solidFill>
                  <a:schemeClr val="accent3"/>
                </a:solidFil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 + 1 column" type="tx">
  <p:cSld name="TITLE_AND_BODY">
    <p:bg>
      <p:bgPr>
        <a:solidFill>
          <a:schemeClr val="accent1"/>
        </a:solidFill>
        <a:effectLst/>
      </p:bgPr>
    </p:bg>
    <p:spTree>
      <p:nvGrpSpPr>
        <p:cNvPr id="1" name="Shape 21"/>
        <p:cNvGrpSpPr/>
        <p:nvPr/>
      </p:nvGrpSpPr>
      <p:grpSpPr>
        <a:xfrm>
          <a:off x="0" y="0"/>
          <a:ext cx="0" cy="0"/>
          <a:chOff x="0" y="0"/>
          <a:chExt cx="0" cy="0"/>
        </a:xfrm>
      </p:grpSpPr>
      <p:pic>
        <p:nvPicPr>
          <p:cNvPr id="22" name="Google Shape;22;p5"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3" name="Google Shape;23;p5"/>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 name="Google Shape;24;p5"/>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5" name="Google Shape;25;p5"/>
          <p:cNvSpPr txBox="1">
            <a:spLocks noGrp="1"/>
          </p:cNvSpPr>
          <p:nvPr>
            <p:ph type="body" idx="1"/>
          </p:nvPr>
        </p:nvSpPr>
        <p:spPr>
          <a:xfrm>
            <a:off x="2874625" y="275339"/>
            <a:ext cx="5562000" cy="4428300"/>
          </a:xfrm>
          <a:prstGeom prst="rect">
            <a:avLst/>
          </a:prstGeom>
        </p:spPr>
        <p:txBody>
          <a:bodyPr spcFirstLastPara="1" wrap="square" lIns="91425" tIns="91425" rIns="91425" bIns="91425" anchor="t" anchorCtr="0"/>
          <a:lstStyle>
            <a:lvl1pPr marL="457200" lvl="0" indent="-419100">
              <a:spcBef>
                <a:spcPts val="600"/>
              </a:spcBef>
              <a:spcAft>
                <a:spcPts val="0"/>
              </a:spcAft>
              <a:buClr>
                <a:srgbClr val="6FA8DC"/>
              </a:buClr>
              <a:buSzPts val="3000"/>
              <a:buChar char="▸"/>
              <a:defRPr/>
            </a:lvl1pPr>
            <a:lvl2pPr marL="914400" lvl="1" indent="-381000">
              <a:spcBef>
                <a:spcPts val="0"/>
              </a:spcBef>
              <a:spcAft>
                <a:spcPts val="0"/>
              </a:spcAft>
              <a:buClr>
                <a:srgbClr val="6FA8DC"/>
              </a:buClr>
              <a:buSzPts val="2400"/>
              <a:buChar char="▹"/>
              <a:defRPr/>
            </a:lvl2pPr>
            <a:lvl3pPr marL="1371600" lvl="2" indent="-381000">
              <a:spcBef>
                <a:spcPts val="0"/>
              </a:spcBef>
              <a:spcAft>
                <a:spcPts val="0"/>
              </a:spcAft>
              <a:buClr>
                <a:srgbClr val="6FA8DC"/>
              </a:buClr>
              <a:buSzPts val="2400"/>
              <a:buChar char="■"/>
              <a:defRPr/>
            </a:lvl3pPr>
            <a:lvl4pPr marL="1828800" lvl="3" indent="-342900">
              <a:spcBef>
                <a:spcPts val="0"/>
              </a:spcBef>
              <a:spcAft>
                <a:spcPts val="0"/>
              </a:spcAft>
              <a:buClr>
                <a:srgbClr val="6FA8DC"/>
              </a:buClr>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6" name="Google Shape;26;p5"/>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 + 2 columns" type="twoColTx">
  <p:cSld name="TITLE_AND_TWO_COLUMNS">
    <p:bg>
      <p:bgPr>
        <a:solidFill>
          <a:schemeClr val="accent1"/>
        </a:solidFill>
        <a:effectLst/>
      </p:bgPr>
    </p:bg>
    <p:spTree>
      <p:nvGrpSpPr>
        <p:cNvPr id="1" name="Shape 27"/>
        <p:cNvGrpSpPr/>
        <p:nvPr/>
      </p:nvGrpSpPr>
      <p:grpSpPr>
        <a:xfrm>
          <a:off x="0" y="0"/>
          <a:ext cx="0" cy="0"/>
          <a:chOff x="0" y="0"/>
          <a:chExt cx="0" cy="0"/>
        </a:xfrm>
      </p:grpSpPr>
      <p:pic>
        <p:nvPicPr>
          <p:cNvPr id="28" name="Google Shape;28;p6"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9" name="Google Shape;29;p6"/>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6"/>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1" name="Google Shape;31;p6"/>
          <p:cNvSpPr txBox="1">
            <a:spLocks noGrp="1"/>
          </p:cNvSpPr>
          <p:nvPr>
            <p:ph type="body" idx="1"/>
          </p:nvPr>
        </p:nvSpPr>
        <p:spPr>
          <a:xfrm>
            <a:off x="2544225" y="297367"/>
            <a:ext cx="2981400" cy="46614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2" name="Google Shape;32;p6"/>
          <p:cNvSpPr txBox="1">
            <a:spLocks noGrp="1"/>
          </p:cNvSpPr>
          <p:nvPr>
            <p:ph type="body" idx="2"/>
          </p:nvPr>
        </p:nvSpPr>
        <p:spPr>
          <a:xfrm>
            <a:off x="5705276" y="297367"/>
            <a:ext cx="2981400" cy="46614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3" name="Google Shape;33;p6"/>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Blank">
  <p:cSld name="BLANK_2">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solidFill>
                  <a:schemeClr val="accent3"/>
                </a:solidFill>
              </a:defRPr>
            </a:lvl1pPr>
            <a:lvl2pPr lvl="1" rtl="0">
              <a:buNone/>
              <a:defRPr>
                <a:solidFill>
                  <a:schemeClr val="accent3"/>
                </a:solidFill>
              </a:defRPr>
            </a:lvl2pPr>
            <a:lvl3pPr lvl="2" rtl="0">
              <a:buNone/>
              <a:defRPr>
                <a:solidFill>
                  <a:schemeClr val="accent3"/>
                </a:solidFill>
              </a:defRPr>
            </a:lvl3pPr>
            <a:lvl4pPr lvl="3" rtl="0">
              <a:buNone/>
              <a:defRPr>
                <a:solidFill>
                  <a:schemeClr val="accent3"/>
                </a:solidFill>
              </a:defRPr>
            </a:lvl4pPr>
            <a:lvl5pPr lvl="4" rtl="0">
              <a:buNone/>
              <a:defRPr>
                <a:solidFill>
                  <a:schemeClr val="accent3"/>
                </a:solidFill>
              </a:defRPr>
            </a:lvl5pPr>
            <a:lvl6pPr lvl="5" rtl="0">
              <a:buNone/>
              <a:defRPr>
                <a:solidFill>
                  <a:schemeClr val="accent3"/>
                </a:solidFill>
              </a:defRPr>
            </a:lvl6pPr>
            <a:lvl7pPr lvl="6" rtl="0">
              <a:buNone/>
              <a:defRPr>
                <a:solidFill>
                  <a:schemeClr val="accent3"/>
                </a:solidFill>
              </a:defRPr>
            </a:lvl7pPr>
            <a:lvl8pPr lvl="7" rtl="0">
              <a:buNone/>
              <a:defRPr>
                <a:solidFill>
                  <a:schemeClr val="accent3"/>
                </a:solidFill>
              </a:defRPr>
            </a:lvl8pPr>
            <a:lvl9pPr lvl="8" rtl="0">
              <a:buNone/>
              <a:defRPr>
                <a:solidFill>
                  <a:schemeClr val="accent3"/>
                </a:solidFil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Blank color">
  <p:cSld name="BLANK_1">
    <p:bg>
      <p:bgPr>
        <a:solidFill>
          <a:schemeClr val="accent1"/>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874625" y="484600"/>
            <a:ext cx="5562000" cy="42078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chemeClr val="accent3"/>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3"/>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3"/>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3"/>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9pPr>
          </a:lstStyle>
          <a:p>
            <a:endParaRPr/>
          </a:p>
        </p:txBody>
      </p:sp>
      <p:sp>
        <p:nvSpPr>
          <p:cNvPr id="7" name="Google Shape;7;p1"/>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lvl="0">
              <a:buNone/>
              <a:defRPr sz="9600" b="1">
                <a:solidFill>
                  <a:schemeClr val="accent2"/>
                </a:solidFill>
                <a:latin typeface="Montserrat"/>
                <a:ea typeface="Montserrat"/>
                <a:cs typeface="Montserrat"/>
                <a:sym typeface="Montserrat"/>
              </a:defRPr>
            </a:lvl1pPr>
            <a:lvl2pPr lvl="1">
              <a:buNone/>
              <a:defRPr sz="9600" b="1">
                <a:solidFill>
                  <a:schemeClr val="accent2"/>
                </a:solidFill>
                <a:latin typeface="Montserrat"/>
                <a:ea typeface="Montserrat"/>
                <a:cs typeface="Montserrat"/>
                <a:sym typeface="Montserrat"/>
              </a:defRPr>
            </a:lvl2pPr>
            <a:lvl3pPr lvl="2">
              <a:buNone/>
              <a:defRPr sz="9600" b="1">
                <a:solidFill>
                  <a:schemeClr val="accent2"/>
                </a:solidFill>
                <a:latin typeface="Montserrat"/>
                <a:ea typeface="Montserrat"/>
                <a:cs typeface="Montserrat"/>
                <a:sym typeface="Montserrat"/>
              </a:defRPr>
            </a:lvl3pPr>
            <a:lvl4pPr lvl="3">
              <a:buNone/>
              <a:defRPr sz="9600" b="1">
                <a:solidFill>
                  <a:schemeClr val="accent2"/>
                </a:solidFill>
                <a:latin typeface="Montserrat"/>
                <a:ea typeface="Montserrat"/>
                <a:cs typeface="Montserrat"/>
                <a:sym typeface="Montserrat"/>
              </a:defRPr>
            </a:lvl4pPr>
            <a:lvl5pPr lvl="4">
              <a:buNone/>
              <a:defRPr sz="9600" b="1">
                <a:solidFill>
                  <a:schemeClr val="accent2"/>
                </a:solidFill>
                <a:latin typeface="Montserrat"/>
                <a:ea typeface="Montserrat"/>
                <a:cs typeface="Montserrat"/>
                <a:sym typeface="Montserrat"/>
              </a:defRPr>
            </a:lvl5pPr>
            <a:lvl6pPr lvl="5">
              <a:buNone/>
              <a:defRPr sz="9600" b="1">
                <a:solidFill>
                  <a:schemeClr val="accent2"/>
                </a:solidFill>
                <a:latin typeface="Montserrat"/>
                <a:ea typeface="Montserrat"/>
                <a:cs typeface="Montserrat"/>
                <a:sym typeface="Montserrat"/>
              </a:defRPr>
            </a:lvl6pPr>
            <a:lvl7pPr lvl="6">
              <a:buNone/>
              <a:defRPr sz="9600" b="1">
                <a:solidFill>
                  <a:schemeClr val="accent2"/>
                </a:solidFill>
                <a:latin typeface="Montserrat"/>
                <a:ea typeface="Montserrat"/>
                <a:cs typeface="Montserrat"/>
                <a:sym typeface="Montserrat"/>
              </a:defRPr>
            </a:lvl7pPr>
            <a:lvl8pPr lvl="7">
              <a:buNone/>
              <a:defRPr sz="9600" b="1">
                <a:solidFill>
                  <a:schemeClr val="accent2"/>
                </a:solidFill>
                <a:latin typeface="Montserrat"/>
                <a:ea typeface="Montserrat"/>
                <a:cs typeface="Montserrat"/>
                <a:sym typeface="Montserrat"/>
              </a:defRPr>
            </a:lvl8pPr>
            <a:lvl9pPr lvl="8">
              <a:buNone/>
              <a:defRPr sz="9600" b="1">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
        <p:nvSpPr>
          <p:cNvPr id="8" name="Google Shape;8;p1"/>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1pPr>
            <a:lvl2pPr lvl="1">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2pPr>
            <a:lvl3pPr lvl="2">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3pPr>
            <a:lvl4pPr lvl="3">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4pPr>
            <a:lvl5pPr lvl="4">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5pPr>
            <a:lvl6pPr lvl="5">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6pPr>
            <a:lvl7pPr lvl="6">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7pPr>
            <a:lvl8pPr lvl="7">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8pPr>
            <a:lvl9pPr lvl="8">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dditucci/E-Commerce-Recommendations/blob/master/E-Commerce%20Recommendation%20Notebook.ipynb" TargetMode="External"/><Relationship Id="rId4" Type="http://schemas.openxmlformats.org/officeDocument/2006/relationships/image" Target="../media/image9.jpeg"/><Relationship Id="rId5"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hyperlink" Target="http://www.linkedin.com/in/dominick-ditucci" TargetMode="External"/><Relationship Id="rId5" Type="http://schemas.openxmlformats.org/officeDocument/2006/relationships/hyperlink" Target="http://www.github.com/dditucci" TargetMode="External"/><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eg"/><Relationship Id="rId5" Type="http://schemas.openxmlformats.org/officeDocument/2006/relationships/image" Target="../media/image6.jpe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www.econlib.org/library/Enc/BrandName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0" y="2219889"/>
            <a:ext cx="9144000" cy="17502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9400" dirty="0" smtClean="0"/>
              <a:t>THE COMPANY</a:t>
            </a:r>
            <a:endParaRPr sz="9400" dirty="0"/>
          </a:p>
        </p:txBody>
      </p:sp>
      <p:sp>
        <p:nvSpPr>
          <p:cNvPr id="3" name="TextBox 2"/>
          <p:cNvSpPr txBox="1"/>
          <p:nvPr/>
        </p:nvSpPr>
        <p:spPr>
          <a:xfrm>
            <a:off x="0" y="4743390"/>
            <a:ext cx="9144000" cy="400110"/>
          </a:xfrm>
          <a:prstGeom prst="rect">
            <a:avLst/>
          </a:prstGeom>
          <a:noFill/>
        </p:spPr>
        <p:txBody>
          <a:bodyPr wrap="square" rtlCol="0">
            <a:spAutoFit/>
          </a:bodyPr>
          <a:lstStyle/>
          <a:p>
            <a:pPr algn="ctr"/>
            <a:r>
              <a:rPr lang="en-US" sz="2000" b="1" dirty="0" smtClean="0">
                <a:solidFill>
                  <a:schemeClr val="lt1"/>
                </a:solidFill>
                <a:latin typeface="Montserrat"/>
                <a:ea typeface="Montserrat"/>
                <a:cs typeface="Montserrat"/>
                <a:sym typeface="Montserrat"/>
              </a:rPr>
              <a:t>Dominick</a:t>
            </a:r>
            <a:r>
              <a:rPr lang="en-US" sz="2000" dirty="0" smtClean="0"/>
              <a:t> </a:t>
            </a:r>
            <a:r>
              <a:rPr lang="en-US" sz="2000" b="1" dirty="0" smtClean="0">
                <a:solidFill>
                  <a:schemeClr val="lt1"/>
                </a:solidFill>
                <a:latin typeface="Montserrat"/>
                <a:ea typeface="Montserrat"/>
                <a:cs typeface="Montserrat"/>
                <a:sym typeface="Montserrat"/>
              </a:rPr>
              <a:t>DiTucci</a:t>
            </a:r>
          </a:p>
        </p:txBody>
      </p:sp>
      <p:sp>
        <p:nvSpPr>
          <p:cNvPr id="4" name="TextBox 3"/>
          <p:cNvSpPr txBox="1"/>
          <p:nvPr/>
        </p:nvSpPr>
        <p:spPr>
          <a:xfrm>
            <a:off x="0" y="4466391"/>
            <a:ext cx="9144000" cy="276999"/>
          </a:xfrm>
          <a:prstGeom prst="rect">
            <a:avLst/>
          </a:prstGeom>
          <a:noFill/>
        </p:spPr>
        <p:txBody>
          <a:bodyPr wrap="square" rtlCol="0">
            <a:spAutoFit/>
          </a:bodyPr>
          <a:lstStyle/>
          <a:p>
            <a:pPr algn="ctr"/>
            <a:r>
              <a:rPr lang="en-US" sz="1200" b="1" dirty="0" smtClean="0">
                <a:solidFill>
                  <a:schemeClr val="lt1"/>
                </a:solidFill>
                <a:latin typeface="Montserrat"/>
                <a:ea typeface="Montserrat"/>
                <a:cs typeface="Montserrat"/>
                <a:sym typeface="Montserrat"/>
              </a:rPr>
              <a:t>Presented By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2086744" y="0"/>
            <a:ext cx="7057255" cy="69272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800" b="1" dirty="0" smtClean="0"/>
              <a:t>  </a:t>
            </a:r>
            <a:r>
              <a:rPr lang="en-US" sz="2800" b="1" dirty="0" smtClean="0"/>
              <a:t> The Raw Data</a:t>
            </a:r>
            <a:endParaRPr sz="2800" dirty="0" smtClean="0"/>
          </a:p>
          <a:p>
            <a:pPr marL="0" lvl="0" indent="0" algn="l" rtl="0">
              <a:spcBef>
                <a:spcPts val="600"/>
              </a:spcBef>
              <a:spcAft>
                <a:spcPts val="0"/>
              </a:spcAft>
              <a:buNone/>
            </a:pPr>
            <a:endParaRPr sz="1200" dirty="0"/>
          </a:p>
        </p:txBody>
      </p:sp>
      <p:sp>
        <p:nvSpPr>
          <p:cNvPr id="69" name="Google Shape;69;p14"/>
          <p:cNvSpPr txBox="1">
            <a:spLocks noGrp="1"/>
          </p:cNvSpPr>
          <p:nvPr>
            <p:ph type="sldNum" idx="12"/>
          </p:nvPr>
        </p:nvSpPr>
        <p:spPr>
          <a:xfrm>
            <a:off x="0" y="1638964"/>
            <a:ext cx="2086745" cy="13543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2</a:t>
            </a:r>
            <a:endParaRPr dirty="0"/>
          </a:p>
        </p:txBody>
      </p:sp>
      <p:sp>
        <p:nvSpPr>
          <p:cNvPr id="70" name="Google Shape;70;p14"/>
          <p:cNvSpPr txBox="1">
            <a:spLocks noGrp="1"/>
          </p:cNvSpPr>
          <p:nvPr>
            <p:ph type="title"/>
          </p:nvPr>
        </p:nvSpPr>
        <p:spPr>
          <a:xfrm>
            <a:off x="0" y="1494039"/>
            <a:ext cx="2086745" cy="9327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smtClean="0"/>
              <a:t>CASE STUDY</a:t>
            </a:r>
            <a:endParaRPr sz="2200" dirty="0"/>
          </a:p>
        </p:txBody>
      </p:sp>
      <p:sp>
        <p:nvSpPr>
          <p:cNvPr id="5" name="TextBox 4"/>
          <p:cNvSpPr txBox="1"/>
          <p:nvPr/>
        </p:nvSpPr>
        <p:spPr>
          <a:xfrm>
            <a:off x="2086745" y="1357847"/>
            <a:ext cx="7057255" cy="3785653"/>
          </a:xfrm>
          <a:prstGeom prst="rect">
            <a:avLst/>
          </a:prstGeom>
          <a:noFill/>
        </p:spPr>
        <p:txBody>
          <a:bodyPr wrap="square" rtlCol="0">
            <a:spAutoFit/>
          </a:bodyPr>
          <a:lstStyle/>
          <a:p>
            <a:r>
              <a:rPr lang="en-US" sz="800" dirty="0" smtClean="0"/>
              <a:t>"</a:t>
            </a:r>
            <a:r>
              <a:rPr lang="en-US" sz="800" dirty="0" err="1" smtClean="0"/>
              <a:t>order_number</a:t>
            </a:r>
            <a:r>
              <a:rPr lang="en-US" sz="800" dirty="0" smtClean="0"/>
              <a:t>"	"l1"	"l2"	"l3"	"</a:t>
            </a:r>
            <a:r>
              <a:rPr lang="en-US" sz="800" dirty="0" err="1" smtClean="0"/>
              <a:t>sku</a:t>
            </a:r>
            <a:r>
              <a:rPr lang="en-US" sz="800" dirty="0" smtClean="0"/>
              <a:t>"	"brand"</a:t>
            </a:r>
          </a:p>
          <a:p>
            <a:endParaRPr lang="en-US" sz="800" dirty="0" smtClean="0"/>
          </a:p>
          <a:p>
            <a:r>
              <a:rPr lang="en-US" sz="800" dirty="0" smtClean="0"/>
              <a:t>"168266"	"Power Tools"	"Power Saws and Accessories"	"Reciprocating Saw Blades"	"265105"	"2768"</a:t>
            </a:r>
          </a:p>
          <a:p>
            <a:endParaRPr lang="en-US" sz="800" dirty="0" smtClean="0"/>
          </a:p>
          <a:p>
            <a:r>
              <a:rPr lang="en-US" sz="800" dirty="0" smtClean="0"/>
              <a:t>"123986"	"Safety"	"Spill Control Supplies"	"Temporary Leak Repair"	"215839"	"586"</a:t>
            </a:r>
          </a:p>
          <a:p>
            <a:endParaRPr lang="en-US" sz="800" dirty="0" smtClean="0"/>
          </a:p>
          <a:p>
            <a:r>
              <a:rPr lang="en-US" sz="800" dirty="0" smtClean="0"/>
              <a:t>"158978"	"Hardware"	"Door Hardware"	"Thresholds"	"284756"	"1793"</a:t>
            </a:r>
          </a:p>
          <a:p>
            <a:endParaRPr lang="en-US" sz="800" dirty="0" smtClean="0"/>
          </a:p>
          <a:p>
            <a:r>
              <a:rPr lang="en-US" sz="800" dirty="0" smtClean="0"/>
              <a:t>"449035"	"Electronics, Appliances, and Batteries"	"Batteries"	"Standard Batteries"	"12579"	"1231"</a:t>
            </a:r>
          </a:p>
          <a:p>
            <a:endParaRPr lang="en-US" sz="800" dirty="0" smtClean="0"/>
          </a:p>
          <a:p>
            <a:r>
              <a:rPr lang="en-US" sz="800" dirty="0" smtClean="0"/>
              <a:t>"781232"	"Motors"	"General Purpose AC Motors"	"General Purpose AC Motors"	"194681"	"</a:t>
            </a:r>
            <a:r>
              <a:rPr lang="en-US" sz="800" dirty="0" smtClean="0"/>
              <a:t>2603”</a:t>
            </a:r>
          </a:p>
          <a:p>
            <a:endParaRPr lang="en-US" sz="800" dirty="0" smtClean="0"/>
          </a:p>
          <a:p>
            <a:r>
              <a:rPr lang="en-US" sz="800" dirty="0" smtClean="0"/>
              <a:t>"701116"	"Motors"	"General Purpose AC Motors"	"General Purpose AC Motors"	"310296"	"1068"</a:t>
            </a:r>
          </a:p>
          <a:p>
            <a:endParaRPr lang="en-US" sz="800" dirty="0" smtClean="0"/>
          </a:p>
          <a:p>
            <a:r>
              <a:rPr lang="en-US" sz="800" dirty="0" smtClean="0"/>
              <a:t>"555497"	"Motors"	"Motor Supplies"	"Capacitors"	"306732"	"1068"</a:t>
            </a:r>
          </a:p>
          <a:p>
            <a:endParaRPr lang="en-US" sz="800" dirty="0" smtClean="0"/>
          </a:p>
          <a:p>
            <a:r>
              <a:rPr lang="en-US" sz="800" dirty="0" smtClean="0"/>
              <a:t>"282317"	"Safety"	"Footwear and Footwear Accessories"	"Insoles"	"148549"	"2696"</a:t>
            </a:r>
          </a:p>
          <a:p>
            <a:endParaRPr lang="en-US" sz="800" dirty="0" smtClean="0"/>
          </a:p>
          <a:p>
            <a:r>
              <a:rPr lang="en-US" sz="800" dirty="0" smtClean="0"/>
              <a:t>"644437"	"Hand Tools"	"Sockets and Bits"	"Crowfoot Socket Wrenches"	"283869"	"3356"</a:t>
            </a:r>
          </a:p>
          <a:p>
            <a:endParaRPr lang="en-US" sz="800" dirty="0" smtClean="0"/>
          </a:p>
          <a:p>
            <a:r>
              <a:rPr lang="en-US" sz="800" dirty="0" smtClean="0"/>
              <a:t>"830236"	"Security"	"Two Way Radios and Accessories"	"Handheld Two Way Radios"	"99449"	"2830"</a:t>
            </a:r>
          </a:p>
          <a:p>
            <a:endParaRPr lang="en-US" sz="800" dirty="0" smtClean="0"/>
          </a:p>
          <a:p>
            <a:r>
              <a:rPr lang="en-US" sz="800" dirty="0" smtClean="0"/>
              <a:t>"483827"	"HVAC and Refrigeration"	"Air Filters"	"Pleated Air Filters"	"301809"	"123"</a:t>
            </a:r>
          </a:p>
          <a:p>
            <a:endParaRPr lang="en-US" sz="800" dirty="0" smtClean="0"/>
          </a:p>
          <a:p>
            <a:r>
              <a:rPr lang="en-US" sz="800" dirty="0" smtClean="0"/>
              <a:t>"595763"	"Cleaning"	"Trash Bags and Liners"	"Trash Bags"	"268122"	"4355"</a:t>
            </a:r>
          </a:p>
          <a:p>
            <a:endParaRPr lang="en-US" sz="800" dirty="0" smtClean="0"/>
          </a:p>
          <a:p>
            <a:r>
              <a:rPr lang="en-US" sz="800" dirty="0" smtClean="0"/>
              <a:t>"834301"	"Hand Tools"	"Tool Storage and Transfer Tanks"	"Tool Storage Accessories"	"285224"	"4692"</a:t>
            </a:r>
          </a:p>
          <a:p>
            <a:endParaRPr lang="en-US" sz="800" dirty="0" smtClean="0"/>
          </a:p>
          <a:p>
            <a:r>
              <a:rPr lang="en-US" sz="800" dirty="0" smtClean="0"/>
              <a:t>"190274"	"Electrical"	"Raceways"	"Raceways"	"205118"	"</a:t>
            </a:r>
            <a:r>
              <a:rPr lang="en-US" sz="800" dirty="0" smtClean="0"/>
              <a:t>2438”</a:t>
            </a:r>
            <a:endParaRPr lang="en-US" sz="8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2086744" y="0"/>
            <a:ext cx="7057255" cy="69272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800" b="1" dirty="0" smtClean="0"/>
              <a:t>  </a:t>
            </a:r>
            <a:r>
              <a:rPr lang="en-US" sz="2800" b="1" dirty="0" smtClean="0"/>
              <a:t> Recommendation System Approach</a:t>
            </a:r>
            <a:endParaRPr sz="2800" dirty="0" smtClean="0"/>
          </a:p>
          <a:p>
            <a:pPr marL="0" lvl="0" indent="0" algn="l" rtl="0">
              <a:spcBef>
                <a:spcPts val="600"/>
              </a:spcBef>
              <a:spcAft>
                <a:spcPts val="0"/>
              </a:spcAft>
              <a:buNone/>
            </a:pPr>
            <a:endParaRPr sz="1200" dirty="0"/>
          </a:p>
        </p:txBody>
      </p:sp>
      <p:sp>
        <p:nvSpPr>
          <p:cNvPr id="69" name="Google Shape;69;p14"/>
          <p:cNvSpPr txBox="1">
            <a:spLocks noGrp="1"/>
          </p:cNvSpPr>
          <p:nvPr>
            <p:ph type="sldNum" idx="12"/>
          </p:nvPr>
        </p:nvSpPr>
        <p:spPr>
          <a:xfrm>
            <a:off x="0" y="1638964"/>
            <a:ext cx="2086745" cy="13543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2</a:t>
            </a:r>
            <a:endParaRPr dirty="0"/>
          </a:p>
        </p:txBody>
      </p:sp>
      <p:sp>
        <p:nvSpPr>
          <p:cNvPr id="70" name="Google Shape;70;p14"/>
          <p:cNvSpPr txBox="1">
            <a:spLocks noGrp="1"/>
          </p:cNvSpPr>
          <p:nvPr>
            <p:ph type="title"/>
          </p:nvPr>
        </p:nvSpPr>
        <p:spPr>
          <a:xfrm>
            <a:off x="0" y="1494039"/>
            <a:ext cx="2086745" cy="9327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smtClean="0"/>
              <a:t>CASE STUDY</a:t>
            </a:r>
            <a:endParaRPr sz="2200" dirty="0"/>
          </a:p>
        </p:txBody>
      </p:sp>
      <p:sp>
        <p:nvSpPr>
          <p:cNvPr id="11" name="Google Shape;130;p21"/>
          <p:cNvSpPr txBox="1">
            <a:spLocks/>
          </p:cNvSpPr>
          <p:nvPr/>
        </p:nvSpPr>
        <p:spPr>
          <a:xfrm>
            <a:off x="2086744" y="953866"/>
            <a:ext cx="2149980" cy="4189633"/>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600"/>
              </a:spcBef>
              <a:spcAft>
                <a:spcPts val="0"/>
              </a:spcAft>
              <a:buClr>
                <a:schemeClr val="accent3"/>
              </a:buClr>
              <a:buSzPts val="1800"/>
              <a:buFont typeface="Roboto"/>
              <a:buNone/>
              <a:tabLst/>
              <a:defRPr/>
            </a:pPr>
            <a:r>
              <a:rPr kumimoji="0" lang="en-US" sz="1800" b="1" i="0" u="none" strike="noStrike" kern="0" cap="none" spc="0" normalizeH="0" baseline="0" noProof="0" dirty="0" smtClean="0">
                <a:ln>
                  <a:noFill/>
                </a:ln>
                <a:solidFill>
                  <a:schemeClr val="dk1"/>
                </a:solidFill>
                <a:effectLst/>
                <a:uLnTx/>
                <a:uFillTx/>
                <a:latin typeface="Roboto"/>
                <a:ea typeface="Roboto"/>
                <a:cs typeface="Roboto"/>
                <a:sym typeface="Roboto"/>
              </a:rPr>
              <a:t>Market Basket Analysis</a:t>
            </a:r>
          </a:p>
          <a:p>
            <a:pPr marL="0" marR="0" lvl="0" indent="0" algn="l" defTabSz="914400" rtl="0" eaLnBrk="1" fontAlgn="auto" latinLnBrk="0" hangingPunct="1">
              <a:lnSpc>
                <a:spcPct val="100000"/>
              </a:lnSpc>
              <a:spcBef>
                <a:spcPts val="600"/>
              </a:spcBef>
              <a:spcAft>
                <a:spcPts val="0"/>
              </a:spcAft>
              <a:buClr>
                <a:schemeClr val="accent3"/>
              </a:buClr>
              <a:buSzPts val="1800"/>
              <a:buFont typeface="Roboto"/>
              <a:buNone/>
              <a:tabLst/>
              <a:defRPr/>
            </a:pPr>
            <a:r>
              <a:rPr kumimoji="0" lang="en-US" sz="1800" b="0" i="0" u="none" strike="noStrike" kern="0" cap="none" spc="0" normalizeH="0" baseline="0" noProof="0" dirty="0" smtClean="0">
                <a:ln>
                  <a:noFill/>
                </a:ln>
                <a:solidFill>
                  <a:schemeClr val="dk1"/>
                </a:solidFill>
                <a:effectLst/>
                <a:uLnTx/>
                <a:uFillTx/>
                <a:latin typeface="Roboto"/>
                <a:ea typeface="Roboto"/>
                <a:cs typeface="Roboto"/>
                <a:sym typeface="Roboto"/>
              </a:rPr>
              <a:t>Use association analysis to find items that are</a:t>
            </a:r>
            <a:r>
              <a:rPr kumimoji="0" lang="en-US" sz="1800" b="0" i="0" u="none" strike="noStrike" kern="0" cap="none" spc="0" normalizeH="0" noProof="0" dirty="0" smtClean="0">
                <a:ln>
                  <a:noFill/>
                </a:ln>
                <a:solidFill>
                  <a:schemeClr val="dk1"/>
                </a:solidFill>
                <a:effectLst/>
                <a:uLnTx/>
                <a:uFillTx/>
                <a:latin typeface="Roboto"/>
                <a:ea typeface="Roboto"/>
                <a:cs typeface="Roboto"/>
                <a:sym typeface="Roboto"/>
              </a:rPr>
              <a:t> frequently purchased together (frequent itemsets)</a:t>
            </a:r>
            <a:endParaRPr kumimoji="0" lang="en-US" sz="1800" b="0" i="0" u="none" strike="noStrike" kern="0" cap="none" spc="0" normalizeH="0" baseline="0" noProof="0" dirty="0">
              <a:ln>
                <a:noFill/>
              </a:ln>
              <a:solidFill>
                <a:schemeClr val="dk1"/>
              </a:solidFill>
              <a:effectLst/>
              <a:uLnTx/>
              <a:uFillTx/>
              <a:latin typeface="Roboto"/>
              <a:ea typeface="Roboto"/>
              <a:cs typeface="Roboto"/>
              <a:sym typeface="Roboto"/>
            </a:endParaRPr>
          </a:p>
        </p:txBody>
      </p:sp>
      <p:sp>
        <p:nvSpPr>
          <p:cNvPr id="13" name="Google Shape;130;p21"/>
          <p:cNvSpPr txBox="1">
            <a:spLocks/>
          </p:cNvSpPr>
          <p:nvPr/>
        </p:nvSpPr>
        <p:spPr>
          <a:xfrm>
            <a:off x="4431699" y="953867"/>
            <a:ext cx="2213214" cy="4189633"/>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600"/>
              </a:spcBef>
              <a:spcAft>
                <a:spcPts val="0"/>
              </a:spcAft>
              <a:buClr>
                <a:schemeClr val="accent3"/>
              </a:buClr>
              <a:buSzPts val="1800"/>
              <a:buFont typeface="Roboto"/>
              <a:buNone/>
              <a:tabLst/>
              <a:defRPr/>
            </a:pPr>
            <a:r>
              <a:rPr kumimoji="0" lang="en-US" sz="1800" b="1" i="0" u="none" strike="noStrike" kern="0" cap="none" spc="0" normalizeH="0" baseline="0" noProof="0" dirty="0" smtClean="0">
                <a:ln>
                  <a:noFill/>
                </a:ln>
                <a:solidFill>
                  <a:schemeClr val="dk1"/>
                </a:solidFill>
                <a:effectLst/>
                <a:uLnTx/>
                <a:uFillTx/>
                <a:latin typeface="Roboto"/>
                <a:ea typeface="Roboto"/>
                <a:cs typeface="Roboto"/>
                <a:sym typeface="Roboto"/>
              </a:rPr>
              <a:t>Association Rule Mining</a:t>
            </a:r>
          </a:p>
          <a:p>
            <a:pPr marL="0" marR="0" lvl="0" indent="0" algn="l" defTabSz="914400" rtl="0" eaLnBrk="1" fontAlgn="auto" latinLnBrk="0" hangingPunct="1">
              <a:lnSpc>
                <a:spcPct val="100000"/>
              </a:lnSpc>
              <a:spcBef>
                <a:spcPts val="600"/>
              </a:spcBef>
              <a:spcAft>
                <a:spcPts val="0"/>
              </a:spcAft>
              <a:buClr>
                <a:schemeClr val="accent3"/>
              </a:buClr>
              <a:buSzPts val="1800"/>
              <a:buFont typeface="Roboto"/>
              <a:buNone/>
              <a:tabLst/>
              <a:defRPr/>
            </a:pPr>
            <a:r>
              <a:rPr kumimoji="0" lang="en-US" sz="1800" b="0" i="0" u="none" strike="noStrike" kern="0" cap="none" spc="0" normalizeH="0" baseline="0" noProof="0" dirty="0" smtClean="0">
                <a:ln>
                  <a:noFill/>
                </a:ln>
                <a:solidFill>
                  <a:schemeClr val="dk1"/>
                </a:solidFill>
                <a:effectLst/>
                <a:uLnTx/>
                <a:uFillTx/>
                <a:latin typeface="Roboto"/>
                <a:ea typeface="Roboto"/>
                <a:cs typeface="Roboto"/>
                <a:sym typeface="Roboto"/>
              </a:rPr>
              <a:t>Generate rules for frequent itemsets with metrics that can adjusted as desired for specificity</a:t>
            </a:r>
          </a:p>
          <a:p>
            <a:pPr marL="0" marR="0" lvl="0" indent="0" algn="l" defTabSz="914400" rtl="0" eaLnBrk="1" fontAlgn="auto" latinLnBrk="0" hangingPunct="1">
              <a:lnSpc>
                <a:spcPct val="100000"/>
              </a:lnSpc>
              <a:spcBef>
                <a:spcPts val="600"/>
              </a:spcBef>
              <a:spcAft>
                <a:spcPts val="0"/>
              </a:spcAft>
              <a:buClr>
                <a:schemeClr val="accent3"/>
              </a:buClr>
              <a:buSzPts val="1800"/>
              <a:buFont typeface="Roboto"/>
              <a:buNone/>
              <a:tabLst/>
              <a:defRPr/>
            </a:pPr>
            <a:endParaRPr kumimoji="0" lang="en-US" sz="1800" b="0" i="0" u="none" strike="noStrike" kern="0" cap="none" spc="0" normalizeH="0" baseline="0" noProof="0" dirty="0">
              <a:ln>
                <a:noFill/>
              </a:ln>
              <a:solidFill>
                <a:schemeClr val="dk1"/>
              </a:solidFill>
              <a:effectLst/>
              <a:uLnTx/>
              <a:uFillTx/>
              <a:latin typeface="Roboto"/>
              <a:ea typeface="Roboto"/>
              <a:cs typeface="Roboto"/>
              <a:sym typeface="Roboto"/>
            </a:endParaRPr>
          </a:p>
        </p:txBody>
      </p:sp>
      <p:sp>
        <p:nvSpPr>
          <p:cNvPr id="14" name="Google Shape;130;p21"/>
          <p:cNvSpPr txBox="1">
            <a:spLocks/>
          </p:cNvSpPr>
          <p:nvPr/>
        </p:nvSpPr>
        <p:spPr>
          <a:xfrm>
            <a:off x="6918929" y="953867"/>
            <a:ext cx="2225070" cy="4189633"/>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600"/>
              </a:spcBef>
              <a:spcAft>
                <a:spcPts val="0"/>
              </a:spcAft>
              <a:buClr>
                <a:schemeClr val="accent3"/>
              </a:buClr>
              <a:buSzPts val="1800"/>
              <a:buFont typeface="Roboto"/>
              <a:buNone/>
              <a:tabLst/>
              <a:defRPr/>
            </a:pPr>
            <a:r>
              <a:rPr kumimoji="0" lang="en-US" sz="1800" b="1" i="0" u="none" strike="noStrike" kern="0" cap="none" spc="0" normalizeH="0" baseline="0" noProof="0" dirty="0" smtClean="0">
                <a:ln>
                  <a:noFill/>
                </a:ln>
                <a:solidFill>
                  <a:schemeClr val="dk1"/>
                </a:solidFill>
                <a:effectLst/>
                <a:uLnTx/>
                <a:uFillTx/>
                <a:latin typeface="Roboto"/>
                <a:ea typeface="Roboto"/>
                <a:cs typeface="Roboto"/>
                <a:sym typeface="Roboto"/>
              </a:rPr>
              <a:t>Make </a:t>
            </a:r>
            <a:r>
              <a:rPr lang="en-US" sz="1800" b="1" dirty="0" smtClean="0">
                <a:solidFill>
                  <a:schemeClr val="dk1"/>
                </a:solidFill>
                <a:latin typeface="Roboto"/>
                <a:ea typeface="Roboto"/>
                <a:cs typeface="Roboto"/>
                <a:sym typeface="Roboto"/>
              </a:rPr>
              <a:t>Recommendations</a:t>
            </a:r>
            <a:endParaRPr kumimoji="0" lang="en-US" sz="1800" b="1" i="0" u="none" strike="noStrike" kern="0" cap="none" spc="0" normalizeH="0" baseline="0" noProof="0" dirty="0" smtClean="0">
              <a:ln>
                <a:noFill/>
              </a:ln>
              <a:solidFill>
                <a:schemeClr val="dk1"/>
              </a:solidFill>
              <a:effectLst/>
              <a:uLnTx/>
              <a:uFillTx/>
              <a:latin typeface="Roboto"/>
              <a:ea typeface="Roboto"/>
              <a:cs typeface="Roboto"/>
              <a:sym typeface="Roboto"/>
            </a:endParaRPr>
          </a:p>
          <a:p>
            <a:pPr marL="0" marR="0" lvl="0" indent="0" algn="l" defTabSz="914400" rtl="0" eaLnBrk="1" fontAlgn="auto" latinLnBrk="0" hangingPunct="1">
              <a:lnSpc>
                <a:spcPct val="100000"/>
              </a:lnSpc>
              <a:spcBef>
                <a:spcPts val="600"/>
              </a:spcBef>
              <a:spcAft>
                <a:spcPts val="0"/>
              </a:spcAft>
              <a:buClr>
                <a:schemeClr val="accent3"/>
              </a:buClr>
              <a:buSzPts val="1800"/>
              <a:buFont typeface="Roboto"/>
              <a:buNone/>
              <a:tabLst/>
              <a:defRPr/>
            </a:pPr>
            <a:r>
              <a:rPr lang="en-US" sz="1800" dirty="0" smtClean="0">
                <a:solidFill>
                  <a:schemeClr val="dk1"/>
                </a:solidFill>
                <a:latin typeface="Roboto"/>
                <a:ea typeface="Roboto"/>
                <a:cs typeface="Roboto"/>
                <a:sym typeface="Roboto"/>
              </a:rPr>
              <a:t>Use association rules to recommend  </a:t>
            </a:r>
            <a:r>
              <a:rPr kumimoji="0" lang="en-US" sz="1800" b="0" i="0" u="none" strike="noStrike" kern="0" cap="none" spc="0" normalizeH="0" baseline="0" noProof="0" dirty="0" smtClean="0">
                <a:ln>
                  <a:noFill/>
                </a:ln>
                <a:solidFill>
                  <a:schemeClr val="dk1"/>
                </a:solidFill>
                <a:effectLst/>
                <a:uLnTx/>
                <a:uFillTx/>
                <a:latin typeface="Roboto"/>
                <a:ea typeface="Roboto"/>
                <a:cs typeface="Roboto"/>
                <a:sym typeface="Roboto"/>
              </a:rPr>
              <a:t>other products that are frequently associated.</a:t>
            </a:r>
            <a:r>
              <a:rPr kumimoji="0" lang="en-US" sz="1800" b="0" i="0" u="none" strike="noStrike" kern="0" cap="none" spc="0" normalizeH="0" noProof="0" dirty="0" smtClean="0">
                <a:ln>
                  <a:noFill/>
                </a:ln>
                <a:solidFill>
                  <a:schemeClr val="dk1"/>
                </a:solidFill>
                <a:effectLst/>
                <a:uLnTx/>
                <a:uFillTx/>
                <a:latin typeface="Roboto"/>
                <a:ea typeface="Roboto"/>
                <a:cs typeface="Roboto"/>
                <a:sym typeface="Roboto"/>
              </a:rPr>
              <a:t> Use popular products to drive sales of </a:t>
            </a:r>
            <a:r>
              <a:rPr lang="en-US" sz="1800" dirty="0" smtClean="0">
                <a:solidFill>
                  <a:schemeClr val="dk1"/>
                </a:solidFill>
                <a:latin typeface="Roboto"/>
                <a:ea typeface="Roboto"/>
                <a:cs typeface="Roboto"/>
                <a:sym typeface="Roboto"/>
              </a:rPr>
              <a:t>others</a:t>
            </a:r>
            <a:endParaRPr kumimoji="0" lang="en-US" sz="1800" b="0" i="0" u="none" strike="noStrike" kern="0" cap="none" spc="0" normalizeH="0" baseline="0" noProof="0" dirty="0">
              <a:ln>
                <a:noFill/>
              </a:ln>
              <a:solidFill>
                <a:schemeClr val="dk1"/>
              </a:solidFill>
              <a:effectLst/>
              <a:uLnTx/>
              <a:uFillTx/>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319"/>
        <p:cNvGrpSpPr/>
        <p:nvPr/>
      </p:nvGrpSpPr>
      <p:grpSpPr>
        <a:xfrm>
          <a:off x="0" y="0"/>
          <a:ext cx="0" cy="0"/>
          <a:chOff x="0" y="0"/>
          <a:chExt cx="0" cy="0"/>
        </a:xfrm>
      </p:grpSpPr>
      <p:sp>
        <p:nvSpPr>
          <p:cNvPr id="320" name="Google Shape;320;p36"/>
          <p:cNvSpPr/>
          <p:nvPr/>
        </p:nvSpPr>
        <p:spPr>
          <a:xfrm>
            <a:off x="3088025" y="574852"/>
            <a:ext cx="5170079" cy="4024965"/>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B5394"/>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6"/>
          <p:cNvSpPr/>
          <p:nvPr/>
        </p:nvSpPr>
        <p:spPr>
          <a:xfrm>
            <a:off x="3304369" y="788589"/>
            <a:ext cx="4737300" cy="3024900"/>
          </a:xfrm>
          <a:prstGeom prst="rect">
            <a:avLst/>
          </a:prstGeom>
          <a:solidFill>
            <a:srgbClr val="073763">
              <a:alpha val="192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smtClean="0">
                <a:solidFill>
                  <a:srgbClr val="FFFFFF"/>
                </a:solidFill>
                <a:latin typeface="Roboto"/>
                <a:ea typeface="Roboto"/>
                <a:cs typeface="Roboto"/>
                <a:sym typeface="Roboto"/>
              </a:rPr>
              <a:t>This can all be done with minimal data preparation and the </a:t>
            </a:r>
            <a:r>
              <a:rPr lang="en-US" sz="2000" dirty="0" err="1" smtClean="0">
                <a:solidFill>
                  <a:srgbClr val="FFFFFF"/>
                </a:solidFill>
                <a:latin typeface="Roboto"/>
                <a:ea typeface="Roboto"/>
                <a:cs typeface="Roboto"/>
                <a:sym typeface="Roboto"/>
              </a:rPr>
              <a:t>MLXtend</a:t>
            </a:r>
            <a:r>
              <a:rPr lang="en-US" sz="2000" dirty="0" smtClean="0">
                <a:solidFill>
                  <a:srgbClr val="FFFFFF"/>
                </a:solidFill>
                <a:latin typeface="Roboto"/>
                <a:ea typeface="Roboto"/>
                <a:cs typeface="Roboto"/>
                <a:sym typeface="Roboto"/>
              </a:rPr>
              <a:t> library for python</a:t>
            </a:r>
            <a:endParaRPr sz="2000" dirty="0">
              <a:solidFill>
                <a:srgbClr val="FFFFFF"/>
              </a:solidFill>
              <a:latin typeface="Roboto"/>
              <a:ea typeface="Roboto"/>
              <a:cs typeface="Roboto"/>
              <a:sym typeface="Roboto"/>
            </a:endParaRPr>
          </a:p>
        </p:txBody>
      </p:sp>
      <p:sp>
        <p:nvSpPr>
          <p:cNvPr id="6" name="Google Shape;70;p14"/>
          <p:cNvSpPr txBox="1">
            <a:spLocks/>
          </p:cNvSpPr>
          <p:nvPr/>
        </p:nvSpPr>
        <p:spPr>
          <a:xfrm>
            <a:off x="0" y="1494039"/>
            <a:ext cx="2086745" cy="932786"/>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chemeClr val="lt1"/>
              </a:buClr>
              <a:buSzPts val="1800"/>
              <a:buFont typeface="Montserrat"/>
              <a:buNone/>
              <a:tabLst/>
              <a:defRPr/>
            </a:pPr>
            <a:r>
              <a:rPr kumimoji="0" lang="en-US" sz="2200" b="1" i="0" u="none" strike="noStrike" kern="0" cap="none" spc="0" normalizeH="0" baseline="0" noProof="0" smtClean="0">
                <a:ln>
                  <a:noFill/>
                </a:ln>
                <a:solidFill>
                  <a:schemeClr val="lt1"/>
                </a:solidFill>
                <a:effectLst/>
                <a:uLnTx/>
                <a:uFillTx/>
                <a:latin typeface="Montserrat"/>
                <a:ea typeface="Montserrat"/>
                <a:cs typeface="Montserrat"/>
                <a:sym typeface="Montserrat"/>
              </a:rPr>
              <a:t>CASE STUDY</a:t>
            </a:r>
            <a:endParaRPr kumimoji="0" lang="en-US" sz="2200" b="1" i="0" u="none" strike="noStrike" kern="0" cap="none" spc="0" normalizeH="0" baseline="0" noProof="0" dirty="0">
              <a:ln>
                <a:noFill/>
              </a:ln>
              <a:solidFill>
                <a:schemeClr val="lt1"/>
              </a:solidFill>
              <a:effectLst/>
              <a:uLnTx/>
              <a:uFillTx/>
              <a:latin typeface="Montserrat"/>
              <a:ea typeface="Montserrat"/>
              <a:cs typeface="Montserrat"/>
              <a:sym typeface="Montserrat"/>
            </a:endParaRPr>
          </a:p>
        </p:txBody>
      </p:sp>
      <p:sp>
        <p:nvSpPr>
          <p:cNvPr id="7" name="Google Shape;69;p14"/>
          <p:cNvSpPr txBox="1">
            <a:spLocks noGrp="1"/>
          </p:cNvSpPr>
          <p:nvPr>
            <p:ph type="sldNum" idx="12"/>
          </p:nvPr>
        </p:nvSpPr>
        <p:spPr>
          <a:xfrm>
            <a:off x="0" y="1638964"/>
            <a:ext cx="2086745" cy="13543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2</a:t>
            </a:r>
            <a:endParaRPr dirty="0"/>
          </a:p>
        </p:txBody>
      </p:sp>
      <p:sp>
        <p:nvSpPr>
          <p:cNvPr id="8" name="Google Shape;400;p40"/>
          <p:cNvSpPr/>
          <p:nvPr/>
        </p:nvSpPr>
        <p:spPr>
          <a:xfrm>
            <a:off x="4083893" y="3085792"/>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773;p40"/>
          <p:cNvGrpSpPr/>
          <p:nvPr/>
        </p:nvGrpSpPr>
        <p:grpSpPr>
          <a:xfrm>
            <a:off x="6882354" y="1107006"/>
            <a:ext cx="460615" cy="418653"/>
            <a:chOff x="4556450" y="4963575"/>
            <a:chExt cx="548025" cy="498100"/>
          </a:xfrm>
        </p:grpSpPr>
        <p:sp>
          <p:nvSpPr>
            <p:cNvPr id="10" name="Google Shape;774;p40"/>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5;p40"/>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6;p40"/>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7;p40"/>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78;p40"/>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568;p40"/>
          <p:cNvGrpSpPr/>
          <p:nvPr/>
        </p:nvGrpSpPr>
        <p:grpSpPr>
          <a:xfrm>
            <a:off x="4083893" y="1127976"/>
            <a:ext cx="377460" cy="374029"/>
            <a:chOff x="5941025" y="3634400"/>
            <a:chExt cx="467650" cy="467650"/>
          </a:xfrm>
        </p:grpSpPr>
        <p:sp>
          <p:nvSpPr>
            <p:cNvPr id="16" name="Google Shape;569;p40"/>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70;p40"/>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71;p40"/>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72;p40"/>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73;p40"/>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74;p40"/>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521;p40"/>
          <p:cNvGrpSpPr/>
          <p:nvPr/>
        </p:nvGrpSpPr>
        <p:grpSpPr>
          <a:xfrm>
            <a:off x="6932358" y="3119045"/>
            <a:ext cx="397136" cy="305017"/>
            <a:chOff x="568950" y="3686775"/>
            <a:chExt cx="472500" cy="362900"/>
          </a:xfrm>
        </p:grpSpPr>
        <p:sp>
          <p:nvSpPr>
            <p:cNvPr id="23" name="Google Shape;522;p40"/>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3;p40"/>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4;p40"/>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560;p40"/>
          <p:cNvGrpSpPr/>
          <p:nvPr/>
        </p:nvGrpSpPr>
        <p:grpSpPr>
          <a:xfrm>
            <a:off x="5454466" y="1136938"/>
            <a:ext cx="419992" cy="359797"/>
            <a:chOff x="5292575" y="3681900"/>
            <a:chExt cx="420150" cy="373275"/>
          </a:xfrm>
        </p:grpSpPr>
        <p:sp>
          <p:nvSpPr>
            <p:cNvPr id="27" name="Google Shape;561;p40"/>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62;p40"/>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63;p40"/>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64;p40"/>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65;p40"/>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66;p40"/>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67;p40"/>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8" name="Picture 37" descr="pngfind.com-python-logo-png-626208.png"/>
          <p:cNvPicPr>
            <a:picLocks noChangeAspect="1"/>
          </p:cNvPicPr>
          <p:nvPr/>
        </p:nvPicPr>
        <p:blipFill>
          <a:blip r:embed="rId3"/>
          <a:stretch>
            <a:fillRect/>
          </a:stretch>
        </p:blipFill>
        <p:spPr>
          <a:xfrm>
            <a:off x="5388881" y="2993348"/>
            <a:ext cx="575313" cy="57531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2086744" y="0"/>
            <a:ext cx="7057255" cy="69272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800" b="1" dirty="0" smtClean="0"/>
              <a:t>  </a:t>
            </a:r>
            <a:r>
              <a:rPr lang="en-US" sz="2800" b="1" dirty="0" smtClean="0"/>
              <a:t> Recommendation System Implementation</a:t>
            </a:r>
            <a:endParaRPr sz="2800" dirty="0" smtClean="0"/>
          </a:p>
          <a:p>
            <a:pPr marL="0" lvl="0" indent="0" algn="l" rtl="0">
              <a:spcBef>
                <a:spcPts val="600"/>
              </a:spcBef>
              <a:spcAft>
                <a:spcPts val="0"/>
              </a:spcAft>
              <a:buNone/>
            </a:pPr>
            <a:endParaRPr sz="1200" dirty="0"/>
          </a:p>
        </p:txBody>
      </p:sp>
      <p:sp>
        <p:nvSpPr>
          <p:cNvPr id="69" name="Google Shape;69;p14"/>
          <p:cNvSpPr txBox="1">
            <a:spLocks noGrp="1"/>
          </p:cNvSpPr>
          <p:nvPr>
            <p:ph type="sldNum" idx="12"/>
          </p:nvPr>
        </p:nvSpPr>
        <p:spPr>
          <a:xfrm>
            <a:off x="0" y="1638964"/>
            <a:ext cx="2086745" cy="13543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2</a:t>
            </a:r>
            <a:endParaRPr dirty="0"/>
          </a:p>
        </p:txBody>
      </p:sp>
      <p:sp>
        <p:nvSpPr>
          <p:cNvPr id="70" name="Google Shape;70;p14"/>
          <p:cNvSpPr txBox="1">
            <a:spLocks noGrp="1"/>
          </p:cNvSpPr>
          <p:nvPr>
            <p:ph type="title"/>
          </p:nvPr>
        </p:nvSpPr>
        <p:spPr>
          <a:xfrm>
            <a:off x="0" y="1494039"/>
            <a:ext cx="2086745" cy="9327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smtClean="0"/>
              <a:t>CASE STUDY</a:t>
            </a:r>
            <a:endParaRPr sz="2200" dirty="0"/>
          </a:p>
        </p:txBody>
      </p:sp>
      <p:sp>
        <p:nvSpPr>
          <p:cNvPr id="16" name="Google Shape;269;p30"/>
          <p:cNvSpPr/>
          <p:nvPr/>
        </p:nvSpPr>
        <p:spPr>
          <a:xfrm>
            <a:off x="2441325" y="1979140"/>
            <a:ext cx="6301500" cy="573900"/>
          </a:xfrm>
          <a:prstGeom prst="homePlate">
            <a:avLst>
              <a:gd name="adj" fmla="val 50000"/>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0;p30"/>
          <p:cNvSpPr/>
          <p:nvPr/>
        </p:nvSpPr>
        <p:spPr>
          <a:xfrm>
            <a:off x="2695925" y="1540990"/>
            <a:ext cx="1450200" cy="1450200"/>
          </a:xfrm>
          <a:prstGeom prst="ellipse">
            <a:avLst/>
          </a:prstGeom>
          <a:solidFill>
            <a:schemeClr val="accent1"/>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Roboto"/>
                <a:ea typeface="Roboto"/>
                <a:cs typeface="Roboto"/>
                <a:sym typeface="Roboto"/>
              </a:rPr>
              <a:t>first</a:t>
            </a:r>
            <a:endParaRPr dirty="0">
              <a:solidFill>
                <a:srgbClr val="FFFFFF"/>
              </a:solidFill>
              <a:latin typeface="Roboto"/>
              <a:ea typeface="Roboto"/>
              <a:cs typeface="Roboto"/>
              <a:sym typeface="Roboto"/>
            </a:endParaRPr>
          </a:p>
        </p:txBody>
      </p:sp>
      <p:sp>
        <p:nvSpPr>
          <p:cNvPr id="18" name="Google Shape;271;p30"/>
          <p:cNvSpPr/>
          <p:nvPr/>
        </p:nvSpPr>
        <p:spPr>
          <a:xfrm>
            <a:off x="4783163" y="1540990"/>
            <a:ext cx="1450200" cy="1450200"/>
          </a:xfrm>
          <a:prstGeom prst="ellipse">
            <a:avLst/>
          </a:prstGeom>
          <a:solidFill>
            <a:srgbClr val="3D85C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second</a:t>
            </a:r>
            <a:endParaRPr>
              <a:solidFill>
                <a:srgbClr val="FFFFFF"/>
              </a:solidFill>
              <a:latin typeface="Roboto"/>
              <a:ea typeface="Roboto"/>
              <a:cs typeface="Roboto"/>
              <a:sym typeface="Roboto"/>
            </a:endParaRPr>
          </a:p>
        </p:txBody>
      </p:sp>
      <p:sp>
        <p:nvSpPr>
          <p:cNvPr id="19" name="Google Shape;272;p30"/>
          <p:cNvSpPr/>
          <p:nvPr/>
        </p:nvSpPr>
        <p:spPr>
          <a:xfrm>
            <a:off x="6870401" y="1540990"/>
            <a:ext cx="1450200" cy="1450200"/>
          </a:xfrm>
          <a:prstGeom prst="ellipse">
            <a:avLst/>
          </a:prstGeom>
          <a:solidFill>
            <a:schemeClr val="accent2"/>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last</a:t>
            </a:r>
            <a:endParaRPr>
              <a:solidFill>
                <a:srgbClr val="FFFFFF"/>
              </a:solidFill>
              <a:latin typeface="Roboto"/>
              <a:ea typeface="Roboto"/>
              <a:cs typeface="Roboto"/>
              <a:sym typeface="Roboto"/>
            </a:endParaRPr>
          </a:p>
        </p:txBody>
      </p:sp>
      <p:sp>
        <p:nvSpPr>
          <p:cNvPr id="20" name="Google Shape;277;p31"/>
          <p:cNvSpPr txBox="1">
            <a:spLocks noGrp="1"/>
          </p:cNvSpPr>
          <p:nvPr>
            <p:ph type="body" idx="1"/>
          </p:nvPr>
        </p:nvSpPr>
        <p:spPr>
          <a:xfrm>
            <a:off x="2441325" y="3177798"/>
            <a:ext cx="2171058"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smtClean="0"/>
              <a:t>Data Prep</a:t>
            </a:r>
            <a:endParaRPr b="1" dirty="0" smtClean="0"/>
          </a:p>
          <a:p>
            <a:pPr indent="-330200">
              <a:lnSpc>
                <a:spcPct val="115000"/>
              </a:lnSpc>
              <a:buClr>
                <a:srgbClr val="6FA8DC"/>
              </a:buClr>
              <a:buSzPts val="1600"/>
            </a:pPr>
            <a:r>
              <a:rPr lang="en-US" sz="1200" dirty="0" smtClean="0"/>
              <a:t>Group by order number</a:t>
            </a:r>
            <a:endParaRPr lang="en-US" sz="1200" dirty="0" smtClean="0"/>
          </a:p>
          <a:p>
            <a:pPr lvl="0" indent="-330200">
              <a:lnSpc>
                <a:spcPct val="115000"/>
              </a:lnSpc>
              <a:buClr>
                <a:srgbClr val="6FA8DC"/>
              </a:buClr>
              <a:buSzPts val="1600"/>
            </a:pPr>
            <a:r>
              <a:rPr lang="en-US" sz="1200" dirty="0" smtClean="0"/>
              <a:t>Predict L3 Category</a:t>
            </a:r>
          </a:p>
          <a:p>
            <a:pPr lvl="0" indent="-330200">
              <a:lnSpc>
                <a:spcPct val="115000"/>
              </a:lnSpc>
              <a:buClr>
                <a:srgbClr val="6FA8DC"/>
              </a:buClr>
              <a:buSzPts val="1600"/>
            </a:pPr>
            <a:r>
              <a:rPr lang="en-US" sz="1200" dirty="0" smtClean="0"/>
              <a:t>One-hot encode</a:t>
            </a:r>
            <a:endParaRPr sz="1200" dirty="0"/>
          </a:p>
        </p:txBody>
      </p:sp>
      <p:sp>
        <p:nvSpPr>
          <p:cNvPr id="21" name="Google Shape;277;p31"/>
          <p:cNvSpPr txBox="1">
            <a:spLocks/>
          </p:cNvSpPr>
          <p:nvPr/>
        </p:nvSpPr>
        <p:spPr>
          <a:xfrm>
            <a:off x="4522545" y="3177798"/>
            <a:ext cx="2171058" cy="13050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600"/>
              </a:spcBef>
              <a:spcAft>
                <a:spcPts val="0"/>
              </a:spcAft>
              <a:buClr>
                <a:schemeClr val="accent3"/>
              </a:buClr>
              <a:buSzPts val="2400"/>
              <a:buFont typeface="Roboto"/>
              <a:buNone/>
              <a:tabLst/>
              <a:defRPr/>
            </a:pPr>
            <a:r>
              <a:rPr kumimoji="0" lang="en-US" sz="2400" b="1" i="0" u="none" strike="noStrike" kern="0" cap="none" spc="0" normalizeH="0" baseline="0" noProof="0" dirty="0" smtClean="0">
                <a:ln>
                  <a:noFill/>
                </a:ln>
                <a:solidFill>
                  <a:schemeClr val="dk1"/>
                </a:solidFill>
                <a:effectLst/>
                <a:uLnTx/>
                <a:uFillTx/>
                <a:latin typeface="Roboto"/>
                <a:ea typeface="Roboto"/>
                <a:cs typeface="Roboto"/>
                <a:sym typeface="Roboto"/>
              </a:rPr>
              <a:t>Assoc.</a:t>
            </a:r>
            <a:r>
              <a:rPr kumimoji="0" lang="en-US" sz="2400" b="1" i="0" u="none" strike="noStrike" kern="0" cap="none" spc="0" normalizeH="0" noProof="0" dirty="0" smtClean="0">
                <a:ln>
                  <a:noFill/>
                </a:ln>
                <a:solidFill>
                  <a:schemeClr val="dk1"/>
                </a:solidFill>
                <a:effectLst/>
                <a:uLnTx/>
                <a:uFillTx/>
                <a:latin typeface="Roboto"/>
                <a:ea typeface="Roboto"/>
                <a:cs typeface="Roboto"/>
                <a:sym typeface="Roboto"/>
              </a:rPr>
              <a:t> Rules</a:t>
            </a:r>
            <a:endParaRPr kumimoji="0" lang="en-US" sz="2400" b="1" i="0" u="none" strike="noStrike" kern="0" cap="none" spc="0" normalizeH="0" baseline="0" noProof="0" dirty="0" smtClean="0">
              <a:ln>
                <a:noFill/>
              </a:ln>
              <a:solidFill>
                <a:schemeClr val="dk1"/>
              </a:solidFill>
              <a:effectLst/>
              <a:uLnTx/>
              <a:uFillTx/>
              <a:latin typeface="Roboto"/>
              <a:ea typeface="Roboto"/>
              <a:cs typeface="Roboto"/>
              <a:sym typeface="Roboto"/>
            </a:endParaRPr>
          </a:p>
          <a:p>
            <a:pPr marL="457200" marR="0" lvl="0" indent="-330200" algn="l" defTabSz="914400" rtl="0" eaLnBrk="1" fontAlgn="auto" latinLnBrk="0" hangingPunct="1">
              <a:lnSpc>
                <a:spcPct val="115000"/>
              </a:lnSpc>
              <a:spcBef>
                <a:spcPts val="600"/>
              </a:spcBef>
              <a:spcAft>
                <a:spcPts val="0"/>
              </a:spcAft>
              <a:buClr>
                <a:srgbClr val="6FA8DC"/>
              </a:buClr>
              <a:buSzPts val="1600"/>
              <a:buFont typeface="Roboto"/>
              <a:buChar char="▸"/>
              <a:tabLst/>
              <a:defRPr/>
            </a:pPr>
            <a:r>
              <a:rPr kumimoji="0" lang="en-US" sz="1200" b="0" i="0" u="none" strike="noStrike" kern="0" cap="none" spc="0" normalizeH="0" baseline="0" noProof="0" dirty="0" err="1" smtClean="0">
                <a:ln>
                  <a:noFill/>
                </a:ln>
                <a:solidFill>
                  <a:schemeClr val="dk1"/>
                </a:solidFill>
                <a:effectLst/>
                <a:uLnTx/>
                <a:uFillTx/>
                <a:latin typeface="Roboto"/>
                <a:ea typeface="Roboto"/>
                <a:cs typeface="Roboto"/>
                <a:sym typeface="Roboto"/>
              </a:rPr>
              <a:t>Apriori</a:t>
            </a:r>
            <a:r>
              <a:rPr kumimoji="0" lang="en-US" sz="1200" b="0" i="0" u="none" strike="noStrike" kern="0" cap="none" spc="0" normalizeH="0" baseline="0" noProof="0" dirty="0" smtClean="0">
                <a:ln>
                  <a:noFill/>
                </a:ln>
                <a:solidFill>
                  <a:schemeClr val="dk1"/>
                </a:solidFill>
                <a:effectLst/>
                <a:uLnTx/>
                <a:uFillTx/>
                <a:latin typeface="Roboto"/>
                <a:ea typeface="Roboto"/>
                <a:cs typeface="Roboto"/>
                <a:sym typeface="Roboto"/>
              </a:rPr>
              <a:t> algorithm</a:t>
            </a:r>
          </a:p>
          <a:p>
            <a:pPr marL="457200" marR="0" lvl="0" indent="-330200" algn="l" defTabSz="914400" rtl="0" eaLnBrk="1" fontAlgn="auto" latinLnBrk="0" hangingPunct="1">
              <a:lnSpc>
                <a:spcPct val="115000"/>
              </a:lnSpc>
              <a:spcBef>
                <a:spcPts val="600"/>
              </a:spcBef>
              <a:spcAft>
                <a:spcPts val="0"/>
              </a:spcAft>
              <a:buClr>
                <a:srgbClr val="6FA8DC"/>
              </a:buClr>
              <a:buSzPts val="1600"/>
              <a:buFont typeface="Roboto"/>
              <a:buChar char="▸"/>
              <a:tabLst/>
              <a:defRPr/>
            </a:pPr>
            <a:r>
              <a:rPr kumimoji="0" lang="en-US" sz="1200" b="0" i="0" u="none" strike="noStrike" kern="0" cap="none" spc="0" normalizeH="0" baseline="0" noProof="0" dirty="0" smtClean="0">
                <a:ln>
                  <a:noFill/>
                </a:ln>
                <a:solidFill>
                  <a:schemeClr val="dk1"/>
                </a:solidFill>
                <a:effectLst/>
                <a:uLnTx/>
                <a:uFillTx/>
                <a:latin typeface="Roboto"/>
                <a:ea typeface="Roboto"/>
                <a:cs typeface="Roboto"/>
                <a:sym typeface="Roboto"/>
              </a:rPr>
              <a:t>Find frequent</a:t>
            </a:r>
            <a:r>
              <a:rPr kumimoji="0" lang="en-US" sz="1200" b="0" i="0" u="none" strike="noStrike" kern="0" cap="none" spc="0" normalizeH="0" noProof="0" dirty="0" smtClean="0">
                <a:ln>
                  <a:noFill/>
                </a:ln>
                <a:solidFill>
                  <a:schemeClr val="dk1"/>
                </a:solidFill>
                <a:effectLst/>
                <a:uLnTx/>
                <a:uFillTx/>
                <a:latin typeface="Roboto"/>
                <a:ea typeface="Roboto"/>
                <a:cs typeface="Roboto"/>
                <a:sym typeface="Roboto"/>
              </a:rPr>
              <a:t> itemsets</a:t>
            </a:r>
            <a:endParaRPr kumimoji="0" lang="en-US" sz="1200" b="0" i="0" u="none" strike="noStrike" kern="0" cap="none" spc="0" normalizeH="0" baseline="0" noProof="0" dirty="0" smtClean="0">
              <a:ln>
                <a:noFill/>
              </a:ln>
              <a:solidFill>
                <a:schemeClr val="dk1"/>
              </a:solidFill>
              <a:effectLst/>
              <a:uLnTx/>
              <a:uFillTx/>
              <a:latin typeface="Roboto"/>
              <a:ea typeface="Roboto"/>
              <a:cs typeface="Roboto"/>
              <a:sym typeface="Roboto"/>
            </a:endParaRPr>
          </a:p>
          <a:p>
            <a:pPr marL="457200" marR="0" lvl="0" indent="-330200" algn="l" defTabSz="914400" rtl="0" eaLnBrk="1" fontAlgn="auto" latinLnBrk="0" hangingPunct="1">
              <a:lnSpc>
                <a:spcPct val="115000"/>
              </a:lnSpc>
              <a:spcBef>
                <a:spcPts val="600"/>
              </a:spcBef>
              <a:spcAft>
                <a:spcPts val="0"/>
              </a:spcAft>
              <a:buClr>
                <a:srgbClr val="6FA8DC"/>
              </a:buClr>
              <a:buSzPts val="1600"/>
              <a:buFont typeface="Roboto"/>
              <a:buChar char="▸"/>
              <a:tabLst/>
              <a:defRPr/>
            </a:pPr>
            <a:r>
              <a:rPr kumimoji="0" lang="en-US" sz="1200" b="0" i="0" u="none" strike="noStrike" kern="0" cap="none" spc="0" normalizeH="0" baseline="0" noProof="0" dirty="0" smtClean="0">
                <a:ln>
                  <a:noFill/>
                </a:ln>
                <a:solidFill>
                  <a:schemeClr val="dk1"/>
                </a:solidFill>
                <a:effectLst/>
                <a:uLnTx/>
                <a:uFillTx/>
                <a:latin typeface="Roboto"/>
                <a:ea typeface="Roboto"/>
                <a:cs typeface="Roboto"/>
                <a:sym typeface="Roboto"/>
              </a:rPr>
              <a:t>Generate Association rules</a:t>
            </a:r>
            <a:endParaRPr kumimoji="0" lang="en-US" sz="1200" b="0" i="0" u="none" strike="noStrike" kern="0" cap="none" spc="0" normalizeH="0" baseline="0" noProof="0" dirty="0">
              <a:ln>
                <a:noFill/>
              </a:ln>
              <a:solidFill>
                <a:schemeClr val="dk1"/>
              </a:solidFill>
              <a:effectLst/>
              <a:uLnTx/>
              <a:uFillTx/>
              <a:latin typeface="Roboto"/>
              <a:ea typeface="Roboto"/>
              <a:cs typeface="Roboto"/>
              <a:sym typeface="Roboto"/>
            </a:endParaRPr>
          </a:p>
        </p:txBody>
      </p:sp>
      <p:sp>
        <p:nvSpPr>
          <p:cNvPr id="22" name="Google Shape;277;p31"/>
          <p:cNvSpPr txBox="1">
            <a:spLocks/>
          </p:cNvSpPr>
          <p:nvPr/>
        </p:nvSpPr>
        <p:spPr>
          <a:xfrm>
            <a:off x="6878483" y="3177797"/>
            <a:ext cx="2171058" cy="13050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600"/>
              </a:spcBef>
              <a:spcAft>
                <a:spcPts val="0"/>
              </a:spcAft>
              <a:buClr>
                <a:schemeClr val="accent3"/>
              </a:buClr>
              <a:buSzPts val="2400"/>
              <a:buFont typeface="Roboto"/>
              <a:buNone/>
              <a:tabLst/>
              <a:defRPr/>
            </a:pPr>
            <a:r>
              <a:rPr kumimoji="0" lang="en-US" sz="2400" b="1" i="0" u="none" strike="noStrike" kern="0" cap="none" spc="0" normalizeH="0" baseline="0" noProof="0" dirty="0" smtClean="0">
                <a:ln>
                  <a:noFill/>
                </a:ln>
                <a:solidFill>
                  <a:schemeClr val="dk1"/>
                </a:solidFill>
                <a:effectLst/>
                <a:uLnTx/>
                <a:uFillTx/>
                <a:latin typeface="Roboto"/>
                <a:ea typeface="Roboto"/>
                <a:cs typeface="Roboto"/>
                <a:sym typeface="Roboto"/>
              </a:rPr>
              <a:t>Get </a:t>
            </a:r>
            <a:r>
              <a:rPr lang="en-US" sz="2400" b="1" dirty="0" smtClean="0">
                <a:solidFill>
                  <a:schemeClr val="dk1"/>
                </a:solidFill>
                <a:latin typeface="Roboto"/>
                <a:ea typeface="Roboto"/>
                <a:cs typeface="Roboto"/>
                <a:sym typeface="Roboto"/>
              </a:rPr>
              <a:t>Recs.</a:t>
            </a:r>
            <a:endParaRPr kumimoji="0" lang="en-US" sz="2400" b="1" i="0" u="none" strike="noStrike" kern="0" cap="none" spc="0" normalizeH="0" baseline="0" noProof="0" dirty="0" smtClean="0">
              <a:ln>
                <a:noFill/>
              </a:ln>
              <a:solidFill>
                <a:schemeClr val="dk1"/>
              </a:solidFill>
              <a:effectLst/>
              <a:uLnTx/>
              <a:uFillTx/>
              <a:latin typeface="Roboto"/>
              <a:ea typeface="Roboto"/>
              <a:cs typeface="Roboto"/>
              <a:sym typeface="Roboto"/>
            </a:endParaRPr>
          </a:p>
          <a:p>
            <a:pPr marL="457200" marR="0" lvl="0" indent="-330200" algn="l" defTabSz="914400" rtl="0" eaLnBrk="1" fontAlgn="auto" latinLnBrk="0" hangingPunct="1">
              <a:lnSpc>
                <a:spcPct val="115000"/>
              </a:lnSpc>
              <a:spcBef>
                <a:spcPts val="600"/>
              </a:spcBef>
              <a:spcAft>
                <a:spcPts val="0"/>
              </a:spcAft>
              <a:buClr>
                <a:srgbClr val="6FA8DC"/>
              </a:buClr>
              <a:buSzPts val="1600"/>
              <a:buFont typeface="Roboto"/>
              <a:buChar char="▸"/>
              <a:tabLst/>
              <a:defRPr/>
            </a:pPr>
            <a:r>
              <a:rPr kumimoji="0" lang="en-US" sz="1200" b="0" i="0" u="none" strike="noStrike" kern="0" cap="none" spc="0" normalizeH="0" baseline="0" noProof="0" dirty="0" smtClean="0">
                <a:ln>
                  <a:noFill/>
                </a:ln>
                <a:solidFill>
                  <a:schemeClr val="dk1"/>
                </a:solidFill>
                <a:effectLst/>
                <a:uLnTx/>
                <a:uFillTx/>
                <a:latin typeface="Roboto"/>
                <a:ea typeface="Roboto"/>
                <a:cs typeface="Roboto"/>
                <a:sym typeface="Roboto"/>
              </a:rPr>
              <a:t>Filter</a:t>
            </a:r>
            <a:r>
              <a:rPr kumimoji="0" lang="en-US" sz="1200" b="0" i="0" u="none" strike="noStrike" kern="0" cap="none" spc="0" normalizeH="0" noProof="0" dirty="0" smtClean="0">
                <a:ln>
                  <a:noFill/>
                </a:ln>
                <a:solidFill>
                  <a:schemeClr val="dk1"/>
                </a:solidFill>
                <a:effectLst/>
                <a:uLnTx/>
                <a:uFillTx/>
                <a:latin typeface="Roboto"/>
                <a:ea typeface="Roboto"/>
                <a:cs typeface="Roboto"/>
                <a:sym typeface="Roboto"/>
              </a:rPr>
              <a:t> associations</a:t>
            </a:r>
            <a:endParaRPr kumimoji="0" lang="en-US" sz="1200" b="0" i="0" u="none" strike="noStrike" kern="0" cap="none" spc="0" normalizeH="0" baseline="0" noProof="0" dirty="0" smtClean="0">
              <a:ln>
                <a:noFill/>
              </a:ln>
              <a:solidFill>
                <a:schemeClr val="dk1"/>
              </a:solidFill>
              <a:effectLst/>
              <a:uLnTx/>
              <a:uFillTx/>
              <a:latin typeface="Roboto"/>
              <a:ea typeface="Roboto"/>
              <a:cs typeface="Roboto"/>
              <a:sym typeface="Roboto"/>
            </a:endParaRPr>
          </a:p>
          <a:p>
            <a:pPr marL="457200" indent="-330200">
              <a:lnSpc>
                <a:spcPct val="115000"/>
              </a:lnSpc>
              <a:spcBef>
                <a:spcPts val="600"/>
              </a:spcBef>
              <a:buClr>
                <a:srgbClr val="6FA8DC"/>
              </a:buClr>
              <a:buSzPts val="1600"/>
              <a:buFont typeface="Roboto"/>
              <a:buChar char="▸"/>
            </a:pPr>
            <a:r>
              <a:rPr kumimoji="0" lang="en-US" sz="1200" b="0" i="0" u="none" strike="noStrike" kern="0" cap="none" spc="0" normalizeH="0" baseline="0" noProof="0" dirty="0" smtClean="0">
                <a:ln>
                  <a:noFill/>
                </a:ln>
                <a:solidFill>
                  <a:schemeClr val="dk1"/>
                </a:solidFill>
                <a:effectLst/>
                <a:uLnTx/>
                <a:uFillTx/>
                <a:latin typeface="Roboto"/>
                <a:ea typeface="Roboto"/>
                <a:cs typeface="Roboto"/>
                <a:sym typeface="Roboto"/>
              </a:rPr>
              <a:t>Support</a:t>
            </a:r>
          </a:p>
          <a:p>
            <a:pPr marL="457200" indent="-330200">
              <a:lnSpc>
                <a:spcPct val="115000"/>
              </a:lnSpc>
              <a:spcBef>
                <a:spcPts val="600"/>
              </a:spcBef>
              <a:buClr>
                <a:srgbClr val="6FA8DC"/>
              </a:buClr>
              <a:buSzPts val="1600"/>
              <a:buFont typeface="Roboto"/>
              <a:buChar char="▸"/>
            </a:pPr>
            <a:r>
              <a:rPr lang="en-US" sz="1200" dirty="0" smtClean="0">
                <a:solidFill>
                  <a:schemeClr val="dk1"/>
                </a:solidFill>
                <a:latin typeface="Roboto"/>
                <a:ea typeface="Roboto"/>
                <a:cs typeface="Roboto"/>
                <a:sym typeface="Roboto"/>
              </a:rPr>
              <a:t>Lift</a:t>
            </a:r>
            <a:endParaRPr kumimoji="0" lang="en-US" sz="1200" b="0" i="0" u="none" strike="noStrike" kern="0" cap="none" spc="0" normalizeH="0" baseline="0" noProof="0" dirty="0" smtClean="0">
              <a:ln>
                <a:noFill/>
              </a:ln>
              <a:solidFill>
                <a:schemeClr val="dk1"/>
              </a:solidFill>
              <a:effectLst/>
              <a:uLnTx/>
              <a:uFillTx/>
              <a:latin typeface="Roboto"/>
              <a:ea typeface="Roboto"/>
              <a:cs typeface="Roboto"/>
              <a:sym typeface="Roboto"/>
            </a:endParaRPr>
          </a:p>
          <a:p>
            <a:pPr marL="457200" marR="0" lvl="0" indent="-330200" algn="l" defTabSz="914400" rtl="0" eaLnBrk="1" fontAlgn="auto" latinLnBrk="0" hangingPunct="1">
              <a:lnSpc>
                <a:spcPct val="115000"/>
              </a:lnSpc>
              <a:spcBef>
                <a:spcPts val="600"/>
              </a:spcBef>
              <a:spcAft>
                <a:spcPts val="0"/>
              </a:spcAft>
              <a:buClr>
                <a:srgbClr val="6FA8DC"/>
              </a:buClr>
              <a:buSzPts val="1600"/>
              <a:buFont typeface="Roboto"/>
              <a:buChar char="▸"/>
              <a:tabLst/>
              <a:defRPr/>
            </a:pPr>
            <a:r>
              <a:rPr kumimoji="0" lang="en-US" sz="1200" b="0" i="0" u="none" strike="noStrike" kern="0" cap="none" spc="0" normalizeH="0" baseline="0" noProof="0" dirty="0" smtClean="0">
                <a:ln>
                  <a:noFill/>
                </a:ln>
                <a:solidFill>
                  <a:schemeClr val="dk1"/>
                </a:solidFill>
                <a:effectLst/>
                <a:uLnTx/>
                <a:uFillTx/>
                <a:latin typeface="Roboto"/>
                <a:ea typeface="Roboto"/>
                <a:cs typeface="Roboto"/>
                <a:sym typeface="Roboto"/>
              </a:rPr>
              <a:t>Confidence</a:t>
            </a:r>
            <a:endParaRPr kumimoji="0" lang="en-US" sz="1200" b="0" i="0" u="none" strike="noStrike" kern="0" cap="none" spc="0" normalizeH="0" baseline="0" noProof="0" dirty="0">
              <a:ln>
                <a:noFill/>
              </a:ln>
              <a:solidFill>
                <a:schemeClr val="dk1"/>
              </a:solidFill>
              <a:effectLst/>
              <a:uLnTx/>
              <a:uFillTx/>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2086744" y="0"/>
            <a:ext cx="7057255" cy="69272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800" b="1" dirty="0" smtClean="0"/>
              <a:t>  </a:t>
            </a:r>
            <a:r>
              <a:rPr lang="en-US" sz="2800" b="1" dirty="0" smtClean="0"/>
              <a:t> Outcome</a:t>
            </a:r>
            <a:endParaRPr sz="2800" dirty="0" smtClean="0"/>
          </a:p>
          <a:p>
            <a:pPr marL="0" lvl="0" indent="0" algn="l" rtl="0">
              <a:spcBef>
                <a:spcPts val="600"/>
              </a:spcBef>
              <a:spcAft>
                <a:spcPts val="0"/>
              </a:spcAft>
              <a:buNone/>
            </a:pPr>
            <a:endParaRPr sz="1200" dirty="0"/>
          </a:p>
        </p:txBody>
      </p:sp>
      <p:sp>
        <p:nvSpPr>
          <p:cNvPr id="69" name="Google Shape;69;p14"/>
          <p:cNvSpPr txBox="1">
            <a:spLocks noGrp="1"/>
          </p:cNvSpPr>
          <p:nvPr>
            <p:ph type="sldNum" idx="12"/>
          </p:nvPr>
        </p:nvSpPr>
        <p:spPr>
          <a:xfrm>
            <a:off x="0" y="1638964"/>
            <a:ext cx="2086745" cy="13543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2</a:t>
            </a:r>
            <a:endParaRPr dirty="0"/>
          </a:p>
        </p:txBody>
      </p:sp>
      <p:sp>
        <p:nvSpPr>
          <p:cNvPr id="70" name="Google Shape;70;p14"/>
          <p:cNvSpPr txBox="1">
            <a:spLocks noGrp="1"/>
          </p:cNvSpPr>
          <p:nvPr>
            <p:ph type="title"/>
          </p:nvPr>
        </p:nvSpPr>
        <p:spPr>
          <a:xfrm>
            <a:off x="0" y="1494039"/>
            <a:ext cx="2086745" cy="9327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smtClean="0"/>
              <a:t>CASE STUDY</a:t>
            </a:r>
            <a:endParaRPr sz="2200" dirty="0"/>
          </a:p>
        </p:txBody>
      </p:sp>
      <p:sp>
        <p:nvSpPr>
          <p:cNvPr id="20" name="Google Shape;277;p31"/>
          <p:cNvSpPr txBox="1">
            <a:spLocks noGrp="1"/>
          </p:cNvSpPr>
          <p:nvPr>
            <p:ph type="body" idx="1"/>
          </p:nvPr>
        </p:nvSpPr>
        <p:spPr>
          <a:xfrm>
            <a:off x="2086746" y="888399"/>
            <a:ext cx="7057254" cy="21049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smtClean="0"/>
              <a:t>Key Terms</a:t>
            </a:r>
            <a:endParaRPr b="1" dirty="0" smtClean="0"/>
          </a:p>
          <a:p>
            <a:pPr indent="-330200">
              <a:lnSpc>
                <a:spcPct val="115000"/>
              </a:lnSpc>
              <a:buClr>
                <a:srgbClr val="6FA8DC"/>
              </a:buClr>
              <a:buSzPts val="1600"/>
            </a:pPr>
            <a:r>
              <a:rPr lang="en-US" sz="1200" b="1" dirty="0" smtClean="0"/>
              <a:t>Support: </a:t>
            </a:r>
            <a:r>
              <a:rPr lang="en-US" sz="1200" dirty="0" smtClean="0"/>
              <a:t>Relative </a:t>
            </a:r>
            <a:r>
              <a:rPr lang="en-US" sz="1200" dirty="0" smtClean="0"/>
              <a:t>frequency</a:t>
            </a:r>
            <a:r>
              <a:rPr lang="en-US" sz="1200" dirty="0" smtClean="0"/>
              <a:t> items are in </a:t>
            </a:r>
            <a:r>
              <a:rPr lang="en-US" sz="1200" dirty="0" smtClean="0"/>
              <a:t>the same transactions</a:t>
            </a:r>
            <a:r>
              <a:rPr lang="en-US" sz="1200" dirty="0" smtClean="0"/>
              <a:t>.</a:t>
            </a:r>
          </a:p>
          <a:p>
            <a:pPr indent="-330200">
              <a:lnSpc>
                <a:spcPct val="115000"/>
              </a:lnSpc>
              <a:buClr>
                <a:srgbClr val="6FA8DC"/>
              </a:buClr>
              <a:buSzPts val="1600"/>
            </a:pPr>
            <a:r>
              <a:rPr lang="en-US" sz="1200" b="1" dirty="0" smtClean="0"/>
              <a:t>Lift: </a:t>
            </a:r>
            <a:r>
              <a:rPr lang="en-US" sz="1200" dirty="0" smtClean="0"/>
              <a:t>R</a:t>
            </a:r>
            <a:r>
              <a:rPr lang="en-US" sz="1200" dirty="0" smtClean="0"/>
              <a:t>atio </a:t>
            </a:r>
            <a:r>
              <a:rPr lang="en-US" sz="1200" dirty="0" smtClean="0"/>
              <a:t>of the observed support to what is expected if the</a:t>
            </a:r>
            <a:r>
              <a:rPr lang="en-US" sz="1200" dirty="0" smtClean="0"/>
              <a:t> association </a:t>
            </a:r>
            <a:r>
              <a:rPr lang="en-US" sz="1200" dirty="0" smtClean="0"/>
              <a:t>was</a:t>
            </a:r>
            <a:r>
              <a:rPr lang="en-US" sz="1200" dirty="0" smtClean="0"/>
              <a:t> random </a:t>
            </a:r>
            <a:br>
              <a:rPr lang="en-US" sz="1200" dirty="0" smtClean="0"/>
            </a:br>
            <a:r>
              <a:rPr lang="en-US" sz="1200" dirty="0" smtClean="0"/>
              <a:t>Greater than 1 = “interesting” association</a:t>
            </a:r>
          </a:p>
          <a:p>
            <a:pPr indent="-330200">
              <a:lnSpc>
                <a:spcPct val="115000"/>
              </a:lnSpc>
              <a:buClr>
                <a:srgbClr val="6FA8DC"/>
              </a:buClr>
              <a:buSzPts val="1600"/>
            </a:pPr>
            <a:r>
              <a:rPr lang="en-US" sz="1200" b="1" dirty="0" smtClean="0"/>
              <a:t>Confidence: </a:t>
            </a:r>
            <a:r>
              <a:rPr lang="en-US" sz="1200" dirty="0" smtClean="0"/>
              <a:t>R</a:t>
            </a:r>
            <a:r>
              <a:rPr lang="en-US" sz="1200" dirty="0" smtClean="0"/>
              <a:t>eliability </a:t>
            </a:r>
            <a:r>
              <a:rPr lang="en-US" sz="1200" dirty="0" smtClean="0"/>
              <a:t>measure for the association rules.</a:t>
            </a:r>
            <a:r>
              <a:rPr lang="en-US" sz="1200" b="1" dirty="0" smtClean="0"/>
              <a:t> </a:t>
            </a:r>
          </a:p>
          <a:p>
            <a:pPr lvl="0" indent="-330200">
              <a:lnSpc>
                <a:spcPct val="115000"/>
              </a:lnSpc>
              <a:buClr>
                <a:srgbClr val="6FA8DC"/>
              </a:buClr>
              <a:buSzPts val="1600"/>
            </a:pPr>
            <a:endParaRPr sz="1200" dirty="0"/>
          </a:p>
        </p:txBody>
      </p:sp>
      <p:sp>
        <p:nvSpPr>
          <p:cNvPr id="21" name="Google Shape;277;p31"/>
          <p:cNvSpPr txBox="1">
            <a:spLocks/>
          </p:cNvSpPr>
          <p:nvPr/>
        </p:nvSpPr>
        <p:spPr>
          <a:xfrm>
            <a:off x="2086745" y="3131330"/>
            <a:ext cx="7057253" cy="201217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600"/>
              </a:spcBef>
              <a:spcAft>
                <a:spcPts val="0"/>
              </a:spcAft>
              <a:buClr>
                <a:schemeClr val="accent3"/>
              </a:buClr>
              <a:buSzPts val="2400"/>
              <a:buFont typeface="Roboto"/>
              <a:buNone/>
              <a:tabLst/>
              <a:defRPr/>
            </a:pPr>
            <a:r>
              <a:rPr kumimoji="0" lang="en-US" sz="2400" b="1" i="0" u="none" strike="noStrike" kern="0" cap="none" spc="0" normalizeH="0" baseline="0" noProof="0" dirty="0" smtClean="0">
                <a:ln>
                  <a:noFill/>
                </a:ln>
                <a:solidFill>
                  <a:schemeClr val="dk1"/>
                </a:solidFill>
                <a:effectLst/>
                <a:uLnTx/>
                <a:uFillTx/>
                <a:latin typeface="Roboto"/>
                <a:ea typeface="Roboto"/>
                <a:cs typeface="Roboto"/>
                <a:sym typeface="Roboto"/>
              </a:rPr>
              <a:t>Recommendation </a:t>
            </a:r>
            <a:r>
              <a:rPr lang="en-US" sz="2400" b="1" dirty="0" smtClean="0">
                <a:solidFill>
                  <a:schemeClr val="dk1"/>
                </a:solidFill>
                <a:latin typeface="Roboto"/>
                <a:ea typeface="Roboto"/>
                <a:cs typeface="Roboto"/>
                <a:sym typeface="Roboto"/>
              </a:rPr>
              <a:t>Parameters</a:t>
            </a:r>
            <a:endParaRPr kumimoji="0" lang="en-US" sz="2400" b="1" i="0" u="none" strike="noStrike" kern="0" cap="none" spc="0" normalizeH="0" baseline="0" noProof="0" dirty="0" smtClean="0">
              <a:ln>
                <a:noFill/>
              </a:ln>
              <a:solidFill>
                <a:schemeClr val="dk1"/>
              </a:solidFill>
              <a:effectLst/>
              <a:uLnTx/>
              <a:uFillTx/>
              <a:latin typeface="Roboto"/>
              <a:ea typeface="Roboto"/>
              <a:cs typeface="Roboto"/>
              <a:sym typeface="Roboto"/>
            </a:endParaRPr>
          </a:p>
          <a:p>
            <a:pPr marL="457200" marR="0" lvl="0" indent="-330200" algn="l" defTabSz="914400" rtl="0" eaLnBrk="1" fontAlgn="auto" latinLnBrk="0" hangingPunct="1">
              <a:lnSpc>
                <a:spcPct val="115000"/>
              </a:lnSpc>
              <a:spcBef>
                <a:spcPts val="600"/>
              </a:spcBef>
              <a:spcAft>
                <a:spcPts val="0"/>
              </a:spcAft>
              <a:buClr>
                <a:srgbClr val="6FA8DC"/>
              </a:buClr>
              <a:buSzPts val="1600"/>
              <a:buFont typeface="Roboto"/>
              <a:buChar char="▸"/>
              <a:tabLst/>
              <a:defRPr/>
            </a:pPr>
            <a:r>
              <a:rPr kumimoji="0" lang="en-US" sz="1200" b="0" i="0" u="none" strike="noStrike" kern="0" cap="none" spc="0" normalizeH="0" baseline="0" noProof="0" dirty="0" smtClean="0">
                <a:ln>
                  <a:noFill/>
                </a:ln>
                <a:solidFill>
                  <a:schemeClr val="dk1"/>
                </a:solidFill>
                <a:effectLst/>
                <a:uLnTx/>
                <a:uFillTx/>
                <a:latin typeface="Roboto"/>
                <a:ea typeface="Roboto"/>
                <a:cs typeface="Roboto"/>
                <a:sym typeface="Roboto"/>
              </a:rPr>
              <a:t>Support &gt;=</a:t>
            </a:r>
            <a:r>
              <a:rPr kumimoji="0" lang="en-US" sz="1200" b="0" i="0" u="none" strike="noStrike" kern="0" cap="none" spc="0" normalizeH="0" noProof="0" dirty="0" smtClean="0">
                <a:ln>
                  <a:noFill/>
                </a:ln>
                <a:solidFill>
                  <a:schemeClr val="dk1"/>
                </a:solidFill>
                <a:effectLst/>
                <a:uLnTx/>
                <a:uFillTx/>
                <a:latin typeface="Roboto"/>
                <a:ea typeface="Roboto"/>
                <a:cs typeface="Roboto"/>
                <a:sym typeface="Roboto"/>
              </a:rPr>
              <a:t> 1</a:t>
            </a:r>
            <a:endParaRPr kumimoji="0" lang="en-US" sz="1200" b="0" i="0" u="none" strike="noStrike" kern="0" cap="none" spc="0" normalizeH="0" baseline="0" noProof="0" dirty="0" smtClean="0">
              <a:ln>
                <a:noFill/>
              </a:ln>
              <a:solidFill>
                <a:schemeClr val="dk1"/>
              </a:solidFill>
              <a:effectLst/>
              <a:uLnTx/>
              <a:uFillTx/>
              <a:latin typeface="Roboto"/>
              <a:ea typeface="Roboto"/>
              <a:cs typeface="Roboto"/>
              <a:sym typeface="Roboto"/>
            </a:endParaRPr>
          </a:p>
          <a:p>
            <a:pPr marL="457200" marR="0" lvl="0" indent="-330200" algn="l" defTabSz="914400" rtl="0" eaLnBrk="1" fontAlgn="auto" latinLnBrk="0" hangingPunct="1">
              <a:lnSpc>
                <a:spcPct val="115000"/>
              </a:lnSpc>
              <a:spcBef>
                <a:spcPts val="600"/>
              </a:spcBef>
              <a:spcAft>
                <a:spcPts val="0"/>
              </a:spcAft>
              <a:buClr>
                <a:srgbClr val="6FA8DC"/>
              </a:buClr>
              <a:buSzPts val="1600"/>
              <a:buFont typeface="Roboto"/>
              <a:buChar char="▸"/>
              <a:tabLst/>
              <a:defRPr/>
            </a:pPr>
            <a:r>
              <a:rPr kumimoji="0" lang="en-US" sz="1200" b="0" i="0" u="none" strike="noStrike" kern="0" cap="none" spc="0" normalizeH="0" baseline="0" noProof="0" dirty="0" smtClean="0">
                <a:ln>
                  <a:noFill/>
                </a:ln>
                <a:solidFill>
                  <a:schemeClr val="dk1"/>
                </a:solidFill>
                <a:effectLst/>
                <a:uLnTx/>
                <a:uFillTx/>
                <a:latin typeface="Roboto"/>
                <a:ea typeface="Roboto"/>
                <a:cs typeface="Roboto"/>
                <a:sym typeface="Roboto"/>
              </a:rPr>
              <a:t>Lift &gt;=</a:t>
            </a:r>
            <a:r>
              <a:rPr kumimoji="0" lang="en-US" sz="1200" b="0" i="0" u="none" strike="noStrike" kern="0" cap="none" spc="0" normalizeH="0" noProof="0" dirty="0" smtClean="0">
                <a:ln>
                  <a:noFill/>
                </a:ln>
                <a:solidFill>
                  <a:schemeClr val="dk1"/>
                </a:solidFill>
                <a:effectLst/>
                <a:uLnTx/>
                <a:uFillTx/>
                <a:latin typeface="Roboto"/>
                <a:ea typeface="Roboto"/>
                <a:cs typeface="Roboto"/>
                <a:sym typeface="Roboto"/>
              </a:rPr>
              <a:t> 6</a:t>
            </a:r>
            <a:endParaRPr kumimoji="0" lang="en-US" sz="1200" b="0" i="0" u="none" strike="noStrike" kern="0" cap="none" spc="0" normalizeH="0" baseline="0" noProof="0" dirty="0" smtClean="0">
              <a:ln>
                <a:noFill/>
              </a:ln>
              <a:solidFill>
                <a:schemeClr val="dk1"/>
              </a:solidFill>
              <a:effectLst/>
              <a:uLnTx/>
              <a:uFillTx/>
              <a:latin typeface="Roboto"/>
              <a:ea typeface="Roboto"/>
              <a:cs typeface="Roboto"/>
              <a:sym typeface="Roboto"/>
            </a:endParaRPr>
          </a:p>
          <a:p>
            <a:pPr marL="457200" marR="0" lvl="0" indent="-330200" algn="l" defTabSz="914400" rtl="0" eaLnBrk="1" fontAlgn="auto" latinLnBrk="0" hangingPunct="1">
              <a:lnSpc>
                <a:spcPct val="115000"/>
              </a:lnSpc>
              <a:spcBef>
                <a:spcPts val="600"/>
              </a:spcBef>
              <a:spcAft>
                <a:spcPts val="0"/>
              </a:spcAft>
              <a:buClr>
                <a:srgbClr val="6FA8DC"/>
              </a:buClr>
              <a:buSzPts val="1600"/>
              <a:buFont typeface="Roboto"/>
              <a:buChar char="▸"/>
              <a:tabLst/>
              <a:defRPr/>
            </a:pPr>
            <a:r>
              <a:rPr kumimoji="0" lang="en-US" sz="1200" b="0" i="0" u="none" strike="noStrike" kern="0" cap="none" spc="0" normalizeH="0" baseline="0" noProof="0" dirty="0" smtClean="0">
                <a:ln>
                  <a:noFill/>
                </a:ln>
                <a:solidFill>
                  <a:schemeClr val="dk1"/>
                </a:solidFill>
                <a:effectLst/>
                <a:uLnTx/>
                <a:uFillTx/>
                <a:latin typeface="Roboto"/>
                <a:ea typeface="Roboto"/>
                <a:cs typeface="Roboto"/>
                <a:sym typeface="Roboto"/>
              </a:rPr>
              <a:t>Confidence &gt;= 80%</a:t>
            </a:r>
            <a:endParaRPr kumimoji="0" lang="en-US" sz="1200" b="0" i="0" u="none" strike="noStrike" kern="0" cap="none" spc="0" normalizeH="0" baseline="0" noProof="0" dirty="0">
              <a:ln>
                <a:noFill/>
              </a:ln>
              <a:solidFill>
                <a:schemeClr val="dk1"/>
              </a:solidFill>
              <a:effectLst/>
              <a:uLnTx/>
              <a:uFillTx/>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2086744" y="0"/>
            <a:ext cx="7057255" cy="69272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800" b="1" dirty="0" smtClean="0"/>
              <a:t>  </a:t>
            </a:r>
            <a:r>
              <a:rPr lang="en-US" sz="2800" b="1" dirty="0" smtClean="0"/>
              <a:t> Recommendations Generated</a:t>
            </a:r>
          </a:p>
          <a:p>
            <a:pPr marL="0" lvl="0" indent="0" algn="ctr" rtl="0">
              <a:spcBef>
                <a:spcPts val="600"/>
              </a:spcBef>
              <a:spcAft>
                <a:spcPts val="0"/>
              </a:spcAft>
              <a:buNone/>
            </a:pPr>
            <a:r>
              <a:rPr lang="en-US" sz="2000" b="1" dirty="0" smtClean="0"/>
              <a:t>(Sample Best/Worst)</a:t>
            </a:r>
            <a:endParaRPr sz="2000" dirty="0" smtClean="0"/>
          </a:p>
          <a:p>
            <a:pPr marL="0" lvl="0" indent="0" algn="l" rtl="0">
              <a:spcBef>
                <a:spcPts val="600"/>
              </a:spcBef>
              <a:spcAft>
                <a:spcPts val="0"/>
              </a:spcAft>
              <a:buNone/>
            </a:pPr>
            <a:endParaRPr sz="1200" dirty="0"/>
          </a:p>
        </p:txBody>
      </p:sp>
      <p:sp>
        <p:nvSpPr>
          <p:cNvPr id="69" name="Google Shape;69;p14"/>
          <p:cNvSpPr txBox="1">
            <a:spLocks noGrp="1"/>
          </p:cNvSpPr>
          <p:nvPr>
            <p:ph type="sldNum" idx="12"/>
          </p:nvPr>
        </p:nvSpPr>
        <p:spPr>
          <a:xfrm>
            <a:off x="0" y="1638964"/>
            <a:ext cx="2086745" cy="13543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2</a:t>
            </a:r>
            <a:endParaRPr dirty="0"/>
          </a:p>
        </p:txBody>
      </p:sp>
      <p:sp>
        <p:nvSpPr>
          <p:cNvPr id="70" name="Google Shape;70;p14"/>
          <p:cNvSpPr txBox="1">
            <a:spLocks noGrp="1"/>
          </p:cNvSpPr>
          <p:nvPr>
            <p:ph type="title"/>
          </p:nvPr>
        </p:nvSpPr>
        <p:spPr>
          <a:xfrm>
            <a:off x="0" y="1494039"/>
            <a:ext cx="2086745" cy="9327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smtClean="0"/>
              <a:t>CASE STUDY</a:t>
            </a:r>
            <a:endParaRPr sz="2200" dirty="0"/>
          </a:p>
        </p:txBody>
      </p:sp>
      <p:graphicFrame>
        <p:nvGraphicFramePr>
          <p:cNvPr id="9" name="Table 8"/>
          <p:cNvGraphicFramePr>
            <a:graphicFrameLocks noGrp="1"/>
          </p:cNvGraphicFramePr>
          <p:nvPr/>
        </p:nvGraphicFramePr>
        <p:xfrm>
          <a:off x="2155403" y="1053993"/>
          <a:ext cx="6932335" cy="4016710"/>
        </p:xfrm>
        <a:graphic>
          <a:graphicData uri="http://schemas.openxmlformats.org/drawingml/2006/table">
            <a:tbl>
              <a:tblPr firstRow="1" bandRow="1">
                <a:tableStyleId>{325C4482-B19B-4F03-B16F-3FF60276A028}</a:tableStyleId>
              </a:tblPr>
              <a:tblGrid>
                <a:gridCol w="1920767"/>
                <a:gridCol w="1981368"/>
                <a:gridCol w="924466"/>
                <a:gridCol w="1082384"/>
                <a:gridCol w="1023350"/>
              </a:tblGrid>
              <a:tr h="628351">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Antecedents</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(Items)</a:t>
                      </a:r>
                      <a:endParaRPr lang="en-US" dirty="0"/>
                    </a:p>
                  </a:txBody>
                  <a:tcPr/>
                </a:tc>
                <a:tc>
                  <a:txBody>
                    <a:bodyPr/>
                    <a:lstStyle/>
                    <a:p>
                      <a:pPr algn="ctr"/>
                      <a:r>
                        <a:rPr lang="en-US" dirty="0" smtClean="0"/>
                        <a:t>Consequents</a:t>
                      </a:r>
                    </a:p>
                    <a:p>
                      <a:pPr algn="ctr"/>
                      <a:r>
                        <a:rPr lang="en-US" dirty="0" smtClean="0"/>
                        <a:t>(Recommendations)</a:t>
                      </a:r>
                      <a:endParaRPr lang="en-US" dirty="0"/>
                    </a:p>
                  </a:txBody>
                  <a:tcPr/>
                </a:tc>
                <a:tc>
                  <a:txBody>
                    <a:bodyPr/>
                    <a:lstStyle/>
                    <a:p>
                      <a:pPr algn="ctr"/>
                      <a:r>
                        <a:rPr lang="en-US" dirty="0" smtClean="0"/>
                        <a:t>Support</a:t>
                      </a:r>
                      <a:endParaRPr lang="en-US" dirty="0"/>
                    </a:p>
                  </a:txBody>
                  <a:tcPr/>
                </a:tc>
                <a:tc>
                  <a:txBody>
                    <a:bodyPr/>
                    <a:lstStyle/>
                    <a:p>
                      <a:pPr algn="ctr"/>
                      <a:r>
                        <a:rPr lang="en-US" dirty="0" smtClean="0"/>
                        <a:t>Confidence</a:t>
                      </a:r>
                      <a:endParaRPr lang="en-US" dirty="0"/>
                    </a:p>
                  </a:txBody>
                  <a:tcPr/>
                </a:tc>
                <a:tc>
                  <a:txBody>
                    <a:bodyPr/>
                    <a:lstStyle/>
                    <a:p>
                      <a:pPr algn="ctr"/>
                      <a:r>
                        <a:rPr lang="en-US" dirty="0" smtClean="0"/>
                        <a:t>Lift</a:t>
                      </a:r>
                      <a:endParaRPr lang="en-US" dirty="0"/>
                    </a:p>
                  </a:txBody>
                  <a:tcPr/>
                </a:tc>
              </a:tr>
              <a:tr h="370840">
                <a:tc>
                  <a:txBody>
                    <a:bodyPr/>
                    <a:lstStyle/>
                    <a:p>
                      <a:pPr algn="ctr"/>
                      <a:r>
                        <a:rPr lang="en-US" dirty="0" smtClean="0"/>
                        <a:t>Lock Nuts, Hex Nuts, Lock Washers</a:t>
                      </a:r>
                      <a:endParaRPr lang="en-US" dirty="0"/>
                    </a:p>
                  </a:txBody>
                  <a:tcPr/>
                </a:tc>
                <a:tc>
                  <a:txBody>
                    <a:bodyPr/>
                    <a:lstStyle/>
                    <a:p>
                      <a:pPr algn="ctr"/>
                      <a:r>
                        <a:rPr lang="en-US" dirty="0" smtClean="0"/>
                        <a:t>Flat Washers</a:t>
                      </a:r>
                      <a:endParaRPr lang="en-US" dirty="0"/>
                    </a:p>
                  </a:txBody>
                  <a:tcPr/>
                </a:tc>
                <a:tc>
                  <a:txBody>
                    <a:bodyPr/>
                    <a:lstStyle/>
                    <a:p>
                      <a:pPr algn="ctr"/>
                      <a:r>
                        <a:rPr lang="en-US" dirty="0" smtClean="0"/>
                        <a:t>0.013127</a:t>
                      </a:r>
                      <a:endParaRPr lang="en-US" dirty="0"/>
                    </a:p>
                  </a:txBody>
                  <a:tcPr/>
                </a:tc>
                <a:tc>
                  <a:txBody>
                    <a:bodyPr/>
                    <a:lstStyle/>
                    <a:p>
                      <a:pPr algn="ctr"/>
                      <a:r>
                        <a:rPr lang="en-US" dirty="0" smtClean="0"/>
                        <a:t>0.923201</a:t>
                      </a:r>
                      <a:endParaRPr lang="en-US" dirty="0"/>
                    </a:p>
                  </a:txBody>
                  <a:tcPr/>
                </a:tc>
                <a:tc>
                  <a:txBody>
                    <a:bodyPr/>
                    <a:lstStyle/>
                    <a:p>
                      <a:pPr algn="ctr"/>
                      <a:r>
                        <a:rPr lang="en-US" dirty="0" smtClean="0"/>
                        <a:t>7.892349</a:t>
                      </a:r>
                      <a:endParaRPr lang="en-US" dirty="0"/>
                    </a:p>
                  </a:txBody>
                  <a:tcPr/>
                </a:tc>
              </a:tr>
              <a:tr h="370840">
                <a:tc>
                  <a:txBody>
                    <a:bodyPr/>
                    <a:lstStyle/>
                    <a:p>
                      <a:pPr algn="ctr"/>
                      <a:r>
                        <a:rPr lang="en-US" dirty="0" smtClean="0"/>
                        <a:t>Trash Bags, Disposable Gloves, Toilet Paper</a:t>
                      </a:r>
                      <a:endParaRPr lang="en-US" dirty="0"/>
                    </a:p>
                  </a:txBody>
                  <a:tcPr/>
                </a:tc>
                <a:tc>
                  <a:txBody>
                    <a:bodyPr/>
                    <a:lstStyle/>
                    <a:p>
                      <a:pPr algn="ctr"/>
                      <a:r>
                        <a:rPr lang="en-US" dirty="0" smtClean="0"/>
                        <a:t>Paper Towels, Rolls</a:t>
                      </a:r>
                      <a:endParaRPr lang="en-US" dirty="0"/>
                    </a:p>
                  </a:txBody>
                  <a:tcPr/>
                </a:tc>
                <a:tc>
                  <a:txBody>
                    <a:bodyPr/>
                    <a:lstStyle/>
                    <a:p>
                      <a:pPr algn="ctr"/>
                      <a:r>
                        <a:rPr lang="en-US" dirty="0" smtClean="0"/>
                        <a:t>0.010004</a:t>
                      </a:r>
                      <a:endParaRPr lang="en-US" dirty="0"/>
                    </a:p>
                  </a:txBody>
                  <a:tcPr/>
                </a:tc>
                <a:tc>
                  <a:txBody>
                    <a:bodyPr/>
                    <a:lstStyle/>
                    <a:p>
                      <a:pPr algn="ctr"/>
                      <a:r>
                        <a:rPr lang="en-US" dirty="0" smtClean="0"/>
                        <a:t>0.822864</a:t>
                      </a:r>
                      <a:endParaRPr lang="en-US" dirty="0"/>
                    </a:p>
                  </a:txBody>
                  <a:tcPr/>
                </a:tc>
                <a:tc>
                  <a:txBody>
                    <a:bodyPr/>
                    <a:lstStyle/>
                    <a:p>
                      <a:pPr algn="ctr"/>
                      <a:r>
                        <a:rPr lang="en-US" dirty="0" smtClean="0"/>
                        <a:t>12.547244</a:t>
                      </a:r>
                      <a:endParaRPr lang="en-US" dirty="0"/>
                    </a:p>
                  </a:txBody>
                  <a:tcPr/>
                </a:tc>
              </a:tr>
              <a:tr h="370840">
                <a:tc>
                  <a:txBody>
                    <a:bodyPr/>
                    <a:lstStyle/>
                    <a:p>
                      <a:pPr algn="ctr"/>
                      <a:r>
                        <a:rPr lang="en-US" dirty="0" smtClean="0"/>
                        <a:t>Lock Nuts, Flat Washers, Hex Nuts, Lock Washers</a:t>
                      </a:r>
                      <a:endParaRPr lang="en-US" dirty="0"/>
                    </a:p>
                  </a:txBody>
                  <a:tcPr/>
                </a:tc>
                <a:tc>
                  <a:txBody>
                    <a:bodyPr/>
                    <a:lstStyle/>
                    <a:p>
                      <a:pPr algn="ctr"/>
                      <a:r>
                        <a:rPr lang="en-US" dirty="0" smtClean="0"/>
                        <a:t>Hex Head Cap Screws</a:t>
                      </a:r>
                      <a:endParaRPr lang="en-US" dirty="0"/>
                    </a:p>
                  </a:txBody>
                  <a:tcPr/>
                </a:tc>
                <a:tc>
                  <a:txBody>
                    <a:bodyPr/>
                    <a:lstStyle/>
                    <a:p>
                      <a:pPr algn="ctr"/>
                      <a:r>
                        <a:rPr lang="en-US" dirty="0" smtClean="0"/>
                        <a:t>0.011447</a:t>
                      </a:r>
                      <a:endParaRPr lang="en-US" dirty="0"/>
                    </a:p>
                  </a:txBody>
                  <a:tcPr/>
                </a:tc>
                <a:tc>
                  <a:txBody>
                    <a:bodyPr/>
                    <a:lstStyle/>
                    <a:p>
                      <a:pPr algn="ctr"/>
                      <a:r>
                        <a:rPr lang="en-US" dirty="0" smtClean="0"/>
                        <a:t>0.872019</a:t>
                      </a:r>
                      <a:endParaRPr lang="en-US" dirty="0"/>
                    </a:p>
                  </a:txBody>
                  <a:tcPr/>
                </a:tc>
                <a:tc>
                  <a:txBody>
                    <a:bodyPr/>
                    <a:lstStyle/>
                    <a:p>
                      <a:pPr algn="ctr"/>
                      <a:r>
                        <a:rPr lang="en-US" dirty="0" smtClean="0"/>
                        <a:t>8.676589</a:t>
                      </a:r>
                      <a:endParaRPr lang="en-US" dirty="0"/>
                    </a:p>
                  </a:txBody>
                  <a:tcPr/>
                </a:tc>
              </a:tr>
              <a:tr h="370840">
                <a:tc>
                  <a:txBody>
                    <a:bodyPr/>
                    <a:lstStyle/>
                    <a:p>
                      <a:pPr algn="ctr"/>
                      <a:r>
                        <a:rPr lang="en-US" dirty="0" smtClean="0"/>
                        <a:t>Flat Washers</a:t>
                      </a:r>
                      <a:endParaRPr lang="en-US" dirty="0"/>
                    </a:p>
                  </a:txBody>
                  <a:tcPr/>
                </a:tc>
                <a:tc>
                  <a:txBody>
                    <a:bodyPr/>
                    <a:lstStyle/>
                    <a:p>
                      <a:pPr algn="ctr"/>
                      <a:r>
                        <a:rPr lang="en-US" dirty="0" smtClean="0"/>
                        <a:t>Pipe Sealant Tape, Lock Washers</a:t>
                      </a:r>
                      <a:endParaRPr lang="en-US" dirty="0"/>
                    </a:p>
                  </a:txBody>
                  <a:tcPr/>
                </a:tc>
                <a:tc>
                  <a:txBody>
                    <a:bodyPr/>
                    <a:lstStyle/>
                    <a:p>
                      <a:pPr algn="ctr"/>
                      <a:r>
                        <a:rPr lang="en-US" dirty="0" smtClean="0"/>
                        <a:t>0.010042</a:t>
                      </a:r>
                      <a:endParaRPr lang="en-US" dirty="0"/>
                    </a:p>
                  </a:txBody>
                  <a:tcPr/>
                </a:tc>
                <a:tc>
                  <a:txBody>
                    <a:bodyPr/>
                    <a:lstStyle/>
                    <a:p>
                      <a:pPr algn="ctr"/>
                      <a:r>
                        <a:rPr lang="en-US" dirty="0" smtClean="0"/>
                        <a:t>0.085847</a:t>
                      </a:r>
                      <a:endParaRPr lang="en-US" dirty="0"/>
                    </a:p>
                  </a:txBody>
                  <a:tcPr/>
                </a:tc>
                <a:tc>
                  <a:txBody>
                    <a:bodyPr/>
                    <a:lstStyle/>
                    <a:p>
                      <a:pPr algn="ctr"/>
                      <a:r>
                        <a:rPr lang="en-US" dirty="0" smtClean="0"/>
                        <a:t>6.956559</a:t>
                      </a:r>
                      <a:endParaRPr lang="en-US" dirty="0"/>
                    </a:p>
                  </a:txBody>
                  <a:tcPr/>
                </a:tc>
              </a:tr>
              <a:tr h="370840">
                <a:tc>
                  <a:txBody>
                    <a:bodyPr/>
                    <a:lstStyle/>
                    <a:p>
                      <a:pPr algn="ctr"/>
                      <a:r>
                        <a:rPr lang="en-US" dirty="0" smtClean="0"/>
                        <a:t>Cut-Resistant Gloves</a:t>
                      </a:r>
                      <a:endParaRPr lang="en-US" dirty="0"/>
                    </a:p>
                  </a:txBody>
                  <a:tcPr/>
                </a:tc>
                <a:tc>
                  <a:txBody>
                    <a:bodyPr/>
                    <a:lstStyle/>
                    <a:p>
                      <a:pPr algn="ctr"/>
                      <a:r>
                        <a:rPr lang="en-US" dirty="0" smtClean="0"/>
                        <a:t>Standard Batteries, Cut-Resistant Sleeves</a:t>
                      </a:r>
                      <a:endParaRPr lang="en-US" dirty="0"/>
                    </a:p>
                  </a:txBody>
                  <a:tcPr/>
                </a:tc>
                <a:tc>
                  <a:txBody>
                    <a:bodyPr/>
                    <a:lstStyle/>
                    <a:p>
                      <a:pPr algn="ctr"/>
                      <a:r>
                        <a:rPr lang="en-US" dirty="0" smtClean="0"/>
                        <a:t>0.010767</a:t>
                      </a:r>
                      <a:endParaRPr lang="en-US" dirty="0"/>
                    </a:p>
                  </a:txBody>
                  <a:tcPr/>
                </a:tc>
                <a:tc>
                  <a:txBody>
                    <a:bodyPr/>
                    <a:lstStyle/>
                    <a:p>
                      <a:pPr algn="ctr"/>
                      <a:r>
                        <a:rPr lang="en-US" dirty="0" smtClean="0"/>
                        <a:t>0.086561</a:t>
                      </a:r>
                      <a:endParaRPr lang="en-US" dirty="0"/>
                    </a:p>
                  </a:txBody>
                  <a:tcPr/>
                </a:tc>
                <a:tc>
                  <a:txBody>
                    <a:bodyPr/>
                    <a:lstStyle/>
                    <a:p>
                      <a:pPr algn="ctr"/>
                      <a:r>
                        <a:rPr lang="en-US" dirty="0" smtClean="0"/>
                        <a:t>6.180698</a:t>
                      </a:r>
                      <a:endParaRPr lang="en-US" dirty="0"/>
                    </a:p>
                  </a:txBody>
                  <a:tcPr/>
                </a:tc>
              </a:tr>
              <a:tr h="370840">
                <a:tc>
                  <a:txBody>
                    <a:bodyPr/>
                    <a:lstStyle/>
                    <a:p>
                      <a:pPr algn="ctr"/>
                      <a:r>
                        <a:rPr lang="en-US" dirty="0" smtClean="0"/>
                        <a:t>Flat Washers</a:t>
                      </a:r>
                      <a:endParaRPr lang="en-US" dirty="0"/>
                    </a:p>
                  </a:txBody>
                  <a:tcPr/>
                </a:tc>
                <a:tc>
                  <a:txBody>
                    <a:bodyPr/>
                    <a:lstStyle/>
                    <a:p>
                      <a:pPr algn="ctr"/>
                      <a:r>
                        <a:rPr lang="en-US" dirty="0" smtClean="0"/>
                        <a:t>Hex Nuts, Black Pipe</a:t>
                      </a:r>
                      <a:endParaRPr lang="en-US" dirty="0"/>
                    </a:p>
                  </a:txBody>
                  <a:tcPr/>
                </a:tc>
                <a:tc>
                  <a:txBody>
                    <a:bodyPr/>
                    <a:lstStyle/>
                    <a:p>
                      <a:pPr algn="ctr"/>
                      <a:r>
                        <a:rPr lang="en-US" dirty="0" smtClean="0"/>
                        <a:t>0.010996</a:t>
                      </a:r>
                      <a:endParaRPr lang="en-US" dirty="0"/>
                    </a:p>
                  </a:txBody>
                  <a:tcPr/>
                </a:tc>
                <a:tc>
                  <a:txBody>
                    <a:bodyPr/>
                    <a:lstStyle/>
                    <a:p>
                      <a:pPr algn="ctr"/>
                      <a:r>
                        <a:rPr lang="en-US" dirty="0" smtClean="0"/>
                        <a:t>0.094007</a:t>
                      </a:r>
                      <a:endParaRPr lang="en-US" dirty="0"/>
                    </a:p>
                  </a:txBody>
                  <a:tcPr/>
                </a:tc>
                <a:tc>
                  <a:txBody>
                    <a:bodyPr/>
                    <a:lstStyle/>
                    <a:p>
                      <a:pPr algn="ctr"/>
                      <a:r>
                        <a:rPr lang="en-US" dirty="0" smtClean="0"/>
                        <a:t>6.888870</a:t>
                      </a:r>
                      <a:endParaRPr lang="en-US" dirty="0"/>
                    </a:p>
                  </a:txBody>
                  <a:tcPr/>
                </a:tc>
              </a:tr>
            </a:tbl>
          </a:graphicData>
        </a:graphic>
      </p:graphicFrame>
      <p:sp>
        <p:nvSpPr>
          <p:cNvPr id="15" name="Rectangle 14"/>
          <p:cNvSpPr/>
          <p:nvPr/>
        </p:nvSpPr>
        <p:spPr>
          <a:xfrm>
            <a:off x="2442580" y="3906576"/>
            <a:ext cx="4572000" cy="307777"/>
          </a:xfrm>
          <a:prstGeom prst="rect">
            <a:avLst/>
          </a:prstGeom>
        </p:spPr>
        <p:txBody>
          <a:bodyPr>
            <a:spAutoFit/>
          </a:bodyPr>
          <a:lstStyle/>
          <a:p>
            <a:r>
              <a:rPr lang="en-US" dirty="0" smtClean="0"/>
              <a:t>			</a:t>
            </a:r>
            <a:endParaRPr lang="en-US" dirty="0"/>
          </a:p>
        </p:txBody>
      </p:sp>
      <p:sp>
        <p:nvSpPr>
          <p:cNvPr id="18" name="Rectangle 17"/>
          <p:cNvSpPr/>
          <p:nvPr/>
        </p:nvSpPr>
        <p:spPr>
          <a:xfrm>
            <a:off x="-199256" y="4712613"/>
            <a:ext cx="4572000" cy="307777"/>
          </a:xfrm>
          <a:prstGeom prst="rect">
            <a:avLst/>
          </a:prstGeom>
        </p:spPr>
        <p:txBody>
          <a:bodyPr>
            <a:spAutoFit/>
          </a:bodyPr>
          <a:lstStyle/>
          <a:p>
            <a:r>
              <a:rPr lang="en-US" dirty="0" smtClean="0"/>
              <a:t> 			</a:t>
            </a:r>
            <a:endParaRPr lang="en-US" dirty="0"/>
          </a:p>
        </p:txBody>
      </p:sp>
      <p:sp>
        <p:nvSpPr>
          <p:cNvPr id="20" name="Rectangle 19"/>
          <p:cNvSpPr/>
          <p:nvPr/>
        </p:nvSpPr>
        <p:spPr>
          <a:xfrm>
            <a:off x="-283077" y="323395"/>
            <a:ext cx="4572000" cy="307777"/>
          </a:xfrm>
          <a:prstGeom prst="rect">
            <a:avLst/>
          </a:prstGeom>
        </p:spPr>
        <p:txBody>
          <a:bodyPr>
            <a:spAutoFit/>
          </a:bodyPr>
          <a:lstStyle/>
          <a:p>
            <a:r>
              <a:rPr lang="en-US" dirty="0" smtClean="0"/>
              <a:t>			</a:t>
            </a:r>
            <a:endParaRPr lang="en-US" dirty="0"/>
          </a:p>
        </p:txBody>
      </p:sp>
      <p:sp>
        <p:nvSpPr>
          <p:cNvPr id="23" name="Rectangle 22"/>
          <p:cNvSpPr/>
          <p:nvPr/>
        </p:nvSpPr>
        <p:spPr>
          <a:xfrm>
            <a:off x="-2286000" y="3203593"/>
            <a:ext cx="4572000" cy="307777"/>
          </a:xfrm>
          <a:prstGeom prst="rect">
            <a:avLst/>
          </a:prstGeom>
        </p:spPr>
        <p:txBody>
          <a:bodyPr>
            <a:spAutoFit/>
          </a:bodyPr>
          <a:lstStyle/>
          <a:p>
            <a:r>
              <a:rPr lang="en-US" dirty="0" smtClean="0"/>
              <a:t>				</a:t>
            </a:r>
            <a:endParaRPr lang="en-US" dirty="0"/>
          </a:p>
        </p:txBody>
      </p:sp>
      <p:sp>
        <p:nvSpPr>
          <p:cNvPr id="24" name="Rectangle 23"/>
          <p:cNvSpPr/>
          <p:nvPr/>
        </p:nvSpPr>
        <p:spPr>
          <a:xfrm>
            <a:off x="451615" y="415289"/>
            <a:ext cx="4572000" cy="307777"/>
          </a:xfrm>
          <a:prstGeom prst="rect">
            <a:avLst/>
          </a:prstGeom>
        </p:spPr>
        <p:txBody>
          <a:bodyPr>
            <a:spAutoFit/>
          </a:bodyPr>
          <a:lstStyle/>
          <a:p>
            <a:r>
              <a:rPr lang="en-US" dirty="0" smtClean="0"/>
              <a:t>				</a:t>
            </a:r>
            <a:endParaRPr lang="en-US" dirty="0"/>
          </a:p>
        </p:txBody>
      </p:sp>
      <p:sp>
        <p:nvSpPr>
          <p:cNvPr id="25" name="Rectangle 24"/>
          <p:cNvSpPr/>
          <p:nvPr/>
        </p:nvSpPr>
        <p:spPr>
          <a:xfrm>
            <a:off x="156580" y="353734"/>
            <a:ext cx="4572000" cy="307777"/>
          </a:xfrm>
          <a:prstGeom prst="rect">
            <a:avLst/>
          </a:prstGeom>
        </p:spPr>
        <p:txBody>
          <a:bodyPr>
            <a:spAutoFit/>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37"/>
        <p:cNvGrpSpPr/>
        <p:nvPr/>
      </p:nvGrpSpPr>
      <p:grpSpPr>
        <a:xfrm>
          <a:off x="0" y="0"/>
          <a:ext cx="0" cy="0"/>
          <a:chOff x="0" y="0"/>
          <a:chExt cx="0" cy="0"/>
        </a:xfrm>
      </p:grpSpPr>
      <p:sp>
        <p:nvSpPr>
          <p:cNvPr id="139" name="Google Shape;139;p22"/>
          <p:cNvSpPr txBox="1">
            <a:spLocks noGrp="1"/>
          </p:cNvSpPr>
          <p:nvPr>
            <p:ph type="body" idx="1"/>
          </p:nvPr>
        </p:nvSpPr>
        <p:spPr>
          <a:xfrm>
            <a:off x="5654725" y="2239742"/>
            <a:ext cx="3489275" cy="75360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hlinkClick r:id="rId3"/>
              </a:rPr>
              <a:t>Notebook &amp; Code</a:t>
            </a:r>
            <a:endParaRPr lang="en-US" sz="2400" dirty="0" smtClean="0"/>
          </a:p>
        </p:txBody>
      </p:sp>
      <p:pic>
        <p:nvPicPr>
          <p:cNvPr id="140" name="Google Shape;140;p22"/>
          <p:cNvPicPr preferRelativeResize="0"/>
          <p:nvPr/>
        </p:nvPicPr>
        <p:blipFill rotWithShape="1">
          <a:blip r:embed="rId4">
            <a:alphaModFix/>
          </a:blip>
          <a:srcRect l="22716" r="7939"/>
          <a:stretch/>
        </p:blipFill>
        <p:spPr>
          <a:xfrm>
            <a:off x="2088050" y="0"/>
            <a:ext cx="3566675" cy="5143499"/>
          </a:xfrm>
          <a:prstGeom prst="rect">
            <a:avLst/>
          </a:prstGeom>
          <a:noFill/>
          <a:ln>
            <a:noFill/>
          </a:ln>
        </p:spPr>
      </p:pic>
      <p:sp>
        <p:nvSpPr>
          <p:cNvPr id="7" name="Google Shape;70;p14"/>
          <p:cNvSpPr txBox="1">
            <a:spLocks/>
          </p:cNvSpPr>
          <p:nvPr/>
        </p:nvSpPr>
        <p:spPr>
          <a:xfrm>
            <a:off x="0" y="1494039"/>
            <a:ext cx="2086745" cy="932786"/>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chemeClr val="lt1"/>
              </a:buClr>
              <a:buSzPts val="1800"/>
              <a:buFont typeface="Montserrat"/>
              <a:buNone/>
              <a:tabLst/>
              <a:defRPr/>
            </a:pPr>
            <a:r>
              <a:rPr kumimoji="0" lang="en-US" sz="2200" b="1" i="0" u="none" strike="noStrike" kern="0" cap="none" spc="0" normalizeH="0" baseline="0" noProof="0" smtClean="0">
                <a:ln>
                  <a:noFill/>
                </a:ln>
                <a:solidFill>
                  <a:schemeClr val="lt1"/>
                </a:solidFill>
                <a:effectLst/>
                <a:uLnTx/>
                <a:uFillTx/>
                <a:latin typeface="Montserrat"/>
                <a:ea typeface="Montserrat"/>
                <a:cs typeface="Montserrat"/>
                <a:sym typeface="Montserrat"/>
              </a:rPr>
              <a:t>CASE STUDY</a:t>
            </a:r>
            <a:endParaRPr kumimoji="0" lang="en-US" sz="2200" b="1" i="0" u="none" strike="noStrike" kern="0" cap="none" spc="0" normalizeH="0" baseline="0" noProof="0" dirty="0">
              <a:ln>
                <a:noFill/>
              </a:ln>
              <a:solidFill>
                <a:schemeClr val="lt1"/>
              </a:solidFill>
              <a:effectLst/>
              <a:uLnTx/>
              <a:uFillTx/>
              <a:latin typeface="Montserrat"/>
              <a:ea typeface="Montserrat"/>
              <a:cs typeface="Montserrat"/>
              <a:sym typeface="Montserrat"/>
            </a:endParaRPr>
          </a:p>
        </p:txBody>
      </p:sp>
      <p:sp>
        <p:nvSpPr>
          <p:cNvPr id="9" name="Google Shape;69;p14"/>
          <p:cNvSpPr txBox="1">
            <a:spLocks noGrp="1"/>
          </p:cNvSpPr>
          <p:nvPr>
            <p:ph type="sldNum" idx="12"/>
          </p:nvPr>
        </p:nvSpPr>
        <p:spPr>
          <a:xfrm>
            <a:off x="0" y="1638964"/>
            <a:ext cx="2086745" cy="13543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2</a:t>
            </a:r>
            <a:endParaRPr dirty="0"/>
          </a:p>
        </p:txBody>
      </p:sp>
      <p:pic>
        <p:nvPicPr>
          <p:cNvPr id="11" name="Picture 10" descr="pngfind.com-python-logo-png-626208.png"/>
          <p:cNvPicPr>
            <a:picLocks noChangeAspect="1"/>
          </p:cNvPicPr>
          <p:nvPr/>
        </p:nvPicPr>
        <p:blipFill>
          <a:blip r:embed="rId5"/>
          <a:stretch>
            <a:fillRect/>
          </a:stretch>
        </p:blipFill>
        <p:spPr>
          <a:xfrm>
            <a:off x="7017277" y="3550362"/>
            <a:ext cx="778124" cy="778124"/>
          </a:xfrm>
          <a:prstGeom prst="rect">
            <a:avLst/>
          </a:prstGeom>
        </p:spPr>
      </p:pic>
      <p:grpSp>
        <p:nvGrpSpPr>
          <p:cNvPr id="12" name="Google Shape;509;p40"/>
          <p:cNvGrpSpPr/>
          <p:nvPr/>
        </p:nvGrpSpPr>
        <p:grpSpPr>
          <a:xfrm>
            <a:off x="7067151" y="770752"/>
            <a:ext cx="707170" cy="646872"/>
            <a:chOff x="2583100" y="2973775"/>
            <a:chExt cx="461550" cy="437200"/>
          </a:xfrm>
        </p:grpSpPr>
        <p:sp>
          <p:nvSpPr>
            <p:cNvPr id="13" name="Google Shape;510;p40"/>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1;p40"/>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2086744" y="0"/>
            <a:ext cx="7057255" cy="69272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800" b="1" dirty="0" smtClean="0"/>
              <a:t>Improvements</a:t>
            </a:r>
            <a:endParaRPr sz="2800" dirty="0" smtClean="0"/>
          </a:p>
          <a:p>
            <a:pPr marL="0" lvl="0" indent="0" algn="l" rtl="0">
              <a:spcBef>
                <a:spcPts val="600"/>
              </a:spcBef>
              <a:spcAft>
                <a:spcPts val="0"/>
              </a:spcAft>
              <a:buNone/>
            </a:pPr>
            <a:endParaRPr sz="1200" dirty="0"/>
          </a:p>
        </p:txBody>
      </p:sp>
      <p:sp>
        <p:nvSpPr>
          <p:cNvPr id="69" name="Google Shape;69;p14"/>
          <p:cNvSpPr txBox="1">
            <a:spLocks noGrp="1"/>
          </p:cNvSpPr>
          <p:nvPr>
            <p:ph type="sldNum" idx="12"/>
          </p:nvPr>
        </p:nvSpPr>
        <p:spPr>
          <a:xfrm>
            <a:off x="0" y="1638964"/>
            <a:ext cx="2086745" cy="13543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2</a:t>
            </a:r>
            <a:endParaRPr dirty="0"/>
          </a:p>
        </p:txBody>
      </p:sp>
      <p:sp>
        <p:nvSpPr>
          <p:cNvPr id="70" name="Google Shape;70;p14"/>
          <p:cNvSpPr txBox="1">
            <a:spLocks noGrp="1"/>
          </p:cNvSpPr>
          <p:nvPr>
            <p:ph type="title"/>
          </p:nvPr>
        </p:nvSpPr>
        <p:spPr>
          <a:xfrm>
            <a:off x="0" y="1494039"/>
            <a:ext cx="2086745" cy="9327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smtClean="0"/>
              <a:t>CASE STUDY</a:t>
            </a:r>
            <a:endParaRPr sz="2200" dirty="0"/>
          </a:p>
        </p:txBody>
      </p:sp>
      <p:sp>
        <p:nvSpPr>
          <p:cNvPr id="5" name="Google Shape;97;p18"/>
          <p:cNvSpPr txBox="1">
            <a:spLocks noGrp="1"/>
          </p:cNvSpPr>
          <p:nvPr>
            <p:ph type="body" idx="1"/>
          </p:nvPr>
        </p:nvSpPr>
        <p:spPr>
          <a:xfrm>
            <a:off x="2209522" y="849300"/>
            <a:ext cx="6934477" cy="4326324"/>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US" dirty="0" smtClean="0"/>
              <a:t>Automate pipeline</a:t>
            </a:r>
          </a:p>
          <a:p>
            <a:pPr marL="457200" lvl="0" indent="-419100" algn="l" rtl="0">
              <a:spcBef>
                <a:spcPts val="600"/>
              </a:spcBef>
              <a:spcAft>
                <a:spcPts val="0"/>
              </a:spcAft>
              <a:buSzPts val="3000"/>
              <a:buChar char="▸"/>
            </a:pPr>
            <a:r>
              <a:rPr lang="en-US" dirty="0" smtClean="0"/>
              <a:t>Automate formatting of data for new orders</a:t>
            </a:r>
            <a:endParaRPr lang="en-US" dirty="0" smtClean="0"/>
          </a:p>
          <a:p>
            <a:pPr indent="-419100">
              <a:buSzPts val="3000"/>
            </a:pPr>
            <a:r>
              <a:rPr lang="en-US" dirty="0" smtClean="0"/>
              <a:t>Use more varied data for better </a:t>
            </a:r>
            <a:r>
              <a:rPr lang="en-US" dirty="0" smtClean="0"/>
              <a:t>recs</a:t>
            </a:r>
          </a:p>
          <a:p>
            <a:pPr indent="-419100">
              <a:buSzPts val="3000"/>
            </a:pPr>
            <a:r>
              <a:rPr lang="en-US" dirty="0" smtClean="0"/>
              <a:t>Increase strictness of parameters</a:t>
            </a:r>
          </a:p>
          <a:p>
            <a:pPr indent="-419100">
              <a:buSzPts val="3000"/>
            </a:pPr>
            <a:r>
              <a:rPr lang="en-US" dirty="0" smtClean="0"/>
              <a:t>Periodically retrain model</a:t>
            </a:r>
          </a:p>
          <a:p>
            <a:pPr indent="-419100">
              <a:buSzPts val="3000"/>
            </a:pPr>
            <a:r>
              <a:rPr lang="en-US" dirty="0" smtClean="0"/>
              <a:t>Explore more complex association mining methods</a:t>
            </a:r>
          </a:p>
          <a:p>
            <a:pPr indent="-419100">
              <a:buSzPts val="3000"/>
            </a:pPr>
            <a:endParaRPr lang="en-US" dirty="0" smtClean="0"/>
          </a:p>
          <a:p>
            <a:pPr indent="-419100">
              <a:buSzPts val="3000"/>
            </a:pPr>
            <a:endParaRPr lang="en-US" dirty="0" smtClean="0"/>
          </a:p>
          <a:p>
            <a:pPr marL="457200" lvl="0" indent="-419100" algn="l" rtl="0">
              <a:spcBef>
                <a:spcPts val="600"/>
              </a:spcBef>
              <a:spcAft>
                <a:spcPts val="0"/>
              </a:spcAft>
              <a:buSzPts val="3000"/>
              <a:buChar char="▸"/>
            </a:pPr>
            <a:endParaRPr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327"/>
        <p:cNvGrpSpPr/>
        <p:nvPr/>
      </p:nvGrpSpPr>
      <p:grpSpPr>
        <a:xfrm>
          <a:off x="0" y="0"/>
          <a:ext cx="0" cy="0"/>
          <a:chOff x="0" y="0"/>
          <a:chExt cx="0" cy="0"/>
        </a:xfrm>
      </p:grpSpPr>
      <p:pic>
        <p:nvPicPr>
          <p:cNvPr id="328" name="Google Shape;328;p37" descr="photo-1434030216411-0b793f4b4173.jpg"/>
          <p:cNvPicPr preferRelativeResize="0"/>
          <p:nvPr/>
        </p:nvPicPr>
        <p:blipFill rotWithShape="1">
          <a:blip r:embed="rId3">
            <a:alphaModFix/>
          </a:blip>
          <a:srcRect l="28831" r="30600"/>
          <a:stretch/>
        </p:blipFill>
        <p:spPr>
          <a:xfrm>
            <a:off x="0" y="0"/>
            <a:ext cx="2086625" cy="5143500"/>
          </a:xfrm>
          <a:prstGeom prst="rect">
            <a:avLst/>
          </a:prstGeom>
          <a:noFill/>
          <a:ln>
            <a:noFill/>
          </a:ln>
        </p:spPr>
      </p:pic>
      <p:sp>
        <p:nvSpPr>
          <p:cNvPr id="330" name="Google Shape;330;p37"/>
          <p:cNvSpPr txBox="1">
            <a:spLocks noGrp="1"/>
          </p:cNvSpPr>
          <p:nvPr>
            <p:ph type="ctrTitle" idx="4294967295"/>
          </p:nvPr>
        </p:nvSpPr>
        <p:spPr>
          <a:xfrm>
            <a:off x="2691650" y="440350"/>
            <a:ext cx="55713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0">
                <a:solidFill>
                  <a:schemeClr val="accent3"/>
                </a:solidFill>
              </a:rPr>
              <a:t>THANKS!</a:t>
            </a:r>
            <a:endParaRPr sz="9000">
              <a:solidFill>
                <a:schemeClr val="accent3"/>
              </a:solidFill>
            </a:endParaRPr>
          </a:p>
        </p:txBody>
      </p:sp>
      <p:sp>
        <p:nvSpPr>
          <p:cNvPr id="331" name="Google Shape;331;p37"/>
          <p:cNvSpPr txBox="1">
            <a:spLocks noGrp="1"/>
          </p:cNvSpPr>
          <p:nvPr>
            <p:ph type="subTitle" idx="4294967295"/>
          </p:nvPr>
        </p:nvSpPr>
        <p:spPr>
          <a:xfrm>
            <a:off x="2796050" y="1927875"/>
            <a:ext cx="5571300" cy="2557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t>Any questions?</a:t>
            </a:r>
            <a:endParaRPr sz="2400" dirty="0"/>
          </a:p>
          <a:p>
            <a:pPr marL="0" lvl="0" indent="0" algn="l" rtl="0">
              <a:spcBef>
                <a:spcPts val="1000"/>
              </a:spcBef>
              <a:spcAft>
                <a:spcPts val="0"/>
              </a:spcAft>
              <a:buClr>
                <a:schemeClr val="dk1"/>
              </a:buClr>
              <a:buSzPts val="1100"/>
              <a:buFont typeface="Arial"/>
              <a:buNone/>
            </a:pPr>
            <a:r>
              <a:rPr lang="en" sz="2400" dirty="0"/>
              <a:t>You can find me at</a:t>
            </a:r>
            <a:endParaRPr sz="2400" dirty="0" smtClean="0"/>
          </a:p>
          <a:p>
            <a:pPr indent="-381000">
              <a:spcBef>
                <a:spcPts val="1000"/>
              </a:spcBef>
              <a:buSzPts val="2400"/>
            </a:pPr>
            <a:r>
              <a:rPr lang="en-US" sz="2400" dirty="0" smtClean="0">
                <a:hlinkClick r:id="rId4"/>
              </a:rPr>
              <a:t>www.linkedin.com/in/dominick-ditucci</a:t>
            </a:r>
            <a:endParaRPr lang="en-US" sz="2400" dirty="0" smtClean="0"/>
          </a:p>
          <a:p>
            <a:pPr indent="-381000">
              <a:spcBef>
                <a:spcPts val="1000"/>
              </a:spcBef>
              <a:buSzPts val="2400"/>
            </a:pPr>
            <a:r>
              <a:rPr lang="en-US" sz="2400" dirty="0" smtClean="0">
                <a:hlinkClick r:id="rId5"/>
              </a:rPr>
              <a:t>www.github.com/dditucci</a:t>
            </a:r>
            <a:endParaRPr lang="en-US" sz="2400" dirty="0" smtClean="0"/>
          </a:p>
          <a:p>
            <a:pPr indent="-381000">
              <a:spcBef>
                <a:spcPts val="1000"/>
              </a:spcBef>
              <a:buSzPts val="2400"/>
            </a:pPr>
            <a:endParaRPr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82"/>
        <p:cNvGrpSpPr/>
        <p:nvPr/>
      </p:nvGrpSpPr>
      <p:grpSpPr>
        <a:xfrm>
          <a:off x="0" y="0"/>
          <a:ext cx="0" cy="0"/>
          <a:chOff x="0" y="0"/>
          <a:chExt cx="0" cy="0"/>
        </a:xfrm>
      </p:grpSpPr>
      <p:sp>
        <p:nvSpPr>
          <p:cNvPr id="83" name="Google Shape;83;p16"/>
          <p:cNvSpPr txBox="1">
            <a:spLocks noGrp="1"/>
          </p:cNvSpPr>
          <p:nvPr>
            <p:ph type="ctrTitle"/>
          </p:nvPr>
        </p:nvSpPr>
        <p:spPr>
          <a:xfrm>
            <a:off x="0" y="2355681"/>
            <a:ext cx="91440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When Do Brands Matter?</a:t>
            </a:r>
            <a:endParaRPr dirty="0"/>
          </a:p>
        </p:txBody>
      </p:sp>
      <p:sp>
        <p:nvSpPr>
          <p:cNvPr id="84" name="Google Shape;84;p16"/>
          <p:cNvSpPr txBox="1">
            <a:spLocks noGrp="1"/>
          </p:cNvSpPr>
          <p:nvPr>
            <p:ph type="subTitle" idx="1"/>
          </p:nvPr>
        </p:nvSpPr>
        <p:spPr>
          <a:xfrm>
            <a:off x="2952856" y="3906852"/>
            <a:ext cx="5204007" cy="784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smtClean="0"/>
              <a:t>Case Study 1</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65"/>
        <p:cNvGrpSpPr/>
        <p:nvPr/>
      </p:nvGrpSpPr>
      <p:grpSpPr>
        <a:xfrm>
          <a:off x="0" y="0"/>
          <a:ext cx="0" cy="0"/>
          <a:chOff x="0" y="0"/>
          <a:chExt cx="0" cy="0"/>
        </a:xfrm>
      </p:grpSpPr>
      <p:pic>
        <p:nvPicPr>
          <p:cNvPr id="11" name="Picture 10" descr="37150.png"/>
          <p:cNvPicPr>
            <a:picLocks noChangeAspect="1"/>
          </p:cNvPicPr>
          <p:nvPr/>
        </p:nvPicPr>
        <p:blipFill>
          <a:blip r:embed="rId3"/>
          <a:stretch>
            <a:fillRect/>
          </a:stretch>
        </p:blipFill>
        <p:spPr>
          <a:xfrm>
            <a:off x="2098291" y="798801"/>
            <a:ext cx="2542984" cy="1335067"/>
          </a:xfrm>
          <a:prstGeom prst="rect">
            <a:avLst/>
          </a:prstGeom>
        </p:spPr>
      </p:pic>
      <p:sp>
        <p:nvSpPr>
          <p:cNvPr id="66" name="Google Shape;66;p14"/>
          <p:cNvSpPr txBox="1">
            <a:spLocks noGrp="1"/>
          </p:cNvSpPr>
          <p:nvPr>
            <p:ph type="body" idx="2"/>
          </p:nvPr>
        </p:nvSpPr>
        <p:spPr>
          <a:xfrm>
            <a:off x="2086744" y="0"/>
            <a:ext cx="7057255" cy="69272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800" b="1" dirty="0" smtClean="0"/>
              <a:t>   When Do Brands Matter?</a:t>
            </a:r>
            <a:endParaRPr sz="2800" dirty="0" smtClean="0"/>
          </a:p>
          <a:p>
            <a:pPr marL="0" lvl="0" indent="0" algn="l" rtl="0">
              <a:spcBef>
                <a:spcPts val="600"/>
              </a:spcBef>
              <a:spcAft>
                <a:spcPts val="0"/>
              </a:spcAft>
              <a:buNone/>
            </a:pPr>
            <a:endParaRPr sz="1200" dirty="0"/>
          </a:p>
        </p:txBody>
      </p:sp>
      <p:sp>
        <p:nvSpPr>
          <p:cNvPr id="69" name="Google Shape;69;p14"/>
          <p:cNvSpPr txBox="1">
            <a:spLocks noGrp="1"/>
          </p:cNvSpPr>
          <p:nvPr>
            <p:ph type="sldNum" idx="12"/>
          </p:nvPr>
        </p:nvSpPr>
        <p:spPr>
          <a:xfrm>
            <a:off x="0" y="1638964"/>
            <a:ext cx="2086745" cy="13543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1</a:t>
            </a:r>
            <a:endParaRPr dirty="0"/>
          </a:p>
        </p:txBody>
      </p:sp>
      <p:sp>
        <p:nvSpPr>
          <p:cNvPr id="70" name="Google Shape;70;p14"/>
          <p:cNvSpPr txBox="1">
            <a:spLocks noGrp="1"/>
          </p:cNvSpPr>
          <p:nvPr>
            <p:ph type="title"/>
          </p:nvPr>
        </p:nvSpPr>
        <p:spPr>
          <a:xfrm>
            <a:off x="0" y="1494039"/>
            <a:ext cx="2086745" cy="9327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smtClean="0"/>
              <a:t>CASE STUDY</a:t>
            </a:r>
            <a:endParaRPr sz="2200" dirty="0"/>
          </a:p>
        </p:txBody>
      </p:sp>
      <p:pic>
        <p:nvPicPr>
          <p:cNvPr id="9" name="Picture 8" descr="Nike-Adidas-Under-Armour.jpg"/>
          <p:cNvPicPr>
            <a:picLocks noChangeAspect="1"/>
          </p:cNvPicPr>
          <p:nvPr/>
        </p:nvPicPr>
        <p:blipFill>
          <a:blip r:embed="rId4"/>
          <a:stretch>
            <a:fillRect/>
          </a:stretch>
        </p:blipFill>
        <p:spPr>
          <a:xfrm>
            <a:off x="4467040" y="821235"/>
            <a:ext cx="2405527" cy="1335067"/>
          </a:xfrm>
          <a:prstGeom prst="rect">
            <a:avLst/>
          </a:prstGeom>
        </p:spPr>
      </p:pic>
      <p:pic>
        <p:nvPicPr>
          <p:cNvPr id="10" name="Picture 9" descr="starbucks_featured_image-1.jpg"/>
          <p:cNvPicPr>
            <a:picLocks noChangeAspect="1"/>
          </p:cNvPicPr>
          <p:nvPr/>
        </p:nvPicPr>
        <p:blipFill>
          <a:blip r:embed="rId5"/>
          <a:stretch>
            <a:fillRect/>
          </a:stretch>
        </p:blipFill>
        <p:spPr>
          <a:xfrm>
            <a:off x="7156933" y="594067"/>
            <a:ext cx="1841500" cy="1841500"/>
          </a:xfrm>
          <a:prstGeom prst="rect">
            <a:avLst/>
          </a:prstGeom>
        </p:spPr>
      </p:pic>
      <p:sp>
        <p:nvSpPr>
          <p:cNvPr id="16" name="Google Shape;75;p15"/>
          <p:cNvSpPr txBox="1">
            <a:spLocks/>
          </p:cNvSpPr>
          <p:nvPr/>
        </p:nvSpPr>
        <p:spPr>
          <a:xfrm>
            <a:off x="2218495" y="2513109"/>
            <a:ext cx="6824077" cy="48024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lt1"/>
              </a:buClr>
              <a:buSzPts val="1800"/>
              <a:buFont typeface="Montserrat"/>
              <a:buNone/>
              <a:tabLst/>
              <a:defRPr/>
            </a:pPr>
            <a:r>
              <a:rPr lang="en-US" sz="2800" b="1" dirty="0" smtClean="0">
                <a:solidFill>
                  <a:schemeClr val="accent3"/>
                </a:solidFill>
                <a:latin typeface="Montserrat"/>
                <a:ea typeface="Montserrat"/>
                <a:cs typeface="Montserrat"/>
                <a:sym typeface="Montserrat"/>
              </a:rPr>
              <a:t>Brands are chosen over others  because of…</a:t>
            </a:r>
            <a:endParaRPr kumimoji="0" lang="en-US" sz="2800" b="1" i="0" u="none" strike="noStrike" kern="0" cap="none" spc="0" normalizeH="0" baseline="0" noProof="0" dirty="0">
              <a:ln>
                <a:noFill/>
              </a:ln>
              <a:solidFill>
                <a:schemeClr val="accent3"/>
              </a:solidFill>
              <a:effectLst/>
              <a:uLnTx/>
              <a:uFillTx/>
              <a:latin typeface="Montserrat"/>
              <a:ea typeface="Montserrat"/>
              <a:cs typeface="Montserrat"/>
              <a:sym typeface="Montserrat"/>
            </a:endParaRPr>
          </a:p>
        </p:txBody>
      </p:sp>
      <p:sp>
        <p:nvSpPr>
          <p:cNvPr id="17" name="Google Shape;97;p18"/>
          <p:cNvSpPr txBox="1">
            <a:spLocks noGrp="1"/>
          </p:cNvSpPr>
          <p:nvPr>
            <p:ph type="body" idx="1"/>
          </p:nvPr>
        </p:nvSpPr>
        <p:spPr>
          <a:xfrm>
            <a:off x="2098291" y="3673176"/>
            <a:ext cx="3534866" cy="1523024"/>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US" dirty="0" smtClean="0"/>
              <a:t>Trust/Reputation</a:t>
            </a:r>
          </a:p>
          <a:p>
            <a:pPr marL="457200" lvl="0" indent="-419100" algn="l" rtl="0">
              <a:spcBef>
                <a:spcPts val="600"/>
              </a:spcBef>
              <a:spcAft>
                <a:spcPts val="0"/>
              </a:spcAft>
              <a:buSzPts val="3000"/>
              <a:buChar char="▸"/>
            </a:pPr>
            <a:r>
              <a:rPr lang="en-US" dirty="0" smtClean="0"/>
              <a:t>Quality Perception</a:t>
            </a:r>
            <a:endParaRPr dirty="0" smtClean="0"/>
          </a:p>
          <a:p>
            <a:pPr marL="0" lvl="0" indent="0" algn="l" rtl="0">
              <a:spcBef>
                <a:spcPts val="600"/>
              </a:spcBef>
              <a:spcAft>
                <a:spcPts val="0"/>
              </a:spcAft>
              <a:buNone/>
            </a:pPr>
            <a:endParaRPr dirty="0"/>
          </a:p>
        </p:txBody>
      </p:sp>
      <p:sp>
        <p:nvSpPr>
          <p:cNvPr id="18" name="Google Shape;97;p18"/>
          <p:cNvSpPr txBox="1">
            <a:spLocks/>
          </p:cNvSpPr>
          <p:nvPr/>
        </p:nvSpPr>
        <p:spPr>
          <a:xfrm>
            <a:off x="5609133" y="3683716"/>
            <a:ext cx="3534866" cy="1523024"/>
          </a:xfrm>
          <a:prstGeom prst="rect">
            <a:avLst/>
          </a:prstGeom>
          <a:noFill/>
          <a:ln>
            <a:noFill/>
          </a:ln>
        </p:spPr>
        <p:txBody>
          <a:bodyPr spcFirstLastPara="1" wrap="square" lIns="91425" tIns="91425" rIns="91425" bIns="91425" anchor="t" anchorCtr="0">
            <a:noAutofit/>
          </a:bodyPr>
          <a:lstStyle/>
          <a:p>
            <a:pPr marL="457200" marR="0" lvl="0" indent="-419100" algn="l" defTabSz="914400" rtl="0" eaLnBrk="1" fontAlgn="auto" latinLnBrk="0" hangingPunct="1">
              <a:lnSpc>
                <a:spcPct val="100000"/>
              </a:lnSpc>
              <a:spcBef>
                <a:spcPts val="600"/>
              </a:spcBef>
              <a:spcAft>
                <a:spcPts val="0"/>
              </a:spcAft>
              <a:buClr>
                <a:schemeClr val="accent3"/>
              </a:buClr>
              <a:buSzPts val="3000"/>
              <a:buFont typeface="Roboto"/>
              <a:buChar char="▸"/>
              <a:tabLst/>
              <a:defRPr/>
            </a:pPr>
            <a:r>
              <a:rPr kumimoji="0" lang="en-US" sz="2400" b="0" i="0" u="none" strike="noStrike" kern="0" cap="none" spc="0" normalizeH="0" baseline="0" noProof="0" dirty="0" smtClean="0">
                <a:ln>
                  <a:noFill/>
                </a:ln>
                <a:solidFill>
                  <a:schemeClr val="dk1"/>
                </a:solidFill>
                <a:effectLst/>
                <a:uLnTx/>
                <a:uFillTx/>
                <a:latin typeface="Roboto"/>
                <a:ea typeface="Roboto"/>
                <a:cs typeface="Roboto"/>
                <a:sym typeface="Roboto"/>
              </a:rPr>
              <a:t>Recognition</a:t>
            </a:r>
          </a:p>
          <a:p>
            <a:pPr marL="457200" marR="0" lvl="0" indent="-419100" algn="l" defTabSz="914400" rtl="0" eaLnBrk="1" fontAlgn="auto" latinLnBrk="0" hangingPunct="1">
              <a:lnSpc>
                <a:spcPct val="100000"/>
              </a:lnSpc>
              <a:spcBef>
                <a:spcPts val="600"/>
              </a:spcBef>
              <a:spcAft>
                <a:spcPts val="0"/>
              </a:spcAft>
              <a:buClr>
                <a:schemeClr val="accent3"/>
              </a:buClr>
              <a:buSzPts val="3000"/>
              <a:buFont typeface="Roboto"/>
              <a:buChar char="▸"/>
              <a:tabLst/>
              <a:defRPr/>
            </a:pPr>
            <a:r>
              <a:rPr lang="en-US" sz="2400" dirty="0" smtClean="0">
                <a:solidFill>
                  <a:schemeClr val="dk1"/>
                </a:solidFill>
                <a:latin typeface="Roboto"/>
                <a:ea typeface="Roboto"/>
                <a:cs typeface="Roboto"/>
                <a:sym typeface="Roboto"/>
              </a:rPr>
              <a:t>Positive Experiences</a:t>
            </a:r>
            <a:endParaRPr kumimoji="0" lang="en-US" sz="2400" b="0" i="0" u="none" strike="noStrike" kern="0" cap="none" spc="0" normalizeH="0" baseline="0" noProof="0" dirty="0" smtClean="0">
              <a:ln>
                <a:noFill/>
              </a:ln>
              <a:solidFill>
                <a:schemeClr val="dk1"/>
              </a:solidFill>
              <a:effectLst/>
              <a:uLnTx/>
              <a:uFillTx/>
              <a:latin typeface="Roboto"/>
              <a:ea typeface="Roboto"/>
              <a:cs typeface="Roboto"/>
              <a:sym typeface="Roboto"/>
            </a:endParaRPr>
          </a:p>
          <a:p>
            <a:pPr marL="457200" marR="0" lvl="0" indent="-419100" algn="l" defTabSz="914400" rtl="0" eaLnBrk="1" fontAlgn="auto" latinLnBrk="0" hangingPunct="1">
              <a:lnSpc>
                <a:spcPct val="100000"/>
              </a:lnSpc>
              <a:spcBef>
                <a:spcPts val="600"/>
              </a:spcBef>
              <a:spcAft>
                <a:spcPts val="0"/>
              </a:spcAft>
              <a:buClr>
                <a:schemeClr val="accent3"/>
              </a:buClr>
              <a:buSzPts val="3000"/>
              <a:buFont typeface="Roboto"/>
              <a:buChar char="▸"/>
              <a:tabLst/>
              <a:defRPr/>
            </a:pPr>
            <a:endParaRPr kumimoji="0" lang="en-US" sz="2400" b="0" i="0" u="none" strike="noStrike" kern="0" cap="none" spc="0" normalizeH="0" baseline="0" noProof="0" dirty="0" smtClean="0">
              <a:ln>
                <a:noFill/>
              </a:ln>
              <a:solidFill>
                <a:schemeClr val="dk1"/>
              </a:solidFill>
              <a:effectLst/>
              <a:uLnTx/>
              <a:uFillTx/>
              <a:latin typeface="Roboto"/>
              <a:ea typeface="Roboto"/>
              <a:cs typeface="Roboto"/>
              <a:sym typeface="Roboto"/>
            </a:endParaRPr>
          </a:p>
          <a:p>
            <a:pPr marL="0" marR="0" lvl="0" indent="0" algn="l" defTabSz="914400" rtl="0" eaLnBrk="1" fontAlgn="auto" latinLnBrk="0" hangingPunct="1">
              <a:lnSpc>
                <a:spcPct val="100000"/>
              </a:lnSpc>
              <a:spcBef>
                <a:spcPts val="600"/>
              </a:spcBef>
              <a:spcAft>
                <a:spcPts val="0"/>
              </a:spcAft>
              <a:buClr>
                <a:schemeClr val="accent3"/>
              </a:buClr>
              <a:buSzPts val="2400"/>
              <a:buFont typeface="Roboto"/>
              <a:buNone/>
              <a:tabLst/>
              <a:defRPr/>
            </a:pPr>
            <a:endParaRPr kumimoji="0" lang="en-US" sz="2400" b="0" i="0" u="none" strike="noStrike" kern="0" cap="none" spc="0" normalizeH="0" baseline="0" noProof="0" dirty="0">
              <a:ln>
                <a:noFill/>
              </a:ln>
              <a:solidFill>
                <a:schemeClr val="dk1"/>
              </a:solidFill>
              <a:effectLst/>
              <a:uLnTx/>
              <a:uFillTx/>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65"/>
        <p:cNvGrpSpPr/>
        <p:nvPr/>
      </p:nvGrpSpPr>
      <p:grpSpPr>
        <a:xfrm>
          <a:off x="0" y="0"/>
          <a:ext cx="0" cy="0"/>
          <a:chOff x="0" y="0"/>
          <a:chExt cx="0" cy="0"/>
        </a:xfrm>
      </p:grpSpPr>
      <p:pic>
        <p:nvPicPr>
          <p:cNvPr id="7" name="Picture 6" descr="banking-card-credit-card-1332191.jpg"/>
          <p:cNvPicPr>
            <a:picLocks noChangeAspect="1"/>
          </p:cNvPicPr>
          <p:nvPr/>
        </p:nvPicPr>
        <p:blipFill>
          <a:blip r:embed="rId3"/>
          <a:stretch>
            <a:fillRect/>
          </a:stretch>
        </p:blipFill>
        <p:spPr>
          <a:xfrm>
            <a:off x="6668950" y="0"/>
            <a:ext cx="2475050" cy="5143500"/>
          </a:xfrm>
          <a:prstGeom prst="rect">
            <a:avLst/>
          </a:prstGeom>
        </p:spPr>
      </p:pic>
      <p:sp>
        <p:nvSpPr>
          <p:cNvPr id="66" name="Google Shape;66;p14"/>
          <p:cNvSpPr txBox="1">
            <a:spLocks noGrp="1"/>
          </p:cNvSpPr>
          <p:nvPr>
            <p:ph type="body" idx="2"/>
          </p:nvPr>
        </p:nvSpPr>
        <p:spPr>
          <a:xfrm>
            <a:off x="2086745" y="0"/>
            <a:ext cx="4582205" cy="782043"/>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800" b="1" dirty="0" smtClean="0"/>
              <a:t>Do Brands Matter for Industrial Products?</a:t>
            </a:r>
            <a:endParaRPr sz="2800" dirty="0" smtClean="0"/>
          </a:p>
          <a:p>
            <a:pPr marL="0" lvl="0" indent="0" algn="l" rtl="0">
              <a:spcBef>
                <a:spcPts val="600"/>
              </a:spcBef>
              <a:spcAft>
                <a:spcPts val="0"/>
              </a:spcAft>
              <a:buNone/>
            </a:pPr>
            <a:endParaRPr sz="1200" dirty="0"/>
          </a:p>
        </p:txBody>
      </p:sp>
      <p:sp>
        <p:nvSpPr>
          <p:cNvPr id="69" name="Google Shape;69;p14"/>
          <p:cNvSpPr txBox="1">
            <a:spLocks noGrp="1"/>
          </p:cNvSpPr>
          <p:nvPr>
            <p:ph type="sldNum" idx="12"/>
          </p:nvPr>
        </p:nvSpPr>
        <p:spPr>
          <a:xfrm>
            <a:off x="0" y="1638964"/>
            <a:ext cx="2086745" cy="13543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1</a:t>
            </a:r>
            <a:endParaRPr dirty="0"/>
          </a:p>
        </p:txBody>
      </p:sp>
      <p:sp>
        <p:nvSpPr>
          <p:cNvPr id="70" name="Google Shape;70;p14"/>
          <p:cNvSpPr txBox="1">
            <a:spLocks noGrp="1"/>
          </p:cNvSpPr>
          <p:nvPr>
            <p:ph type="title"/>
          </p:nvPr>
        </p:nvSpPr>
        <p:spPr>
          <a:xfrm>
            <a:off x="0" y="1494039"/>
            <a:ext cx="2086745" cy="9327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smtClean="0"/>
              <a:t>CASE STUDY</a:t>
            </a:r>
            <a:endParaRPr sz="2200" dirty="0"/>
          </a:p>
        </p:txBody>
      </p:sp>
      <p:sp>
        <p:nvSpPr>
          <p:cNvPr id="6" name="Google Shape;97;p18"/>
          <p:cNvSpPr txBox="1">
            <a:spLocks noGrp="1"/>
          </p:cNvSpPr>
          <p:nvPr>
            <p:ph type="body" idx="1"/>
          </p:nvPr>
        </p:nvSpPr>
        <p:spPr>
          <a:xfrm>
            <a:off x="2456936" y="1098153"/>
            <a:ext cx="3817883" cy="3665271"/>
          </a:xfrm>
          <a:prstGeom prst="rect">
            <a:avLst/>
          </a:prstGeom>
        </p:spPr>
        <p:txBody>
          <a:bodyPr spcFirstLastPara="1" wrap="square" lIns="91425" tIns="91425" rIns="91425" bIns="91425" anchor="t" anchorCtr="0">
            <a:noAutofit/>
          </a:bodyPr>
          <a:lstStyle/>
          <a:p>
            <a:pPr lvl="0" indent="-419100">
              <a:buSzPts val="3000"/>
              <a:buNone/>
            </a:pPr>
            <a:r>
              <a:rPr lang="en-US" dirty="0" smtClean="0"/>
              <a:t>Brands matter less for:</a:t>
            </a:r>
          </a:p>
          <a:p>
            <a:pPr marL="457200" lvl="0" indent="-419100" algn="l" rtl="0">
              <a:spcBef>
                <a:spcPts val="600"/>
              </a:spcBef>
              <a:spcAft>
                <a:spcPts val="0"/>
              </a:spcAft>
              <a:buSzPts val="3000"/>
              <a:buChar char="▸"/>
            </a:pPr>
            <a:r>
              <a:rPr lang="en-US" dirty="0" smtClean="0"/>
              <a:t>Low cost items</a:t>
            </a:r>
            <a:endParaRPr dirty="0" smtClean="0"/>
          </a:p>
          <a:p>
            <a:pPr marL="457200" lvl="0" indent="-419100" algn="l" rtl="0">
              <a:spcBef>
                <a:spcPts val="0"/>
              </a:spcBef>
              <a:spcAft>
                <a:spcPts val="0"/>
              </a:spcAft>
              <a:buSzPts val="3000"/>
              <a:buChar char="▸"/>
            </a:pPr>
            <a:r>
              <a:rPr lang="en-US" dirty="0" smtClean="0"/>
              <a:t>Disposable items</a:t>
            </a:r>
            <a:br>
              <a:rPr lang="en-US" dirty="0" smtClean="0"/>
            </a:br>
            <a:endParaRPr dirty="0" smtClean="0"/>
          </a:p>
          <a:p>
            <a:pPr marL="0" lvl="0" indent="0" algn="l" rtl="0">
              <a:spcBef>
                <a:spcPts val="600"/>
              </a:spcBef>
              <a:spcAft>
                <a:spcPts val="0"/>
              </a:spcAft>
              <a:buNone/>
            </a:pPr>
            <a:r>
              <a:rPr lang="en-US" dirty="0" smtClean="0"/>
              <a:t>Brands matter more for:</a:t>
            </a:r>
          </a:p>
          <a:p>
            <a:pPr lvl="0" indent="-419100">
              <a:buClr>
                <a:srgbClr val="9FC5E8"/>
              </a:buClr>
              <a:buSzPts val="3000"/>
            </a:pPr>
            <a:r>
              <a:rPr lang="en-US" dirty="0" smtClean="0">
                <a:solidFill>
                  <a:srgbClr val="073763"/>
                </a:solidFill>
              </a:rPr>
              <a:t>Higher cost items</a:t>
            </a:r>
          </a:p>
          <a:p>
            <a:pPr lvl="0" indent="-419100">
              <a:buClr>
                <a:srgbClr val="9FC5E8"/>
              </a:buClr>
              <a:buSzPts val="3000"/>
            </a:pPr>
            <a:r>
              <a:rPr lang="en-US" dirty="0" smtClean="0">
                <a:solidFill>
                  <a:srgbClr val="073763"/>
                </a:solidFill>
              </a:rPr>
              <a:t>Long-term use items</a:t>
            </a:r>
            <a:br>
              <a:rPr lang="en-US" dirty="0" smtClean="0">
                <a:solidFill>
                  <a:srgbClr val="073763"/>
                </a:solidFill>
              </a:rPr>
            </a:br>
            <a:endParaRPr lang="en-US" dirty="0" smtClean="0">
              <a:solidFill>
                <a:srgbClr val="073763"/>
              </a:solidFill>
            </a:endParaRPr>
          </a:p>
          <a:p>
            <a:pPr marL="0" lvl="0" indent="0" algn="l" rtl="0">
              <a:spcBef>
                <a:spcPts val="600"/>
              </a:spcBef>
              <a:spcAft>
                <a:spcPts val="0"/>
              </a:spcAft>
              <a:buNone/>
            </a:pPr>
            <a:r>
              <a:rPr lang="en-US" dirty="0" smtClean="0"/>
              <a:t>To Whom…?   Customers!</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2086744" y="0"/>
            <a:ext cx="7057255" cy="69272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800" b="1" dirty="0" smtClean="0"/>
              <a:t>   How Do We Know When Brands Matter?</a:t>
            </a:r>
            <a:endParaRPr sz="2800" dirty="0" smtClean="0"/>
          </a:p>
          <a:p>
            <a:pPr marL="0" lvl="0" indent="0" algn="l" rtl="0">
              <a:spcBef>
                <a:spcPts val="600"/>
              </a:spcBef>
              <a:spcAft>
                <a:spcPts val="0"/>
              </a:spcAft>
              <a:buNone/>
            </a:pPr>
            <a:endParaRPr sz="1200" dirty="0"/>
          </a:p>
        </p:txBody>
      </p:sp>
      <p:sp>
        <p:nvSpPr>
          <p:cNvPr id="69" name="Google Shape;69;p14"/>
          <p:cNvSpPr txBox="1">
            <a:spLocks noGrp="1"/>
          </p:cNvSpPr>
          <p:nvPr>
            <p:ph type="sldNum" idx="12"/>
          </p:nvPr>
        </p:nvSpPr>
        <p:spPr>
          <a:xfrm>
            <a:off x="0" y="1638964"/>
            <a:ext cx="2086745" cy="13543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1</a:t>
            </a:r>
            <a:endParaRPr dirty="0"/>
          </a:p>
        </p:txBody>
      </p:sp>
      <p:sp>
        <p:nvSpPr>
          <p:cNvPr id="70" name="Google Shape;70;p14"/>
          <p:cNvSpPr txBox="1">
            <a:spLocks noGrp="1"/>
          </p:cNvSpPr>
          <p:nvPr>
            <p:ph type="title"/>
          </p:nvPr>
        </p:nvSpPr>
        <p:spPr>
          <a:xfrm>
            <a:off x="0" y="1494039"/>
            <a:ext cx="2086745" cy="9327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smtClean="0"/>
              <a:t>CASE STUDY</a:t>
            </a:r>
            <a:endParaRPr sz="2200" dirty="0"/>
          </a:p>
        </p:txBody>
      </p:sp>
      <p:sp>
        <p:nvSpPr>
          <p:cNvPr id="5" name="Google Shape;97;p18"/>
          <p:cNvSpPr txBox="1">
            <a:spLocks noGrp="1"/>
          </p:cNvSpPr>
          <p:nvPr>
            <p:ph type="body" idx="1"/>
          </p:nvPr>
        </p:nvSpPr>
        <p:spPr>
          <a:xfrm>
            <a:off x="2519496" y="1367162"/>
            <a:ext cx="6357839" cy="3306316"/>
          </a:xfrm>
          <a:prstGeom prst="rect">
            <a:avLst/>
          </a:prstGeom>
        </p:spPr>
        <p:txBody>
          <a:bodyPr spcFirstLastPara="1" wrap="square" lIns="91425" tIns="91425" rIns="91425" bIns="91425" anchor="t" anchorCtr="0">
            <a:noAutofit/>
          </a:bodyPr>
          <a:lstStyle/>
          <a:p>
            <a:pPr lvl="0" indent="-419100">
              <a:buSzPts val="3000"/>
              <a:buNone/>
            </a:pPr>
            <a:r>
              <a:rPr lang="en-US" dirty="0" smtClean="0"/>
              <a:t>When consumers pay more for similar items</a:t>
            </a:r>
          </a:p>
          <a:p>
            <a:pPr marL="457200" lvl="0" indent="-419100" algn="l" rtl="0">
              <a:spcBef>
                <a:spcPts val="600"/>
              </a:spcBef>
              <a:spcAft>
                <a:spcPts val="0"/>
              </a:spcAft>
              <a:buSzPts val="3000"/>
              <a:buChar char="▸"/>
            </a:pPr>
            <a:r>
              <a:rPr lang="en-US" dirty="0" smtClean="0"/>
              <a:t>Spending more on identical item</a:t>
            </a:r>
            <a:endParaRPr dirty="0" smtClean="0"/>
          </a:p>
          <a:p>
            <a:pPr marL="457200" lvl="0" indent="-419100" algn="l" rtl="0">
              <a:spcBef>
                <a:spcPts val="0"/>
              </a:spcBef>
              <a:spcAft>
                <a:spcPts val="0"/>
              </a:spcAft>
              <a:buSzPts val="3000"/>
              <a:buNone/>
            </a:pPr>
            <a:endParaRPr dirty="0" smtClean="0"/>
          </a:p>
          <a:p>
            <a:pPr marL="0" lvl="0" indent="0" algn="l" rtl="0">
              <a:spcBef>
                <a:spcPts val="600"/>
              </a:spcBef>
              <a:spcAft>
                <a:spcPts val="0"/>
              </a:spcAft>
              <a:buNone/>
            </a:pPr>
            <a:r>
              <a:rPr lang="en-US" dirty="0" smtClean="0"/>
              <a:t>When consumers tell us they matter</a:t>
            </a:r>
          </a:p>
          <a:p>
            <a:pPr lvl="0" indent="-419100">
              <a:buClr>
                <a:srgbClr val="9FC5E8"/>
              </a:buClr>
              <a:buSzPts val="3000"/>
            </a:pPr>
            <a:r>
              <a:rPr lang="en-US" dirty="0" smtClean="0">
                <a:solidFill>
                  <a:srgbClr val="073763"/>
                </a:solidFill>
              </a:rPr>
              <a:t>Buying only specific brands</a:t>
            </a:r>
          </a:p>
          <a:p>
            <a:pPr lvl="0" indent="-419100">
              <a:buClr>
                <a:srgbClr val="9FC5E8"/>
              </a:buClr>
              <a:buSzPts val="3000"/>
            </a:pPr>
            <a:r>
              <a:rPr lang="en-US" dirty="0" smtClean="0">
                <a:solidFill>
                  <a:srgbClr val="073763"/>
                </a:solidFill>
              </a:rPr>
              <a:t>Indicating decision was based on brand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46"/>
        <p:cNvGrpSpPr/>
        <p:nvPr/>
      </p:nvGrpSpPr>
      <p:grpSpPr>
        <a:xfrm>
          <a:off x="0" y="0"/>
          <a:ext cx="0" cy="0"/>
          <a:chOff x="0" y="0"/>
          <a:chExt cx="0" cy="0"/>
        </a:xfrm>
      </p:grpSpPr>
      <p:sp>
        <p:nvSpPr>
          <p:cNvPr id="248" name="Google Shape;248;p28"/>
          <p:cNvSpPr txBox="1">
            <a:spLocks noGrp="1"/>
          </p:cNvSpPr>
          <p:nvPr>
            <p:ph type="subTitle" idx="4294967295"/>
          </p:nvPr>
        </p:nvSpPr>
        <p:spPr>
          <a:xfrm>
            <a:off x="0" y="0"/>
            <a:ext cx="9143999" cy="1011836"/>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4000" b="1" dirty="0" smtClean="0"/>
              <a:t>When and Why Do Brands Matter?</a:t>
            </a:r>
            <a:endParaRPr sz="4000" b="1" dirty="0"/>
          </a:p>
        </p:txBody>
      </p:sp>
      <p:sp>
        <p:nvSpPr>
          <p:cNvPr id="5" name="Rectangle 4"/>
          <p:cNvSpPr/>
          <p:nvPr/>
        </p:nvSpPr>
        <p:spPr>
          <a:xfrm>
            <a:off x="221329" y="1117236"/>
            <a:ext cx="8715846" cy="5016758"/>
          </a:xfrm>
          <a:prstGeom prst="rect">
            <a:avLst/>
          </a:prstGeom>
        </p:spPr>
        <p:txBody>
          <a:bodyPr wrap="square">
            <a:spAutoFit/>
          </a:bodyPr>
          <a:lstStyle/>
          <a:p>
            <a:r>
              <a:rPr lang="en-US" sz="2000" i="1" dirty="0" smtClean="0">
                <a:solidFill>
                  <a:schemeClr val="dk1"/>
                </a:solidFill>
                <a:latin typeface="Roboto"/>
                <a:ea typeface="Roboto"/>
                <a:cs typeface="Roboto"/>
                <a:sym typeface="Roboto"/>
              </a:rPr>
              <a:t>“When</a:t>
            </a:r>
            <a:r>
              <a:rPr lang="en-US" sz="2000" dirty="0" smtClean="0"/>
              <a:t> </a:t>
            </a:r>
            <a:r>
              <a:rPr lang="en-US" sz="2000" i="1" dirty="0" smtClean="0">
                <a:solidFill>
                  <a:schemeClr val="dk1"/>
                </a:solidFill>
                <a:latin typeface="Roboto"/>
                <a:ea typeface="Roboto"/>
                <a:cs typeface="Roboto"/>
                <a:sym typeface="Roboto"/>
              </a:rPr>
              <a:t>it is difficult to determine the quality of a product before purchase and the consequences of poor quality are significant, it makes economic sense for consumers to rely on brand names and the company reputations associated with them. By paying more for a brand-name product in those circumstances, consumers are not acting irrationally. Consumers know that companies with established reputations for consistent high quality have more to lose if they do not perform well—namely, the loss of the ability to continue to charge higher prices.”</a:t>
            </a:r>
          </a:p>
          <a:p>
            <a:endParaRPr lang="en-US" sz="2000" b="1" i="1" dirty="0" smtClean="0">
              <a:solidFill>
                <a:schemeClr val="dk1"/>
              </a:solidFill>
              <a:latin typeface="Roboto"/>
              <a:ea typeface="Roboto"/>
              <a:cs typeface="Roboto"/>
              <a:sym typeface="Roboto"/>
            </a:endParaRPr>
          </a:p>
          <a:p>
            <a:pPr algn="r"/>
            <a:r>
              <a:rPr lang="en-US" sz="1600" i="1" dirty="0" smtClean="0">
                <a:solidFill>
                  <a:schemeClr val="dk1"/>
                </a:solidFill>
                <a:latin typeface="Roboto"/>
                <a:ea typeface="Roboto"/>
                <a:cs typeface="Roboto"/>
                <a:sym typeface="Roboto"/>
              </a:rPr>
              <a:t>~ Benjamin Klein </a:t>
            </a:r>
          </a:p>
          <a:p>
            <a:pPr algn="r"/>
            <a:r>
              <a:rPr lang="en-US" sz="1600" i="1" dirty="0" smtClean="0">
                <a:solidFill>
                  <a:schemeClr val="dk1"/>
                </a:solidFill>
                <a:latin typeface="Roboto"/>
                <a:ea typeface="Roboto"/>
                <a:cs typeface="Roboto"/>
                <a:sym typeface="Roboto"/>
              </a:rPr>
              <a:t>from “Brand Names”</a:t>
            </a:r>
          </a:p>
          <a:p>
            <a:pPr algn="r"/>
            <a:r>
              <a:rPr lang="en-US" sz="1600" i="1" dirty="0" smtClean="0">
                <a:solidFill>
                  <a:schemeClr val="dk1"/>
                </a:solidFill>
                <a:latin typeface="Roboto"/>
                <a:ea typeface="Roboto"/>
                <a:cs typeface="Roboto"/>
                <a:sym typeface="Roboto"/>
              </a:rPr>
              <a:t>The Library of Economics and Liberty</a:t>
            </a:r>
          </a:p>
          <a:p>
            <a:pPr algn="r"/>
            <a:r>
              <a:rPr lang="en-US" sz="1600" dirty="0" smtClean="0">
                <a:hlinkClick r:id="rId3"/>
              </a:rPr>
              <a:t>LINK</a:t>
            </a:r>
            <a:endParaRPr lang="en-US" sz="1600" i="1" dirty="0" smtClean="0">
              <a:solidFill>
                <a:schemeClr val="dk1"/>
              </a:solidFill>
              <a:latin typeface="Roboto"/>
              <a:ea typeface="Roboto"/>
              <a:cs typeface="Roboto"/>
              <a:sym typeface="Roboto"/>
            </a:endParaRPr>
          </a:p>
          <a:p>
            <a:pPr algn="r"/>
            <a:endParaRPr lang="en-US" sz="1600" i="1" dirty="0" smtClean="0">
              <a:solidFill>
                <a:schemeClr val="dk1"/>
              </a:solidFill>
              <a:latin typeface="Roboto"/>
              <a:ea typeface="Roboto"/>
              <a:cs typeface="Roboto"/>
              <a:sym typeface="Roboto"/>
            </a:endParaRPr>
          </a:p>
          <a:p>
            <a:pPr algn="r"/>
            <a:endParaRPr lang="en-US" sz="2000" b="1" i="1" dirty="0" smtClean="0">
              <a:solidFill>
                <a:schemeClr val="dk1"/>
              </a:solidFill>
              <a:latin typeface="Roboto"/>
              <a:ea typeface="Roboto"/>
              <a:cs typeface="Roboto"/>
              <a:sym typeface="Roboto"/>
            </a:endParaRPr>
          </a:p>
          <a:p>
            <a:pPr algn="r"/>
            <a:endParaRPr lang="en-US" sz="2000" b="1" i="1" dirty="0" smtClean="0">
              <a:solidFill>
                <a:schemeClr val="dk1"/>
              </a:solidFill>
              <a:latin typeface="Roboto"/>
              <a:ea typeface="Roboto"/>
              <a:cs typeface="Roboto"/>
              <a:sym typeface="Roboto"/>
            </a:endParaRPr>
          </a:p>
          <a:p>
            <a:pPr algn="r"/>
            <a:r>
              <a:rPr lang="en-US" sz="2000" b="1" i="1" dirty="0" smtClean="0">
                <a:solidFill>
                  <a:schemeClr val="dk1"/>
                </a:solidFill>
                <a:latin typeface="Roboto"/>
                <a:ea typeface="Roboto"/>
                <a:cs typeface="Roboto"/>
                <a:sym typeface="Roboto"/>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02"/>
        <p:cNvGrpSpPr/>
        <p:nvPr/>
      </p:nvGrpSpPr>
      <p:grpSpPr>
        <a:xfrm>
          <a:off x="0" y="0"/>
          <a:ext cx="0" cy="0"/>
          <a:chOff x="0" y="0"/>
          <a:chExt cx="0" cy="0"/>
        </a:xfrm>
      </p:grpSpPr>
      <p:sp>
        <p:nvSpPr>
          <p:cNvPr id="103" name="Google Shape;103;p19"/>
          <p:cNvSpPr txBox="1">
            <a:spLocks noGrp="1"/>
          </p:cNvSpPr>
          <p:nvPr>
            <p:ph type="ctrTitle" idx="4294967295"/>
          </p:nvPr>
        </p:nvSpPr>
        <p:spPr>
          <a:xfrm>
            <a:off x="2" y="3235766"/>
            <a:ext cx="5201051" cy="19024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dirty="0" smtClean="0"/>
              <a:t>Detecting When</a:t>
            </a:r>
            <a:r>
              <a:rPr lang="en-US" sz="4800" dirty="0" smtClean="0"/>
              <a:t> </a:t>
            </a:r>
            <a:br>
              <a:rPr lang="en-US" sz="4800" dirty="0" smtClean="0"/>
            </a:br>
            <a:r>
              <a:rPr lang="en-US" sz="4800" dirty="0" smtClean="0"/>
              <a:t>Brands </a:t>
            </a:r>
            <a:r>
              <a:rPr lang="en-US" sz="4800" dirty="0" smtClean="0"/>
              <a:t>Matter</a:t>
            </a:r>
            <a:endParaRPr sz="4800" dirty="0"/>
          </a:p>
        </p:txBody>
      </p:sp>
      <p:sp>
        <p:nvSpPr>
          <p:cNvPr id="104" name="Google Shape;104;p19"/>
          <p:cNvSpPr txBox="1">
            <a:spLocks noGrp="1"/>
          </p:cNvSpPr>
          <p:nvPr>
            <p:ph type="subTitle" idx="4294967295"/>
          </p:nvPr>
        </p:nvSpPr>
        <p:spPr>
          <a:xfrm>
            <a:off x="5359141" y="17535"/>
            <a:ext cx="3784860" cy="2416679"/>
          </a:xfrm>
          <a:prstGeom prst="rect">
            <a:avLst/>
          </a:prstGeom>
        </p:spPr>
        <p:txBody>
          <a:bodyPr spcFirstLastPara="1" wrap="square" lIns="91425" tIns="91425" rIns="91425" bIns="91425" anchor="t" anchorCtr="0">
            <a:noAutofit/>
          </a:bodyPr>
          <a:lstStyle/>
          <a:p>
            <a:pPr lvl="0" indent="-381000">
              <a:lnSpc>
                <a:spcPct val="115000"/>
              </a:lnSpc>
              <a:buClr>
                <a:srgbClr val="073763"/>
              </a:buClr>
              <a:buSzPts val="2400"/>
              <a:buNone/>
            </a:pPr>
            <a:r>
              <a:rPr lang="en-US" sz="1800" b="1" u="sng" dirty="0" smtClean="0"/>
              <a:t>Find The Data:</a:t>
            </a:r>
          </a:p>
          <a:p>
            <a:pPr lvl="0" indent="-381000">
              <a:lnSpc>
                <a:spcPct val="115000"/>
              </a:lnSpc>
              <a:buClr>
                <a:srgbClr val="073763"/>
              </a:buClr>
              <a:buSzPts val="2400"/>
            </a:pPr>
            <a:r>
              <a:rPr lang="en-US" sz="1800" dirty="0" smtClean="0"/>
              <a:t>Company data</a:t>
            </a:r>
          </a:p>
          <a:p>
            <a:pPr lvl="0" indent="-381000">
              <a:lnSpc>
                <a:spcPct val="115000"/>
              </a:lnSpc>
              <a:spcBef>
                <a:spcPts val="0"/>
              </a:spcBef>
              <a:buClr>
                <a:srgbClr val="073763"/>
              </a:buClr>
              <a:buSzPts val="2400"/>
            </a:pPr>
            <a:r>
              <a:rPr lang="en-US" sz="1800" dirty="0" smtClean="0"/>
              <a:t>Web scraping</a:t>
            </a:r>
          </a:p>
          <a:p>
            <a:pPr lvl="0" indent="-381000">
              <a:lnSpc>
                <a:spcPct val="115000"/>
              </a:lnSpc>
              <a:spcBef>
                <a:spcPts val="0"/>
              </a:spcBef>
              <a:buClr>
                <a:srgbClr val="073763"/>
              </a:buClr>
              <a:buSzPts val="2400"/>
            </a:pPr>
            <a:r>
              <a:rPr lang="en-US" sz="1800" dirty="0" smtClean="0"/>
              <a:t>3</a:t>
            </a:r>
            <a:r>
              <a:rPr lang="en-US" sz="1800" baseline="30000" dirty="0" smtClean="0"/>
              <a:t>rd</a:t>
            </a:r>
            <a:r>
              <a:rPr lang="en-US" sz="1800" dirty="0" smtClean="0"/>
              <a:t> party data</a:t>
            </a:r>
          </a:p>
          <a:p>
            <a:pPr lvl="1">
              <a:lnSpc>
                <a:spcPct val="115000"/>
              </a:lnSpc>
              <a:buClr>
                <a:srgbClr val="073763"/>
              </a:buClr>
            </a:pPr>
            <a:r>
              <a:rPr lang="en-US" sz="1200" dirty="0" smtClean="0"/>
              <a:t>Open-source</a:t>
            </a:r>
          </a:p>
          <a:p>
            <a:pPr lvl="1">
              <a:lnSpc>
                <a:spcPct val="115000"/>
              </a:lnSpc>
              <a:buClr>
                <a:srgbClr val="073763"/>
              </a:buClr>
            </a:pPr>
            <a:r>
              <a:rPr lang="en-US" sz="1200" dirty="0" smtClean="0"/>
              <a:t>Purchase</a:t>
            </a:r>
            <a:endParaRPr lang="en-US" sz="1200" dirty="0"/>
          </a:p>
        </p:txBody>
      </p:sp>
      <p:sp>
        <p:nvSpPr>
          <p:cNvPr id="106" name="Google Shape;106;p19"/>
          <p:cNvSpPr/>
          <p:nvPr/>
        </p:nvSpPr>
        <p:spPr>
          <a:xfrm>
            <a:off x="1836939" y="98847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19"/>
          <p:cNvGrpSpPr/>
          <p:nvPr/>
        </p:nvGrpSpPr>
        <p:grpSpPr>
          <a:xfrm>
            <a:off x="2391964" y="496450"/>
            <a:ext cx="1426316" cy="1426403"/>
            <a:chOff x="6643075" y="3664250"/>
            <a:chExt cx="407950" cy="407975"/>
          </a:xfrm>
        </p:grpSpPr>
        <p:sp>
          <p:nvSpPr>
            <p:cNvPr id="108" name="Google Shape;108;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19"/>
          <p:cNvGrpSpPr/>
          <p:nvPr/>
        </p:nvGrpSpPr>
        <p:grpSpPr>
          <a:xfrm>
            <a:off x="1415230" y="1774588"/>
            <a:ext cx="659664" cy="659627"/>
            <a:chOff x="576250" y="4319400"/>
            <a:chExt cx="442075" cy="442050"/>
          </a:xfrm>
        </p:grpSpPr>
        <p:sp>
          <p:nvSpPr>
            <p:cNvPr id="111" name="Google Shape;111;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9"/>
          <p:cNvSpPr/>
          <p:nvPr/>
        </p:nvSpPr>
        <p:spPr>
          <a:xfrm rot="6223920">
            <a:off x="3953912" y="935426"/>
            <a:ext cx="317280" cy="30295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2746847" y="2045899"/>
            <a:ext cx="250224" cy="23892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4;p19"/>
          <p:cNvSpPr txBox="1">
            <a:spLocks/>
          </p:cNvSpPr>
          <p:nvPr/>
        </p:nvSpPr>
        <p:spPr>
          <a:xfrm>
            <a:off x="5359142" y="2350413"/>
            <a:ext cx="3784860" cy="2787819"/>
          </a:xfrm>
          <a:prstGeom prst="rect">
            <a:avLst/>
          </a:prstGeom>
          <a:noFill/>
          <a:ln>
            <a:noFill/>
          </a:ln>
        </p:spPr>
        <p:txBody>
          <a:bodyPr spcFirstLastPara="1" wrap="square" lIns="91425" tIns="91425" rIns="91425" bIns="91425" anchor="t" anchorCtr="0">
            <a:noAutofit/>
          </a:bodyPr>
          <a:lstStyle/>
          <a:p>
            <a:pPr marL="457200" marR="0" lvl="0" indent="-381000" algn="l" defTabSz="914400" rtl="0" eaLnBrk="1" fontAlgn="auto" latinLnBrk="0" hangingPunct="1">
              <a:lnSpc>
                <a:spcPct val="115000"/>
              </a:lnSpc>
              <a:spcBef>
                <a:spcPts val="600"/>
              </a:spcBef>
              <a:spcAft>
                <a:spcPts val="0"/>
              </a:spcAft>
              <a:buClr>
                <a:srgbClr val="073763"/>
              </a:buClr>
              <a:buSzPts val="2400"/>
              <a:tabLst/>
              <a:defRPr/>
            </a:pPr>
            <a:r>
              <a:rPr kumimoji="0" lang="en-US" sz="1800" b="1" i="0" u="sng" strike="noStrike" kern="0" cap="none" spc="0" normalizeH="0" baseline="0" noProof="0" dirty="0" smtClean="0">
                <a:ln>
                  <a:noFill/>
                </a:ln>
                <a:solidFill>
                  <a:schemeClr val="dk1"/>
                </a:solidFill>
                <a:effectLst/>
                <a:uLnTx/>
                <a:uFillTx/>
                <a:latin typeface="Roboto"/>
                <a:ea typeface="Roboto"/>
                <a:cs typeface="Roboto"/>
                <a:sym typeface="Roboto"/>
              </a:rPr>
              <a:t>Prepare The Data:</a:t>
            </a:r>
          </a:p>
          <a:p>
            <a:pPr marL="457200" marR="0" lvl="0" indent="-381000" algn="l" defTabSz="914400" rtl="0" eaLnBrk="1" fontAlgn="auto" latinLnBrk="0" hangingPunct="1">
              <a:lnSpc>
                <a:spcPct val="115000"/>
              </a:lnSpc>
              <a:spcBef>
                <a:spcPts val="600"/>
              </a:spcBef>
              <a:spcAft>
                <a:spcPts val="0"/>
              </a:spcAft>
              <a:buClr>
                <a:srgbClr val="073763"/>
              </a:buClr>
              <a:buSzPts val="2400"/>
              <a:buFont typeface="Roboto"/>
              <a:buChar char="▸"/>
              <a:tabLst/>
              <a:defRPr/>
            </a:pPr>
            <a:r>
              <a:rPr kumimoji="0" lang="en-US" sz="1800" b="0" i="0" u="none" strike="noStrike" kern="0" cap="none" spc="0" normalizeH="0" baseline="0" noProof="0" dirty="0" smtClean="0">
                <a:ln>
                  <a:noFill/>
                </a:ln>
                <a:solidFill>
                  <a:schemeClr val="dk1"/>
                </a:solidFill>
                <a:effectLst/>
                <a:uLnTx/>
                <a:uFillTx/>
                <a:latin typeface="Roboto"/>
                <a:ea typeface="Roboto"/>
                <a:cs typeface="Roboto"/>
                <a:sym typeface="Roboto"/>
              </a:rPr>
              <a:t>Clean</a:t>
            </a:r>
          </a:p>
          <a:p>
            <a:pPr marL="457200" marR="0" lvl="0" indent="-381000" algn="l" defTabSz="914400" rtl="0" eaLnBrk="1" fontAlgn="auto" latinLnBrk="0" hangingPunct="1">
              <a:lnSpc>
                <a:spcPct val="115000"/>
              </a:lnSpc>
              <a:spcBef>
                <a:spcPts val="0"/>
              </a:spcBef>
              <a:spcAft>
                <a:spcPts val="0"/>
              </a:spcAft>
              <a:buClr>
                <a:srgbClr val="073763"/>
              </a:buClr>
              <a:buSzPts val="2400"/>
              <a:buFont typeface="Roboto"/>
              <a:buChar char="▸"/>
              <a:tabLst/>
              <a:defRPr/>
            </a:pPr>
            <a:r>
              <a:rPr kumimoji="0" lang="en-US" sz="1800" b="0" i="0" u="none" strike="noStrike" kern="0" cap="none" spc="0" normalizeH="0" baseline="0" noProof="0" dirty="0" smtClean="0">
                <a:ln>
                  <a:noFill/>
                </a:ln>
                <a:solidFill>
                  <a:schemeClr val="dk1"/>
                </a:solidFill>
                <a:effectLst/>
                <a:uLnTx/>
                <a:uFillTx/>
                <a:latin typeface="Roboto"/>
                <a:ea typeface="Roboto"/>
                <a:cs typeface="Roboto"/>
                <a:sym typeface="Roboto"/>
              </a:rPr>
              <a:t>Standardize</a:t>
            </a:r>
          </a:p>
          <a:p>
            <a:pPr marL="457200" marR="0" lvl="0" indent="-381000" algn="l" defTabSz="914400" rtl="0" eaLnBrk="1" fontAlgn="auto" latinLnBrk="0" hangingPunct="1">
              <a:lnSpc>
                <a:spcPct val="115000"/>
              </a:lnSpc>
              <a:spcBef>
                <a:spcPts val="0"/>
              </a:spcBef>
              <a:spcAft>
                <a:spcPts val="0"/>
              </a:spcAft>
              <a:buClr>
                <a:srgbClr val="073763"/>
              </a:buClr>
              <a:buSzPts val="2400"/>
              <a:buFont typeface="Roboto"/>
              <a:buChar char="▸"/>
              <a:tabLst/>
              <a:defRPr/>
            </a:pPr>
            <a:r>
              <a:rPr lang="en-US" sz="1800" dirty="0" smtClean="0">
                <a:solidFill>
                  <a:schemeClr val="dk1"/>
                </a:solidFill>
                <a:latin typeface="Roboto"/>
                <a:ea typeface="Roboto"/>
                <a:cs typeface="Roboto"/>
                <a:sym typeface="Roboto"/>
              </a:rPr>
              <a:t>Format for use</a:t>
            </a:r>
            <a:endParaRPr kumimoji="0" lang="en-US" sz="1800" b="0" i="0" u="none" strike="noStrike" kern="0" cap="none" spc="0" normalizeH="0" baseline="0" noProof="0" dirty="0" smtClean="0">
              <a:ln>
                <a:noFill/>
              </a:ln>
              <a:solidFill>
                <a:schemeClr val="dk1"/>
              </a:solidFill>
              <a:effectLst/>
              <a:uLnTx/>
              <a:uFillTx/>
              <a:latin typeface="Roboto"/>
              <a:ea typeface="Roboto"/>
              <a:cs typeface="Roboto"/>
              <a:sym typeface="Roboto"/>
            </a:endParaRPr>
          </a:p>
          <a:p>
            <a:pPr marL="457200" marR="0" lvl="0" indent="-381000" algn="l" defTabSz="914400" rtl="0" eaLnBrk="1" fontAlgn="auto" latinLnBrk="0" hangingPunct="1">
              <a:lnSpc>
                <a:spcPct val="115000"/>
              </a:lnSpc>
              <a:spcBef>
                <a:spcPts val="0"/>
              </a:spcBef>
              <a:spcAft>
                <a:spcPts val="0"/>
              </a:spcAft>
              <a:buClr>
                <a:srgbClr val="073763"/>
              </a:buClr>
              <a:buSzPts val="2400"/>
              <a:buFont typeface="Roboto"/>
              <a:buChar char="▸"/>
              <a:tabLst/>
              <a:defRPr/>
            </a:pPr>
            <a:endParaRPr kumimoji="0" lang="en-US" sz="1800" b="0" i="0" u="none" strike="noStrike" kern="0" cap="none" spc="0" normalizeH="0" baseline="0" noProof="0" dirty="0" smtClean="0">
              <a:ln>
                <a:noFill/>
              </a:ln>
              <a:solidFill>
                <a:schemeClr val="dk1"/>
              </a:solidFill>
              <a:effectLst/>
              <a:uLnTx/>
              <a:uFillTx/>
              <a:latin typeface="Roboto"/>
              <a:ea typeface="Roboto"/>
              <a:cs typeface="Roboto"/>
              <a:sym typeface="Roboto"/>
            </a:endParaRPr>
          </a:p>
          <a:p>
            <a:pPr marL="457200" marR="0" lvl="0" indent="-381000" algn="l" defTabSz="914400" rtl="0" eaLnBrk="1" fontAlgn="auto" latinLnBrk="0" hangingPunct="1">
              <a:lnSpc>
                <a:spcPct val="115000"/>
              </a:lnSpc>
              <a:spcBef>
                <a:spcPts val="0"/>
              </a:spcBef>
              <a:spcAft>
                <a:spcPts val="0"/>
              </a:spcAft>
              <a:buClr>
                <a:srgbClr val="073763"/>
              </a:buClr>
              <a:buSzPts val="2400"/>
              <a:buFont typeface="Roboto"/>
              <a:buChar char="▸"/>
              <a:tabLst/>
              <a:defRPr/>
            </a:pPr>
            <a:endParaRPr kumimoji="0" lang="en-US" sz="1800" b="0" i="0" u="none" strike="noStrike" kern="0" cap="none" spc="0" normalizeH="0" baseline="0" noProof="0" dirty="0">
              <a:ln>
                <a:noFill/>
              </a:ln>
              <a:solidFill>
                <a:schemeClr val="dk1"/>
              </a:solidFill>
              <a:effectLst/>
              <a:uLnTx/>
              <a:uFillTx/>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02"/>
        <p:cNvGrpSpPr/>
        <p:nvPr/>
      </p:nvGrpSpPr>
      <p:grpSpPr>
        <a:xfrm>
          <a:off x="0" y="0"/>
          <a:ext cx="0" cy="0"/>
          <a:chOff x="0" y="0"/>
          <a:chExt cx="0" cy="0"/>
        </a:xfrm>
      </p:grpSpPr>
      <p:sp>
        <p:nvSpPr>
          <p:cNvPr id="106" name="Google Shape;106;p19"/>
          <p:cNvSpPr/>
          <p:nvPr/>
        </p:nvSpPr>
        <p:spPr>
          <a:xfrm>
            <a:off x="1836939" y="98847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07;p19"/>
          <p:cNvGrpSpPr/>
          <p:nvPr/>
        </p:nvGrpSpPr>
        <p:grpSpPr>
          <a:xfrm>
            <a:off x="2391964" y="496450"/>
            <a:ext cx="1426316" cy="1426403"/>
            <a:chOff x="6643075" y="3664250"/>
            <a:chExt cx="407950" cy="407975"/>
          </a:xfrm>
        </p:grpSpPr>
        <p:sp>
          <p:nvSpPr>
            <p:cNvPr id="108" name="Google Shape;108;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110;p19"/>
          <p:cNvGrpSpPr/>
          <p:nvPr/>
        </p:nvGrpSpPr>
        <p:grpSpPr>
          <a:xfrm>
            <a:off x="1415230" y="1774588"/>
            <a:ext cx="659664" cy="659627"/>
            <a:chOff x="576250" y="4319400"/>
            <a:chExt cx="442075" cy="442050"/>
          </a:xfrm>
        </p:grpSpPr>
        <p:sp>
          <p:nvSpPr>
            <p:cNvPr id="111" name="Google Shape;111;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9"/>
          <p:cNvSpPr/>
          <p:nvPr/>
        </p:nvSpPr>
        <p:spPr>
          <a:xfrm rot="6223920">
            <a:off x="3953912" y="935426"/>
            <a:ext cx="317280" cy="30295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2746847" y="2045899"/>
            <a:ext cx="250224" cy="23892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3;p19"/>
          <p:cNvSpPr txBox="1">
            <a:spLocks/>
          </p:cNvSpPr>
          <p:nvPr/>
        </p:nvSpPr>
        <p:spPr>
          <a:xfrm>
            <a:off x="2" y="3235766"/>
            <a:ext cx="5201051" cy="1902465"/>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lt1"/>
              </a:buClr>
              <a:buSzPts val="1800"/>
              <a:buFont typeface="Montserrat"/>
              <a:buNone/>
              <a:tabLst/>
              <a:defRPr/>
            </a:pPr>
            <a:r>
              <a:rPr kumimoji="0" lang="en-US" sz="4800" b="1" i="0" u="none" strike="noStrike" kern="0" cap="none" spc="0" normalizeH="0" baseline="0" noProof="0" smtClean="0">
                <a:ln>
                  <a:noFill/>
                </a:ln>
                <a:solidFill>
                  <a:schemeClr val="lt1"/>
                </a:solidFill>
                <a:effectLst/>
                <a:uLnTx/>
                <a:uFillTx/>
                <a:latin typeface="Montserrat"/>
                <a:ea typeface="Montserrat"/>
                <a:cs typeface="Montserrat"/>
                <a:sym typeface="Montserrat"/>
              </a:rPr>
              <a:t>Detecting When </a:t>
            </a:r>
            <a:br>
              <a:rPr kumimoji="0" lang="en-US" sz="4800" b="1" i="0" u="none" strike="noStrike" kern="0" cap="none" spc="0" normalizeH="0" baseline="0" noProof="0" smtClean="0">
                <a:ln>
                  <a:noFill/>
                </a:ln>
                <a:solidFill>
                  <a:schemeClr val="lt1"/>
                </a:solidFill>
                <a:effectLst/>
                <a:uLnTx/>
                <a:uFillTx/>
                <a:latin typeface="Montserrat"/>
                <a:ea typeface="Montserrat"/>
                <a:cs typeface="Montserrat"/>
                <a:sym typeface="Montserrat"/>
              </a:rPr>
            </a:br>
            <a:r>
              <a:rPr kumimoji="0" lang="en-US" sz="4800" b="1" i="0" u="none" strike="noStrike" kern="0" cap="none" spc="0" normalizeH="0" baseline="0" noProof="0" smtClean="0">
                <a:ln>
                  <a:noFill/>
                </a:ln>
                <a:solidFill>
                  <a:schemeClr val="lt1"/>
                </a:solidFill>
                <a:effectLst/>
                <a:uLnTx/>
                <a:uFillTx/>
                <a:latin typeface="Montserrat"/>
                <a:ea typeface="Montserrat"/>
                <a:cs typeface="Montserrat"/>
                <a:sym typeface="Montserrat"/>
              </a:rPr>
              <a:t>Brands Matter</a:t>
            </a:r>
            <a:endParaRPr kumimoji="0" lang="en-US" sz="4800" b="1" i="0" u="none" strike="noStrike" kern="0" cap="none" spc="0" normalizeH="0" baseline="0" noProof="0" dirty="0">
              <a:ln>
                <a:noFill/>
              </a:ln>
              <a:solidFill>
                <a:schemeClr val="lt1"/>
              </a:solidFill>
              <a:effectLst/>
              <a:uLnTx/>
              <a:uFillTx/>
              <a:latin typeface="Montserrat"/>
              <a:ea typeface="Montserrat"/>
              <a:cs typeface="Montserrat"/>
              <a:sym typeface="Montserrat"/>
            </a:endParaRPr>
          </a:p>
        </p:txBody>
      </p:sp>
      <p:sp>
        <p:nvSpPr>
          <p:cNvPr id="15" name="Google Shape;104;p19"/>
          <p:cNvSpPr txBox="1">
            <a:spLocks/>
          </p:cNvSpPr>
          <p:nvPr/>
        </p:nvSpPr>
        <p:spPr>
          <a:xfrm>
            <a:off x="5359141" y="0"/>
            <a:ext cx="3784860" cy="5138231"/>
          </a:xfrm>
          <a:prstGeom prst="rect">
            <a:avLst/>
          </a:prstGeom>
          <a:noFill/>
          <a:ln>
            <a:noFill/>
          </a:ln>
        </p:spPr>
        <p:txBody>
          <a:bodyPr spcFirstLastPara="1" wrap="square" lIns="91425" tIns="91425" rIns="91425" bIns="91425" anchor="t" anchorCtr="0">
            <a:noAutofit/>
          </a:bodyPr>
          <a:lstStyle/>
          <a:p>
            <a:pPr marL="457200" marR="0" lvl="0" indent="-381000" algn="l" defTabSz="914400" rtl="0" eaLnBrk="1" fontAlgn="auto" latinLnBrk="0" hangingPunct="1">
              <a:lnSpc>
                <a:spcPct val="115000"/>
              </a:lnSpc>
              <a:spcBef>
                <a:spcPts val="600"/>
              </a:spcBef>
              <a:spcAft>
                <a:spcPts val="0"/>
              </a:spcAft>
              <a:buClr>
                <a:srgbClr val="073763"/>
              </a:buClr>
              <a:buSzPts val="2400"/>
              <a:buFont typeface="Roboto"/>
              <a:buNone/>
              <a:tabLst/>
              <a:defRPr/>
            </a:pPr>
            <a:endParaRPr kumimoji="0" lang="en-US" sz="800" b="1" i="0" u="sng" strike="noStrike" kern="0" cap="none" spc="0" normalizeH="0" baseline="0" noProof="0" dirty="0" smtClean="0">
              <a:ln>
                <a:noFill/>
              </a:ln>
              <a:solidFill>
                <a:schemeClr val="dk1"/>
              </a:solidFill>
              <a:effectLst/>
              <a:uLnTx/>
              <a:uFillTx/>
              <a:latin typeface="Roboto"/>
              <a:ea typeface="Roboto"/>
              <a:cs typeface="Roboto"/>
              <a:sym typeface="Roboto"/>
            </a:endParaRPr>
          </a:p>
          <a:p>
            <a:pPr marL="457200" marR="0" lvl="0" indent="-381000" algn="l" defTabSz="914400" rtl="0" eaLnBrk="1" fontAlgn="auto" latinLnBrk="0" hangingPunct="1">
              <a:lnSpc>
                <a:spcPct val="115000"/>
              </a:lnSpc>
              <a:spcBef>
                <a:spcPts val="600"/>
              </a:spcBef>
              <a:spcAft>
                <a:spcPts val="0"/>
              </a:spcAft>
              <a:buClr>
                <a:srgbClr val="073763"/>
              </a:buClr>
              <a:buSzPts val="2400"/>
              <a:buFont typeface="Roboto"/>
              <a:buNone/>
              <a:tabLst/>
              <a:defRPr/>
            </a:pPr>
            <a:r>
              <a:rPr kumimoji="0" lang="en-US" sz="1800" b="1" i="0" u="sng" strike="noStrike" kern="0" cap="none" spc="0" normalizeH="0" baseline="0" noProof="0" dirty="0" smtClean="0">
                <a:ln>
                  <a:noFill/>
                </a:ln>
                <a:solidFill>
                  <a:schemeClr val="dk1"/>
                </a:solidFill>
                <a:effectLst/>
                <a:uLnTx/>
                <a:uFillTx/>
                <a:latin typeface="Roboto"/>
                <a:ea typeface="Roboto"/>
                <a:cs typeface="Roboto"/>
                <a:sym typeface="Roboto"/>
              </a:rPr>
              <a:t>Analyze The Data:</a:t>
            </a:r>
            <a:endParaRPr kumimoji="0" lang="en-US" sz="800" b="1" i="0" u="sng" strike="noStrike" kern="0" cap="none" spc="0" normalizeH="0" baseline="0" noProof="0" dirty="0" smtClean="0">
              <a:ln>
                <a:noFill/>
              </a:ln>
              <a:solidFill>
                <a:schemeClr val="dk1"/>
              </a:solidFill>
              <a:effectLst/>
              <a:uLnTx/>
              <a:uFillTx/>
              <a:latin typeface="Roboto"/>
              <a:ea typeface="Roboto"/>
              <a:cs typeface="Roboto"/>
              <a:sym typeface="Roboto"/>
            </a:endParaRPr>
          </a:p>
          <a:p>
            <a:pPr marL="457200" marR="0" lvl="0" indent="-381000" algn="l" defTabSz="914400" rtl="0" eaLnBrk="1" fontAlgn="auto" latinLnBrk="0" hangingPunct="1">
              <a:lnSpc>
                <a:spcPct val="115000"/>
              </a:lnSpc>
              <a:spcBef>
                <a:spcPts val="600"/>
              </a:spcBef>
              <a:spcAft>
                <a:spcPts val="0"/>
              </a:spcAft>
              <a:buClr>
                <a:srgbClr val="073763"/>
              </a:buClr>
              <a:buSzPts val="2400"/>
              <a:buFont typeface="Roboto"/>
              <a:buChar char="▸"/>
              <a:tabLst/>
              <a:defRPr/>
            </a:pPr>
            <a:r>
              <a:rPr lang="en-US" sz="1800" dirty="0" smtClean="0">
                <a:solidFill>
                  <a:schemeClr val="dk1"/>
                </a:solidFill>
                <a:latin typeface="Roboto"/>
                <a:ea typeface="Roboto"/>
                <a:cs typeface="Roboto"/>
                <a:sym typeface="Roboto"/>
              </a:rPr>
              <a:t>Price/Volume Relationship</a:t>
            </a:r>
            <a:br>
              <a:rPr lang="en-US" sz="1800" dirty="0" smtClean="0">
                <a:solidFill>
                  <a:schemeClr val="dk1"/>
                </a:solidFill>
                <a:latin typeface="Roboto"/>
                <a:ea typeface="Roboto"/>
                <a:cs typeface="Roboto"/>
                <a:sym typeface="Roboto"/>
              </a:rPr>
            </a:br>
            <a:endParaRPr lang="en-US" sz="800" dirty="0" smtClean="0">
              <a:solidFill>
                <a:schemeClr val="dk1"/>
              </a:solidFill>
              <a:latin typeface="Roboto"/>
              <a:ea typeface="Roboto"/>
              <a:cs typeface="Roboto"/>
              <a:sym typeface="Roboto"/>
            </a:endParaRPr>
          </a:p>
          <a:p>
            <a:pPr marL="914400" lvl="1" indent="-381000">
              <a:lnSpc>
                <a:spcPct val="115000"/>
              </a:lnSpc>
              <a:buClr>
                <a:srgbClr val="073763"/>
              </a:buClr>
              <a:buSzPts val="2400"/>
              <a:buFont typeface="Roboto"/>
              <a:buChar char="▹"/>
            </a:pPr>
            <a:r>
              <a:rPr lang="en-US" sz="1200" dirty="0" smtClean="0">
                <a:solidFill>
                  <a:srgbClr val="073763"/>
                </a:solidFill>
                <a:latin typeface="Roboto"/>
                <a:ea typeface="Roboto"/>
                <a:cs typeface="Roboto"/>
                <a:sym typeface="Roboto"/>
              </a:rPr>
              <a:t>Does purchase volume of a more expensive brand indicate preference?</a:t>
            </a:r>
            <a:endParaRPr lang="en-US" sz="1800" dirty="0" smtClean="0">
              <a:solidFill>
                <a:schemeClr val="dk1"/>
              </a:solidFill>
              <a:latin typeface="Roboto"/>
              <a:ea typeface="Roboto"/>
              <a:cs typeface="Roboto"/>
              <a:sym typeface="Roboto"/>
            </a:endParaRPr>
          </a:p>
          <a:p>
            <a:pPr marL="457200" marR="0" lvl="0" indent="-381000" algn="l" defTabSz="914400" rtl="0" eaLnBrk="1" fontAlgn="auto" latinLnBrk="0" hangingPunct="1">
              <a:lnSpc>
                <a:spcPct val="115000"/>
              </a:lnSpc>
              <a:spcBef>
                <a:spcPts val="600"/>
              </a:spcBef>
              <a:spcAft>
                <a:spcPts val="0"/>
              </a:spcAft>
              <a:buClr>
                <a:srgbClr val="073763"/>
              </a:buClr>
              <a:buSzPts val="2400"/>
              <a:buFont typeface="Roboto"/>
              <a:buChar char="▸"/>
              <a:tabLst/>
              <a:defRPr/>
            </a:pPr>
            <a:r>
              <a:rPr lang="en-US" sz="1800" dirty="0" smtClean="0">
                <a:solidFill>
                  <a:schemeClr val="dk1"/>
                </a:solidFill>
                <a:latin typeface="Roboto"/>
                <a:ea typeface="Roboto"/>
                <a:cs typeface="Roboto"/>
                <a:sym typeface="Roboto"/>
              </a:rPr>
              <a:t>Reviews</a:t>
            </a:r>
            <a:br>
              <a:rPr lang="en-US" sz="1800" dirty="0" smtClean="0">
                <a:solidFill>
                  <a:schemeClr val="dk1"/>
                </a:solidFill>
                <a:latin typeface="Roboto"/>
                <a:ea typeface="Roboto"/>
                <a:cs typeface="Roboto"/>
                <a:sym typeface="Roboto"/>
              </a:rPr>
            </a:br>
            <a:endParaRPr lang="en-US" sz="800" dirty="0" smtClean="0">
              <a:solidFill>
                <a:schemeClr val="dk1"/>
              </a:solidFill>
              <a:latin typeface="Roboto"/>
              <a:ea typeface="Roboto"/>
              <a:cs typeface="Roboto"/>
              <a:sym typeface="Roboto"/>
            </a:endParaRPr>
          </a:p>
          <a:p>
            <a:pPr marL="914400" lvl="1" indent="-381000">
              <a:lnSpc>
                <a:spcPct val="115000"/>
              </a:lnSpc>
              <a:buClr>
                <a:srgbClr val="073763"/>
              </a:buClr>
              <a:buSzPts val="2400"/>
              <a:buFont typeface="Roboto"/>
              <a:buChar char="▹"/>
            </a:pPr>
            <a:r>
              <a:rPr lang="en-US" sz="1200" dirty="0" smtClean="0">
                <a:solidFill>
                  <a:srgbClr val="073763"/>
                </a:solidFill>
                <a:latin typeface="Roboto"/>
                <a:ea typeface="Roboto"/>
                <a:cs typeface="Roboto"/>
                <a:sym typeface="Roboto"/>
              </a:rPr>
              <a:t>Which brands are consistently rated higher than lower-priced identical products?</a:t>
            </a:r>
            <a:br>
              <a:rPr lang="en-US" sz="1200" dirty="0" smtClean="0">
                <a:solidFill>
                  <a:srgbClr val="073763"/>
                </a:solidFill>
                <a:latin typeface="Roboto"/>
                <a:ea typeface="Roboto"/>
                <a:cs typeface="Roboto"/>
                <a:sym typeface="Roboto"/>
              </a:rPr>
            </a:br>
            <a:endParaRPr lang="en-US" sz="800" dirty="0" smtClean="0">
              <a:solidFill>
                <a:srgbClr val="073763"/>
              </a:solidFill>
              <a:latin typeface="Roboto"/>
              <a:ea typeface="Roboto"/>
              <a:cs typeface="Roboto"/>
              <a:sym typeface="Roboto"/>
            </a:endParaRPr>
          </a:p>
          <a:p>
            <a:pPr marL="914400" lvl="1" indent="-381000">
              <a:lnSpc>
                <a:spcPct val="115000"/>
              </a:lnSpc>
              <a:buClr>
                <a:srgbClr val="073763"/>
              </a:buClr>
              <a:buSzPts val="2400"/>
              <a:buFont typeface="Roboto"/>
              <a:buChar char="▹"/>
            </a:pPr>
            <a:r>
              <a:rPr lang="en-US" sz="1200" dirty="0" smtClean="0">
                <a:solidFill>
                  <a:srgbClr val="073763"/>
                </a:solidFill>
                <a:latin typeface="Roboto"/>
                <a:ea typeface="Roboto"/>
                <a:cs typeface="Roboto"/>
                <a:sym typeface="Roboto"/>
              </a:rPr>
              <a:t>Sentiment Analysis: Can we find positive/negative sentiment for brands using NLP?</a:t>
            </a:r>
            <a:endParaRPr lang="en-US" sz="1800" dirty="0" smtClean="0">
              <a:solidFill>
                <a:schemeClr val="dk1"/>
              </a:solidFill>
              <a:latin typeface="Roboto"/>
              <a:ea typeface="Roboto"/>
              <a:cs typeface="Roboto"/>
              <a:sym typeface="Roboto"/>
            </a:endParaRPr>
          </a:p>
          <a:p>
            <a:pPr marL="457200" marR="0" lvl="0" indent="-381000" algn="l" defTabSz="914400" rtl="0" eaLnBrk="1" fontAlgn="auto" latinLnBrk="0" hangingPunct="1">
              <a:lnSpc>
                <a:spcPct val="115000"/>
              </a:lnSpc>
              <a:spcBef>
                <a:spcPts val="600"/>
              </a:spcBef>
              <a:spcAft>
                <a:spcPts val="0"/>
              </a:spcAft>
              <a:buClr>
                <a:srgbClr val="073763"/>
              </a:buClr>
              <a:buSzPts val="2400"/>
              <a:buFont typeface="Roboto"/>
              <a:buChar char="▸"/>
              <a:tabLst/>
              <a:defRPr/>
            </a:pPr>
            <a:r>
              <a:rPr lang="en-US" sz="1800" dirty="0" smtClean="0">
                <a:solidFill>
                  <a:schemeClr val="dk1"/>
                </a:solidFill>
                <a:latin typeface="Roboto"/>
                <a:ea typeface="Roboto"/>
                <a:cs typeface="Roboto"/>
                <a:sym typeface="Roboto"/>
              </a:rPr>
              <a:t>Customer Profiles</a:t>
            </a:r>
          </a:p>
          <a:p>
            <a:pPr marL="914400" lvl="1" indent="-381000">
              <a:lnSpc>
                <a:spcPct val="115000"/>
              </a:lnSpc>
              <a:buClr>
                <a:srgbClr val="073763"/>
              </a:buClr>
              <a:buSzPts val="2400"/>
              <a:buFont typeface="Roboto"/>
              <a:buChar char="▹"/>
            </a:pPr>
            <a:endParaRPr lang="en-US" sz="800" dirty="0" smtClean="0">
              <a:solidFill>
                <a:srgbClr val="073763"/>
              </a:solidFill>
              <a:latin typeface="Roboto"/>
              <a:ea typeface="Roboto"/>
              <a:cs typeface="Roboto"/>
              <a:sym typeface="Roboto"/>
            </a:endParaRPr>
          </a:p>
          <a:p>
            <a:pPr marL="914400" lvl="1" indent="-381000">
              <a:lnSpc>
                <a:spcPct val="115000"/>
              </a:lnSpc>
              <a:buClr>
                <a:srgbClr val="073763"/>
              </a:buClr>
              <a:buSzPts val="2400"/>
              <a:buFont typeface="Roboto"/>
              <a:buChar char="▹"/>
            </a:pPr>
            <a:r>
              <a:rPr lang="en-US" sz="1200" dirty="0" smtClean="0">
                <a:solidFill>
                  <a:srgbClr val="073763"/>
                </a:solidFill>
                <a:latin typeface="Roboto"/>
                <a:ea typeface="Roboto"/>
                <a:cs typeface="Roboto"/>
                <a:sym typeface="Roboto"/>
              </a:rPr>
              <a:t>Find demographics that show strong brand preferences</a:t>
            </a:r>
            <a:endParaRPr lang="en-US" sz="1800" dirty="0" smtClean="0">
              <a:solidFill>
                <a:schemeClr val="dk1"/>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82"/>
        <p:cNvGrpSpPr/>
        <p:nvPr/>
      </p:nvGrpSpPr>
      <p:grpSpPr>
        <a:xfrm>
          <a:off x="0" y="0"/>
          <a:ext cx="0" cy="0"/>
          <a:chOff x="0" y="0"/>
          <a:chExt cx="0" cy="0"/>
        </a:xfrm>
      </p:grpSpPr>
      <p:sp>
        <p:nvSpPr>
          <p:cNvPr id="83" name="Google Shape;83;p16"/>
          <p:cNvSpPr txBox="1">
            <a:spLocks noGrp="1"/>
          </p:cNvSpPr>
          <p:nvPr>
            <p:ph type="ctrTitle"/>
          </p:nvPr>
        </p:nvSpPr>
        <p:spPr>
          <a:xfrm>
            <a:off x="0" y="2355681"/>
            <a:ext cx="91440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Making Recommendations</a:t>
            </a:r>
            <a:endParaRPr dirty="0"/>
          </a:p>
        </p:txBody>
      </p:sp>
      <p:sp>
        <p:nvSpPr>
          <p:cNvPr id="84" name="Google Shape;84;p16"/>
          <p:cNvSpPr txBox="1">
            <a:spLocks noGrp="1"/>
          </p:cNvSpPr>
          <p:nvPr>
            <p:ph type="subTitle" idx="1"/>
          </p:nvPr>
        </p:nvSpPr>
        <p:spPr>
          <a:xfrm>
            <a:off x="2952856" y="3906852"/>
            <a:ext cx="5204007" cy="784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smtClean="0"/>
              <a:t>Case Study</a:t>
            </a:r>
            <a:r>
              <a:rPr lang="en-US" dirty="0" smtClean="0"/>
              <a:t> 2</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emelia template">
  <a:themeElements>
    <a:clrScheme name="Custom 347">
      <a:dk1>
        <a:srgbClr val="073763"/>
      </a:dk1>
      <a:lt1>
        <a:srgbClr val="FFFFFF"/>
      </a:lt1>
      <a:dk2>
        <a:srgbClr val="3F4247"/>
      </a:dk2>
      <a:lt2>
        <a:srgbClr val="CFD9E1"/>
      </a:lt2>
      <a:accent1>
        <a:srgbClr val="6FA8DC"/>
      </a:accent1>
      <a:accent2>
        <a:srgbClr val="0B5394"/>
      </a:accent2>
      <a:accent3>
        <a:srgbClr val="9FC5E8"/>
      </a:accent3>
      <a:accent4>
        <a:srgbClr val="CFD9E1"/>
      </a:accent4>
      <a:accent5>
        <a:srgbClr val="A1EFFF"/>
      </a:accent5>
      <a:accent6>
        <a:srgbClr val="5AB1C9"/>
      </a:accent6>
      <a:hlink>
        <a:srgbClr val="0B539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TotalTime>
  <Words>1128</Words>
  <Application>Microsoft Macintosh PowerPoint</Application>
  <PresentationFormat>On-screen Show (16:9)</PresentationFormat>
  <Paragraphs>206</Paragraphs>
  <Slides>18</Slides>
  <Notes>18</Notes>
  <HiddenSlides>0</HiddenSlides>
  <MMClips>0</MMClips>
  <ScaleCrop>false</ScaleCrop>
  <HeadingPairs>
    <vt:vector size="6" baseType="variant">
      <vt:variant>
        <vt:lpstr>Fonts Used</vt:lpstr>
      </vt:variant>
      <vt:variant>
        <vt:i4>2</vt:i4>
      </vt:variant>
      <vt:variant>
        <vt:lpstr>Design Template</vt:lpstr>
      </vt:variant>
      <vt:variant>
        <vt:i4>1</vt:i4>
      </vt:variant>
      <vt:variant>
        <vt:lpstr>Slide Titles</vt:lpstr>
      </vt:variant>
      <vt:variant>
        <vt:i4>18</vt:i4>
      </vt:variant>
    </vt:vector>
  </HeadingPairs>
  <TitlesOfParts>
    <vt:vector size="21" baseType="lpstr">
      <vt:lpstr>Roboto</vt:lpstr>
      <vt:lpstr>Montserrat</vt:lpstr>
      <vt:lpstr>Aemelia template</vt:lpstr>
      <vt:lpstr>THE COMPANY</vt:lpstr>
      <vt:lpstr>When Do Brands Matter?</vt:lpstr>
      <vt:lpstr>CASE STUDY</vt:lpstr>
      <vt:lpstr>CASE STUDY</vt:lpstr>
      <vt:lpstr>CASE STUDY</vt:lpstr>
      <vt:lpstr>Slide 6</vt:lpstr>
      <vt:lpstr>Detecting When  Brands Matter</vt:lpstr>
      <vt:lpstr>Slide 8</vt:lpstr>
      <vt:lpstr>Making Recommendations</vt:lpstr>
      <vt:lpstr>CASE STUDY</vt:lpstr>
      <vt:lpstr>CASE STUDY</vt:lpstr>
      <vt:lpstr>Slide 12</vt:lpstr>
      <vt:lpstr>CASE STUDY</vt:lpstr>
      <vt:lpstr>CASE STUDY</vt:lpstr>
      <vt:lpstr>CASE STUDY</vt:lpstr>
      <vt:lpstr>Slide 16</vt:lpstr>
      <vt:lpstr>CASE STUDY</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Dominick  DiTucci</cp:lastModifiedBy>
  <cp:revision>28</cp:revision>
  <dcterms:created xsi:type="dcterms:W3CDTF">2019-05-31T19:04:49Z</dcterms:created>
  <dcterms:modified xsi:type="dcterms:W3CDTF">2019-05-31T23:04:39Z</dcterms:modified>
</cp:coreProperties>
</file>