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99"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5"/>
    <p:restoredTop sz="94608"/>
  </p:normalViewPr>
  <p:slideViewPr>
    <p:cSldViewPr snapToGrid="0" snapToObjects="1">
      <p:cViewPr varScale="1">
        <p:scale>
          <a:sx n="95" d="100"/>
          <a:sy n="95" d="100"/>
        </p:scale>
        <p:origin x="152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 Id="rId3" Type="http://schemas.openxmlformats.org/officeDocument/2006/relationships/hyperlink" Target="http://seananderson.ca/2013/10/19/reshape.html"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a:spLocks noGrp="1" noRot="1" noChangeAspect="1"/>
          </p:cNvSpPr>
          <p:nvPr>
            <p:ph type="sldImg"/>
          </p:nvPr>
        </p:nvSpPr>
        <p:spPr>
          <a:prstGeom prst="rect">
            <a:avLst/>
          </a:prstGeom>
        </p:spPr>
        <p:txBody>
          <a:bodyPr/>
          <a:lstStyle/>
          <a:p>
            <a:endParaRPr/>
          </a:p>
        </p:txBody>
      </p:sp>
      <p:sp>
        <p:nvSpPr>
          <p:cNvPr id="125" name="Shape 125"/>
          <p:cNvSpPr>
            <a:spLocks noGrp="1"/>
          </p:cNvSpPr>
          <p:nvPr>
            <p:ph type="body" sz="quarter" idx="1"/>
          </p:nvPr>
        </p:nvSpPr>
        <p:spPr>
          <a:prstGeom prst="rect">
            <a:avLst/>
          </a:prstGeom>
        </p:spPr>
        <p:txBody>
          <a:bodyPr/>
          <a:lstStyle/>
          <a:p>
            <a:r>
              <a:t>i.e. no ‘find and replace’ or sorting in excel, no removing cases in SPPS, no sorting.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Shape 281"/>
          <p:cNvSpPr>
            <a:spLocks noGrp="1" noRot="1" noChangeAspect="1"/>
          </p:cNvSpPr>
          <p:nvPr>
            <p:ph type="sldImg"/>
          </p:nvPr>
        </p:nvSpPr>
        <p:spPr>
          <a:prstGeom prst="rect">
            <a:avLst/>
          </a:prstGeom>
        </p:spPr>
        <p:txBody>
          <a:bodyPr/>
          <a:lstStyle/>
          <a:p>
            <a:endParaRPr/>
          </a:p>
        </p:txBody>
      </p:sp>
      <p:sp>
        <p:nvSpPr>
          <p:cNvPr id="282" name="Shape 282"/>
          <p:cNvSpPr>
            <a:spLocks noGrp="1"/>
          </p:cNvSpPr>
          <p:nvPr>
            <p:ph type="body" sz="quarter" idx="1"/>
          </p:nvPr>
        </p:nvSpPr>
        <p:spPr>
          <a:prstGeom prst="rect">
            <a:avLst/>
          </a:prstGeom>
        </p:spPr>
        <p:txBody>
          <a:bodyPr/>
          <a:lstStyle/>
          <a:p>
            <a:r>
              <a:t>Messy data from the start of my PhD. Had ~450 dating profiles rated by 8 Mturkers each on 8 traits. The column headers contain the ID of the dating profile author, and the variable they were rated on. Unfortunately, I manually scrambled the other in which traits were rated in blocks across the dataset, so it was very hard to calculate averages using SPSS or excel. </a:t>
            </a:r>
          </a:p>
          <a:p>
            <a:endParaRPr/>
          </a:p>
          <a:p>
            <a:r>
              <a:t>This dataset had 4511 columns.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Shape 287"/>
          <p:cNvSpPr>
            <a:spLocks noGrp="1" noRot="1" noChangeAspect="1"/>
          </p:cNvSpPr>
          <p:nvPr>
            <p:ph type="sldImg"/>
          </p:nvPr>
        </p:nvSpPr>
        <p:spPr>
          <a:prstGeom prst="rect">
            <a:avLst/>
          </a:prstGeom>
        </p:spPr>
        <p:txBody>
          <a:bodyPr/>
          <a:lstStyle/>
          <a:p>
            <a:endParaRPr/>
          </a:p>
        </p:txBody>
      </p:sp>
      <p:sp>
        <p:nvSpPr>
          <p:cNvPr id="288" name="Shape 288"/>
          <p:cNvSpPr>
            <a:spLocks noGrp="1"/>
          </p:cNvSpPr>
          <p:nvPr>
            <p:ph type="body" sz="quarter" idx="1"/>
          </p:nvPr>
        </p:nvSpPr>
        <p:spPr>
          <a:prstGeom prst="rect">
            <a:avLst/>
          </a:prstGeom>
        </p:spPr>
        <p:txBody>
          <a:bodyPr/>
          <a:lstStyle/>
          <a:p>
            <a:r>
              <a:t>Messy data from the start of my PhD. Had ~450 dating profiles rated by 8 Mturkers each on 8 traits. The column headers contain the ID of the dating profile author, and the variable they were rated on. Unfortunately, I manually scrambled the other in which traits were rated in blocks across the dataset, so it was very hard to calculate averages using SPSS or excel. </a:t>
            </a:r>
          </a:p>
          <a:p>
            <a:endParaRPr/>
          </a:p>
          <a:p>
            <a:r>
              <a:t>This dataset had 4511 columns.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93"/>
          <p:cNvSpPr>
            <a:spLocks noGrp="1" noRot="1" noChangeAspect="1"/>
          </p:cNvSpPr>
          <p:nvPr>
            <p:ph type="sldImg"/>
          </p:nvPr>
        </p:nvSpPr>
        <p:spPr>
          <a:prstGeom prst="rect">
            <a:avLst/>
          </a:prstGeom>
        </p:spPr>
        <p:txBody>
          <a:bodyPr/>
          <a:lstStyle/>
          <a:p>
            <a:endParaRPr/>
          </a:p>
        </p:txBody>
      </p:sp>
      <p:sp>
        <p:nvSpPr>
          <p:cNvPr id="294" name="Shape 294"/>
          <p:cNvSpPr>
            <a:spLocks noGrp="1"/>
          </p:cNvSpPr>
          <p:nvPr>
            <p:ph type="body" sz="quarter" idx="1"/>
          </p:nvPr>
        </p:nvSpPr>
        <p:spPr>
          <a:prstGeom prst="rect">
            <a:avLst/>
          </a:prstGeom>
        </p:spPr>
        <p:txBody>
          <a:bodyPr/>
          <a:lstStyle/>
          <a:p>
            <a:r>
              <a:t>Messy data from the start of my PhD. Had ~450 dating profiles rated by 8 Mturkers each on 8 traits. The column headers contain the ID of the dating profile author, and the variable they were rated on. Unfortunately, I manually scrambled the other in which traits were rated in blocks across the dataset, so it was very hard to calculate averages using SPSS or excel. </a:t>
            </a:r>
          </a:p>
          <a:p>
            <a:endParaRPr/>
          </a:p>
          <a:p>
            <a:r>
              <a:t>This dataset had 4511 columns.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a:spLocks noGrp="1" noRot="1" noChangeAspect="1"/>
          </p:cNvSpPr>
          <p:nvPr>
            <p:ph type="sldImg"/>
          </p:nvPr>
        </p:nvSpPr>
        <p:spPr>
          <a:prstGeom prst="rect">
            <a:avLst/>
          </a:prstGeom>
        </p:spPr>
        <p:txBody>
          <a:bodyPr/>
          <a:lstStyle/>
          <a:p>
            <a:endParaRPr/>
          </a:p>
        </p:txBody>
      </p:sp>
      <p:sp>
        <p:nvSpPr>
          <p:cNvPr id="141" name="Shape 141"/>
          <p:cNvSpPr>
            <a:spLocks noGrp="1"/>
          </p:cNvSpPr>
          <p:nvPr>
            <p:ph type="body" sz="quarter" idx="1"/>
          </p:nvPr>
        </p:nvSpPr>
        <p:spPr>
          <a:prstGeom prst="rect">
            <a:avLst/>
          </a:prstGeom>
        </p:spPr>
        <p:txBody>
          <a:bodyPr/>
          <a:lstStyle/>
          <a:p>
            <a:r>
              <a:t>This might seem trivial, until you define what you mean by variables and observations and realise that most of the time, data is not tidy. There might be hidden values in our variable names that really should have their own value. There might be multiple variables in a single column. There might be variables in rows and variables in columns.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noRot="1" noChangeAspect="1"/>
          </p:cNvSpPr>
          <p:nvPr>
            <p:ph type="sldImg"/>
          </p:nvPr>
        </p:nvSpPr>
        <p:spPr>
          <a:prstGeom prst="rect">
            <a:avLst/>
          </a:prstGeom>
        </p:spPr>
        <p:txBody>
          <a:bodyPr/>
          <a:lstStyle/>
          <a:p>
            <a:endParaRPr/>
          </a:p>
        </p:txBody>
      </p:sp>
      <p:sp>
        <p:nvSpPr>
          <p:cNvPr id="180" name="Shape 180"/>
          <p:cNvSpPr>
            <a:spLocks noGrp="1"/>
          </p:cNvSpPr>
          <p:nvPr>
            <p:ph type="body" sz="quarter" idx="1"/>
          </p:nvPr>
        </p:nvSpPr>
        <p:spPr>
          <a:prstGeom prst="rect">
            <a:avLst/>
          </a:prstGeom>
        </p:spPr>
        <p:txBody>
          <a:bodyPr/>
          <a:lstStyle/>
          <a:p>
            <a:r>
              <a:t>Or any combination of the above.</a:t>
            </a:r>
          </a:p>
          <a:p>
            <a:endParaRPr/>
          </a:p>
          <a:p>
            <a:r>
              <a:t>Also, multiple types of units in one table (not usually a problem for us, that’s what we want) or a single observational unit spread across multiple tables. But these three I feel are all defined by the observation/variable/row complex so they sort of sit together.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a:spLocks noGrp="1" noRot="1" noChangeAspect="1"/>
          </p:cNvSpPr>
          <p:nvPr>
            <p:ph type="sldImg"/>
          </p:nvPr>
        </p:nvSpPr>
        <p:spPr>
          <a:prstGeom prst="rect">
            <a:avLst/>
          </a:prstGeom>
        </p:spPr>
        <p:txBody>
          <a:bodyPr/>
          <a:lstStyle/>
          <a:p>
            <a:endParaRPr/>
          </a:p>
        </p:txBody>
      </p:sp>
      <p:sp>
        <p:nvSpPr>
          <p:cNvPr id="205" name="Shape 205"/>
          <p:cNvSpPr>
            <a:spLocks noGrp="1"/>
          </p:cNvSpPr>
          <p:nvPr>
            <p:ph type="body" sz="quarter" idx="1"/>
          </p:nvPr>
        </p:nvSpPr>
        <p:spPr>
          <a:prstGeom prst="rect">
            <a:avLst/>
          </a:prstGeom>
        </p:spPr>
        <p:txBody>
          <a:bodyPr/>
          <a:lstStyle/>
          <a:p>
            <a:r>
              <a:t>Unite is sort of the dorky younger brother of separate. It’s much easier to combine columns with other R functions like + for numeric values, or paste for everything. However, if we ever have one variable spread out across more than 2 columns, unite is usually the fastest way to go, and it’s worth knowing for symmetry’s sake.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noRot="1" noChangeAspect="1"/>
          </p:cNvSpPr>
          <p:nvPr>
            <p:ph type="sldImg"/>
          </p:nvPr>
        </p:nvSpPr>
        <p:spPr>
          <a:prstGeom prst="rect">
            <a:avLst/>
          </a:prstGeom>
        </p:spPr>
        <p:txBody>
          <a:bodyPr/>
          <a:lstStyle/>
          <a:p>
            <a:endParaRPr/>
          </a:p>
        </p:txBody>
      </p:sp>
      <p:sp>
        <p:nvSpPr>
          <p:cNvPr id="218" name="Shape 218"/>
          <p:cNvSpPr>
            <a:spLocks noGrp="1"/>
          </p:cNvSpPr>
          <p:nvPr>
            <p:ph type="body" sz="quarter" idx="1"/>
          </p:nvPr>
        </p:nvSpPr>
        <p:spPr>
          <a:prstGeom prst="rect">
            <a:avLst/>
          </a:prstGeom>
        </p:spPr>
        <p:txBody>
          <a:bodyPr/>
          <a:lstStyle/>
          <a:p>
            <a:r>
              <a:t>Whether something is a value or a variable depends on your research question, really. Here we think Tmax and Tmin are variables, not values, because we want to treat them separately, essentially. We can use them to calculate their difference or mean. But we’re not treating them as different ‘conditions’ of temperature.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hape 233"/>
          <p:cNvSpPr>
            <a:spLocks noGrp="1" noRot="1" noChangeAspect="1"/>
          </p:cNvSpPr>
          <p:nvPr>
            <p:ph type="sldImg"/>
          </p:nvPr>
        </p:nvSpPr>
        <p:spPr>
          <a:prstGeom prst="rect">
            <a:avLst/>
          </a:prstGeom>
        </p:spPr>
        <p:txBody>
          <a:bodyPr/>
          <a:lstStyle/>
          <a:p>
            <a:endParaRPr/>
          </a:p>
        </p:txBody>
      </p:sp>
      <p:sp>
        <p:nvSpPr>
          <p:cNvPr id="234" name="Shape 234"/>
          <p:cNvSpPr>
            <a:spLocks noGrp="1"/>
          </p:cNvSpPr>
          <p:nvPr>
            <p:ph type="body" sz="quarter" idx="1"/>
          </p:nvPr>
        </p:nvSpPr>
        <p:spPr>
          <a:prstGeom prst="rect">
            <a:avLst/>
          </a:prstGeom>
        </p:spPr>
        <p:txBody>
          <a:bodyPr/>
          <a:lstStyle/>
          <a:p>
            <a:r>
              <a:t>Credit to Sean Anderson for the image (</a:t>
            </a:r>
            <a:r>
              <a:rPr u="sng">
                <a:hlinkClick r:id="rId3"/>
              </a:rPr>
              <a:t>http://seananderson.ca/2013/10/19/reshape.html</a:t>
            </a:r>
            <a:r>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hape 263"/>
          <p:cNvSpPr>
            <a:spLocks noGrp="1" noRot="1" noChangeAspect="1"/>
          </p:cNvSpPr>
          <p:nvPr>
            <p:ph type="sldImg"/>
          </p:nvPr>
        </p:nvSpPr>
        <p:spPr>
          <a:prstGeom prst="rect">
            <a:avLst/>
          </a:prstGeom>
        </p:spPr>
        <p:txBody>
          <a:bodyPr/>
          <a:lstStyle/>
          <a:p>
            <a:endParaRPr/>
          </a:p>
        </p:txBody>
      </p:sp>
      <p:sp>
        <p:nvSpPr>
          <p:cNvPr id="264" name="Shape 264"/>
          <p:cNvSpPr>
            <a:spLocks noGrp="1"/>
          </p:cNvSpPr>
          <p:nvPr>
            <p:ph type="body" sz="quarter" idx="1"/>
          </p:nvPr>
        </p:nvSpPr>
        <p:spPr>
          <a:prstGeom prst="rect">
            <a:avLst/>
          </a:prstGeom>
        </p:spPr>
        <p:txBody>
          <a:bodyPr/>
          <a:lstStyle/>
          <a:p>
            <a:r>
              <a:t>Messy data from the start of my PhD. Had ~450 dating profiles rated by 8 Mturkers each on 8 traits. The column headers contain the ID of the dating profile author, and the variable they were rated on. Unfortunately, I manually scrambled the other in which traits were rated in blocks across the dataset, so it was very hard to calculate averages using SPSS or excel. </a:t>
            </a:r>
          </a:p>
          <a:p>
            <a:endParaRPr/>
          </a:p>
          <a:p>
            <a:r>
              <a:t>This dataset had 4511 columns.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Shape 269"/>
          <p:cNvSpPr>
            <a:spLocks noGrp="1" noRot="1" noChangeAspect="1"/>
          </p:cNvSpPr>
          <p:nvPr>
            <p:ph type="sldImg"/>
          </p:nvPr>
        </p:nvSpPr>
        <p:spPr>
          <a:prstGeom prst="rect">
            <a:avLst/>
          </a:prstGeom>
        </p:spPr>
        <p:txBody>
          <a:bodyPr/>
          <a:lstStyle/>
          <a:p>
            <a:endParaRPr/>
          </a:p>
        </p:txBody>
      </p:sp>
      <p:sp>
        <p:nvSpPr>
          <p:cNvPr id="270" name="Shape 270"/>
          <p:cNvSpPr>
            <a:spLocks noGrp="1"/>
          </p:cNvSpPr>
          <p:nvPr>
            <p:ph type="body" sz="quarter" idx="1"/>
          </p:nvPr>
        </p:nvSpPr>
        <p:spPr>
          <a:prstGeom prst="rect">
            <a:avLst/>
          </a:prstGeom>
        </p:spPr>
        <p:txBody>
          <a:bodyPr/>
          <a:lstStyle/>
          <a:p>
            <a:r>
              <a:t>Messy data from the start of my PhD. Had ~450 dating profiles rated by 8 Mturkers each on 8 traits. The column headers contain the ID of the dating profile author, and the variable they were rated on. Unfortunately, I manually scrambled the other in which traits were rated in blocks across the dataset, so it was very hard to calculate averages using SPSS or excel. </a:t>
            </a:r>
          </a:p>
          <a:p>
            <a:endParaRPr/>
          </a:p>
          <a:p>
            <a:r>
              <a:t>This dataset had 4511 columns.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hape 275"/>
          <p:cNvSpPr>
            <a:spLocks noGrp="1" noRot="1" noChangeAspect="1"/>
          </p:cNvSpPr>
          <p:nvPr>
            <p:ph type="sldImg"/>
          </p:nvPr>
        </p:nvSpPr>
        <p:spPr>
          <a:prstGeom prst="rect">
            <a:avLst/>
          </a:prstGeom>
        </p:spPr>
        <p:txBody>
          <a:bodyPr/>
          <a:lstStyle/>
          <a:p>
            <a:endParaRPr/>
          </a:p>
        </p:txBody>
      </p:sp>
      <p:sp>
        <p:nvSpPr>
          <p:cNvPr id="276" name="Shape 276"/>
          <p:cNvSpPr>
            <a:spLocks noGrp="1"/>
          </p:cNvSpPr>
          <p:nvPr>
            <p:ph type="body" sz="quarter" idx="1"/>
          </p:nvPr>
        </p:nvSpPr>
        <p:spPr>
          <a:prstGeom prst="rect">
            <a:avLst/>
          </a:prstGeom>
        </p:spPr>
        <p:txBody>
          <a:bodyPr/>
          <a:lstStyle/>
          <a:p>
            <a:r>
              <a:t>Messy data from the start of my PhD. Had ~450 dating profiles rated by 8 Mturkers each on 8 traits. The column headers contain the ID of the dating profile author, and the variable they were rated on. Unfortunately, I manually scrambled the other in which traits were rated in blocks across the dataset, so it was very hard to calculate averages using SPSS or excel. </a:t>
            </a:r>
          </a:p>
          <a:p>
            <a:endParaRPr/>
          </a:p>
          <a:p>
            <a:r>
              <a:t>This dataset had 4511 columns.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t>Title Text</a:t>
            </a: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r>
              <a:t>–Johnny Appleseed</a:t>
            </a:r>
          </a:p>
        </p:txBody>
      </p:sp>
      <p:sp>
        <p:nvSpPr>
          <p:cNvPr id="94" name="Shape 94"/>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270000" y="6718300"/>
            <a:ext cx="10464800" cy="1422400"/>
          </a:xfrm>
          <a:prstGeom prst="rect">
            <a:avLst/>
          </a:prstGeom>
        </p:spPr>
        <p:txBody>
          <a:bodyPr anchor="b"/>
          <a:lstStyle/>
          <a:p>
            <a:r>
              <a:t>Title Text</a:t>
            </a:r>
          </a:p>
        </p:txBody>
      </p:sp>
      <p:sp>
        <p:nvSpPr>
          <p:cNvPr id="22" name="Shape 22"/>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Shape 40"/>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7.png"/><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regular-expressions.info/"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p:cNvSpPr>
          <p:nvPr>
            <p:ph type="ctrTitle"/>
          </p:nvPr>
        </p:nvSpPr>
        <p:spPr>
          <a:prstGeom prst="rect">
            <a:avLst/>
          </a:prstGeom>
        </p:spPr>
        <p:txBody>
          <a:bodyPr/>
          <a:lstStyle/>
          <a:p>
            <a:r>
              <a:t>Data tidying in R</a:t>
            </a:r>
          </a:p>
        </p:txBody>
      </p:sp>
      <p:sp>
        <p:nvSpPr>
          <p:cNvPr id="120" name="Shape 120"/>
          <p:cNvSpPr>
            <a:spLocks noGrp="1"/>
          </p:cNvSpPr>
          <p:nvPr>
            <p:ph type="subTitle" sz="quarter" idx="1"/>
          </p:nvPr>
        </p:nvSpPr>
        <p:spPr>
          <a:prstGeom prst="rect">
            <a:avLst/>
          </a:prstGeom>
        </p:spPr>
        <p:txBody>
          <a:bodyPr/>
          <a:lstStyle/>
          <a:p>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a:spLocks noGrp="1"/>
          </p:cNvSpPr>
          <p:nvPr>
            <p:ph type="title"/>
          </p:nvPr>
        </p:nvSpPr>
        <p:spPr>
          <a:xfrm>
            <a:off x="969287" y="97273"/>
            <a:ext cx="11099801" cy="2159001"/>
          </a:xfrm>
          <a:prstGeom prst="rect">
            <a:avLst/>
          </a:prstGeom>
        </p:spPr>
        <p:txBody>
          <a:bodyPr/>
          <a:lstStyle>
            <a:lvl1pPr defTabSz="490727">
              <a:defRPr sz="6719"/>
            </a:lvl1pPr>
          </a:lstStyle>
          <a:p>
            <a:r>
              <a:t>Need long data to test interactions</a:t>
            </a:r>
          </a:p>
        </p:txBody>
      </p:sp>
      <p:sp>
        <p:nvSpPr>
          <p:cNvPr id="162" name="Shape 162"/>
          <p:cNvSpPr>
            <a:spLocks noGrp="1"/>
          </p:cNvSpPr>
          <p:nvPr>
            <p:ph type="body" idx="1"/>
          </p:nvPr>
        </p:nvSpPr>
        <p:spPr>
          <a:xfrm>
            <a:off x="969287" y="2727363"/>
            <a:ext cx="11099801" cy="6286501"/>
          </a:xfrm>
          <a:prstGeom prst="rect">
            <a:avLst/>
          </a:prstGeom>
        </p:spPr>
        <p:txBody>
          <a:bodyPr/>
          <a:lstStyle/>
          <a:p>
            <a:endParaRPr/>
          </a:p>
          <a:p>
            <a:pPr marL="444500" indent="-444500">
              <a:defRPr sz="3200"/>
            </a:pPr>
            <a:endParaRPr/>
          </a:p>
          <a:p>
            <a:pPr marL="444500" indent="-444500">
              <a:defRPr sz="3200"/>
            </a:pPr>
            <a:endParaRPr/>
          </a:p>
          <a:p>
            <a:pPr marL="395111" indent="-395111">
              <a:defRPr sz="3200"/>
            </a:pPr>
            <a:r>
              <a:t>lm(accuracy ~ emotion_condition*color)</a:t>
            </a:r>
          </a:p>
        </p:txBody>
      </p:sp>
      <p:pic>
        <p:nvPicPr>
          <p:cNvPr id="163" name="Screenshot 2016-12-12 11.53.31.png"/>
          <p:cNvPicPr>
            <a:picLocks noChangeAspect="1"/>
          </p:cNvPicPr>
          <p:nvPr/>
        </p:nvPicPr>
        <p:blipFill>
          <a:blip r:embed="rId2">
            <a:extLst/>
          </a:blip>
          <a:stretch>
            <a:fillRect/>
          </a:stretch>
        </p:blipFill>
        <p:spPr>
          <a:xfrm>
            <a:off x="269940" y="3519686"/>
            <a:ext cx="5973536" cy="2339917"/>
          </a:xfrm>
          <a:prstGeom prst="rect">
            <a:avLst/>
          </a:prstGeom>
          <a:ln w="25400">
            <a:solidFill>
              <a:srgbClr val="000000"/>
            </a:solidFill>
            <a:miter lim="400000"/>
          </a:ln>
        </p:spPr>
      </p:pic>
      <p:pic>
        <p:nvPicPr>
          <p:cNvPr id="164" name="Screenshot 2016-12-12 12.00.44.png"/>
          <p:cNvPicPr>
            <a:picLocks noChangeAspect="1"/>
          </p:cNvPicPr>
          <p:nvPr/>
        </p:nvPicPr>
        <p:blipFill>
          <a:blip r:embed="rId3">
            <a:extLst/>
          </a:blip>
          <a:stretch>
            <a:fillRect/>
          </a:stretch>
        </p:blipFill>
        <p:spPr>
          <a:xfrm>
            <a:off x="6529040" y="2842512"/>
            <a:ext cx="6239395" cy="3948833"/>
          </a:xfrm>
          <a:prstGeom prst="rect">
            <a:avLst/>
          </a:prstGeom>
          <a:ln w="25400">
            <a:solidFill>
              <a:srgbClr val="000000"/>
            </a:solidFill>
            <a:miter lim="400000"/>
          </a:ln>
        </p:spPr>
      </p:pic>
      <p:sp>
        <p:nvSpPr>
          <p:cNvPr id="167" name="Shape 167"/>
          <p:cNvSpPr/>
          <p:nvPr/>
        </p:nvSpPr>
        <p:spPr>
          <a:xfrm>
            <a:off x="4387850" y="2387600"/>
            <a:ext cx="6772911" cy="100076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8772"/>
                </a:lnTo>
              </a:path>
            </a:pathLst>
          </a:custGeom>
          <a:ln w="25400">
            <a:solidFill>
              <a:schemeClr val="accent6">
                <a:satOff val="24555"/>
                <a:lumOff val="22232"/>
              </a:schemeClr>
            </a:solidFill>
            <a:miter lim="400000"/>
            <a:headEnd type="oval"/>
            <a:tailEnd type="arrow"/>
          </a:ln>
        </p:spPr>
        <p:txBody>
          <a:bodyPr/>
          <a:lstStyle/>
          <a:p>
            <a:endParaRPr/>
          </a:p>
        </p:txBody>
      </p:sp>
      <p:sp>
        <p:nvSpPr>
          <p:cNvPr id="168" name="Shape 168"/>
          <p:cNvSpPr/>
          <p:nvPr/>
        </p:nvSpPr>
        <p:spPr>
          <a:xfrm>
            <a:off x="5487670" y="2583180"/>
            <a:ext cx="5469890" cy="8318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4980"/>
                </a:lnTo>
              </a:path>
            </a:pathLst>
          </a:custGeom>
          <a:ln w="25400">
            <a:solidFill>
              <a:schemeClr val="accent6">
                <a:satOff val="24555"/>
                <a:lumOff val="22232"/>
              </a:schemeClr>
            </a:solidFill>
            <a:miter lim="400000"/>
            <a:headEnd type="oval"/>
            <a:tailEnd type="arrow"/>
          </a:ln>
        </p:spPr>
        <p:txBody>
          <a:bodyPr/>
          <a:lstStyle/>
          <a:p>
            <a:endParaRP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67"/>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3" nodeType="afterEffect">
                                  <p:stCondLst>
                                    <p:cond delay="0"/>
                                  </p:stCondLst>
                                  <p:iterate>
                                    <p:tmAbs val="0"/>
                                  </p:iterate>
                                  <p:childTnLst>
                                    <p:set>
                                      <p:cBhvr>
                                        <p:cTn id="13" fill="hold"/>
                                        <p:tgtEl>
                                          <p:spTgt spid="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1" animBg="1" advAuto="0"/>
      <p:bldP spid="167" grpId="2" animBg="1" advAuto="0"/>
      <p:bldP spid="168" grpId="3"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p:cNvSpPr>
          <p:nvPr>
            <p:ph type="title"/>
          </p:nvPr>
        </p:nvSpPr>
        <p:spPr>
          <a:prstGeom prst="rect">
            <a:avLst/>
          </a:prstGeom>
        </p:spPr>
        <p:txBody>
          <a:bodyPr/>
          <a:lstStyle/>
          <a:p>
            <a:r>
              <a:t>Interaction results</a:t>
            </a:r>
          </a:p>
        </p:txBody>
      </p:sp>
      <p:sp>
        <p:nvSpPr>
          <p:cNvPr id="171" name="Shape 171"/>
          <p:cNvSpPr>
            <a:spLocks noGrp="1"/>
          </p:cNvSpPr>
          <p:nvPr>
            <p:ph type="body" idx="1"/>
          </p:nvPr>
        </p:nvSpPr>
        <p:spPr>
          <a:prstGeom prst="rect">
            <a:avLst/>
          </a:prstGeom>
        </p:spPr>
        <p:txBody>
          <a:bodyPr/>
          <a:lstStyle/>
          <a:p>
            <a:endParaRPr/>
          </a:p>
          <a:p>
            <a:endParaRPr/>
          </a:p>
          <a:p>
            <a:endParaRPr/>
          </a:p>
          <a:p>
            <a:endParaRPr/>
          </a:p>
          <a:p>
            <a:endParaRPr/>
          </a:p>
          <a:p>
            <a:r>
              <a:t>Paper retracted after multiple people noticed this</a:t>
            </a:r>
          </a:p>
        </p:txBody>
      </p:sp>
      <p:pic>
        <p:nvPicPr>
          <p:cNvPr id="172" name="Screenshot 2016-12-12 12.19.30.png"/>
          <p:cNvPicPr>
            <a:picLocks noChangeAspect="1"/>
          </p:cNvPicPr>
          <p:nvPr/>
        </p:nvPicPr>
        <p:blipFill>
          <a:blip r:embed="rId2">
            <a:extLst/>
          </a:blip>
          <a:stretch>
            <a:fillRect/>
          </a:stretch>
        </p:blipFill>
        <p:spPr>
          <a:xfrm>
            <a:off x="889000" y="2212368"/>
            <a:ext cx="11226800" cy="4965701"/>
          </a:xfrm>
          <a:prstGeom prst="rect">
            <a:avLst/>
          </a:prstGeom>
          <a:ln w="12700">
            <a:miter lim="400000"/>
          </a:ln>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a:spLocks noGrp="1"/>
          </p:cNvSpPr>
          <p:nvPr>
            <p:ph type="title"/>
          </p:nvPr>
        </p:nvSpPr>
        <p:spPr>
          <a:prstGeom prst="rect">
            <a:avLst/>
          </a:prstGeom>
        </p:spPr>
        <p:txBody>
          <a:bodyPr/>
          <a:lstStyle/>
          <a:p>
            <a:r>
              <a:t>Why do we care?</a:t>
            </a:r>
          </a:p>
        </p:txBody>
      </p:sp>
      <p:sp>
        <p:nvSpPr>
          <p:cNvPr id="175" name="Shape 175"/>
          <p:cNvSpPr>
            <a:spLocks noGrp="1"/>
          </p:cNvSpPr>
          <p:nvPr>
            <p:ph type="body" idx="1"/>
          </p:nvPr>
        </p:nvSpPr>
        <p:spPr>
          <a:xfrm>
            <a:off x="952500" y="2609850"/>
            <a:ext cx="11099800" cy="6286500"/>
          </a:xfrm>
          <a:prstGeom prst="rect">
            <a:avLst/>
          </a:prstGeom>
        </p:spPr>
        <p:txBody>
          <a:bodyPr/>
          <a:lstStyle/>
          <a:p>
            <a:r>
              <a:t>For most of what we want to do in R, tidy data is the optimal format</a:t>
            </a:r>
          </a:p>
          <a:p>
            <a:r>
              <a:t>Principles provide a universal language to express data problems, which make it easier to figure out what needs to happen to make the data tidy.</a:t>
            </a:r>
          </a:p>
          <a:p>
            <a:r>
              <a:t>Helps you to realise what information you need for modelling.</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hape 177"/>
          <p:cNvSpPr>
            <a:spLocks noGrp="1"/>
          </p:cNvSpPr>
          <p:nvPr>
            <p:ph type="title"/>
          </p:nvPr>
        </p:nvSpPr>
        <p:spPr>
          <a:prstGeom prst="rect">
            <a:avLst/>
          </a:prstGeom>
        </p:spPr>
        <p:txBody>
          <a:bodyPr>
            <a:normAutofit fontScale="90000"/>
          </a:bodyPr>
          <a:lstStyle/>
          <a:p>
            <a:r>
              <a:t>Common data problems</a:t>
            </a:r>
          </a:p>
        </p:txBody>
      </p:sp>
      <p:sp>
        <p:nvSpPr>
          <p:cNvPr id="178" name="Shape 178"/>
          <p:cNvSpPr>
            <a:spLocks noGrp="1"/>
          </p:cNvSpPr>
          <p:nvPr>
            <p:ph type="body" idx="1"/>
          </p:nvPr>
        </p:nvSpPr>
        <p:spPr>
          <a:xfrm>
            <a:off x="952500" y="2609850"/>
            <a:ext cx="11099800" cy="6286500"/>
          </a:xfrm>
          <a:prstGeom prst="rect">
            <a:avLst/>
          </a:prstGeom>
        </p:spPr>
        <p:txBody>
          <a:bodyPr/>
          <a:lstStyle/>
          <a:p>
            <a:pPr marL="635000" indent="-635000">
              <a:buSzPct val="100000"/>
              <a:buAutoNum type="arabicPeriod"/>
            </a:pPr>
            <a:r>
              <a:t>Column headers hold values, not just variables</a:t>
            </a:r>
          </a:p>
          <a:p>
            <a:pPr marL="635000" indent="-635000">
              <a:buSzPct val="100000"/>
              <a:buAutoNum type="arabicPeriod"/>
            </a:pPr>
            <a:r>
              <a:t>Multiple variables stored in one column</a:t>
            </a:r>
          </a:p>
          <a:p>
            <a:pPr marL="1270000" lvl="1" indent="-635000">
              <a:buSzPct val="100000"/>
              <a:buAutoNum type="arabicPeriod"/>
            </a:pPr>
            <a:r>
              <a:t> (or) one variable across multiple columns</a:t>
            </a:r>
          </a:p>
          <a:p>
            <a:pPr marL="635000" indent="-635000">
              <a:buSzPct val="100000"/>
              <a:buAutoNum type="arabicPeriod"/>
            </a:pPr>
            <a:r>
              <a:t>Variables are stored in rows instead of columns</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a:spLocks noGrp="1"/>
          </p:cNvSpPr>
          <p:nvPr>
            <p:ph type="title"/>
          </p:nvPr>
        </p:nvSpPr>
        <p:spPr>
          <a:prstGeom prst="rect">
            <a:avLst/>
          </a:prstGeom>
        </p:spPr>
        <p:txBody>
          <a:bodyPr/>
          <a:lstStyle>
            <a:lvl1pPr defTabSz="490727">
              <a:defRPr sz="6719"/>
            </a:lvl1pPr>
          </a:lstStyle>
          <a:p>
            <a:r>
              <a:t>#1: Column headers hold values, not just variables</a:t>
            </a:r>
          </a:p>
        </p:txBody>
      </p:sp>
      <p:sp>
        <p:nvSpPr>
          <p:cNvPr id="183" name="Shape 183"/>
          <p:cNvSpPr>
            <a:spLocks noGrp="1"/>
          </p:cNvSpPr>
          <p:nvPr>
            <p:ph type="body" idx="1"/>
          </p:nvPr>
        </p:nvSpPr>
        <p:spPr>
          <a:xfrm>
            <a:off x="952500" y="2609850"/>
            <a:ext cx="11099800" cy="6286500"/>
          </a:xfrm>
          <a:prstGeom prst="rect">
            <a:avLst/>
          </a:prstGeom>
        </p:spPr>
        <p:txBody>
          <a:bodyPr/>
          <a:lstStyle/>
          <a:p>
            <a:pPr marL="457200" indent="-457200" defTabSz="457200"/>
            <a:r>
              <a:t>Color data</a:t>
            </a:r>
          </a:p>
          <a:p>
            <a:pPr marL="457200" indent="-457200" defTabSz="457200"/>
            <a:r>
              <a:t>Most longitudinal data</a:t>
            </a:r>
          </a:p>
        </p:txBody>
      </p:sp>
      <p:pic>
        <p:nvPicPr>
          <p:cNvPr id="184" name="Screenshot 2016-12-13 08.58.09.png"/>
          <p:cNvPicPr>
            <a:picLocks noChangeAspect="1"/>
          </p:cNvPicPr>
          <p:nvPr/>
        </p:nvPicPr>
        <p:blipFill>
          <a:blip r:embed="rId2">
            <a:extLst/>
          </a:blip>
          <a:stretch>
            <a:fillRect/>
          </a:stretch>
        </p:blipFill>
        <p:spPr>
          <a:xfrm>
            <a:off x="678837" y="4226804"/>
            <a:ext cx="9664701" cy="2590801"/>
          </a:xfrm>
          <a:prstGeom prst="rect">
            <a:avLst/>
          </a:prstGeom>
          <a:ln w="12700">
            <a:miter lim="400000"/>
          </a:ln>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p:cNvSpPr>
          <p:nvPr>
            <p:ph type="title"/>
          </p:nvPr>
        </p:nvSpPr>
        <p:spPr>
          <a:prstGeom prst="rect">
            <a:avLst/>
          </a:prstGeom>
        </p:spPr>
        <p:txBody>
          <a:bodyPr/>
          <a:lstStyle>
            <a:lvl1pPr defTabSz="490727">
              <a:defRPr sz="6719"/>
            </a:lvl1pPr>
          </a:lstStyle>
          <a:p>
            <a:r>
              <a:t>#1: Column headers hold values, not just variables</a:t>
            </a:r>
          </a:p>
        </p:txBody>
      </p:sp>
      <p:pic>
        <p:nvPicPr>
          <p:cNvPr id="187" name="Screenshot 2016-12-13 08.59.06.png"/>
          <p:cNvPicPr>
            <a:picLocks noChangeAspect="1"/>
          </p:cNvPicPr>
          <p:nvPr/>
        </p:nvPicPr>
        <p:blipFill>
          <a:blip r:embed="rId2">
            <a:extLst/>
          </a:blip>
          <a:stretch>
            <a:fillRect/>
          </a:stretch>
        </p:blipFill>
        <p:spPr>
          <a:xfrm>
            <a:off x="2409971" y="5305971"/>
            <a:ext cx="5976938" cy="3799467"/>
          </a:xfrm>
          <a:prstGeom prst="rect">
            <a:avLst/>
          </a:prstGeom>
          <a:ln w="12700">
            <a:solidFill>
              <a:srgbClr val="000000"/>
            </a:solidFill>
            <a:miter lim="400000"/>
          </a:ln>
        </p:spPr>
      </p:pic>
      <p:pic>
        <p:nvPicPr>
          <p:cNvPr id="188" name="Screenshot 2016-12-13 08.58.09.png"/>
          <p:cNvPicPr>
            <a:picLocks noChangeAspect="1"/>
          </p:cNvPicPr>
          <p:nvPr/>
        </p:nvPicPr>
        <p:blipFill>
          <a:blip r:embed="rId3">
            <a:extLst/>
          </a:blip>
          <a:stretch>
            <a:fillRect/>
          </a:stretch>
        </p:blipFill>
        <p:spPr>
          <a:xfrm>
            <a:off x="2324023" y="2934159"/>
            <a:ext cx="6148835" cy="1648308"/>
          </a:xfrm>
          <a:prstGeom prst="rect">
            <a:avLst/>
          </a:prstGeom>
          <a:ln w="12700">
            <a:solidFill>
              <a:srgbClr val="000000"/>
            </a:solidFill>
            <a:miter lim="400000"/>
          </a:ln>
        </p:spPr>
      </p:pic>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Shape 190"/>
          <p:cNvSpPr>
            <a:spLocks noGrp="1"/>
          </p:cNvSpPr>
          <p:nvPr>
            <p:ph type="title"/>
          </p:nvPr>
        </p:nvSpPr>
        <p:spPr>
          <a:prstGeom prst="rect">
            <a:avLst/>
          </a:prstGeom>
        </p:spPr>
        <p:txBody>
          <a:bodyPr/>
          <a:lstStyle>
            <a:lvl1pPr defTabSz="490727">
              <a:defRPr sz="6719"/>
            </a:lvl1pPr>
          </a:lstStyle>
          <a:p>
            <a:r>
              <a:t>#2a: Multiple variables stored in one column</a:t>
            </a:r>
          </a:p>
        </p:txBody>
      </p:sp>
      <p:pic>
        <p:nvPicPr>
          <p:cNvPr id="191" name="Screenshot 2016-12-13 08.58.45.png"/>
          <p:cNvPicPr>
            <a:picLocks noChangeAspect="1"/>
          </p:cNvPicPr>
          <p:nvPr/>
        </p:nvPicPr>
        <p:blipFill>
          <a:blip r:embed="rId2">
            <a:extLst/>
          </a:blip>
          <a:stretch>
            <a:fillRect/>
          </a:stretch>
        </p:blipFill>
        <p:spPr>
          <a:xfrm>
            <a:off x="3891251" y="3374684"/>
            <a:ext cx="4484555" cy="4756832"/>
          </a:xfrm>
          <a:prstGeom prst="rect">
            <a:avLst/>
          </a:prstGeom>
          <a:ln w="12700">
            <a:solidFill>
              <a:srgbClr val="000000"/>
            </a:solidFill>
            <a:miter lim="400000"/>
          </a:ln>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a:spLocks noGrp="1"/>
          </p:cNvSpPr>
          <p:nvPr>
            <p:ph type="title"/>
          </p:nvPr>
        </p:nvSpPr>
        <p:spPr>
          <a:prstGeom prst="rect">
            <a:avLst/>
          </a:prstGeom>
        </p:spPr>
        <p:txBody>
          <a:bodyPr/>
          <a:lstStyle>
            <a:lvl1pPr defTabSz="490727">
              <a:defRPr sz="6719"/>
            </a:lvl1pPr>
          </a:lstStyle>
          <a:p>
            <a:r>
              <a:t>#2a: Multiple variables stored in one column</a:t>
            </a:r>
          </a:p>
        </p:txBody>
      </p:sp>
      <p:pic>
        <p:nvPicPr>
          <p:cNvPr id="194" name="Screenshot 2016-12-13 08.58.45.png"/>
          <p:cNvPicPr>
            <a:picLocks noChangeAspect="1"/>
          </p:cNvPicPr>
          <p:nvPr/>
        </p:nvPicPr>
        <p:blipFill>
          <a:blip r:embed="rId2">
            <a:extLst/>
          </a:blip>
          <a:stretch>
            <a:fillRect/>
          </a:stretch>
        </p:blipFill>
        <p:spPr>
          <a:xfrm>
            <a:off x="4512392" y="2535608"/>
            <a:ext cx="3120942" cy="3310428"/>
          </a:xfrm>
          <a:prstGeom prst="rect">
            <a:avLst/>
          </a:prstGeom>
          <a:ln w="12700">
            <a:solidFill>
              <a:srgbClr val="000000"/>
            </a:solidFill>
            <a:miter lim="400000"/>
          </a:ln>
        </p:spPr>
      </p:pic>
      <p:pic>
        <p:nvPicPr>
          <p:cNvPr id="195" name="Screenshot 2016-12-13 09.00.45.png"/>
          <p:cNvPicPr>
            <a:picLocks noChangeAspect="1"/>
          </p:cNvPicPr>
          <p:nvPr/>
        </p:nvPicPr>
        <p:blipFill>
          <a:blip r:embed="rId3">
            <a:extLst/>
          </a:blip>
          <a:stretch>
            <a:fillRect/>
          </a:stretch>
        </p:blipFill>
        <p:spPr>
          <a:xfrm>
            <a:off x="1606488" y="6061781"/>
            <a:ext cx="9791824" cy="3615281"/>
          </a:xfrm>
          <a:prstGeom prst="rect">
            <a:avLst/>
          </a:prstGeom>
          <a:ln w="12700">
            <a:solidFill>
              <a:srgbClr val="000000"/>
            </a:solidFill>
            <a:miter lim="400000"/>
          </a:ln>
        </p:spPr>
      </p:pic>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a:spLocks noGrp="1"/>
          </p:cNvSpPr>
          <p:nvPr>
            <p:ph type="title"/>
          </p:nvPr>
        </p:nvSpPr>
        <p:spPr>
          <a:prstGeom prst="rect">
            <a:avLst/>
          </a:prstGeom>
        </p:spPr>
        <p:txBody>
          <a:bodyPr/>
          <a:lstStyle>
            <a:lvl1pPr defTabSz="490727">
              <a:defRPr sz="6719"/>
            </a:lvl1pPr>
          </a:lstStyle>
          <a:p>
            <a:r>
              <a:t>#2b: One variable stored in multiple columns</a:t>
            </a:r>
          </a:p>
        </p:txBody>
      </p:sp>
      <p:sp>
        <p:nvSpPr>
          <p:cNvPr id="200" name="Shape 200"/>
          <p:cNvSpPr/>
          <p:nvPr/>
        </p:nvSpPr>
        <p:spPr>
          <a:xfrm>
            <a:off x="7583847" y="3071436"/>
            <a:ext cx="1497945" cy="573510"/>
          </a:xfrm>
          <a:custGeom>
            <a:avLst/>
            <a:gdLst/>
            <a:ahLst/>
            <a:cxnLst>
              <a:cxn ang="0">
                <a:pos x="wd2" y="hd2"/>
              </a:cxn>
              <a:cxn ang="5400000">
                <a:pos x="wd2" y="hd2"/>
              </a:cxn>
              <a:cxn ang="10800000">
                <a:pos x="wd2" y="hd2"/>
              </a:cxn>
              <a:cxn ang="16200000">
                <a:pos x="wd2" y="hd2"/>
              </a:cxn>
            </a:cxnLst>
            <a:rect l="0" t="0" r="r" b="b"/>
            <a:pathLst>
              <a:path w="21600" h="16216" extrusionOk="0">
                <a:moveTo>
                  <a:pt x="0" y="16216"/>
                </a:moveTo>
                <a:cubicBezTo>
                  <a:pt x="6720" y="-4730"/>
                  <a:pt x="13920" y="-5384"/>
                  <a:pt x="21600" y="14253"/>
                </a:cubicBezTo>
              </a:path>
            </a:pathLst>
          </a:custGeom>
          <a:ln w="50800">
            <a:solidFill>
              <a:schemeClr val="accent6">
                <a:satOff val="24555"/>
                <a:lumOff val="22232"/>
              </a:schemeClr>
            </a:solidFill>
            <a:miter lim="400000"/>
            <a:headEnd type="triangle"/>
            <a:tailEnd type="triangle"/>
          </a:ln>
        </p:spPr>
        <p:txBody>
          <a:bodyPr/>
          <a:lstStyle/>
          <a:p>
            <a:endParaRPr/>
          </a:p>
        </p:txBody>
      </p:sp>
      <p:pic>
        <p:nvPicPr>
          <p:cNvPr id="199" name="Screenshot 2016-12-13 09.26.42.png"/>
          <p:cNvPicPr>
            <a:picLocks noChangeAspect="1"/>
          </p:cNvPicPr>
          <p:nvPr/>
        </p:nvPicPr>
        <p:blipFill>
          <a:blip r:embed="rId2">
            <a:extLst/>
          </a:blip>
          <a:stretch>
            <a:fillRect/>
          </a:stretch>
        </p:blipFill>
        <p:spPr>
          <a:xfrm>
            <a:off x="2888474" y="3841750"/>
            <a:ext cx="6654801" cy="3822700"/>
          </a:xfrm>
          <a:prstGeom prst="rect">
            <a:avLst/>
          </a:prstGeom>
          <a:ln w="12700">
            <a:miter lim="400000"/>
          </a:ln>
        </p:spPr>
      </p:pic>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hape 202"/>
          <p:cNvSpPr>
            <a:spLocks noGrp="1"/>
          </p:cNvSpPr>
          <p:nvPr>
            <p:ph type="title"/>
          </p:nvPr>
        </p:nvSpPr>
        <p:spPr>
          <a:prstGeom prst="rect">
            <a:avLst/>
          </a:prstGeom>
        </p:spPr>
        <p:txBody>
          <a:bodyPr/>
          <a:lstStyle>
            <a:lvl1pPr defTabSz="490727">
              <a:defRPr sz="6719"/>
            </a:lvl1pPr>
          </a:lstStyle>
          <a:p>
            <a:r>
              <a:t>#2b: One variable stored in multiple columns</a:t>
            </a:r>
          </a:p>
        </p:txBody>
      </p:sp>
      <p:pic>
        <p:nvPicPr>
          <p:cNvPr id="203" name="Screenshot 2016-12-13 09.27.13.png"/>
          <p:cNvPicPr>
            <a:picLocks noChangeAspect="1"/>
          </p:cNvPicPr>
          <p:nvPr/>
        </p:nvPicPr>
        <p:blipFill>
          <a:blip r:embed="rId3">
            <a:extLst/>
          </a:blip>
          <a:stretch>
            <a:fillRect/>
          </a:stretch>
        </p:blipFill>
        <p:spPr>
          <a:xfrm>
            <a:off x="945723" y="3302000"/>
            <a:ext cx="10566401" cy="4902200"/>
          </a:xfrm>
          <a:prstGeom prst="rect">
            <a:avLst/>
          </a:prstGeom>
          <a:ln w="12700">
            <a:miter lim="400000"/>
          </a:ln>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a:spLocks noGrp="1"/>
          </p:cNvSpPr>
          <p:nvPr>
            <p:ph type="title"/>
          </p:nvPr>
        </p:nvSpPr>
        <p:spPr>
          <a:prstGeom prst="rect">
            <a:avLst/>
          </a:prstGeom>
        </p:spPr>
        <p:txBody>
          <a:bodyPr>
            <a:normAutofit fontScale="90000"/>
          </a:bodyPr>
          <a:lstStyle>
            <a:lvl1pPr defTabSz="519937">
              <a:defRPr sz="7119"/>
            </a:lvl1pPr>
          </a:lstStyle>
          <a:p>
            <a:r>
              <a:t>Principles of reproducibility</a:t>
            </a:r>
          </a:p>
        </p:txBody>
      </p:sp>
      <p:sp>
        <p:nvSpPr>
          <p:cNvPr id="123" name="Shape 123"/>
          <p:cNvSpPr>
            <a:spLocks noGrp="1"/>
          </p:cNvSpPr>
          <p:nvPr>
            <p:ph type="body" idx="1"/>
          </p:nvPr>
        </p:nvSpPr>
        <p:spPr>
          <a:prstGeom prst="rect">
            <a:avLst/>
          </a:prstGeom>
        </p:spPr>
        <p:txBody>
          <a:bodyPr/>
          <a:lstStyle/>
          <a:p>
            <a:pPr lvl="1"/>
            <a:r>
              <a:t>The raw data should never be altered</a:t>
            </a:r>
          </a:p>
          <a:p>
            <a:pPr lvl="1"/>
            <a:r>
              <a:t>Every step from the raw data to the clean data should be done in code</a:t>
            </a:r>
          </a:p>
          <a:p>
            <a:pPr lvl="1"/>
            <a:r>
              <a:t>Every step from the clean data to the analysis/plotting should be done in code</a:t>
            </a:r>
          </a:p>
          <a:p>
            <a:r>
              <a:t>Ideally, human hands should never touch the data</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 name="Screenshot 2016-12-13 09.31.54.png"/>
          <p:cNvPicPr>
            <a:picLocks noChangeAspect="1"/>
          </p:cNvPicPr>
          <p:nvPr/>
        </p:nvPicPr>
        <p:blipFill>
          <a:blip r:embed="rId2">
            <a:extLst/>
          </a:blip>
          <a:stretch>
            <a:fillRect/>
          </a:stretch>
        </p:blipFill>
        <p:spPr>
          <a:xfrm>
            <a:off x="1736096" y="4056644"/>
            <a:ext cx="8458201" cy="3822701"/>
          </a:xfrm>
          <a:prstGeom prst="rect">
            <a:avLst/>
          </a:prstGeom>
          <a:ln w="12700">
            <a:miter lim="400000"/>
          </a:ln>
        </p:spPr>
      </p:pic>
      <p:sp>
        <p:nvSpPr>
          <p:cNvPr id="208" name="Shape 208"/>
          <p:cNvSpPr>
            <a:spLocks noGrp="1"/>
          </p:cNvSpPr>
          <p:nvPr>
            <p:ph type="title"/>
          </p:nvPr>
        </p:nvSpPr>
        <p:spPr>
          <a:prstGeom prst="rect">
            <a:avLst/>
          </a:prstGeom>
        </p:spPr>
        <p:txBody>
          <a:bodyPr/>
          <a:lstStyle>
            <a:lvl1pPr defTabSz="490727">
              <a:defRPr sz="6719"/>
            </a:lvl1pPr>
          </a:lstStyle>
          <a:p>
            <a:r>
              <a:t>#3: Variables are stored in rows instead of columns</a:t>
            </a:r>
          </a:p>
        </p:txBody>
      </p:sp>
      <p:sp>
        <p:nvSpPr>
          <p:cNvPr id="210" name="Shape 210"/>
          <p:cNvSpPr/>
          <p:nvPr/>
        </p:nvSpPr>
        <p:spPr>
          <a:xfrm>
            <a:off x="8784139" y="4862899"/>
            <a:ext cx="363518" cy="523193"/>
          </a:xfrm>
          <a:custGeom>
            <a:avLst/>
            <a:gdLst/>
            <a:ahLst/>
            <a:cxnLst>
              <a:cxn ang="0">
                <a:pos x="wd2" y="hd2"/>
              </a:cxn>
              <a:cxn ang="5400000">
                <a:pos x="wd2" y="hd2"/>
              </a:cxn>
              <a:cxn ang="10800000">
                <a:pos x="wd2" y="hd2"/>
              </a:cxn>
              <a:cxn ang="16200000">
                <a:pos x="wd2" y="hd2"/>
              </a:cxn>
            </a:cxnLst>
            <a:rect l="0" t="0" r="r" b="b"/>
            <a:pathLst>
              <a:path w="16205" h="21600" extrusionOk="0">
                <a:moveTo>
                  <a:pt x="1124" y="0"/>
                </a:moveTo>
                <a:cubicBezTo>
                  <a:pt x="21600" y="7198"/>
                  <a:pt x="21225" y="14398"/>
                  <a:pt x="0" y="21600"/>
                </a:cubicBezTo>
              </a:path>
            </a:pathLst>
          </a:custGeom>
          <a:ln w="50800">
            <a:solidFill>
              <a:schemeClr val="accent6">
                <a:satOff val="24555"/>
                <a:lumOff val="22232"/>
              </a:schemeClr>
            </a:solidFill>
            <a:miter lim="400000"/>
            <a:headEnd type="triangle"/>
            <a:tailEnd type="triangle"/>
          </a:ln>
        </p:spPr>
        <p:txBody>
          <a:bodyPr/>
          <a:lstStyle/>
          <a:p>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a:spLocks noGrp="1"/>
          </p:cNvSpPr>
          <p:nvPr>
            <p:ph type="title"/>
          </p:nvPr>
        </p:nvSpPr>
        <p:spPr>
          <a:prstGeom prst="rect">
            <a:avLst/>
          </a:prstGeom>
        </p:spPr>
        <p:txBody>
          <a:bodyPr/>
          <a:lstStyle>
            <a:lvl1pPr defTabSz="490727">
              <a:defRPr sz="6719"/>
            </a:lvl1pPr>
          </a:lstStyle>
          <a:p>
            <a:r>
              <a:t>#3: Variables are stored in rows instead of columns</a:t>
            </a:r>
          </a:p>
        </p:txBody>
      </p:sp>
      <p:pic>
        <p:nvPicPr>
          <p:cNvPr id="213" name="Screenshot 2016-12-13 09.15.12.png"/>
          <p:cNvPicPr>
            <a:picLocks noChangeAspect="1"/>
          </p:cNvPicPr>
          <p:nvPr/>
        </p:nvPicPr>
        <p:blipFill>
          <a:blip r:embed="rId3">
            <a:extLst/>
          </a:blip>
          <a:stretch>
            <a:fillRect/>
          </a:stretch>
        </p:blipFill>
        <p:spPr>
          <a:xfrm>
            <a:off x="2317750" y="5551954"/>
            <a:ext cx="8369300" cy="3632201"/>
          </a:xfrm>
          <a:prstGeom prst="rect">
            <a:avLst/>
          </a:prstGeom>
          <a:ln w="12700">
            <a:miter lim="400000"/>
          </a:ln>
        </p:spPr>
      </p:pic>
      <p:pic>
        <p:nvPicPr>
          <p:cNvPr id="214" name="Screenshot 2016-12-13 09.31.54.png"/>
          <p:cNvPicPr>
            <a:picLocks noChangeAspect="1"/>
          </p:cNvPicPr>
          <p:nvPr/>
        </p:nvPicPr>
        <p:blipFill>
          <a:blip r:embed="rId4">
            <a:extLst/>
          </a:blip>
          <a:stretch>
            <a:fillRect/>
          </a:stretch>
        </p:blipFill>
        <p:spPr>
          <a:xfrm>
            <a:off x="3148594" y="2727881"/>
            <a:ext cx="5973403" cy="2699692"/>
          </a:xfrm>
          <a:prstGeom prst="rect">
            <a:avLst/>
          </a:prstGeom>
          <a:ln w="12700">
            <a:miter lim="400000"/>
          </a:ln>
        </p:spPr>
      </p:pic>
      <p:sp>
        <p:nvSpPr>
          <p:cNvPr id="216" name="Shape 216"/>
          <p:cNvSpPr/>
          <p:nvPr/>
        </p:nvSpPr>
        <p:spPr>
          <a:xfrm>
            <a:off x="8131761" y="3215172"/>
            <a:ext cx="363518" cy="523193"/>
          </a:xfrm>
          <a:custGeom>
            <a:avLst/>
            <a:gdLst/>
            <a:ahLst/>
            <a:cxnLst>
              <a:cxn ang="0">
                <a:pos x="wd2" y="hd2"/>
              </a:cxn>
              <a:cxn ang="5400000">
                <a:pos x="wd2" y="hd2"/>
              </a:cxn>
              <a:cxn ang="10800000">
                <a:pos x="wd2" y="hd2"/>
              </a:cxn>
              <a:cxn ang="16200000">
                <a:pos x="wd2" y="hd2"/>
              </a:cxn>
            </a:cxnLst>
            <a:rect l="0" t="0" r="r" b="b"/>
            <a:pathLst>
              <a:path w="16205" h="21600" extrusionOk="0">
                <a:moveTo>
                  <a:pt x="1124" y="0"/>
                </a:moveTo>
                <a:cubicBezTo>
                  <a:pt x="21600" y="7198"/>
                  <a:pt x="21225" y="14398"/>
                  <a:pt x="0" y="21600"/>
                </a:cubicBezTo>
              </a:path>
            </a:pathLst>
          </a:custGeom>
          <a:ln w="50800">
            <a:solidFill>
              <a:schemeClr val="accent6">
                <a:satOff val="24555"/>
                <a:lumOff val="22232"/>
              </a:schemeClr>
            </a:solidFill>
            <a:miter lim="400000"/>
            <a:headEnd type="triangle"/>
            <a:tailEnd type="triangle"/>
          </a:ln>
        </p:spPr>
        <p:txBody>
          <a:bodyPr/>
          <a:lstStyle/>
          <a:p>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Shape 220"/>
          <p:cNvSpPr>
            <a:spLocks noGrp="1"/>
          </p:cNvSpPr>
          <p:nvPr>
            <p:ph type="title"/>
          </p:nvPr>
        </p:nvSpPr>
        <p:spPr>
          <a:prstGeom prst="rect">
            <a:avLst/>
          </a:prstGeom>
        </p:spPr>
        <p:txBody>
          <a:bodyPr/>
          <a:lstStyle>
            <a:lvl1pPr defTabSz="490727">
              <a:defRPr sz="6719"/>
            </a:lvl1pPr>
          </a:lstStyle>
          <a:p>
            <a:r>
              <a:t>#4 Observations are split across multiple data frames</a:t>
            </a:r>
          </a:p>
        </p:txBody>
      </p:sp>
      <p:pic>
        <p:nvPicPr>
          <p:cNvPr id="221" name="Screenshot 2016-12-13 09.16.32.png"/>
          <p:cNvPicPr>
            <a:picLocks noChangeAspect="1"/>
          </p:cNvPicPr>
          <p:nvPr/>
        </p:nvPicPr>
        <p:blipFill>
          <a:blip r:embed="rId2">
            <a:extLst/>
          </a:blip>
          <a:stretch>
            <a:fillRect/>
          </a:stretch>
        </p:blipFill>
        <p:spPr>
          <a:xfrm>
            <a:off x="3816642" y="2856555"/>
            <a:ext cx="4305301" cy="2819401"/>
          </a:xfrm>
          <a:prstGeom prst="rect">
            <a:avLst/>
          </a:prstGeom>
          <a:ln w="12700">
            <a:miter lim="400000"/>
          </a:ln>
        </p:spPr>
      </p:pic>
      <p:pic>
        <p:nvPicPr>
          <p:cNvPr id="222" name="Screenshot 2016-12-13 09.16.37.png"/>
          <p:cNvPicPr>
            <a:picLocks noChangeAspect="1"/>
          </p:cNvPicPr>
          <p:nvPr/>
        </p:nvPicPr>
        <p:blipFill>
          <a:blip r:embed="rId3">
            <a:extLst/>
          </a:blip>
          <a:stretch>
            <a:fillRect/>
          </a:stretch>
        </p:blipFill>
        <p:spPr>
          <a:xfrm>
            <a:off x="3461042" y="5929011"/>
            <a:ext cx="5016501" cy="2705101"/>
          </a:xfrm>
          <a:prstGeom prst="rect">
            <a:avLst/>
          </a:prstGeom>
          <a:ln w="12700">
            <a:miter lim="400000"/>
          </a:ln>
        </p:spPr>
      </p:pic>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a:spLocks noGrp="1"/>
          </p:cNvSpPr>
          <p:nvPr>
            <p:ph type="title"/>
          </p:nvPr>
        </p:nvSpPr>
        <p:spPr>
          <a:prstGeom prst="rect">
            <a:avLst/>
          </a:prstGeom>
        </p:spPr>
        <p:txBody>
          <a:bodyPr/>
          <a:lstStyle>
            <a:lvl1pPr defTabSz="490727">
              <a:defRPr sz="6719"/>
            </a:lvl1pPr>
          </a:lstStyle>
          <a:p>
            <a:r>
              <a:t>#4 Observations are split across multiple data frames</a:t>
            </a:r>
          </a:p>
        </p:txBody>
      </p:sp>
      <p:sp>
        <p:nvSpPr>
          <p:cNvPr id="225" name="Shape 225"/>
          <p:cNvSpPr>
            <a:spLocks noGrp="1"/>
          </p:cNvSpPr>
          <p:nvPr>
            <p:ph type="body" idx="1"/>
          </p:nvPr>
        </p:nvSpPr>
        <p:spPr>
          <a:prstGeom prst="rect">
            <a:avLst/>
          </a:prstGeom>
        </p:spPr>
        <p:txBody>
          <a:bodyPr/>
          <a:lstStyle/>
          <a:p>
            <a:endParaRPr/>
          </a:p>
        </p:txBody>
      </p:sp>
      <p:pic>
        <p:nvPicPr>
          <p:cNvPr id="226" name="Screenshot 2016-12-13 09.16.51.png"/>
          <p:cNvPicPr>
            <a:picLocks noChangeAspect="1"/>
          </p:cNvPicPr>
          <p:nvPr/>
        </p:nvPicPr>
        <p:blipFill>
          <a:blip r:embed="rId2">
            <a:extLst/>
          </a:blip>
          <a:stretch>
            <a:fillRect/>
          </a:stretch>
        </p:blipFill>
        <p:spPr>
          <a:xfrm>
            <a:off x="1346177" y="3968907"/>
            <a:ext cx="10050057" cy="3757454"/>
          </a:xfrm>
          <a:prstGeom prst="rect">
            <a:avLst/>
          </a:prstGeom>
          <a:ln w="12700">
            <a:miter lim="400000"/>
          </a:ln>
        </p:spPr>
      </p:pic>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p:cNvSpPr>
          <p:nvPr>
            <p:ph type="title"/>
          </p:nvPr>
        </p:nvSpPr>
        <p:spPr>
          <a:prstGeom prst="rect">
            <a:avLst/>
          </a:prstGeom>
        </p:spPr>
        <p:txBody>
          <a:bodyPr/>
          <a:lstStyle/>
          <a:p>
            <a:r>
              <a:t>Tidying functions</a:t>
            </a:r>
          </a:p>
        </p:txBody>
      </p:sp>
      <p:sp>
        <p:nvSpPr>
          <p:cNvPr id="229" name="Shape 229"/>
          <p:cNvSpPr>
            <a:spLocks noGrp="1"/>
          </p:cNvSpPr>
          <p:nvPr>
            <p:ph type="body" idx="1"/>
          </p:nvPr>
        </p:nvSpPr>
        <p:spPr>
          <a:prstGeom prst="rect">
            <a:avLst/>
          </a:prstGeom>
        </p:spPr>
        <p:txBody>
          <a:bodyPr/>
          <a:lstStyle/>
          <a:p>
            <a:r>
              <a:t>melt: Takes multiple column headers and ‘stacks’ them on top of one another into a single column.</a:t>
            </a:r>
          </a:p>
          <a:p>
            <a:r>
              <a:t>dcast: The opposite of melt. Takes a long column(s) containing a series of values and ‘spreads’ them out or ‘unstacks’ them so each value becomes a column header.</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hape 231"/>
          <p:cNvSpPr>
            <a:spLocks noGrp="1"/>
          </p:cNvSpPr>
          <p:nvPr>
            <p:ph type="title"/>
          </p:nvPr>
        </p:nvSpPr>
        <p:spPr>
          <a:prstGeom prst="rect">
            <a:avLst/>
          </a:prstGeom>
        </p:spPr>
        <p:txBody>
          <a:bodyPr/>
          <a:lstStyle/>
          <a:p>
            <a:r>
              <a:t>dcast visually</a:t>
            </a:r>
          </a:p>
        </p:txBody>
      </p:sp>
      <p:pic>
        <p:nvPicPr>
          <p:cNvPr id="232" name="dcast-illustration.png"/>
          <p:cNvPicPr>
            <a:picLocks noChangeAspect="1"/>
          </p:cNvPicPr>
          <p:nvPr/>
        </p:nvPicPr>
        <p:blipFill>
          <a:blip r:embed="rId3">
            <a:extLst/>
          </a:blip>
          <a:stretch>
            <a:fillRect/>
          </a:stretch>
        </p:blipFill>
        <p:spPr>
          <a:xfrm>
            <a:off x="2087684" y="2603499"/>
            <a:ext cx="8382001" cy="6286501"/>
          </a:xfrm>
          <a:prstGeom prst="rect">
            <a:avLst/>
          </a:prstGeom>
          <a:ln w="12700">
            <a:miter lim="400000"/>
          </a:ln>
        </p:spPr>
      </p:pic>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hape 236"/>
          <p:cNvSpPr>
            <a:spLocks noGrp="1"/>
          </p:cNvSpPr>
          <p:nvPr>
            <p:ph type="title"/>
          </p:nvPr>
        </p:nvSpPr>
        <p:spPr>
          <a:prstGeom prst="rect">
            <a:avLst/>
          </a:prstGeom>
        </p:spPr>
        <p:txBody>
          <a:bodyPr/>
          <a:lstStyle/>
          <a:p>
            <a:r>
              <a:t>Tidying functions</a:t>
            </a:r>
          </a:p>
        </p:txBody>
      </p:sp>
      <p:sp>
        <p:nvSpPr>
          <p:cNvPr id="237" name="Shape 237"/>
          <p:cNvSpPr>
            <a:spLocks noGrp="1"/>
          </p:cNvSpPr>
          <p:nvPr>
            <p:ph type="body" idx="1"/>
          </p:nvPr>
        </p:nvSpPr>
        <p:spPr>
          <a:prstGeom prst="rect">
            <a:avLst/>
          </a:prstGeom>
        </p:spPr>
        <p:txBody>
          <a:bodyPr/>
          <a:lstStyle/>
          <a:p>
            <a:r>
              <a:t>separate: Takes a column containing multiple variables and separates them out into their own columns.</a:t>
            </a:r>
          </a:p>
          <a:p>
            <a:r>
              <a:t>unite: The opposite of separate. Takes a number of columns containing a single variable, and brings them together into one column</a:t>
            </a:r>
          </a:p>
          <a:p>
            <a:r>
              <a:t>join: Brings together multiple data frames, matching based on shared variable names</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Shape 239"/>
          <p:cNvSpPr>
            <a:spLocks noGrp="1"/>
          </p:cNvSpPr>
          <p:nvPr>
            <p:ph type="title"/>
          </p:nvPr>
        </p:nvSpPr>
        <p:spPr>
          <a:prstGeom prst="rect">
            <a:avLst/>
          </a:prstGeom>
        </p:spPr>
        <p:txBody>
          <a:bodyPr/>
          <a:lstStyle/>
          <a:p>
            <a:r>
              <a:t>Combination problems</a:t>
            </a:r>
          </a:p>
        </p:txBody>
      </p:sp>
      <p:sp>
        <p:nvSpPr>
          <p:cNvPr id="240" name="Shape 240"/>
          <p:cNvSpPr>
            <a:spLocks noGrp="1"/>
          </p:cNvSpPr>
          <p:nvPr>
            <p:ph type="body" idx="1"/>
          </p:nvPr>
        </p:nvSpPr>
        <p:spPr>
          <a:prstGeom prst="rect">
            <a:avLst/>
          </a:prstGeom>
        </p:spPr>
        <p:txBody>
          <a:bodyPr/>
          <a:lstStyle/>
          <a:p>
            <a:r>
              <a:t>In many cases (e.g. complicated longitudinal data, ratings data, or within-subjects designs) all three problems will occur at various stages of cleaning.</a:t>
            </a:r>
          </a:p>
          <a:p>
            <a:r>
              <a:t>We’ll solve them all in sequence, using each tool at the appropriate stage.</a:t>
            </a:r>
          </a:p>
          <a:p>
            <a:r>
              <a:t>Most data messiness problems can be expressed as some combination of these problems, and so can be solved with these four tools</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reading</a:t>
            </a:r>
            <a:endParaRPr lang="en-US" dirty="0"/>
          </a:p>
        </p:txBody>
      </p:sp>
      <p:sp>
        <p:nvSpPr>
          <p:cNvPr id="3" name="Text Placeholder 2"/>
          <p:cNvSpPr>
            <a:spLocks noGrp="1"/>
          </p:cNvSpPr>
          <p:nvPr>
            <p:ph type="body" idx="1"/>
          </p:nvPr>
        </p:nvSpPr>
        <p:spPr/>
        <p:txBody>
          <a:bodyPr/>
          <a:lstStyle/>
          <a:p>
            <a:r>
              <a:rPr lang="en-US" dirty="0"/>
              <a:t>http://</a:t>
            </a:r>
            <a:r>
              <a:rPr lang="en-US" dirty="0" err="1"/>
              <a:t>vita.had.co.nz</a:t>
            </a:r>
            <a:r>
              <a:rPr lang="en-US" dirty="0"/>
              <a:t>/papers/tidy-</a:t>
            </a:r>
            <a:r>
              <a:rPr lang="en-US" dirty="0" err="1"/>
              <a:t>data.html</a:t>
            </a:r>
            <a:endParaRPr lang="en-US" dirty="0"/>
          </a:p>
        </p:txBody>
      </p:sp>
    </p:spTree>
    <p:extLst>
      <p:ext uri="{BB962C8B-B14F-4D97-AF65-F5344CB8AC3E}">
        <p14:creationId xmlns:p14="http://schemas.microsoft.com/office/powerpoint/2010/main" val="3181318"/>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Shape 242"/>
          <p:cNvSpPr>
            <a:spLocks noGrp="1"/>
          </p:cNvSpPr>
          <p:nvPr>
            <p:ph type="title"/>
          </p:nvPr>
        </p:nvSpPr>
        <p:spPr>
          <a:prstGeom prst="rect">
            <a:avLst/>
          </a:prstGeom>
        </p:spPr>
        <p:txBody>
          <a:bodyPr/>
          <a:lstStyle/>
          <a:p>
            <a:r>
              <a:t>String functions</a:t>
            </a:r>
          </a:p>
        </p:txBody>
      </p:sp>
      <p:sp>
        <p:nvSpPr>
          <p:cNvPr id="243" name="Shape 243"/>
          <p:cNvSpPr>
            <a:spLocks noGrp="1"/>
          </p:cNvSpPr>
          <p:nvPr>
            <p:ph type="body" idx="1"/>
          </p:nvPr>
        </p:nvSpPr>
        <p:spPr>
          <a:prstGeom prst="rect">
            <a:avLst/>
          </a:prstGeom>
        </p:spPr>
        <p:txBody>
          <a:bodyPr/>
          <a:lstStyle/>
          <a:p>
            <a:r>
              <a:t>Tidying data often requires us to manipulate strings (e.g. ‘SU44_C’) in various ways.</a:t>
            </a:r>
          </a:p>
          <a:p>
            <a:r>
              <a:t>We might want to extract a certain part of the string - perhaps that 44 represents a trial number</a:t>
            </a:r>
          </a:p>
          <a:p>
            <a:r>
              <a:t>We might want to replace part of a string with something else, or with nothing, deleting it if it’s extraneous </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p:cNvSpPr>
          <p:nvPr>
            <p:ph type="title"/>
          </p:nvPr>
        </p:nvSpPr>
        <p:spPr>
          <a:prstGeom prst="rect">
            <a:avLst/>
          </a:prstGeom>
        </p:spPr>
        <p:txBody>
          <a:bodyPr>
            <a:normAutofit fontScale="90000"/>
          </a:bodyPr>
          <a:lstStyle>
            <a:lvl1pPr defTabSz="578358">
              <a:defRPr sz="7919"/>
            </a:lvl1pPr>
          </a:lstStyle>
          <a:p>
            <a:r>
              <a:t>Reproducible versus not</a:t>
            </a:r>
          </a:p>
        </p:txBody>
      </p:sp>
      <p:sp>
        <p:nvSpPr>
          <p:cNvPr id="128" name="Shape 128"/>
          <p:cNvSpPr>
            <a:spLocks noGrp="1"/>
          </p:cNvSpPr>
          <p:nvPr>
            <p:ph type="body" idx="1"/>
          </p:nvPr>
        </p:nvSpPr>
        <p:spPr>
          <a:prstGeom prst="rect">
            <a:avLst/>
          </a:prstGeom>
        </p:spPr>
        <p:txBody>
          <a:bodyPr/>
          <a:lstStyle/>
          <a:p>
            <a:endParaRPr/>
          </a:p>
        </p:txBody>
      </p:sp>
      <p:pic>
        <p:nvPicPr>
          <p:cNvPr id="129" name="Screenshot 2016-11-08 10.51.09.png"/>
          <p:cNvPicPr>
            <a:picLocks noChangeAspect="1"/>
          </p:cNvPicPr>
          <p:nvPr/>
        </p:nvPicPr>
        <p:blipFill>
          <a:blip r:embed="rId2">
            <a:extLst/>
          </a:blip>
          <a:stretch>
            <a:fillRect/>
          </a:stretch>
        </p:blipFill>
        <p:spPr>
          <a:xfrm>
            <a:off x="6195234" y="4800948"/>
            <a:ext cx="6096001" cy="3479801"/>
          </a:xfrm>
          <a:prstGeom prst="rect">
            <a:avLst/>
          </a:prstGeom>
          <a:ln w="12700">
            <a:miter lim="400000"/>
          </a:ln>
        </p:spPr>
      </p:pic>
      <p:pic>
        <p:nvPicPr>
          <p:cNvPr id="130" name="Screen Shot 2015-05-06 at 10.46.09 am.png"/>
          <p:cNvPicPr>
            <a:picLocks noChangeAspect="1"/>
          </p:cNvPicPr>
          <p:nvPr/>
        </p:nvPicPr>
        <p:blipFill>
          <a:blip r:embed="rId3">
            <a:extLst/>
          </a:blip>
          <a:stretch>
            <a:fillRect/>
          </a:stretch>
        </p:blipFill>
        <p:spPr>
          <a:xfrm>
            <a:off x="1022632" y="4800948"/>
            <a:ext cx="4888801" cy="3479801"/>
          </a:xfrm>
          <a:prstGeom prst="rect">
            <a:avLst/>
          </a:prstGeom>
          <a:ln w="12700">
            <a:miter lim="400000"/>
          </a:ln>
        </p:spPr>
      </p:pic>
      <p:sp>
        <p:nvSpPr>
          <p:cNvPr id="131" name="Shape 131"/>
          <p:cNvSpPr/>
          <p:nvPr/>
        </p:nvSpPr>
        <p:spPr>
          <a:xfrm>
            <a:off x="7205347" y="3724325"/>
            <a:ext cx="287533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Reproducible</a:t>
            </a:r>
          </a:p>
        </p:txBody>
      </p:sp>
      <p:sp>
        <p:nvSpPr>
          <p:cNvPr id="132" name="Shape 132"/>
          <p:cNvSpPr/>
          <p:nvPr/>
        </p:nvSpPr>
        <p:spPr>
          <a:xfrm>
            <a:off x="1238821" y="3724325"/>
            <a:ext cx="355290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Not reproducible</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1"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Shape 245"/>
          <p:cNvSpPr>
            <a:spLocks noGrp="1"/>
          </p:cNvSpPr>
          <p:nvPr>
            <p:ph type="title"/>
          </p:nvPr>
        </p:nvSpPr>
        <p:spPr>
          <a:prstGeom prst="rect">
            <a:avLst/>
          </a:prstGeom>
        </p:spPr>
        <p:txBody>
          <a:bodyPr/>
          <a:lstStyle/>
          <a:p>
            <a:r>
              <a:t>Stringr</a:t>
            </a:r>
          </a:p>
        </p:txBody>
      </p:sp>
      <p:sp>
        <p:nvSpPr>
          <p:cNvPr id="246" name="Shape 246"/>
          <p:cNvSpPr>
            <a:spLocks noGrp="1"/>
          </p:cNvSpPr>
          <p:nvPr>
            <p:ph type="body" idx="1"/>
          </p:nvPr>
        </p:nvSpPr>
        <p:spPr>
          <a:prstGeom prst="rect">
            <a:avLst/>
          </a:prstGeom>
        </p:spPr>
        <p:txBody>
          <a:bodyPr/>
          <a:lstStyle/>
          <a:p>
            <a:r>
              <a:t>Package from the author of our other data cleaning packages (Hadley Wickam)</a:t>
            </a:r>
          </a:p>
          <a:p>
            <a:r>
              <a:t>Makes string functions uniform and easy</a:t>
            </a:r>
          </a:p>
          <a:p>
            <a:r>
              <a:t>Same format for each function</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a:spLocks noGrp="1"/>
          </p:cNvSpPr>
          <p:nvPr>
            <p:ph type="title"/>
          </p:nvPr>
        </p:nvSpPr>
        <p:spPr>
          <a:prstGeom prst="rect">
            <a:avLst/>
          </a:prstGeom>
        </p:spPr>
        <p:txBody>
          <a:bodyPr/>
          <a:lstStyle/>
          <a:p>
            <a:r>
              <a:t>Stringr</a:t>
            </a:r>
          </a:p>
        </p:txBody>
      </p:sp>
      <p:sp>
        <p:nvSpPr>
          <p:cNvPr id="249" name="Shape 249"/>
          <p:cNvSpPr>
            <a:spLocks noGrp="1"/>
          </p:cNvSpPr>
          <p:nvPr>
            <p:ph type="body" idx="1"/>
          </p:nvPr>
        </p:nvSpPr>
        <p:spPr>
          <a:prstGeom prst="rect">
            <a:avLst/>
          </a:prstGeom>
        </p:spPr>
        <p:txBody>
          <a:bodyPr/>
          <a:lstStyle/>
          <a:p>
            <a:r>
              <a:t>str_replace(string, pattern, replacement)</a:t>
            </a:r>
          </a:p>
          <a:p>
            <a:pPr lvl="1"/>
            <a:r>
              <a:t>Searches the vector specified in string, and replaces any occurrences of pattern with the specified replacement</a:t>
            </a:r>
          </a:p>
          <a:p>
            <a:r>
              <a:t>str_extract(string, pattern)</a:t>
            </a:r>
          </a:p>
          <a:p>
            <a:pPr lvl="1"/>
            <a:r>
              <a:t>Searches the vector specified in string, and returns a new vector containing matches to pattern</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p:cNvSpPr>
          <p:nvPr>
            <p:ph type="title"/>
          </p:nvPr>
        </p:nvSpPr>
        <p:spPr>
          <a:prstGeom prst="rect">
            <a:avLst/>
          </a:prstGeom>
        </p:spPr>
        <p:txBody>
          <a:bodyPr/>
          <a:lstStyle/>
          <a:p>
            <a:r>
              <a:t>Regular expressions</a:t>
            </a:r>
          </a:p>
        </p:txBody>
      </p:sp>
      <p:sp>
        <p:nvSpPr>
          <p:cNvPr id="252" name="Shape 252"/>
          <p:cNvSpPr>
            <a:spLocks noGrp="1"/>
          </p:cNvSpPr>
          <p:nvPr>
            <p:ph type="body" idx="1"/>
          </p:nvPr>
        </p:nvSpPr>
        <p:spPr>
          <a:prstGeom prst="rect">
            <a:avLst/>
          </a:prstGeom>
        </p:spPr>
        <p:txBody>
          <a:bodyPr/>
          <a:lstStyle/>
          <a:p>
            <a:r>
              <a:t>What makes stringr so powerful is the use of regular expressions, known as regex</a:t>
            </a:r>
          </a:p>
          <a:p>
            <a:r>
              <a:t>Patterns similar to advanced google search</a:t>
            </a:r>
          </a:p>
          <a:p>
            <a:r>
              <a:t>E.g. the . means ‘anything’, the * means ‘repeated any number of times’</a:t>
            </a: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Shape 254"/>
          <p:cNvSpPr>
            <a:spLocks noGrp="1"/>
          </p:cNvSpPr>
          <p:nvPr>
            <p:ph type="title"/>
          </p:nvPr>
        </p:nvSpPr>
        <p:spPr>
          <a:prstGeom prst="rect">
            <a:avLst/>
          </a:prstGeom>
        </p:spPr>
        <p:txBody>
          <a:bodyPr/>
          <a:lstStyle/>
          <a:p>
            <a:r>
              <a:t>Regular expressions</a:t>
            </a:r>
          </a:p>
        </p:txBody>
      </p:sp>
      <p:sp>
        <p:nvSpPr>
          <p:cNvPr id="255" name="Shape 255"/>
          <p:cNvSpPr>
            <a:spLocks noGrp="1"/>
          </p:cNvSpPr>
          <p:nvPr>
            <p:ph type="body" idx="1"/>
          </p:nvPr>
        </p:nvSpPr>
        <p:spPr>
          <a:prstGeom prst="rect">
            <a:avLst/>
          </a:prstGeom>
        </p:spPr>
        <p:txBody>
          <a:bodyPr/>
          <a:lstStyle/>
          <a:p>
            <a:endParaRPr/>
          </a:p>
          <a:p>
            <a:r>
              <a:t>SU44_C</a:t>
            </a:r>
          </a:p>
          <a:p>
            <a:r>
              <a:t>^[A-Z]* would match the ‘SU’</a:t>
            </a:r>
          </a:p>
          <a:p>
            <a:r>
              <a:t>[0-9]* would match the 44</a:t>
            </a:r>
          </a:p>
          <a:p>
            <a:r>
              <a:t>[A-Z]$ would match the ‘C’</a:t>
            </a: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a:spLocks noGrp="1"/>
          </p:cNvSpPr>
          <p:nvPr>
            <p:ph type="title"/>
          </p:nvPr>
        </p:nvSpPr>
        <p:spPr>
          <a:prstGeom prst="rect">
            <a:avLst/>
          </a:prstGeom>
        </p:spPr>
        <p:txBody>
          <a:bodyPr/>
          <a:lstStyle/>
          <a:p>
            <a:r>
              <a:t>Regular expressions</a:t>
            </a:r>
          </a:p>
        </p:txBody>
      </p:sp>
      <p:sp>
        <p:nvSpPr>
          <p:cNvPr id="258" name="Shape 258"/>
          <p:cNvSpPr>
            <a:spLocks noGrp="1"/>
          </p:cNvSpPr>
          <p:nvPr>
            <p:ph type="body" idx="1"/>
          </p:nvPr>
        </p:nvSpPr>
        <p:spPr>
          <a:prstGeom prst="rect">
            <a:avLst/>
          </a:prstGeom>
        </p:spPr>
        <p:txBody>
          <a:bodyPr/>
          <a:lstStyle/>
          <a:p>
            <a:r>
              <a:t>Though we won’t have time to learn them in class, regular expressions are very quick to learn on your own and quite worthwhile. </a:t>
            </a:r>
          </a:p>
          <a:p>
            <a:r>
              <a:t>Try https://regexone.com/  for a half hour tutorial</a:t>
            </a:r>
          </a:p>
          <a:p>
            <a:r>
              <a:t>And </a:t>
            </a:r>
            <a:r>
              <a:rPr u="sng">
                <a:hlinkClick r:id="rId2"/>
              </a:rPr>
              <a:t>http://www.regular-expressions.info/</a:t>
            </a:r>
            <a:r>
              <a:t> for a comprehensive reference table</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a:spLocks noGrp="1"/>
          </p:cNvSpPr>
          <p:nvPr>
            <p:ph type="title"/>
          </p:nvPr>
        </p:nvSpPr>
        <p:spPr>
          <a:prstGeom prst="rect">
            <a:avLst/>
          </a:prstGeom>
        </p:spPr>
        <p:txBody>
          <a:bodyPr/>
          <a:lstStyle/>
          <a:p>
            <a:r>
              <a:t>Data cleaning example</a:t>
            </a:r>
          </a:p>
        </p:txBody>
      </p:sp>
      <p:sp>
        <p:nvSpPr>
          <p:cNvPr id="261" name="Shape 261"/>
          <p:cNvSpPr>
            <a:spLocks noGrp="1"/>
          </p:cNvSpPr>
          <p:nvPr>
            <p:ph type="body" idx="1"/>
          </p:nvPr>
        </p:nvSpPr>
        <p:spPr>
          <a:prstGeom prst="rect">
            <a:avLst/>
          </a:prstGeom>
        </p:spPr>
        <p:txBody>
          <a:bodyPr/>
          <a:lstStyle/>
          <a:p>
            <a:endParaRPr/>
          </a:p>
        </p:txBody>
      </p:sp>
      <p:pic>
        <p:nvPicPr>
          <p:cNvPr id="262" name="Screenshot 2016-12-14 14.55.29.png"/>
          <p:cNvPicPr>
            <a:picLocks noChangeAspect="1"/>
          </p:cNvPicPr>
          <p:nvPr/>
        </p:nvPicPr>
        <p:blipFill>
          <a:blip r:embed="rId3">
            <a:extLst/>
          </a:blip>
          <a:stretch>
            <a:fillRect/>
          </a:stretch>
        </p:blipFill>
        <p:spPr>
          <a:xfrm>
            <a:off x="0" y="3364434"/>
            <a:ext cx="13004801" cy="4150469"/>
          </a:xfrm>
          <a:prstGeom prst="rect">
            <a:avLst/>
          </a:prstGeom>
          <a:ln w="12700">
            <a:miter lim="400000"/>
          </a:ln>
        </p:spPr>
      </p:pic>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hape 266"/>
          <p:cNvSpPr>
            <a:spLocks noGrp="1"/>
          </p:cNvSpPr>
          <p:nvPr>
            <p:ph type="title"/>
          </p:nvPr>
        </p:nvSpPr>
        <p:spPr>
          <a:prstGeom prst="rect">
            <a:avLst/>
          </a:prstGeom>
        </p:spPr>
        <p:txBody>
          <a:bodyPr/>
          <a:lstStyle/>
          <a:p>
            <a:r>
              <a:t>Data cleaning example</a:t>
            </a:r>
          </a:p>
        </p:txBody>
      </p:sp>
      <p:sp>
        <p:nvSpPr>
          <p:cNvPr id="267" name="Shape 267"/>
          <p:cNvSpPr>
            <a:spLocks noGrp="1"/>
          </p:cNvSpPr>
          <p:nvPr>
            <p:ph type="body" idx="1"/>
          </p:nvPr>
        </p:nvSpPr>
        <p:spPr>
          <a:prstGeom prst="rect">
            <a:avLst/>
          </a:prstGeom>
        </p:spPr>
        <p:txBody>
          <a:bodyPr/>
          <a:lstStyle/>
          <a:p>
            <a:pPr marL="444500" indent="-444500">
              <a:defRPr sz="2600"/>
            </a:pPr>
            <a:r>
              <a:t>melt(test, measure.vars = grep('Q[0-9]*_[ACHOSUDI]', colnames(test)), na.rm = TRUE)</a:t>
            </a:r>
          </a:p>
          <a:p>
            <a:pPr marL="444500" indent="-444500">
              <a:defRPr sz="2600"/>
            </a:pPr>
            <a:r>
              <a:t>This command uses simple regular expressions and grep to find the column names of my rating variables, using those as measure.vars, the opposite of id.vars. It solves problem #1 by melting my column headers into a variable.</a:t>
            </a:r>
          </a:p>
          <a:p>
            <a:pPr marL="444500" indent="-444500">
              <a:defRPr sz="2600"/>
            </a:pPr>
            <a:endParaRPr/>
          </a:p>
        </p:txBody>
      </p:sp>
      <p:pic>
        <p:nvPicPr>
          <p:cNvPr id="268" name="Screenshot 2016-12-14 14.59.49.png"/>
          <p:cNvPicPr>
            <a:picLocks noChangeAspect="1"/>
          </p:cNvPicPr>
          <p:nvPr/>
        </p:nvPicPr>
        <p:blipFill>
          <a:blip r:embed="rId3">
            <a:extLst/>
          </a:blip>
          <a:stretch>
            <a:fillRect/>
          </a:stretch>
        </p:blipFill>
        <p:spPr>
          <a:xfrm>
            <a:off x="2860646" y="6389291"/>
            <a:ext cx="6350001" cy="2489201"/>
          </a:xfrm>
          <a:prstGeom prst="rect">
            <a:avLst/>
          </a:prstGeom>
          <a:ln w="12700">
            <a:miter lim="400000"/>
          </a:ln>
        </p:spPr>
      </p:pic>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hape 272"/>
          <p:cNvSpPr>
            <a:spLocks noGrp="1"/>
          </p:cNvSpPr>
          <p:nvPr>
            <p:ph type="title"/>
          </p:nvPr>
        </p:nvSpPr>
        <p:spPr>
          <a:prstGeom prst="rect">
            <a:avLst/>
          </a:prstGeom>
        </p:spPr>
        <p:txBody>
          <a:bodyPr/>
          <a:lstStyle/>
          <a:p>
            <a:r>
              <a:t>Data cleaning example</a:t>
            </a:r>
          </a:p>
        </p:txBody>
      </p:sp>
      <p:sp>
        <p:nvSpPr>
          <p:cNvPr id="273" name="Shape 273"/>
          <p:cNvSpPr>
            <a:spLocks noGrp="1"/>
          </p:cNvSpPr>
          <p:nvPr>
            <p:ph type="body" idx="1"/>
          </p:nvPr>
        </p:nvSpPr>
        <p:spPr>
          <a:xfrm>
            <a:off x="952499" y="2609849"/>
            <a:ext cx="11099801" cy="6286501"/>
          </a:xfrm>
          <a:prstGeom prst="rect">
            <a:avLst/>
          </a:prstGeom>
        </p:spPr>
        <p:txBody>
          <a:bodyPr/>
          <a:lstStyle/>
          <a:p>
            <a:pPr marL="444500" indent="-444500">
              <a:defRPr sz="2600"/>
            </a:pPr>
            <a:r>
              <a:t>t</a:t>
            </a:r>
            <a:r>
              <a:rPr sz="2500"/>
              <a:t>estmelt &lt;- separate(testmelt, variable, into = c('target', 'rating'), sep = '_')</a:t>
            </a:r>
          </a:p>
          <a:p>
            <a:pPr marL="444500" indent="-444500">
              <a:defRPr sz="2600"/>
            </a:pPr>
            <a:r>
              <a:t>This command uses separate to extract my author ids (target) from the rating variable (rating), solving problem #2</a:t>
            </a:r>
          </a:p>
          <a:p>
            <a:pPr marL="444500" indent="-444500">
              <a:defRPr sz="2600"/>
            </a:pPr>
            <a:endParaRPr/>
          </a:p>
        </p:txBody>
      </p:sp>
      <p:pic>
        <p:nvPicPr>
          <p:cNvPr id="274" name="Screenshot 2016-12-14 15.01.32.png"/>
          <p:cNvPicPr>
            <a:picLocks noChangeAspect="1"/>
          </p:cNvPicPr>
          <p:nvPr/>
        </p:nvPicPr>
        <p:blipFill>
          <a:blip r:embed="rId3">
            <a:extLst/>
          </a:blip>
          <a:srcRect t="3273"/>
          <a:stretch>
            <a:fillRect/>
          </a:stretch>
        </p:blipFill>
        <p:spPr>
          <a:xfrm>
            <a:off x="1758107" y="6307797"/>
            <a:ext cx="8331201" cy="2665675"/>
          </a:xfrm>
          <a:prstGeom prst="rect">
            <a:avLst/>
          </a:prstGeom>
          <a:ln w="12700">
            <a:miter lim="400000"/>
          </a:ln>
        </p:spPr>
      </p:pic>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a:spLocks noGrp="1"/>
          </p:cNvSpPr>
          <p:nvPr>
            <p:ph type="title"/>
          </p:nvPr>
        </p:nvSpPr>
        <p:spPr>
          <a:prstGeom prst="rect">
            <a:avLst/>
          </a:prstGeom>
        </p:spPr>
        <p:txBody>
          <a:bodyPr/>
          <a:lstStyle/>
          <a:p>
            <a:r>
              <a:t>Data cleaning example</a:t>
            </a:r>
          </a:p>
        </p:txBody>
      </p:sp>
      <p:sp>
        <p:nvSpPr>
          <p:cNvPr id="279" name="Shape 279"/>
          <p:cNvSpPr>
            <a:spLocks noGrp="1"/>
          </p:cNvSpPr>
          <p:nvPr>
            <p:ph type="body" idx="1"/>
          </p:nvPr>
        </p:nvSpPr>
        <p:spPr>
          <a:xfrm>
            <a:off x="952500" y="2609850"/>
            <a:ext cx="11099800" cy="6286500"/>
          </a:xfrm>
          <a:prstGeom prst="rect">
            <a:avLst/>
          </a:prstGeom>
        </p:spPr>
        <p:txBody>
          <a:bodyPr/>
          <a:lstStyle/>
          <a:p>
            <a:pPr marL="444500" indent="-444500">
              <a:defRPr sz="2600"/>
            </a:pPr>
            <a:r>
              <a:t>Using the table command to see frequencies on my new rating variable, I notice that I have two spellings of unattainable. This will create two half-full columns when I cast the data, something I don’t want.</a:t>
            </a:r>
          </a:p>
          <a:p>
            <a:pPr marL="444500" indent="-444500">
              <a:defRPr sz="2600"/>
            </a:pPr>
            <a:endParaRPr/>
          </a:p>
        </p:txBody>
      </p:sp>
      <p:pic>
        <p:nvPicPr>
          <p:cNvPr id="280" name="Screenshot 2016-12-14 15.03.17.png"/>
          <p:cNvPicPr>
            <a:picLocks noChangeAspect="1"/>
          </p:cNvPicPr>
          <p:nvPr/>
        </p:nvPicPr>
        <p:blipFill>
          <a:blip r:embed="rId3">
            <a:extLst/>
          </a:blip>
          <a:stretch>
            <a:fillRect/>
          </a:stretch>
        </p:blipFill>
        <p:spPr>
          <a:xfrm>
            <a:off x="482599" y="5834492"/>
            <a:ext cx="12039601" cy="3048001"/>
          </a:xfrm>
          <a:prstGeom prst="rect">
            <a:avLst/>
          </a:prstGeom>
          <a:ln w="12700">
            <a:miter lim="400000"/>
          </a:ln>
        </p:spPr>
      </p:pic>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Shape 284"/>
          <p:cNvSpPr>
            <a:spLocks noGrp="1"/>
          </p:cNvSpPr>
          <p:nvPr>
            <p:ph type="title"/>
          </p:nvPr>
        </p:nvSpPr>
        <p:spPr>
          <a:prstGeom prst="rect">
            <a:avLst/>
          </a:prstGeom>
        </p:spPr>
        <p:txBody>
          <a:bodyPr/>
          <a:lstStyle/>
          <a:p>
            <a:r>
              <a:t>Data cleaning example</a:t>
            </a:r>
          </a:p>
        </p:txBody>
      </p:sp>
      <p:sp>
        <p:nvSpPr>
          <p:cNvPr id="285" name="Shape 285"/>
          <p:cNvSpPr>
            <a:spLocks noGrp="1"/>
          </p:cNvSpPr>
          <p:nvPr>
            <p:ph type="body" idx="1"/>
          </p:nvPr>
        </p:nvSpPr>
        <p:spPr>
          <a:xfrm>
            <a:off x="952500" y="2609850"/>
            <a:ext cx="11099800" cy="6286500"/>
          </a:xfrm>
          <a:prstGeom prst="rect">
            <a:avLst/>
          </a:prstGeom>
        </p:spPr>
        <p:txBody>
          <a:bodyPr/>
          <a:lstStyle/>
          <a:p>
            <a:pPr marL="444500" indent="-444500">
              <a:defRPr sz="2600"/>
            </a:pPr>
            <a:r>
              <a:t>testmelt$target &lt;- str_replace(testmelt$target, 'Q', ‘')</a:t>
            </a:r>
          </a:p>
          <a:p>
            <a:pPr marL="444500" indent="-444500">
              <a:defRPr sz="2600"/>
            </a:pPr>
            <a:r>
              <a:t>testmelt$rating &lt;- str_replace(testmelt$rating, 'Unn', ‘Un')</a:t>
            </a:r>
          </a:p>
          <a:p>
            <a:pPr marL="444500" indent="-444500">
              <a:defRPr sz="2600"/>
            </a:pPr>
            <a:r>
              <a:t>Using str_replace, I fix the error, and while I’m at it, remove the Q from the target variable. Now that my values are correct, I’m ready to cast the data</a:t>
            </a:r>
          </a:p>
          <a:p>
            <a:pPr marL="444500" indent="-444500">
              <a:defRPr sz="2600"/>
            </a:pPr>
            <a:endParaRPr/>
          </a:p>
          <a:p>
            <a:pPr marL="444500" indent="-444500">
              <a:defRPr sz="2600"/>
            </a:pPr>
            <a:endParaRPr/>
          </a:p>
        </p:txBody>
      </p:sp>
      <p:pic>
        <p:nvPicPr>
          <p:cNvPr id="286" name="Screenshot 2016-12-14 15.05.30.png"/>
          <p:cNvPicPr>
            <a:picLocks noChangeAspect="1"/>
          </p:cNvPicPr>
          <p:nvPr/>
        </p:nvPicPr>
        <p:blipFill>
          <a:blip r:embed="rId3">
            <a:extLst/>
          </a:blip>
          <a:stretch>
            <a:fillRect/>
          </a:stretch>
        </p:blipFill>
        <p:spPr>
          <a:xfrm>
            <a:off x="294831" y="6080276"/>
            <a:ext cx="12026901" cy="3060701"/>
          </a:xfrm>
          <a:prstGeom prst="rect">
            <a:avLst/>
          </a:prstGeom>
          <a:ln w="12700">
            <a:miter lim="400000"/>
          </a:ln>
        </p:spPr>
      </p:pic>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title"/>
          </p:nvPr>
        </p:nvSpPr>
        <p:spPr>
          <a:prstGeom prst="rect">
            <a:avLst/>
          </a:prstGeom>
        </p:spPr>
        <p:txBody>
          <a:bodyPr/>
          <a:lstStyle/>
          <a:p>
            <a:r>
              <a:t>Principles of tidy data</a:t>
            </a:r>
          </a:p>
        </p:txBody>
      </p:sp>
      <p:sp>
        <p:nvSpPr>
          <p:cNvPr id="135" name="Shape 135"/>
          <p:cNvSpPr>
            <a:spLocks noGrp="1"/>
          </p:cNvSpPr>
          <p:nvPr>
            <p:ph type="body" idx="1"/>
          </p:nvPr>
        </p:nvSpPr>
        <p:spPr>
          <a:prstGeom prst="rect">
            <a:avLst/>
          </a:prstGeom>
        </p:spPr>
        <p:txBody>
          <a:bodyPr/>
          <a:lstStyle/>
          <a:p>
            <a:pPr marL="228600" indent="-228600">
              <a:buSzPct val="100000"/>
              <a:buAutoNum type="arabicPeriod"/>
            </a:pPr>
            <a:r>
              <a:t> Each variable forms a column</a:t>
            </a:r>
          </a:p>
          <a:p>
            <a:pPr marL="228600" indent="-228600">
              <a:buSzPct val="100000"/>
              <a:buAutoNum type="arabicPeriod"/>
            </a:pPr>
            <a:r>
              <a:t> Each observation forms a row</a:t>
            </a:r>
          </a:p>
          <a:p>
            <a:pPr marL="228600" indent="-228600">
              <a:buSzPct val="100000"/>
              <a:buAutoNum type="arabicPeriod"/>
            </a:pPr>
            <a:r>
              <a:t> Each value is placed in its own cell</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Shape 290"/>
          <p:cNvSpPr>
            <a:spLocks noGrp="1"/>
          </p:cNvSpPr>
          <p:nvPr>
            <p:ph type="title"/>
          </p:nvPr>
        </p:nvSpPr>
        <p:spPr>
          <a:prstGeom prst="rect">
            <a:avLst/>
          </a:prstGeom>
        </p:spPr>
        <p:txBody>
          <a:bodyPr/>
          <a:lstStyle/>
          <a:p>
            <a:r>
              <a:t>Data cleaning example</a:t>
            </a:r>
          </a:p>
        </p:txBody>
      </p:sp>
      <p:sp>
        <p:nvSpPr>
          <p:cNvPr id="291" name="Shape 291"/>
          <p:cNvSpPr>
            <a:spLocks noGrp="1"/>
          </p:cNvSpPr>
          <p:nvPr>
            <p:ph type="body" idx="1"/>
          </p:nvPr>
        </p:nvSpPr>
        <p:spPr>
          <a:xfrm>
            <a:off x="814395" y="2368167"/>
            <a:ext cx="11099801" cy="6286501"/>
          </a:xfrm>
          <a:prstGeom prst="rect">
            <a:avLst/>
          </a:prstGeom>
        </p:spPr>
        <p:txBody>
          <a:bodyPr/>
          <a:lstStyle/>
          <a:p>
            <a:pPr marL="386715" indent="-386715" defTabSz="508254">
              <a:spcBef>
                <a:spcPts val="3600"/>
              </a:spcBef>
              <a:defRPr sz="2262"/>
            </a:pPr>
            <a:r>
              <a:t>testcast &lt;- dcast(testmelt, ... ~ rating)</a:t>
            </a:r>
          </a:p>
          <a:p>
            <a:pPr marL="386715" indent="-386715" defTabSz="508254">
              <a:spcBef>
                <a:spcPts val="3600"/>
              </a:spcBef>
              <a:defRPr sz="2262"/>
            </a:pPr>
            <a:r>
              <a:t>Here I use dcast to cast, or ‘widen’ my data. The … stands for ‘everything else’, so I’m basically saying that everything but rating is an id variable, which should form a row, and that the contents of the rating column should be ‘spread out’ into their own columns. </a:t>
            </a:r>
          </a:p>
          <a:p>
            <a:pPr marL="386715" indent="-386715" defTabSz="508254">
              <a:spcBef>
                <a:spcPts val="3600"/>
              </a:spcBef>
              <a:defRPr sz="2262"/>
            </a:pPr>
            <a:r>
              <a:t>The data are now in perfect format for multilevel modelling. Or, if I wanted to, I could use aggregate to get an average score for each target on each trait, and use normal regression</a:t>
            </a:r>
          </a:p>
          <a:p>
            <a:pPr marL="386715" indent="-386715" defTabSz="508254">
              <a:spcBef>
                <a:spcPts val="3600"/>
              </a:spcBef>
              <a:defRPr sz="2262"/>
            </a:pPr>
            <a:endParaRPr/>
          </a:p>
          <a:p>
            <a:pPr marL="386715" indent="-386715" defTabSz="508254">
              <a:spcBef>
                <a:spcPts val="3600"/>
              </a:spcBef>
              <a:defRPr sz="2262"/>
            </a:pPr>
            <a:endParaRPr/>
          </a:p>
        </p:txBody>
      </p:sp>
      <p:pic>
        <p:nvPicPr>
          <p:cNvPr id="292" name="Screenshot 2016-12-14 15.08.32.png"/>
          <p:cNvPicPr>
            <a:picLocks noChangeAspect="1"/>
          </p:cNvPicPr>
          <p:nvPr/>
        </p:nvPicPr>
        <p:blipFill>
          <a:blip r:embed="rId3">
            <a:extLst/>
          </a:blip>
          <a:stretch>
            <a:fillRect/>
          </a:stretch>
        </p:blipFill>
        <p:spPr>
          <a:xfrm>
            <a:off x="114299" y="6311439"/>
            <a:ext cx="12776201" cy="5270501"/>
          </a:xfrm>
          <a:prstGeom prst="rect">
            <a:avLst/>
          </a:prstGeom>
          <a:ln w="12700">
            <a:miter lim="400000"/>
          </a:ln>
        </p:spPr>
      </p:pic>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p:cNvSpPr>
            <a:spLocks noGrp="1"/>
          </p:cNvSpPr>
          <p:nvPr>
            <p:ph type="title"/>
          </p:nvPr>
        </p:nvSpPr>
        <p:spPr>
          <a:prstGeom prst="rect">
            <a:avLst/>
          </a:prstGeom>
        </p:spPr>
        <p:txBody>
          <a:bodyPr/>
          <a:lstStyle/>
          <a:p>
            <a:r>
              <a:t>The power of R</a:t>
            </a:r>
          </a:p>
        </p:txBody>
      </p:sp>
      <p:sp>
        <p:nvSpPr>
          <p:cNvPr id="297" name="Shape 297"/>
          <p:cNvSpPr>
            <a:spLocks noGrp="1"/>
          </p:cNvSpPr>
          <p:nvPr>
            <p:ph type="body" idx="1"/>
          </p:nvPr>
        </p:nvSpPr>
        <p:spPr>
          <a:prstGeom prst="rect">
            <a:avLst/>
          </a:prstGeom>
        </p:spPr>
        <p:txBody>
          <a:bodyPr/>
          <a:lstStyle/>
          <a:p>
            <a:r>
              <a:t>In this example, 6 lines of code took us from incredibly difficult and messy data to clean, ready to analyse data</a:t>
            </a:r>
          </a:p>
          <a:p>
            <a:r>
              <a:t>When I first got this data, it took me days to tidy it up in excel</a:t>
            </a:r>
          </a:p>
          <a:p>
            <a:r>
              <a:t>Mastery of these data tidying tools can be extremely useful</a:t>
            </a: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Shape 299"/>
          <p:cNvSpPr>
            <a:spLocks noGrp="1"/>
          </p:cNvSpPr>
          <p:nvPr>
            <p:ph type="title"/>
          </p:nvPr>
        </p:nvSpPr>
        <p:spPr>
          <a:prstGeom prst="rect">
            <a:avLst/>
          </a:prstGeom>
        </p:spPr>
        <p:txBody>
          <a:bodyPr/>
          <a:lstStyle>
            <a:lvl1pPr defTabSz="490727">
              <a:defRPr sz="6719"/>
            </a:lvl1pPr>
          </a:lstStyle>
          <a:p>
            <a:r>
              <a:t>Complexity versus efficiency</a:t>
            </a:r>
          </a:p>
        </p:txBody>
      </p:sp>
      <p:sp>
        <p:nvSpPr>
          <p:cNvPr id="300" name="Shape 300"/>
          <p:cNvSpPr>
            <a:spLocks noGrp="1"/>
          </p:cNvSpPr>
          <p:nvPr>
            <p:ph type="body" idx="1"/>
          </p:nvPr>
        </p:nvSpPr>
        <p:spPr>
          <a:xfrm>
            <a:off x="952500" y="2609849"/>
            <a:ext cx="11099800" cy="6286501"/>
          </a:xfrm>
          <a:prstGeom prst="rect">
            <a:avLst/>
          </a:prstGeom>
        </p:spPr>
        <p:txBody>
          <a:bodyPr/>
          <a:lstStyle/>
          <a:p>
            <a:r>
              <a:t>I should offer a word of warning though. R offers many tools (like the ones I’ve showed you) that are very powerful, in that they can do a lot in a single line of code</a:t>
            </a:r>
          </a:p>
          <a:p>
            <a:r>
              <a:t>However, the more powerful a function, the more important it is to understand it, because more is happening ‘behind the scenes’</a:t>
            </a: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Shape 302"/>
          <p:cNvSpPr>
            <a:spLocks noGrp="1"/>
          </p:cNvSpPr>
          <p:nvPr>
            <p:ph type="title"/>
          </p:nvPr>
        </p:nvSpPr>
        <p:spPr>
          <a:prstGeom prst="rect">
            <a:avLst/>
          </a:prstGeom>
        </p:spPr>
        <p:txBody>
          <a:bodyPr/>
          <a:lstStyle>
            <a:lvl1pPr defTabSz="490727">
              <a:defRPr sz="6719"/>
            </a:lvl1pPr>
          </a:lstStyle>
          <a:p>
            <a:r>
              <a:t>Complexity versus efficiency</a:t>
            </a:r>
          </a:p>
        </p:txBody>
      </p:sp>
      <p:sp>
        <p:nvSpPr>
          <p:cNvPr id="303" name="Shape 303"/>
          <p:cNvSpPr>
            <a:spLocks noGrp="1"/>
          </p:cNvSpPr>
          <p:nvPr>
            <p:ph type="body" idx="1"/>
          </p:nvPr>
        </p:nvSpPr>
        <p:spPr>
          <a:xfrm>
            <a:off x="952500" y="2609850"/>
            <a:ext cx="11099800" cy="6286500"/>
          </a:xfrm>
          <a:prstGeom prst="rect">
            <a:avLst/>
          </a:prstGeom>
        </p:spPr>
        <p:txBody>
          <a:bodyPr>
            <a:normAutofit lnSpcReduction="10000"/>
          </a:bodyPr>
          <a:lstStyle/>
          <a:p>
            <a:pPr marL="386715" indent="-386715" defTabSz="508254">
              <a:spcBef>
                <a:spcPts val="3600"/>
              </a:spcBef>
              <a:defRPr sz="3132"/>
            </a:pPr>
            <a:r>
              <a:t>For a long time I used tools like melt and dcast with a vague understanding and a lot of trial and error, tweaking the code until it did what I wanted. I often still do the same with graphing.</a:t>
            </a:r>
          </a:p>
          <a:p>
            <a:pPr marL="386715" indent="-386715" defTabSz="508254">
              <a:spcBef>
                <a:spcPts val="3600"/>
              </a:spcBef>
              <a:defRPr sz="3132"/>
            </a:pPr>
            <a:r>
              <a:t>It’s fine to take that approach. But when you’re using tools you don’t fully understand yet, it’s even more important to check the results and make sure it actually did what you want. Functions like nrow, ncol, and table are useful for this.</a:t>
            </a:r>
          </a:p>
          <a:p>
            <a:pPr marL="386715" indent="-386715" defTabSz="508254">
              <a:spcBef>
                <a:spcPts val="3600"/>
              </a:spcBef>
              <a:defRPr sz="3132"/>
            </a:pPr>
            <a:r>
              <a:t>It’s always a good idea to use the head() and tail() functions after you transform your data to see what you did. Never run analyses without at least looking at the underlying data.</a:t>
            </a: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Shape 305"/>
          <p:cNvSpPr>
            <a:spLocks noGrp="1"/>
          </p:cNvSpPr>
          <p:nvPr>
            <p:ph type="title"/>
          </p:nvPr>
        </p:nvSpPr>
        <p:spPr>
          <a:prstGeom prst="rect">
            <a:avLst/>
          </a:prstGeom>
        </p:spPr>
        <p:txBody>
          <a:bodyPr/>
          <a:lstStyle>
            <a:lvl1pPr defTabSz="490727">
              <a:defRPr sz="6719"/>
            </a:lvl1pPr>
          </a:lstStyle>
          <a:p>
            <a:r>
              <a:t>Complexity versus efficiency</a:t>
            </a:r>
          </a:p>
        </p:txBody>
      </p:sp>
      <p:sp>
        <p:nvSpPr>
          <p:cNvPr id="306" name="Shape 306"/>
          <p:cNvSpPr>
            <a:spLocks noGrp="1"/>
          </p:cNvSpPr>
          <p:nvPr>
            <p:ph type="body" idx="1"/>
          </p:nvPr>
        </p:nvSpPr>
        <p:spPr>
          <a:xfrm>
            <a:off x="952500" y="2609850"/>
            <a:ext cx="11099800" cy="6286500"/>
          </a:xfrm>
          <a:prstGeom prst="rect">
            <a:avLst/>
          </a:prstGeom>
        </p:spPr>
        <p:txBody>
          <a:bodyPr/>
          <a:lstStyle/>
          <a:p>
            <a:r>
              <a:t>As you get more experienced with R, you will learn to code more efficiently and use powerful functions (and write your own) to do things quickly</a:t>
            </a:r>
          </a:p>
          <a:p>
            <a:r>
              <a:t>But at the start it’s fine to learn and understand a handful of functions and use those, even if it involves writing more lines of code</a:t>
            </a:r>
          </a:p>
          <a:p>
            <a:r>
              <a:t>Prioritise making sure you understand what your code is doing</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prstGeom prst="rect">
            <a:avLst/>
          </a:prstGeom>
        </p:spPr>
        <p:txBody>
          <a:bodyPr/>
          <a:lstStyle/>
          <a:p>
            <a:r>
              <a:t>Tidy data</a:t>
            </a:r>
          </a:p>
        </p:txBody>
      </p:sp>
      <p:sp>
        <p:nvSpPr>
          <p:cNvPr id="138" name="Shape 138"/>
          <p:cNvSpPr>
            <a:spLocks noGrp="1"/>
          </p:cNvSpPr>
          <p:nvPr>
            <p:ph type="body" idx="1"/>
          </p:nvPr>
        </p:nvSpPr>
        <p:spPr>
          <a:prstGeom prst="rect">
            <a:avLst/>
          </a:prstGeom>
        </p:spPr>
        <p:txBody>
          <a:bodyPr/>
          <a:lstStyle/>
          <a:p>
            <a:r>
              <a:t>e</a:t>
            </a:r>
          </a:p>
        </p:txBody>
      </p:sp>
      <p:pic>
        <p:nvPicPr>
          <p:cNvPr id="139" name="pasted-image.png"/>
          <p:cNvPicPr>
            <a:picLocks noChangeAspect="1"/>
          </p:cNvPicPr>
          <p:nvPr/>
        </p:nvPicPr>
        <p:blipFill>
          <a:blip r:embed="rId3">
            <a:extLst/>
          </a:blip>
          <a:stretch>
            <a:fillRect/>
          </a:stretch>
        </p:blipFill>
        <p:spPr>
          <a:xfrm>
            <a:off x="-1" y="3965372"/>
            <a:ext cx="13004801" cy="4064001"/>
          </a:xfrm>
          <a:prstGeom prst="rect">
            <a:avLst/>
          </a:prstGeom>
          <a:ln w="12700">
            <a:miter lim="400000"/>
          </a:ln>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p:cNvSpPr>
          <p:nvPr>
            <p:ph type="title"/>
          </p:nvPr>
        </p:nvSpPr>
        <p:spPr>
          <a:prstGeom prst="rect">
            <a:avLst/>
          </a:prstGeom>
        </p:spPr>
        <p:txBody>
          <a:bodyPr/>
          <a:lstStyle/>
          <a:p>
            <a:endParaRPr/>
          </a:p>
        </p:txBody>
      </p:sp>
      <p:sp>
        <p:nvSpPr>
          <p:cNvPr id="144" name="Shape 144"/>
          <p:cNvSpPr>
            <a:spLocks noGrp="1"/>
          </p:cNvSpPr>
          <p:nvPr>
            <p:ph type="body" idx="1"/>
          </p:nvPr>
        </p:nvSpPr>
        <p:spPr>
          <a:xfrm>
            <a:off x="952500" y="2609850"/>
            <a:ext cx="11099800" cy="6286500"/>
          </a:xfrm>
          <a:prstGeom prst="rect">
            <a:avLst/>
          </a:prstGeom>
        </p:spPr>
        <p:txBody>
          <a:bodyPr/>
          <a:lstStyle/>
          <a:p>
            <a:endParaRPr/>
          </a:p>
        </p:txBody>
      </p:sp>
      <p:pic>
        <p:nvPicPr>
          <p:cNvPr id="145" name="Screenshot 2016-12-12 12.11.32.png"/>
          <p:cNvPicPr>
            <a:picLocks noChangeAspect="1"/>
          </p:cNvPicPr>
          <p:nvPr/>
        </p:nvPicPr>
        <p:blipFill>
          <a:blip r:embed="rId2">
            <a:extLst/>
          </a:blip>
          <a:stretch>
            <a:fillRect/>
          </a:stretch>
        </p:blipFill>
        <p:spPr>
          <a:xfrm>
            <a:off x="181166" y="1390519"/>
            <a:ext cx="12322018" cy="6286501"/>
          </a:xfrm>
          <a:prstGeom prst="rect">
            <a:avLst/>
          </a:prstGeom>
          <a:ln w="12700">
            <a:miter lim="400000"/>
          </a:ln>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title"/>
          </p:nvPr>
        </p:nvSpPr>
        <p:spPr>
          <a:prstGeom prst="rect">
            <a:avLst/>
          </a:prstGeom>
        </p:spPr>
        <p:txBody>
          <a:bodyPr/>
          <a:lstStyle>
            <a:lvl1pPr defTabSz="490727">
              <a:defRPr sz="6719"/>
            </a:lvl1pPr>
          </a:lstStyle>
          <a:p>
            <a:r>
              <a:t>Sadness impairs colour perception</a:t>
            </a:r>
          </a:p>
        </p:txBody>
      </p:sp>
      <p:sp>
        <p:nvSpPr>
          <p:cNvPr id="148" name="Shape 148"/>
          <p:cNvSpPr>
            <a:spLocks noGrp="1"/>
          </p:cNvSpPr>
          <p:nvPr>
            <p:ph type="body" idx="1"/>
          </p:nvPr>
        </p:nvSpPr>
        <p:spPr>
          <a:prstGeom prst="rect">
            <a:avLst/>
          </a:prstGeom>
        </p:spPr>
        <p:txBody>
          <a:bodyPr/>
          <a:lstStyle/>
          <a:p>
            <a:r>
              <a:t>“The results of both studies showed that sadness impaired colour perception along the blue-yellow axis but not along the red-green axis”</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p:cNvSpPr>
          <p:nvPr>
            <p:ph type="title"/>
          </p:nvPr>
        </p:nvSpPr>
        <p:spPr>
          <a:prstGeom prst="rect">
            <a:avLst/>
          </a:prstGeom>
        </p:spPr>
        <p:txBody>
          <a:bodyPr/>
          <a:lstStyle/>
          <a:p>
            <a:r>
              <a:t>Colour perception data</a:t>
            </a:r>
          </a:p>
        </p:txBody>
      </p:sp>
      <p:sp>
        <p:nvSpPr>
          <p:cNvPr id="151" name="Shape 151"/>
          <p:cNvSpPr>
            <a:spLocks noGrp="1"/>
          </p:cNvSpPr>
          <p:nvPr>
            <p:ph type="body" idx="1"/>
          </p:nvPr>
        </p:nvSpPr>
        <p:spPr>
          <a:xfrm>
            <a:off x="952500" y="2609850"/>
            <a:ext cx="11099800" cy="6286500"/>
          </a:xfrm>
          <a:prstGeom prst="rect">
            <a:avLst/>
          </a:prstGeom>
        </p:spPr>
        <p:txBody>
          <a:bodyPr/>
          <a:lstStyle/>
          <a:p>
            <a:pPr marL="457200" indent="-457200" defTabSz="457200">
              <a:spcBef>
                <a:spcPts val="0"/>
              </a:spcBef>
              <a:buSzPct val="100000"/>
              <a:defRPr>
                <a:latin typeface="Helvetica Neue"/>
                <a:ea typeface="Helvetica Neue"/>
                <a:cs typeface="Helvetica Neue"/>
                <a:sym typeface="Helvetica Neue"/>
              </a:defRPr>
            </a:pPr>
            <a:endParaRPr/>
          </a:p>
          <a:p>
            <a:pPr marL="457200" indent="-457200" defTabSz="457200">
              <a:spcBef>
                <a:spcPts val="0"/>
              </a:spcBef>
              <a:buSzPct val="100000"/>
              <a:defRPr>
                <a:latin typeface="Helvetica Neue"/>
                <a:ea typeface="Helvetica Neue"/>
                <a:cs typeface="Helvetica Neue"/>
                <a:sym typeface="Helvetica Neue"/>
              </a:defRPr>
            </a:pPr>
            <a:endParaRPr/>
          </a:p>
          <a:p>
            <a:pPr marL="457200" indent="-457200" defTabSz="457200">
              <a:spcBef>
                <a:spcPts val="0"/>
              </a:spcBef>
              <a:buSzPct val="100000"/>
              <a:defRPr>
                <a:latin typeface="Helvetica Neue"/>
                <a:ea typeface="Helvetica Neue"/>
                <a:cs typeface="Helvetica Neue"/>
                <a:sym typeface="Helvetica Neue"/>
              </a:defRPr>
            </a:pPr>
            <a:endParaRPr/>
          </a:p>
          <a:p>
            <a:pPr marL="457200" indent="-457200" defTabSz="457200">
              <a:spcBef>
                <a:spcPts val="0"/>
              </a:spcBef>
              <a:buSzPct val="100000"/>
              <a:defRPr>
                <a:latin typeface="Helvetica Neue"/>
                <a:ea typeface="Helvetica Neue"/>
                <a:cs typeface="Helvetica Neue"/>
                <a:sym typeface="Helvetica Neue"/>
              </a:defRPr>
            </a:pPr>
            <a:endParaRPr/>
          </a:p>
          <a:p>
            <a:pPr marL="457200" indent="-457200" defTabSz="457200">
              <a:spcBef>
                <a:spcPts val="0"/>
              </a:spcBef>
            </a:pPr>
            <a:r>
              <a:t>t.test(acc_by ~ emotion_condition, data = colour)</a:t>
            </a:r>
          </a:p>
          <a:p>
            <a:pPr marL="457200" indent="-457200" defTabSz="457200">
              <a:spcBef>
                <a:spcPts val="0"/>
              </a:spcBef>
            </a:pPr>
            <a:endParaRPr/>
          </a:p>
          <a:p>
            <a:pPr marL="457200" indent="-457200" defTabSz="457200">
              <a:spcBef>
                <a:spcPts val="0"/>
              </a:spcBef>
            </a:pPr>
            <a:r>
              <a:t>t.test(acc_rg ~ emotion_condition, data = colour)</a:t>
            </a:r>
          </a:p>
        </p:txBody>
      </p:sp>
      <p:pic>
        <p:nvPicPr>
          <p:cNvPr id="152" name="Screenshot 2016-12-12 11.53.31.png"/>
          <p:cNvPicPr>
            <a:picLocks noChangeAspect="1"/>
          </p:cNvPicPr>
          <p:nvPr/>
        </p:nvPicPr>
        <p:blipFill>
          <a:blip r:embed="rId2">
            <a:extLst/>
          </a:blip>
          <a:stretch>
            <a:fillRect/>
          </a:stretch>
        </p:blipFill>
        <p:spPr>
          <a:xfrm>
            <a:off x="2681656" y="2999517"/>
            <a:ext cx="6743701" cy="2641601"/>
          </a:xfrm>
          <a:prstGeom prst="rect">
            <a:avLst/>
          </a:prstGeom>
          <a:ln w="12700">
            <a:miter lim="400000"/>
          </a:ln>
        </p:spPr>
      </p:pic>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1"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a:spLocks noGrp="1"/>
          </p:cNvSpPr>
          <p:nvPr>
            <p:ph type="title"/>
          </p:nvPr>
        </p:nvSpPr>
        <p:spPr>
          <a:prstGeom prst="rect">
            <a:avLst/>
          </a:prstGeom>
        </p:spPr>
        <p:txBody>
          <a:bodyPr/>
          <a:lstStyle>
            <a:lvl1pPr defTabSz="490727">
              <a:defRPr sz="6719"/>
            </a:lvl1pPr>
          </a:lstStyle>
          <a:p>
            <a:r>
              <a:t>Results reported in the paper</a:t>
            </a:r>
          </a:p>
        </p:txBody>
      </p:sp>
      <p:sp>
        <p:nvSpPr>
          <p:cNvPr id="155" name="Shape 155"/>
          <p:cNvSpPr>
            <a:spLocks noGrp="1"/>
          </p:cNvSpPr>
          <p:nvPr>
            <p:ph type="body" idx="1"/>
          </p:nvPr>
        </p:nvSpPr>
        <p:spPr>
          <a:prstGeom prst="rect">
            <a:avLst/>
          </a:prstGeom>
        </p:spPr>
        <p:txBody>
          <a:bodyPr/>
          <a:lstStyle/>
          <a:p>
            <a:pPr marL="444500" indent="-444500">
              <a:defRPr sz="3200"/>
            </a:pPr>
            <a:endParaRPr/>
          </a:p>
        </p:txBody>
      </p:sp>
      <p:pic>
        <p:nvPicPr>
          <p:cNvPr id="156" name="Screenshot 2016-12-12 11.53.56.png"/>
          <p:cNvPicPr>
            <a:picLocks noChangeAspect="1"/>
          </p:cNvPicPr>
          <p:nvPr/>
        </p:nvPicPr>
        <p:blipFill>
          <a:blip r:embed="rId2">
            <a:extLst/>
          </a:blip>
          <a:stretch>
            <a:fillRect/>
          </a:stretch>
        </p:blipFill>
        <p:spPr>
          <a:xfrm>
            <a:off x="2574525" y="5440594"/>
            <a:ext cx="8140701" cy="2400301"/>
          </a:xfrm>
          <a:prstGeom prst="rect">
            <a:avLst/>
          </a:prstGeom>
          <a:ln w="12700">
            <a:miter lim="400000"/>
          </a:ln>
        </p:spPr>
      </p:pic>
      <p:pic>
        <p:nvPicPr>
          <p:cNvPr id="157" name="Screenshot 2016-12-12 11.54.04.png"/>
          <p:cNvPicPr>
            <a:picLocks noChangeAspect="1"/>
          </p:cNvPicPr>
          <p:nvPr/>
        </p:nvPicPr>
        <p:blipFill>
          <a:blip r:embed="rId3">
            <a:extLst/>
          </a:blip>
          <a:stretch>
            <a:fillRect/>
          </a:stretch>
        </p:blipFill>
        <p:spPr>
          <a:xfrm>
            <a:off x="2651676" y="2796497"/>
            <a:ext cx="8255001" cy="2451101"/>
          </a:xfrm>
          <a:prstGeom prst="rect">
            <a:avLst/>
          </a:prstGeom>
          <a:ln w="12700">
            <a:miter lim="400000"/>
          </a:ln>
        </p:spPr>
      </p:pic>
      <p:sp>
        <p:nvSpPr>
          <p:cNvPr id="158" name="Shape 158"/>
          <p:cNvSpPr/>
          <p:nvPr/>
        </p:nvSpPr>
        <p:spPr>
          <a:xfrm>
            <a:off x="6689992" y="4844214"/>
            <a:ext cx="2912760" cy="390684"/>
          </a:xfrm>
          <a:prstGeom prst="rect">
            <a:avLst/>
          </a:prstGeom>
          <a:ln w="25400">
            <a:solidFill>
              <a:schemeClr val="accent5"/>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59" name="Shape 159"/>
          <p:cNvSpPr/>
          <p:nvPr/>
        </p:nvSpPr>
        <p:spPr>
          <a:xfrm>
            <a:off x="6689992" y="7395716"/>
            <a:ext cx="2912760" cy="466491"/>
          </a:xfrm>
          <a:prstGeom prst="rect">
            <a:avLst/>
          </a:prstGeom>
          <a:ln w="25400">
            <a:solidFill>
              <a:schemeClr val="accent5"/>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2191</Words>
  <Application>Microsoft Macintosh PowerPoint</Application>
  <PresentationFormat>Custom</PresentationFormat>
  <Paragraphs>158</Paragraphs>
  <Slides>44</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44</vt:i4>
      </vt:variant>
    </vt:vector>
  </HeadingPairs>
  <TitlesOfParts>
    <vt:vector size="47" baseType="lpstr">
      <vt:lpstr>Helvetica Light</vt:lpstr>
      <vt:lpstr>Helvetica Neue</vt:lpstr>
      <vt:lpstr>White</vt:lpstr>
      <vt:lpstr>Data tidying in R</vt:lpstr>
      <vt:lpstr>Principles of reproducibility</vt:lpstr>
      <vt:lpstr>Reproducible versus not</vt:lpstr>
      <vt:lpstr>Principles of tidy data</vt:lpstr>
      <vt:lpstr>Tidy data</vt:lpstr>
      <vt:lpstr>PowerPoint Presentation</vt:lpstr>
      <vt:lpstr>Sadness impairs colour perception</vt:lpstr>
      <vt:lpstr>Colour perception data</vt:lpstr>
      <vt:lpstr>Results reported in the paper</vt:lpstr>
      <vt:lpstr>Need long data to test interactions</vt:lpstr>
      <vt:lpstr>Interaction results</vt:lpstr>
      <vt:lpstr>Why do we care?</vt:lpstr>
      <vt:lpstr>Common data problems</vt:lpstr>
      <vt:lpstr>#1: Column headers hold values, not just variables</vt:lpstr>
      <vt:lpstr>#1: Column headers hold values, not just variables</vt:lpstr>
      <vt:lpstr>#2a: Multiple variables stored in one column</vt:lpstr>
      <vt:lpstr>#2a: Multiple variables stored in one column</vt:lpstr>
      <vt:lpstr>#2b: One variable stored in multiple columns</vt:lpstr>
      <vt:lpstr>#2b: One variable stored in multiple columns</vt:lpstr>
      <vt:lpstr>#3: Variables are stored in rows instead of columns</vt:lpstr>
      <vt:lpstr>#3: Variables are stored in rows instead of columns</vt:lpstr>
      <vt:lpstr>#4 Observations are split across multiple data frames</vt:lpstr>
      <vt:lpstr>#4 Observations are split across multiple data frames</vt:lpstr>
      <vt:lpstr>Tidying functions</vt:lpstr>
      <vt:lpstr>dcast visually</vt:lpstr>
      <vt:lpstr>Tidying functions</vt:lpstr>
      <vt:lpstr>Combination problems</vt:lpstr>
      <vt:lpstr>Further reading</vt:lpstr>
      <vt:lpstr>String functions</vt:lpstr>
      <vt:lpstr>Stringr</vt:lpstr>
      <vt:lpstr>Stringr</vt:lpstr>
      <vt:lpstr>Regular expressions</vt:lpstr>
      <vt:lpstr>Regular expressions</vt:lpstr>
      <vt:lpstr>Regular expressions</vt:lpstr>
      <vt:lpstr>Data cleaning example</vt:lpstr>
      <vt:lpstr>Data cleaning example</vt:lpstr>
      <vt:lpstr>Data cleaning example</vt:lpstr>
      <vt:lpstr>Data cleaning example</vt:lpstr>
      <vt:lpstr>Data cleaning example</vt:lpstr>
      <vt:lpstr>Data cleaning example</vt:lpstr>
      <vt:lpstr>The power of R</vt:lpstr>
      <vt:lpstr>Complexity versus efficiency</vt:lpstr>
      <vt:lpstr>Complexity versus efficiency</vt:lpstr>
      <vt:lpstr>Complexity versus efficiency</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tidying in R</dc:title>
  <cp:lastModifiedBy>Sean Murphy</cp:lastModifiedBy>
  <cp:revision>2</cp:revision>
  <dcterms:modified xsi:type="dcterms:W3CDTF">2017-05-02T00:21:13Z</dcterms:modified>
</cp:coreProperties>
</file>