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1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Familiarity with the RStudio interface</a:t>
            </a:r>
          </a:p>
          <a:p>
            <a:pPr marL="635000" indent="-635000">
              <a:buSzPct val="100000"/>
              <a:buAutoNum type="arabicPeriod" startAt="1"/>
            </a:pPr>
            <a:r>
              <a:t>Understanding functions</a:t>
            </a:r>
          </a:p>
          <a:p>
            <a:pPr marL="635000" indent="-635000">
              <a:buSzPct val="100000"/>
              <a:buAutoNum type="arabicPeriod" startAt="1"/>
            </a:pPr>
            <a:r>
              <a:t>Understanding data structures in R</a:t>
            </a:r>
          </a:p>
          <a:p>
            <a:pPr marL="635000" indent="-635000">
              <a:buSzPct val="100000"/>
              <a:buAutoNum type="arabicPeriod" startAt="1"/>
            </a:pPr>
            <a:r>
              <a:t>Logic and Subsetting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2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Installing and loading R packages</a:t>
            </a:r>
          </a:p>
          <a:p>
            <a:pPr marL="635000" indent="-635000">
              <a:buSzPct val="100000"/>
              <a:buAutoNum type="arabicPeriod" startAt="1"/>
            </a:pPr>
            <a:r>
              <a:t>Reading in data </a:t>
            </a:r>
          </a:p>
          <a:p>
            <a:pPr marL="635000" indent="-635000">
              <a:buSzPct val="100000"/>
              <a:buAutoNum type="arabicPeriod" startAt="1"/>
            </a:pPr>
            <a:r>
              <a:t>Subsetting with replacement</a:t>
            </a:r>
          </a:p>
          <a:p>
            <a:pPr marL="635000" indent="-635000">
              <a:buSzPct val="100000"/>
              <a:buAutoNum type="arabicPeriod" startAt="1"/>
            </a:pPr>
            <a:r>
              <a:t>Understanding factors and lists</a:t>
            </a:r>
          </a:p>
          <a:p>
            <a:pPr marL="635000" indent="-635000">
              <a:buSzPct val="100000"/>
              <a:buAutoNum type="arabicPeriod" startAt="1"/>
            </a:pPr>
            <a:r>
              <a:t>Basic R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3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General linear models </a:t>
            </a:r>
          </a:p>
          <a:p>
            <a:pPr marL="635000" indent="-635000">
              <a:buSzPct val="100000"/>
              <a:buAutoNum type="arabicPeriod" startAt="1"/>
            </a:pPr>
            <a:r>
              <a:t>T tests and correlations in R</a:t>
            </a:r>
          </a:p>
          <a:p>
            <a:pPr marL="635000" indent="-635000">
              <a:buSzPct val="100000"/>
              <a:buAutoNum type="arabicPeriod" startAt="1"/>
            </a:pPr>
            <a:r>
              <a:t>Regression and Anova in 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25323800" y="190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Day 3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Interactions and moderation in R</a:t>
            </a:r>
          </a:p>
          <a:p>
            <a:pPr marL="635000" indent="-635000">
              <a:buSzPct val="100000"/>
              <a:buAutoNum type="arabicPeriod" startAt="1"/>
            </a:pPr>
            <a:r>
              <a:t>Using grep and advanced subsetting</a:t>
            </a:r>
          </a:p>
          <a:p>
            <a:pPr marL="635000" indent="-635000">
              <a:buSzPct val="100000"/>
              <a:buAutoNum type="arabicPeriod" startAt="1"/>
            </a:pPr>
            <a:r>
              <a:t>Factor analysis and reliabilities in R</a:t>
            </a:r>
          </a:p>
        </p:txBody>
      </p:sp>
      <p:sp>
        <p:nvSpPr>
          <p:cNvPr id="130" name="Shape 130"/>
          <p:cNvSpPr/>
          <p:nvPr/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Week 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5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Multilevel modelling theory</a:t>
            </a:r>
          </a:p>
          <a:p>
            <a:pPr marL="635000" indent="-635000">
              <a:buSzPct val="100000"/>
              <a:buAutoNum type="arabicPeriod" startAt="1"/>
            </a:pPr>
            <a:r>
              <a:t>Multilevel modelling in R with lmer</a:t>
            </a:r>
          </a:p>
          <a:p>
            <a:pPr marL="635000" indent="-635000">
              <a:buSzPct val="100000"/>
              <a:buAutoNum type="arabicPeriod" startAt="1"/>
            </a:pPr>
            <a:r>
              <a:t>Repeated measures anova with lmer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6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Longitudinal analyses with lmer</a:t>
            </a:r>
          </a:p>
          <a:p>
            <a:pPr marL="635000" indent="-635000">
              <a:buSzPct val="100000"/>
              <a:buAutoNum type="arabicPeriod" startAt="1"/>
            </a:pPr>
            <a:r>
              <a:t>Data tidying in R</a:t>
            </a:r>
          </a:p>
          <a:p>
            <a:pPr marL="635000" indent="-635000">
              <a:buSzPct val="100000"/>
              <a:buAutoNum type="arabicPeriod" startAt="1"/>
            </a:pPr>
            <a:r>
              <a:t>String functions in R</a:t>
            </a:r>
          </a:p>
          <a:p>
            <a:pPr marL="635000" indent="-635000">
              <a:buSzPct val="100000"/>
              <a:buAutoNum type="arabicPeriod" startAt="1"/>
            </a:pPr>
            <a:r>
              <a:t>Final thoughts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