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In its simplest form, the linear model looks like this. We’re predicting the values of Y based on an intercept (the baseline value of - in this case, where X = 0), plus the value of X for this observation, multiplied by a beta weight B, with some error 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This corresponds to a linear model of something like Y = -.4 + .45*X + error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That was continuous data. We tend to think of categorical data as something different, requiring different treatment. For two categories, we run a t test. For more than two, we run an anova to tell us whether there are differences between groups, then run followup tests to look for where those differences are. But we can flip things around pretty easily to fit categorical data into the linear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For instance, if we draw a line through the group means for sex and height, we’re essentially recapturing a linear model. To fit a linear model to this data, we would dummy-code our categorical variable so that Female = 0 and Male = 1. That way, the intercept of our linear model, where our X variable = 0, would be the average height for a Female. Then the beta weight of the sex variable is the difference in height between males and females. It would be positive because males are taller. This makes intuitive sense, because we could then predict values for males using the average value for females, then adding the average difference between females and males.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Note that t.test has its own command for simplicity but running a regression with a 2-level categorical predictor is statistically identical.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Apart from historical reasons to do with computing power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In a dummy-coded model, intercepts represent the predicted value at the baseline of all factors modelled, and the zero-point of any continuous factors there might be. In this example, with only one factor modelled, the intercept represents the mean Sepal.Length when the Species is sets (not shown, because it’s captured in the Intercept parameter). Then the coefficient for each of the two other species is the mean difference between that species and setosa. Combining the intercept (setosa’s mean) with the difference between setosa and each other group gives us the predicted value for a flower in that group.</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Statistics in R</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How R handles analysis</a:t>
            </a:r>
          </a:p>
        </p:txBody>
      </p:sp>
      <p:sp>
        <p:nvSpPr>
          <p:cNvPr id="163" name="Shape 163"/>
          <p:cNvSpPr/>
          <p:nvPr>
            <p:ph type="body" idx="1"/>
          </p:nvPr>
        </p:nvSpPr>
        <p:spPr>
          <a:xfrm>
            <a:off x="952500" y="2609850"/>
            <a:ext cx="11099800" cy="6286500"/>
          </a:xfrm>
          <a:prstGeom prst="rect">
            <a:avLst/>
          </a:prstGeom>
        </p:spPr>
        <p:txBody>
          <a:bodyPr/>
          <a:lstStyle/>
          <a:p>
            <a:pPr/>
            <a:r>
              <a:t>Because R treats many different analyses by fitting them to the general linear model, it doesn’t show a huge amount of output by default when you fit a model. </a:t>
            </a:r>
          </a:p>
          <a:p>
            <a:pPr/>
            <a:r>
              <a:t>Instead, we generally analyse data in two steps. We use a fitting function like lm() to fit a model to our data. Then we apply different functions to the model to get different output.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How R handles analysis</a:t>
            </a:r>
          </a:p>
        </p:txBody>
      </p:sp>
      <p:sp>
        <p:nvSpPr>
          <p:cNvPr id="166" name="Shape 166"/>
          <p:cNvSpPr/>
          <p:nvPr>
            <p:ph type="body" idx="1"/>
          </p:nvPr>
        </p:nvSpPr>
        <p:spPr>
          <a:prstGeom prst="rect">
            <a:avLst/>
          </a:prstGeom>
        </p:spPr>
        <p:txBody>
          <a:bodyPr/>
          <a:lstStyle/>
          <a:p>
            <a:pPr/>
            <a:r>
              <a:t>So we might start by fitting a model to our data with a categorical predictor. We do this by assigning the output of lm() to a variable.</a:t>
            </a:r>
          </a:p>
          <a:p>
            <a:pPr/>
          </a:p>
          <a:p>
            <a:pPr/>
            <a:r>
              <a:t>model.1 &lt;- lm(Y ~ W, data = mydata)</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How R handles analysis</a:t>
            </a:r>
          </a:p>
        </p:txBody>
      </p:sp>
      <p:sp>
        <p:nvSpPr>
          <p:cNvPr id="169" name="Shape 169"/>
          <p:cNvSpPr/>
          <p:nvPr>
            <p:ph type="body" idx="1"/>
          </p:nvPr>
        </p:nvSpPr>
        <p:spPr>
          <a:prstGeom prst="rect">
            <a:avLst/>
          </a:prstGeom>
        </p:spPr>
        <p:txBody>
          <a:bodyPr/>
          <a:lstStyle/>
          <a:p>
            <a:pPr/>
            <a:r>
              <a:t>Now that our model has been fit, we can look at it in different ways</a:t>
            </a:r>
          </a:p>
          <a:p>
            <a:pPr/>
            <a:r>
              <a:t>For example, if we wanted to look at regression-style output, we could use summary(model.1)</a:t>
            </a:r>
          </a:p>
          <a:p>
            <a:pPr/>
            <a:r>
              <a:t>On the other hand, if we’re conceptually running an anova, we can use anova(model.1)</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lvl1pPr defTabSz="490727">
              <a:defRPr sz="6719"/>
            </a:lvl1pPr>
          </a:lstStyle>
          <a:p>
            <a:pPr/>
            <a:r>
              <a:t>A list of ‘interrogation’ functions</a:t>
            </a:r>
          </a:p>
        </p:txBody>
      </p:sp>
      <p:sp>
        <p:nvSpPr>
          <p:cNvPr id="172" name="Shape 172"/>
          <p:cNvSpPr/>
          <p:nvPr>
            <p:ph type="body" idx="1"/>
          </p:nvPr>
        </p:nvSpPr>
        <p:spPr>
          <a:prstGeom prst="rect">
            <a:avLst/>
          </a:prstGeom>
        </p:spPr>
        <p:txBody>
          <a:bodyPr/>
          <a:lstStyle/>
          <a:p>
            <a:pPr/>
          </a:p>
        </p:txBody>
      </p:sp>
      <p:pic>
        <p:nvPicPr>
          <p:cNvPr id="173" name="Screen Shot 2015-12-07 at 11.58.33 pm.png"/>
          <p:cNvPicPr>
            <a:picLocks noChangeAspect="1"/>
          </p:cNvPicPr>
          <p:nvPr/>
        </p:nvPicPr>
        <p:blipFill>
          <a:blip r:embed="rId2">
            <a:extLst/>
          </a:blip>
          <a:stretch>
            <a:fillRect/>
          </a:stretch>
        </p:blipFill>
        <p:spPr>
          <a:xfrm>
            <a:off x="990239" y="4698448"/>
            <a:ext cx="9982201" cy="1701801"/>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Reading anova output</a:t>
            </a:r>
          </a:p>
        </p:txBody>
      </p:sp>
      <p:sp>
        <p:nvSpPr>
          <p:cNvPr id="176" name="Shape 176"/>
          <p:cNvSpPr/>
          <p:nvPr>
            <p:ph type="body" idx="1"/>
          </p:nvPr>
        </p:nvSpPr>
        <p:spPr>
          <a:prstGeom prst="rect">
            <a:avLst/>
          </a:prstGeom>
        </p:spPr>
        <p:txBody>
          <a:bodyPr/>
          <a:lstStyle/>
          <a:p>
            <a:pPr/>
          </a:p>
        </p:txBody>
      </p:sp>
      <p:pic>
        <p:nvPicPr>
          <p:cNvPr id="177" name="Screen Shot 2015-12-08 at 1.22.45 am.png"/>
          <p:cNvPicPr>
            <a:picLocks noChangeAspect="1"/>
          </p:cNvPicPr>
          <p:nvPr/>
        </p:nvPicPr>
        <p:blipFill>
          <a:blip r:embed="rId2">
            <a:extLst/>
          </a:blip>
          <a:stretch>
            <a:fillRect/>
          </a:stretch>
        </p:blipFill>
        <p:spPr>
          <a:xfrm>
            <a:off x="876300" y="3714750"/>
            <a:ext cx="11252200" cy="4064000"/>
          </a:xfrm>
          <a:prstGeom prst="rect">
            <a:avLst/>
          </a:prstGeom>
          <a:ln w="12700">
            <a:miter lim="400000"/>
          </a:ln>
        </p:spPr>
      </p:pic>
      <p:pic>
        <p:nvPicPr>
          <p:cNvPr id="178" name="Screenshot 2016-11-21 19.03.51.png"/>
          <p:cNvPicPr>
            <a:picLocks noChangeAspect="1"/>
          </p:cNvPicPr>
          <p:nvPr/>
        </p:nvPicPr>
        <p:blipFill>
          <a:blip r:embed="rId3">
            <a:extLst/>
          </a:blip>
          <a:stretch>
            <a:fillRect/>
          </a:stretch>
        </p:blipFill>
        <p:spPr>
          <a:xfrm>
            <a:off x="858197" y="3835860"/>
            <a:ext cx="11288406" cy="3821780"/>
          </a:xfrm>
          <a:prstGeom prst="rect">
            <a:avLst/>
          </a:prstGeom>
          <a:ln w="12700">
            <a:miter lim="400000"/>
          </a:ln>
        </p:spPr>
      </p:pic>
      <p:sp>
        <p:nvSpPr>
          <p:cNvPr id="179" name="Shape 179"/>
          <p:cNvSpPr/>
          <p:nvPr/>
        </p:nvSpPr>
        <p:spPr>
          <a:xfrm>
            <a:off x="816439" y="5986860"/>
            <a:ext cx="9214584" cy="382448"/>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0" name="Shape 180"/>
          <p:cNvSpPr/>
          <p:nvPr/>
        </p:nvSpPr>
        <p:spPr>
          <a:xfrm>
            <a:off x="816439" y="6405013"/>
            <a:ext cx="9214584" cy="382447"/>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79"/>
                                        </p:tgtEl>
                                        <p:attrNameLst>
                                          <p:attrName>style.visibility</p:attrName>
                                        </p:attrNameLst>
                                      </p:cBhvr>
                                      <p:to>
                                        <p:strVal val="hidden"/>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2"/>
      <p:bldP build="whole" bldLvl="1" animBg="1" rev="0" advAuto="0" spid="180" grpId="3"/>
      <p:bldP build="whole" bldLvl="1" animBg="1" rev="0" advAuto="0" spid="179"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Dummy coding in R</a:t>
            </a:r>
          </a:p>
        </p:txBody>
      </p:sp>
      <p:sp>
        <p:nvSpPr>
          <p:cNvPr id="183" name="Shape 183"/>
          <p:cNvSpPr/>
          <p:nvPr>
            <p:ph type="body" idx="1"/>
          </p:nvPr>
        </p:nvSpPr>
        <p:spPr>
          <a:prstGeom prst="rect">
            <a:avLst/>
          </a:prstGeom>
        </p:spPr>
        <p:txBody>
          <a:bodyPr/>
          <a:lstStyle/>
          <a:p>
            <a:pPr marL="404495" indent="-404495" defTabSz="531622">
              <a:spcBef>
                <a:spcPts val="3800"/>
              </a:spcBef>
              <a:defRPr sz="3276"/>
            </a:pPr>
            <a:r>
              <a:t>One of the reasons we usually analyse categorical predictors with ANOVA is because dummy-coding them for regression can get tedious.</a:t>
            </a:r>
          </a:p>
          <a:p>
            <a:pPr marL="404495" indent="-404495" defTabSz="531622">
              <a:spcBef>
                <a:spcPts val="3800"/>
              </a:spcBef>
              <a:defRPr sz="3276"/>
            </a:pPr>
            <a:r>
              <a:t>We test for significant overall variation explained by our categorical predictors, then look at conditional means and plot them to see what’s going on if there is a significant difference and/or interaction between groups.</a:t>
            </a:r>
          </a:p>
          <a:p>
            <a:pPr marL="404495" indent="-404495" defTabSz="531622">
              <a:spcBef>
                <a:spcPts val="3800"/>
              </a:spcBef>
              <a:defRPr sz="3276"/>
            </a:pPr>
            <a:r>
              <a:t>In R categorical variables are automatically dummy-coded when input into a regression.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Screenshot 2016-11-21 19.01.09.png"/>
          <p:cNvPicPr>
            <a:picLocks noChangeAspect="1"/>
          </p:cNvPicPr>
          <p:nvPr/>
        </p:nvPicPr>
        <p:blipFill>
          <a:blip r:embed="rId2">
            <a:extLst/>
          </a:blip>
          <a:stretch>
            <a:fillRect/>
          </a:stretch>
        </p:blipFill>
        <p:spPr>
          <a:xfrm>
            <a:off x="1078707" y="2672917"/>
            <a:ext cx="11400520" cy="6784460"/>
          </a:xfrm>
          <a:prstGeom prst="rect">
            <a:avLst/>
          </a:prstGeom>
          <a:ln w="12700">
            <a:miter lim="400000"/>
          </a:ln>
        </p:spPr>
      </p:pic>
      <p:sp>
        <p:nvSpPr>
          <p:cNvPr id="188" name="Shape 188"/>
          <p:cNvSpPr/>
          <p:nvPr>
            <p:ph type="title"/>
          </p:nvPr>
        </p:nvSpPr>
        <p:spPr>
          <a:xfrm>
            <a:off x="804997" y="-71759"/>
            <a:ext cx="11099801" cy="2159001"/>
          </a:xfrm>
          <a:prstGeom prst="rect">
            <a:avLst/>
          </a:prstGeom>
        </p:spPr>
        <p:txBody>
          <a:bodyPr/>
          <a:lstStyle>
            <a:lvl1pPr defTabSz="531622">
              <a:defRPr sz="7280"/>
            </a:lvl1pPr>
          </a:lstStyle>
          <a:p>
            <a:pPr/>
            <a:r>
              <a:t>Reading regression output</a:t>
            </a:r>
          </a:p>
        </p:txBody>
      </p:sp>
      <p:sp>
        <p:nvSpPr>
          <p:cNvPr id="189" name="Shape 189"/>
          <p:cNvSpPr/>
          <p:nvPr/>
        </p:nvSpPr>
        <p:spPr>
          <a:xfrm>
            <a:off x="1063919" y="2687334"/>
            <a:ext cx="7650995" cy="1032902"/>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90" name="Shape 190"/>
          <p:cNvSpPr/>
          <p:nvPr/>
        </p:nvSpPr>
        <p:spPr>
          <a:xfrm>
            <a:off x="1063919" y="6219782"/>
            <a:ext cx="8904837" cy="411563"/>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91" name="Shape 191"/>
          <p:cNvSpPr/>
          <p:nvPr/>
        </p:nvSpPr>
        <p:spPr>
          <a:xfrm>
            <a:off x="1063919" y="6641787"/>
            <a:ext cx="8904837" cy="411563"/>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92" name="Shape 192"/>
          <p:cNvSpPr/>
          <p:nvPr/>
        </p:nvSpPr>
        <p:spPr>
          <a:xfrm>
            <a:off x="1063919" y="8633070"/>
            <a:ext cx="9857049" cy="757560"/>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89"/>
                                        </p:tgtEl>
                                        <p:attrNameLst>
                                          <p:attrName>style.visibility</p:attrName>
                                        </p:attrNameLst>
                                      </p:cBhvr>
                                      <p:to>
                                        <p:strVal val="hidden"/>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9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0" presetID="1" grpId="4" fill="hold">
                                  <p:stCondLst>
                                    <p:cond delay="0"/>
                                  </p:stCondLst>
                                  <p:iterate type="el" backwards="0">
                                    <p:tmAbs val="0"/>
                                  </p:iterate>
                                  <p:childTnLst>
                                    <p:set>
                                      <p:cBhvr>
                                        <p:cTn id="17" fill="hold">
                                          <p:stCondLst>
                                            <p:cond delay="0"/>
                                          </p:stCondLst>
                                        </p:cTn>
                                        <p:tgtEl>
                                          <p:spTgt spid="190"/>
                                        </p:tgtEl>
                                        <p:attrNameLst>
                                          <p:attrName>style.visibility</p:attrName>
                                        </p:attrNameLst>
                                      </p:cBhvr>
                                      <p:to>
                                        <p:strVal val="hidden"/>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 grpId="6" fill="hold">
                                  <p:stCondLst>
                                    <p:cond delay="0"/>
                                  </p:stCondLst>
                                  <p:iterate type="el" backwards="0">
                                    <p:tmAbs val="0"/>
                                  </p:iterate>
                                  <p:childTnLst>
                                    <p:set>
                                      <p:cBhvr>
                                        <p:cTn id="24" fill="hold">
                                          <p:stCondLst>
                                            <p:cond delay="0"/>
                                          </p:stCondLst>
                                        </p:cTn>
                                        <p:tgtEl>
                                          <p:spTgt spid="191"/>
                                        </p:tgtEl>
                                        <p:attrNameLst>
                                          <p:attrName>style.visibility</p:attrName>
                                        </p:attrNameLst>
                                      </p:cBhvr>
                                      <p:to>
                                        <p:strVal val="hidden"/>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5"/>
      <p:bldP build="whole" bldLvl="1" animBg="1" rev="0" advAuto="0" spid="191" grpId="6"/>
      <p:bldP build="whole" bldLvl="1" animBg="1" rev="0" advAuto="0" spid="189" grpId="2"/>
      <p:bldP build="whole" bldLvl="1" animBg="1" rev="0" advAuto="0" spid="192" grpId="7"/>
      <p:bldP build="whole" bldLvl="1" animBg="1" rev="0" advAuto="0" spid="190" grpId="3"/>
      <p:bldP build="whole" bldLvl="1" animBg="1" rev="0" advAuto="0" spid="190" grpId="4"/>
      <p:bldP build="whole" bldLvl="1" animBg="1" rev="0" advAuto="0" spid="18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p>
        </p:txBody>
      </p:sp>
      <p:sp>
        <p:nvSpPr>
          <p:cNvPr id="195" name="Shape 195"/>
          <p:cNvSpPr/>
          <p:nvPr>
            <p:ph type="body" idx="1"/>
          </p:nvPr>
        </p:nvSpPr>
        <p:spPr>
          <a:prstGeom prst="rect">
            <a:avLst/>
          </a:prstGeom>
        </p:spPr>
        <p:txBody>
          <a:bodyPr/>
          <a:lstStyle/>
          <a:p>
            <a:pPr/>
          </a:p>
        </p:txBody>
      </p:sp>
      <p:pic>
        <p:nvPicPr>
          <p:cNvPr id="196" name="Screen Shot 2015-12-08 at 1.32.48 am.png"/>
          <p:cNvPicPr>
            <a:picLocks noChangeAspect="1"/>
          </p:cNvPicPr>
          <p:nvPr/>
        </p:nvPicPr>
        <p:blipFill>
          <a:blip r:embed="rId3">
            <a:extLst/>
          </a:blip>
          <a:stretch>
            <a:fillRect/>
          </a:stretch>
        </p:blipFill>
        <p:spPr>
          <a:xfrm>
            <a:off x="749300" y="1268415"/>
            <a:ext cx="11506200" cy="8128001"/>
          </a:xfrm>
          <a:prstGeom prst="rect">
            <a:avLst/>
          </a:prstGeom>
          <a:ln w="12700">
            <a:miter lim="400000"/>
          </a:ln>
        </p:spPr>
      </p:pic>
      <p:sp>
        <p:nvSpPr>
          <p:cNvPr id="197" name="Shape 197"/>
          <p:cNvSpPr/>
          <p:nvPr/>
        </p:nvSpPr>
        <p:spPr>
          <a:xfrm>
            <a:off x="600525" y="5477133"/>
            <a:ext cx="3784024" cy="1270001"/>
          </a:xfrm>
          <a:prstGeom prst="ellipse">
            <a:avLst/>
          </a:prstGeom>
          <a:ln w="254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lvl1pPr defTabSz="490727">
              <a:defRPr sz="6719"/>
            </a:lvl1pPr>
          </a:lstStyle>
          <a:p>
            <a:pPr/>
            <a:r>
              <a:t>Same model, different analyses</a:t>
            </a:r>
          </a:p>
        </p:txBody>
      </p:sp>
      <p:sp>
        <p:nvSpPr>
          <p:cNvPr id="202" name="Shape 202"/>
          <p:cNvSpPr/>
          <p:nvPr>
            <p:ph type="body" idx="1"/>
          </p:nvPr>
        </p:nvSpPr>
        <p:spPr>
          <a:prstGeom prst="rect">
            <a:avLst/>
          </a:prstGeom>
        </p:spPr>
        <p:txBody>
          <a:bodyPr/>
          <a:lstStyle/>
          <a:p>
            <a:pPr/>
            <a:r>
              <a:t>Because many functions in R use this common linear model formula, it doesn’t take a lot to extend your knowledge to new analyses</a:t>
            </a:r>
          </a:p>
          <a:p>
            <a:pPr/>
            <a:r>
              <a:t>For example, when we move on the multi-level modelling, we’ll be fitting models that look much the same, just with a few extra terms for random effects</a:t>
            </a:r>
          </a:p>
          <a:p>
            <a:pPr lvl="2" marL="1234722" indent="-345722">
              <a:spcBef>
                <a:spcPts val="3200"/>
              </a:spcBef>
              <a:defRPr sz="2800"/>
            </a:pPr>
            <a:r>
              <a:t>lmer(Y ~ X + (1|Grouping factor), data = mydata)</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Basic statistics today</a:t>
            </a:r>
          </a:p>
        </p:txBody>
      </p:sp>
      <p:sp>
        <p:nvSpPr>
          <p:cNvPr id="123" name="Shape 123"/>
          <p:cNvSpPr/>
          <p:nvPr>
            <p:ph type="body" idx="1"/>
          </p:nvPr>
        </p:nvSpPr>
        <p:spPr>
          <a:xfrm>
            <a:off x="952500" y="2609850"/>
            <a:ext cx="11099800" cy="6286500"/>
          </a:xfrm>
          <a:prstGeom prst="rect">
            <a:avLst/>
          </a:prstGeom>
        </p:spPr>
        <p:txBody>
          <a:bodyPr numCol="2" spcCol="554990"/>
          <a:lstStyle/>
          <a:p>
            <a:pPr/>
          </a:p>
          <a:p>
            <a:pPr/>
          </a:p>
          <a:p>
            <a:pPr/>
            <a:r>
              <a:t>T-tests</a:t>
            </a:r>
          </a:p>
          <a:p>
            <a:pPr/>
            <a:r>
              <a:t>Correlations</a:t>
            </a:r>
          </a:p>
          <a:p>
            <a:pPr/>
          </a:p>
          <a:p>
            <a:pPr/>
          </a:p>
          <a:p>
            <a:pPr/>
            <a:r>
              <a:t>One-Way Anova</a:t>
            </a:r>
          </a:p>
          <a:p>
            <a:pPr/>
            <a:r>
              <a:t>Multiple Regression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Next up:</a:t>
            </a:r>
          </a:p>
        </p:txBody>
      </p:sp>
      <p:sp>
        <p:nvSpPr>
          <p:cNvPr id="126" name="Shape 126"/>
          <p:cNvSpPr/>
          <p:nvPr>
            <p:ph type="body" idx="1"/>
          </p:nvPr>
        </p:nvSpPr>
        <p:spPr>
          <a:xfrm>
            <a:off x="952500" y="2609850"/>
            <a:ext cx="11099800" cy="6286500"/>
          </a:xfrm>
          <a:prstGeom prst="rect">
            <a:avLst/>
          </a:prstGeom>
        </p:spPr>
        <p:txBody>
          <a:bodyPr numCol="2" spcCol="554990"/>
          <a:lstStyle/>
          <a:p>
            <a:pPr marL="444499" indent="-444499">
              <a:defRPr sz="3800"/>
            </a:pPr>
          </a:p>
          <a:p>
            <a:pPr marL="444499" indent="-444499">
              <a:defRPr sz="3800"/>
            </a:pPr>
            <a:r>
              <a:t>Two-Way Anova</a:t>
            </a:r>
          </a:p>
          <a:p>
            <a:pPr marL="444499" indent="-444499">
              <a:defRPr sz="3800"/>
            </a:pPr>
            <a:r>
              <a:t>Moderation</a:t>
            </a:r>
          </a:p>
          <a:p>
            <a:pPr marL="444499" indent="-444499">
              <a:defRPr sz="3800"/>
            </a:pPr>
            <a:r>
              <a:t>Interactions &amp; Simple Slopes </a:t>
            </a:r>
          </a:p>
          <a:p>
            <a:pPr marL="444499" indent="-444499">
              <a:defRPr sz="3800"/>
            </a:pPr>
          </a:p>
          <a:p>
            <a:pPr marL="444499" indent="-444499">
              <a:defRPr sz="3800"/>
            </a:pPr>
            <a:r>
              <a:t>Repeated-Measures Anova</a:t>
            </a:r>
          </a:p>
          <a:p>
            <a:pPr marL="444499" indent="-444499">
              <a:defRPr sz="3800"/>
            </a:pPr>
            <a:r>
              <a:t>Reliabilities</a:t>
            </a:r>
          </a:p>
          <a:p>
            <a:pPr marL="444499" indent="-444499">
              <a:defRPr sz="3800"/>
            </a:pPr>
            <a:r>
              <a:t>Factor Analysis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defTabSz="543305">
              <a:defRPr sz="7440"/>
            </a:lvl1pPr>
          </a:lstStyle>
          <a:p>
            <a:pPr/>
            <a:r>
              <a:t>The General Linear Model</a:t>
            </a:r>
          </a:p>
        </p:txBody>
      </p:sp>
      <p:sp>
        <p:nvSpPr>
          <p:cNvPr id="129" name="Shape 129"/>
          <p:cNvSpPr/>
          <p:nvPr>
            <p:ph type="body" idx="1"/>
          </p:nvPr>
        </p:nvSpPr>
        <p:spPr>
          <a:prstGeom prst="rect">
            <a:avLst/>
          </a:prstGeom>
        </p:spPr>
        <p:txBody>
          <a:bodyPr/>
          <a:lstStyle/>
          <a:p>
            <a:pPr/>
            <a:r>
              <a:t>Y = a</a:t>
            </a:r>
            <a:r>
              <a:rPr sz="2800"/>
              <a:t> </a:t>
            </a:r>
            <a:r>
              <a:rPr sz="3400"/>
              <a:t>+ </a:t>
            </a:r>
            <a:r>
              <a:rPr sz="3500"/>
              <a:t>BX + e</a:t>
            </a:r>
            <a:r>
              <a:rPr sz="3700"/>
              <a:t> </a:t>
            </a:r>
          </a:p>
          <a:p>
            <a:pPr/>
            <a:r>
              <a:t>Y = B</a:t>
            </a:r>
            <a:r>
              <a:rPr sz="2300"/>
              <a:t>0</a:t>
            </a:r>
            <a:r>
              <a:rPr sz="2800"/>
              <a:t> </a:t>
            </a:r>
            <a:r>
              <a:rPr sz="3400"/>
              <a:t>+ </a:t>
            </a:r>
            <a:r>
              <a:rPr sz="3500"/>
              <a:t>B</a:t>
            </a:r>
            <a:r>
              <a:rPr sz="2000"/>
              <a:t>1</a:t>
            </a:r>
            <a:r>
              <a:rPr sz="3500"/>
              <a:t>X + e</a:t>
            </a:r>
            <a:r>
              <a:rPr sz="3700"/>
              <a:t> </a:t>
            </a:r>
            <a:endParaRPr sz="3700"/>
          </a:p>
          <a:p>
            <a:pPr marL="456847" indent="-456847"/>
            <a:r>
              <a:rPr sz="3700"/>
              <a:t>Y = Intercept + Slope*(predictor) + error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defTabSz="543305">
              <a:defRPr sz="7440"/>
            </a:lvl1pPr>
          </a:lstStyle>
          <a:p>
            <a:pPr/>
            <a:r>
              <a:t>The General Linear Model</a:t>
            </a:r>
          </a:p>
        </p:txBody>
      </p:sp>
      <p:pic>
        <p:nvPicPr>
          <p:cNvPr id="134" name="GLM.png"/>
          <p:cNvPicPr>
            <a:picLocks noChangeAspect="1"/>
          </p:cNvPicPr>
          <p:nvPr/>
        </p:nvPicPr>
        <p:blipFill>
          <a:blip r:embed="rId3">
            <a:extLst/>
          </a:blip>
          <a:stretch>
            <a:fillRect/>
          </a:stretch>
        </p:blipFill>
        <p:spPr>
          <a:xfrm>
            <a:off x="1039701" y="0"/>
            <a:ext cx="10925398" cy="9753601"/>
          </a:xfrm>
          <a:prstGeom prst="rect">
            <a:avLst/>
          </a:prstGeom>
          <a:ln w="12700">
            <a:miter lim="400000"/>
          </a:ln>
        </p:spPr>
      </p:pic>
      <p:sp>
        <p:nvSpPr>
          <p:cNvPr id="135" name="Shape 135"/>
          <p:cNvSpPr/>
          <p:nvPr/>
        </p:nvSpPr>
        <p:spPr>
          <a:xfrm>
            <a:off x="2347565" y="1237411"/>
            <a:ext cx="3966261" cy="5731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3100">
                <a:solidFill>
                  <a:schemeClr val="accent5"/>
                </a:solidFill>
                <a:latin typeface="Helvetica Neue"/>
                <a:ea typeface="Helvetica Neue"/>
                <a:cs typeface="Helvetica Neue"/>
                <a:sym typeface="Helvetica Neue"/>
              </a:defRPr>
            </a:lvl1pPr>
          </a:lstStyle>
          <a:p>
            <a:pPr/>
            <a:r>
              <a:t>Y = -.4 + .45*X + error</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p>
        </p:txBody>
      </p:sp>
      <p:sp>
        <p:nvSpPr>
          <p:cNvPr id="140" name="Shape 140"/>
          <p:cNvSpPr/>
          <p:nvPr>
            <p:ph type="body" idx="1"/>
          </p:nvPr>
        </p:nvSpPr>
        <p:spPr>
          <a:prstGeom prst="rect">
            <a:avLst/>
          </a:prstGeom>
        </p:spPr>
        <p:txBody>
          <a:bodyPr/>
          <a:lstStyle/>
          <a:p>
            <a:pPr/>
          </a:p>
        </p:txBody>
      </p:sp>
      <p:pic>
        <p:nvPicPr>
          <p:cNvPr id="141" name="Normal.png"/>
          <p:cNvPicPr>
            <a:picLocks noChangeAspect="1"/>
          </p:cNvPicPr>
          <p:nvPr/>
        </p:nvPicPr>
        <p:blipFill>
          <a:blip r:embed="rId3">
            <a:extLst/>
          </a:blip>
          <a:stretch>
            <a:fillRect/>
          </a:stretch>
        </p:blipFill>
        <p:spPr>
          <a:xfrm>
            <a:off x="1192773" y="0"/>
            <a:ext cx="10925399" cy="9753601"/>
          </a:xfrm>
          <a:prstGeom prst="rect">
            <a:avLst/>
          </a:prstGeom>
          <a:ln w="12700">
            <a:miter lim="400000"/>
          </a:ln>
        </p:spPr>
      </p:pic>
      <p:sp>
        <p:nvSpPr>
          <p:cNvPr id="142" name="Shape 142"/>
          <p:cNvSpPr/>
          <p:nvPr/>
        </p:nvSpPr>
        <p:spPr>
          <a:xfrm>
            <a:off x="5513893" y="9281827"/>
            <a:ext cx="1699222" cy="482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lvl1pPr>
          </a:lstStyle>
          <a:p>
            <a:pPr/>
            <a:r>
              <a:t>Height</a:t>
            </a:r>
          </a:p>
        </p:txBody>
      </p:sp>
      <p:sp>
        <p:nvSpPr>
          <p:cNvPr id="143" name="Shape 143"/>
          <p:cNvSpPr/>
          <p:nvPr/>
        </p:nvSpPr>
        <p:spPr>
          <a:xfrm rot="16200000">
            <a:off x="538497" y="4439034"/>
            <a:ext cx="1565758" cy="46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Frequency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p>
        </p:txBody>
      </p:sp>
      <p:sp>
        <p:nvSpPr>
          <p:cNvPr id="148" name="Shape 148"/>
          <p:cNvSpPr/>
          <p:nvPr>
            <p:ph type="body" idx="1"/>
          </p:nvPr>
        </p:nvSpPr>
        <p:spPr>
          <a:prstGeom prst="rect">
            <a:avLst/>
          </a:prstGeom>
        </p:spPr>
        <p:txBody>
          <a:bodyPr/>
          <a:lstStyle/>
          <a:p>
            <a:pPr/>
          </a:p>
        </p:txBody>
      </p:sp>
      <p:pic>
        <p:nvPicPr>
          <p:cNvPr id="149" name="Categorical.png"/>
          <p:cNvPicPr>
            <a:picLocks noChangeAspect="1"/>
          </p:cNvPicPr>
          <p:nvPr/>
        </p:nvPicPr>
        <p:blipFill>
          <a:blip r:embed="rId3">
            <a:extLst/>
          </a:blip>
          <a:stretch>
            <a:fillRect/>
          </a:stretch>
        </p:blipFill>
        <p:spPr>
          <a:xfrm>
            <a:off x="881275" y="-1"/>
            <a:ext cx="10925398" cy="9753601"/>
          </a:xfrm>
          <a:prstGeom prst="rect">
            <a:avLst/>
          </a:prstGeom>
          <a:ln w="12700">
            <a:miter lim="400000"/>
          </a:ln>
        </p:spPr>
      </p:pic>
      <p:sp>
        <p:nvSpPr>
          <p:cNvPr id="150" name="Shape 150"/>
          <p:cNvSpPr/>
          <p:nvPr/>
        </p:nvSpPr>
        <p:spPr>
          <a:xfrm>
            <a:off x="1918127" y="1000803"/>
            <a:ext cx="68822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chemeClr val="accent5"/>
                </a:solidFill>
              </a:defRPr>
            </a:lvl1pPr>
          </a:lstStyle>
          <a:p>
            <a:pPr/>
            <a:r>
              <a:t>Height = intercept + B*sex + error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Linear models in R</a:t>
            </a:r>
          </a:p>
        </p:txBody>
      </p:sp>
      <p:sp>
        <p:nvSpPr>
          <p:cNvPr id="155" name="Shape 155"/>
          <p:cNvSpPr/>
          <p:nvPr>
            <p:ph type="body" idx="1"/>
          </p:nvPr>
        </p:nvSpPr>
        <p:spPr>
          <a:prstGeom prst="rect">
            <a:avLst/>
          </a:prstGeom>
        </p:spPr>
        <p:txBody>
          <a:bodyPr/>
          <a:lstStyle/>
          <a:p>
            <a:pPr marL="342264" indent="-342264" defTabSz="449833">
              <a:spcBef>
                <a:spcPts val="3200"/>
              </a:spcBef>
              <a:defRPr sz="2772"/>
            </a:pPr>
            <a:r>
              <a:t>The syntax for a linear model in R looks like this:</a:t>
            </a:r>
          </a:p>
          <a:p>
            <a:pPr lvl="1" marL="684529" indent="-342264" defTabSz="449833">
              <a:spcBef>
                <a:spcPts val="3200"/>
              </a:spcBef>
              <a:defRPr sz="2772"/>
            </a:pPr>
            <a:r>
              <a:t>y ~ 1 + x</a:t>
            </a:r>
          </a:p>
          <a:p>
            <a:pPr marL="342264" indent="-342264" defTabSz="449833">
              <a:spcBef>
                <a:spcPts val="3200"/>
              </a:spcBef>
              <a:defRPr sz="2772"/>
            </a:pPr>
            <a:r>
              <a:t>1 represents the intercept. We specify our variables (like x). R calculates the betas (B) so we don’t write those. The error term is implied. </a:t>
            </a:r>
          </a:p>
          <a:p>
            <a:pPr marL="342264" indent="-342264" defTabSz="449833">
              <a:spcBef>
                <a:spcPts val="3200"/>
              </a:spcBef>
              <a:defRPr sz="2772"/>
            </a:pPr>
            <a:r>
              <a:t>If we leave out the 1, R assumes we want an intercept, so this works too.</a:t>
            </a:r>
          </a:p>
          <a:p>
            <a:pPr lvl="1" marL="684529" indent="-342264" defTabSz="449833">
              <a:spcBef>
                <a:spcPts val="3200"/>
              </a:spcBef>
              <a:defRPr sz="2772"/>
            </a:pPr>
            <a:r>
              <a:t>y ~ x</a:t>
            </a:r>
          </a:p>
          <a:p>
            <a:pPr marL="342264" indent="-342264" defTabSz="449833">
              <a:spcBef>
                <a:spcPts val="3200"/>
              </a:spcBef>
              <a:defRPr sz="2772"/>
            </a:pPr>
            <a:r>
              <a:t>R uses this same formula for pretty much all analyses falling under the general linear model</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defTabSz="560831">
              <a:defRPr sz="7679"/>
            </a:pPr>
            <a:r>
              <a:t>Different analyses in R</a:t>
            </a:r>
          </a:p>
          <a:p>
            <a:pPr defTabSz="560831">
              <a:defRPr sz="2880"/>
            </a:pPr>
            <a:r>
              <a:t>(Assume X and Z are continuous variables, V is a two-level categorical and W a three-level categorical variable)</a:t>
            </a:r>
          </a:p>
        </p:txBody>
      </p:sp>
      <p:sp>
        <p:nvSpPr>
          <p:cNvPr id="158" name="Shape 158"/>
          <p:cNvSpPr/>
          <p:nvPr>
            <p:ph type="body" idx="1"/>
          </p:nvPr>
        </p:nvSpPr>
        <p:spPr>
          <a:xfrm>
            <a:off x="952500" y="2960168"/>
            <a:ext cx="11099800" cy="6540501"/>
          </a:xfrm>
          <a:prstGeom prst="rect">
            <a:avLst/>
          </a:prstGeom>
          <a:ln>
            <a:solidFill>
              <a:srgbClr val="000000"/>
            </a:solidFill>
          </a:ln>
        </p:spPr>
        <p:txBody>
          <a:bodyPr lIns="0" tIns="0" rIns="0" bIns="0" numCol="2" spcCol="553720"/>
          <a:lstStyle/>
          <a:p>
            <a:pPr marL="378936" indent="-378936" defTabSz="543305">
              <a:spcBef>
                <a:spcPts val="3900"/>
              </a:spcBef>
              <a:defRPr sz="3069"/>
            </a:pPr>
            <a:r>
              <a:t>Simple regression</a:t>
            </a:r>
          </a:p>
          <a:p>
            <a:pPr lvl="2" marL="0" indent="425195" defTabSz="543305">
              <a:spcBef>
                <a:spcPts val="2900"/>
              </a:spcBef>
              <a:buSzTx/>
              <a:buNone/>
              <a:defRPr sz="2325"/>
            </a:pPr>
            <a:r>
              <a:t>lm(Y ~ X)</a:t>
            </a:r>
          </a:p>
          <a:p>
            <a:pPr marL="378936" indent="-378936" defTabSz="543305">
              <a:spcBef>
                <a:spcPts val="3900"/>
              </a:spcBef>
              <a:defRPr sz="3069"/>
            </a:pPr>
            <a:r>
              <a:t>Multiple regression</a:t>
            </a:r>
          </a:p>
          <a:p>
            <a:pPr lvl="2" marL="0" indent="425195" defTabSz="543305">
              <a:spcBef>
                <a:spcPts val="2900"/>
              </a:spcBef>
              <a:buSzTx/>
              <a:buNone/>
              <a:defRPr sz="2325"/>
            </a:pPr>
            <a:r>
              <a:t>lm(Y ~ X + Z)</a:t>
            </a:r>
          </a:p>
          <a:p>
            <a:pPr marL="378936" indent="-378936" defTabSz="914400">
              <a:spcBef>
                <a:spcPts val="3900"/>
              </a:spcBef>
              <a:defRPr sz="3069"/>
            </a:pPr>
            <a:r>
              <a:t>T-Test </a:t>
            </a:r>
          </a:p>
          <a:p>
            <a:pPr lvl="2" marL="0" indent="425195" defTabSz="914400">
              <a:spcBef>
                <a:spcPts val="2900"/>
              </a:spcBef>
              <a:buSzTx/>
              <a:buNone/>
              <a:defRPr sz="2325"/>
            </a:pPr>
            <a:r>
              <a:t>lm(Y ~ V)</a:t>
            </a:r>
          </a:p>
          <a:p>
            <a:pPr marL="378936" indent="-378936" defTabSz="330708">
              <a:spcBef>
                <a:spcPts val="3900"/>
              </a:spcBef>
              <a:defRPr sz="3069"/>
            </a:pPr>
            <a:r>
              <a:t>One-way ANOVA</a:t>
            </a:r>
          </a:p>
          <a:p>
            <a:pPr lvl="2" marL="0" indent="425195" defTabSz="543305">
              <a:spcBef>
                <a:spcPts val="2900"/>
              </a:spcBef>
              <a:buSzTx/>
              <a:buNone/>
              <a:defRPr sz="2325"/>
            </a:pPr>
            <a:r>
              <a:t>lm(Y ~ W)</a:t>
            </a:r>
          </a:p>
          <a:p>
            <a:pPr marL="390419" indent="-390419" defTabSz="543305">
              <a:spcBef>
                <a:spcPts val="3900"/>
              </a:spcBef>
              <a:defRPr sz="3162"/>
            </a:pPr>
            <a:r>
              <a:t>One-way ANCOVA</a:t>
            </a:r>
          </a:p>
          <a:p>
            <a:pPr lvl="2" marL="0" indent="425195" defTabSz="543305">
              <a:spcBef>
                <a:spcPts val="2900"/>
              </a:spcBef>
              <a:buSzTx/>
              <a:buNone/>
              <a:defRPr sz="2418"/>
            </a:pPr>
            <a:r>
              <a:t>lm(Y ~ W + X)</a:t>
            </a:r>
          </a:p>
          <a:p>
            <a:pPr marL="390419" indent="-390419" defTabSz="543305">
              <a:spcBef>
                <a:spcPts val="3900"/>
              </a:spcBef>
              <a:defRPr sz="3162"/>
            </a:pPr>
            <a:r>
              <a:t>Regression with interaction</a:t>
            </a:r>
          </a:p>
          <a:p>
            <a:pPr lvl="2" marL="0" indent="425195" defTabSz="543305">
              <a:spcBef>
                <a:spcPts val="2900"/>
              </a:spcBef>
              <a:buSzTx/>
              <a:buNone/>
              <a:defRPr sz="2418"/>
            </a:pPr>
            <a:r>
              <a:t>lm(Y ~ X*Z)</a:t>
            </a:r>
          </a:p>
          <a:p>
            <a:pPr marL="390419" indent="-390419" defTabSz="543305">
              <a:spcBef>
                <a:spcPts val="3900"/>
              </a:spcBef>
              <a:defRPr sz="3162"/>
            </a:pPr>
            <a:r>
              <a:t>Two-way anova</a:t>
            </a:r>
          </a:p>
          <a:p>
            <a:pPr lvl="2" marL="0" indent="425195" defTabSz="543305">
              <a:spcBef>
                <a:spcPts val="2900"/>
              </a:spcBef>
              <a:buSzTx/>
              <a:buNone/>
              <a:defRPr sz="2418"/>
            </a:pPr>
            <a:r>
              <a:t>lm(Y ~ V*W)</a:t>
            </a:r>
          </a:p>
          <a:p>
            <a:pPr marL="390419" indent="-390419" defTabSz="543305">
              <a:spcBef>
                <a:spcPts val="3900"/>
              </a:spcBef>
              <a:defRPr sz="3162"/>
            </a:pPr>
            <a:r>
              <a:t>Moderation</a:t>
            </a:r>
          </a:p>
          <a:p>
            <a:pPr lvl="2" marL="0" indent="425195" defTabSz="543305">
              <a:spcBef>
                <a:spcPts val="2900"/>
              </a:spcBef>
              <a:buSzTx/>
              <a:buNone/>
              <a:defRPr sz="2418"/>
            </a:pPr>
            <a:r>
              <a:t>lm(Y ~ V*X) or lm(Y ~ W*X)</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