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In its simplest form, the linear model looks like this. We’re predicting the values of Y based on an intercept (the baseline value of - in this case, where X = 0), plus the value of X for this observation, multiplied by a beta weight B, with some error 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This corresponds to a linear model of something like Y = -.4 + .45*X + error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For instance, if we draw a line through the group means for sex and height, we’re essentially recapturing a linear model. To fit a linear model to this data, we would dummy-code our categorical variable so that Female = 0 and Male = 1. That way, the intercept of our linear model, where our X variable = 0, would be the average height for a Female. Then the beta weight of the sex variable is the difference in height between males and females. It would be positive because males are taller. This makes intuitive sense, because we could then predict values for males using the average value for females, then adding the average difference between females and males.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Note that t.test has its own command for simplicity but running a regression with a 2-level categorical predictor is statistically identical.</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Statistics in R</a:t>
            </a:r>
          </a:p>
        </p:txBody>
      </p:sp>
      <p:sp>
        <p:nvSpPr>
          <p:cNvPr id="120" name="Shape 120"/>
          <p:cNvSpPr/>
          <p:nvPr>
            <p:ph type="subTitle" sz="quarter" idx="1"/>
          </p:nvPr>
        </p:nvSpPr>
        <p:spPr>
          <a:prstGeom prst="rect">
            <a:avLst/>
          </a:prstGeom>
        </p:spPr>
        <p:txBody>
          <a:bodyPr/>
          <a:lstStyle/>
          <a:p>
            <a:pPr/>
            <a:r>
              <a:t>Interactions, scales, reliabilities, and factor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p>
        </p:txBody>
      </p:sp>
      <p:sp>
        <p:nvSpPr>
          <p:cNvPr id="163" name="Shape 163"/>
          <p:cNvSpPr/>
          <p:nvPr>
            <p:ph type="body" idx="1"/>
          </p:nvPr>
        </p:nvSpPr>
        <p:spPr>
          <a:prstGeom prst="rect">
            <a:avLst/>
          </a:prstGeom>
        </p:spPr>
        <p:txBody>
          <a:bodyPr/>
          <a:lstStyle/>
          <a:p>
            <a:pPr/>
          </a:p>
        </p:txBody>
      </p:sp>
      <p:sp>
        <p:nvSpPr>
          <p:cNvPr id="164" name="Shape 164"/>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defRPr sz="6719"/>
            </a:lvl1pPr>
          </a:lstStyle>
          <a:p>
            <a:pPr/>
            <a:r>
              <a:t>What interactions look like in R</a:t>
            </a:r>
          </a:p>
        </p:txBody>
      </p:sp>
      <p:pic>
        <p:nvPicPr>
          <p:cNvPr id="165" name="Screenshot 2016-11-29 12.39.29.png"/>
          <p:cNvPicPr>
            <a:picLocks noChangeAspect="1"/>
          </p:cNvPicPr>
          <p:nvPr/>
        </p:nvPicPr>
        <p:blipFill>
          <a:blip r:embed="rId2">
            <a:extLst/>
          </a:blip>
          <a:stretch>
            <a:fillRect/>
          </a:stretch>
        </p:blipFill>
        <p:spPr>
          <a:xfrm>
            <a:off x="844550" y="3752850"/>
            <a:ext cx="11315700" cy="39878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p>
        </p:txBody>
      </p:sp>
      <p:sp>
        <p:nvSpPr>
          <p:cNvPr id="168" name="Shape 168"/>
          <p:cNvSpPr/>
          <p:nvPr>
            <p:ph type="body" idx="1"/>
          </p:nvPr>
        </p:nvSpPr>
        <p:spPr>
          <a:prstGeom prst="rect">
            <a:avLst/>
          </a:prstGeom>
        </p:spPr>
        <p:txBody>
          <a:bodyPr/>
          <a:lstStyle/>
          <a:p>
            <a:pPr/>
          </a:p>
        </p:txBody>
      </p:sp>
      <p:pic>
        <p:nvPicPr>
          <p:cNvPr id="169" name="Screenshot 2016-11-29 12.16.55.png"/>
          <p:cNvPicPr>
            <a:picLocks noChangeAspect="1"/>
          </p:cNvPicPr>
          <p:nvPr/>
        </p:nvPicPr>
        <p:blipFill>
          <a:blip r:embed="rId2">
            <a:extLst/>
          </a:blip>
          <a:stretch>
            <a:fillRect/>
          </a:stretch>
        </p:blipFill>
        <p:spPr>
          <a:xfrm>
            <a:off x="1066800" y="3061741"/>
            <a:ext cx="10871200" cy="4724401"/>
          </a:xfrm>
          <a:prstGeom prst="rect">
            <a:avLst/>
          </a:prstGeom>
          <a:ln w="12700">
            <a:miter lim="400000"/>
          </a:ln>
        </p:spPr>
      </p:pic>
      <p:sp>
        <p:nvSpPr>
          <p:cNvPr id="170" name="Shape 170"/>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defRPr sz="6719"/>
            </a:lvl1pPr>
          </a:lstStyle>
          <a:p>
            <a:pPr/>
            <a:r>
              <a:t>What interactions look like in R</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p>
        </p:txBody>
      </p:sp>
      <p:sp>
        <p:nvSpPr>
          <p:cNvPr id="173" name="Shape 173"/>
          <p:cNvSpPr/>
          <p:nvPr>
            <p:ph type="body" idx="1"/>
          </p:nvPr>
        </p:nvSpPr>
        <p:spPr>
          <a:prstGeom prst="rect">
            <a:avLst/>
          </a:prstGeom>
        </p:spPr>
        <p:txBody>
          <a:bodyPr/>
          <a:lstStyle/>
          <a:p>
            <a:pPr/>
          </a:p>
        </p:txBody>
      </p:sp>
      <p:pic>
        <p:nvPicPr>
          <p:cNvPr id="174" name="Screenshot 2016-11-29 12.17.29.png"/>
          <p:cNvPicPr>
            <a:picLocks noChangeAspect="1"/>
          </p:cNvPicPr>
          <p:nvPr/>
        </p:nvPicPr>
        <p:blipFill>
          <a:blip r:embed="rId2">
            <a:extLst/>
          </a:blip>
          <a:stretch>
            <a:fillRect/>
          </a:stretch>
        </p:blipFill>
        <p:spPr>
          <a:xfrm>
            <a:off x="920750" y="3028950"/>
            <a:ext cx="11163300" cy="5435600"/>
          </a:xfrm>
          <a:prstGeom prst="rect">
            <a:avLst/>
          </a:prstGeom>
          <a:ln w="12700">
            <a:miter lim="400000"/>
          </a:ln>
        </p:spPr>
      </p:pic>
      <p:sp>
        <p:nvSpPr>
          <p:cNvPr id="175" name="Shape 175"/>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defRPr sz="6719"/>
            </a:lvl1pPr>
          </a:lstStyle>
          <a:p>
            <a:pPr/>
            <a:r>
              <a:t>What interactions look like in R</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
          </p:nvPr>
        </p:nvSpPr>
        <p:spPr>
          <a:prstGeom prst="rect">
            <a:avLst/>
          </a:prstGeom>
        </p:spPr>
        <p:txBody>
          <a:bodyPr/>
          <a:lstStyle/>
          <a:p>
            <a:pPr/>
          </a:p>
        </p:txBody>
      </p:sp>
      <p:pic>
        <p:nvPicPr>
          <p:cNvPr id="178" name="Rplot02.png"/>
          <p:cNvPicPr>
            <a:picLocks noChangeAspect="1"/>
          </p:cNvPicPr>
          <p:nvPr/>
        </p:nvPicPr>
        <p:blipFill>
          <a:blip r:embed="rId2">
            <a:extLst/>
          </a:blip>
          <a:stretch>
            <a:fillRect/>
          </a:stretch>
        </p:blipFill>
        <p:spPr>
          <a:xfrm>
            <a:off x="1331813" y="1873299"/>
            <a:ext cx="10160001" cy="7251701"/>
          </a:xfrm>
          <a:prstGeom prst="rect">
            <a:avLst/>
          </a:prstGeom>
          <a:ln w="12700">
            <a:miter lim="400000"/>
          </a:ln>
        </p:spPr>
      </p:pic>
      <p:sp>
        <p:nvSpPr>
          <p:cNvPr id="179" name="Shape 179"/>
          <p:cNvSpPr/>
          <p:nvPr>
            <p:ph type="title"/>
          </p:nvPr>
        </p:nvSpPr>
        <p:spPr>
          <a:prstGeom prst="rect">
            <a:avLst/>
          </a:prstGeom>
        </p:spPr>
        <p:txBody>
          <a:bodyPr/>
          <a:lstStyle>
            <a:lvl1pPr defTabSz="490727">
              <a:defRPr sz="6719"/>
            </a:lvl1pPr>
          </a:lstStyle>
          <a:p>
            <a:pPr/>
            <a:r>
              <a:t>What interactions look like in R</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
          </p:nvPr>
        </p:nvSpPr>
        <p:spPr>
          <a:prstGeom prst="rect">
            <a:avLst/>
          </a:prstGeom>
        </p:spPr>
        <p:txBody>
          <a:bodyPr/>
          <a:lstStyle/>
          <a:p>
            <a:pPr/>
          </a:p>
        </p:txBody>
      </p:sp>
      <p:sp>
        <p:nvSpPr>
          <p:cNvPr id="182" name="Shape 182"/>
          <p:cNvSpPr/>
          <p:nvPr>
            <p:ph type="title"/>
          </p:nvPr>
        </p:nvSpPr>
        <p:spPr>
          <a:prstGeom prst="rect">
            <a:avLst/>
          </a:prstGeom>
        </p:spPr>
        <p:txBody>
          <a:bodyPr/>
          <a:lstStyle>
            <a:lvl1pPr defTabSz="490727">
              <a:defRPr sz="6719"/>
            </a:lvl1pPr>
          </a:lstStyle>
          <a:p>
            <a:pPr/>
            <a:r>
              <a:t>What interactions look like in R</a:t>
            </a:r>
          </a:p>
        </p:txBody>
      </p:sp>
      <p:pic>
        <p:nvPicPr>
          <p:cNvPr id="183" name="Rplot03.png"/>
          <p:cNvPicPr>
            <a:picLocks noChangeAspect="1"/>
          </p:cNvPicPr>
          <p:nvPr/>
        </p:nvPicPr>
        <p:blipFill>
          <a:blip r:embed="rId2">
            <a:extLst/>
          </a:blip>
          <a:stretch>
            <a:fillRect/>
          </a:stretch>
        </p:blipFill>
        <p:spPr>
          <a:xfrm>
            <a:off x="1152971" y="2511970"/>
            <a:ext cx="10160001" cy="7251701"/>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p>
        </p:txBody>
      </p:sp>
      <p:sp>
        <p:nvSpPr>
          <p:cNvPr id="186" name="Shape 186"/>
          <p:cNvSpPr/>
          <p:nvPr>
            <p:ph type="body" idx="1"/>
          </p:nvPr>
        </p:nvSpPr>
        <p:spPr>
          <a:prstGeom prst="rect">
            <a:avLst/>
          </a:prstGeom>
        </p:spPr>
        <p:txBody>
          <a:bodyPr/>
          <a:lstStyle/>
          <a:p>
            <a:pPr/>
          </a:p>
        </p:txBody>
      </p:sp>
      <p:sp>
        <p:nvSpPr>
          <p:cNvPr id="187" name="Shape 187"/>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defRPr sz="6719"/>
            </a:lvl1pPr>
          </a:lstStyle>
          <a:p>
            <a:pPr/>
            <a:r>
              <a:t>What interactions look like in R</a:t>
            </a:r>
          </a:p>
        </p:txBody>
      </p:sp>
      <p:pic>
        <p:nvPicPr>
          <p:cNvPr id="188" name="Screenshot 2016-11-29 12.44.51.png"/>
          <p:cNvPicPr>
            <a:picLocks noChangeAspect="1"/>
          </p:cNvPicPr>
          <p:nvPr/>
        </p:nvPicPr>
        <p:blipFill>
          <a:blip r:embed="rId2">
            <a:extLst/>
          </a:blip>
          <a:stretch>
            <a:fillRect/>
          </a:stretch>
        </p:blipFill>
        <p:spPr>
          <a:xfrm>
            <a:off x="3670301" y="2864922"/>
            <a:ext cx="3512294" cy="2242465"/>
          </a:xfrm>
          <a:prstGeom prst="rect">
            <a:avLst/>
          </a:prstGeom>
          <a:ln w="12700">
            <a:miter lim="400000"/>
          </a:ln>
        </p:spPr>
      </p:pic>
      <p:pic>
        <p:nvPicPr>
          <p:cNvPr id="189" name="Screenshot 2016-11-29 12.45.16.png"/>
          <p:cNvPicPr>
            <a:picLocks noChangeAspect="1"/>
          </p:cNvPicPr>
          <p:nvPr/>
        </p:nvPicPr>
        <p:blipFill>
          <a:blip r:embed="rId3">
            <a:extLst/>
          </a:blip>
          <a:stretch>
            <a:fillRect/>
          </a:stretch>
        </p:blipFill>
        <p:spPr>
          <a:xfrm>
            <a:off x="3594104" y="5368809"/>
            <a:ext cx="6971760" cy="3358175"/>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p>
        </p:txBody>
      </p:sp>
      <p:sp>
        <p:nvSpPr>
          <p:cNvPr id="192" name="Shape 192"/>
          <p:cNvSpPr/>
          <p:nvPr>
            <p:ph type="body" idx="1"/>
          </p:nvPr>
        </p:nvSpPr>
        <p:spPr>
          <a:prstGeom prst="rect">
            <a:avLst/>
          </a:prstGeom>
        </p:spPr>
        <p:txBody>
          <a:bodyPr/>
          <a:lstStyle/>
          <a:p>
            <a:pPr/>
          </a:p>
        </p:txBody>
      </p:sp>
      <p:sp>
        <p:nvSpPr>
          <p:cNvPr id="193" name="Shape 193"/>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defRPr sz="6719"/>
            </a:lvl1pPr>
          </a:lstStyle>
          <a:p>
            <a:pPr/>
            <a:r>
              <a:t>What interactions look like in R</a:t>
            </a:r>
          </a:p>
        </p:txBody>
      </p:sp>
      <p:pic>
        <p:nvPicPr>
          <p:cNvPr id="194" name="Screenshot 2016-11-29 12.45.38.png"/>
          <p:cNvPicPr>
            <a:picLocks noChangeAspect="1"/>
          </p:cNvPicPr>
          <p:nvPr/>
        </p:nvPicPr>
        <p:blipFill>
          <a:blip r:embed="rId2">
            <a:extLst/>
          </a:blip>
          <a:stretch>
            <a:fillRect/>
          </a:stretch>
        </p:blipFill>
        <p:spPr>
          <a:xfrm>
            <a:off x="952500" y="3343863"/>
            <a:ext cx="11099800" cy="4222648"/>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p>
        </p:txBody>
      </p:sp>
      <p:sp>
        <p:nvSpPr>
          <p:cNvPr id="197" name="Shape 197"/>
          <p:cNvSpPr/>
          <p:nvPr>
            <p:ph type="body" idx="1"/>
          </p:nvPr>
        </p:nvSpPr>
        <p:spPr>
          <a:prstGeom prst="rect">
            <a:avLst/>
          </a:prstGeom>
        </p:spPr>
        <p:txBody>
          <a:bodyPr/>
          <a:lstStyle/>
          <a:p>
            <a:pPr/>
          </a:p>
        </p:txBody>
      </p:sp>
      <p:sp>
        <p:nvSpPr>
          <p:cNvPr id="198" name="Shape 198"/>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defRPr sz="6719"/>
            </a:lvl1pPr>
          </a:lstStyle>
          <a:p>
            <a:pPr/>
            <a:r>
              <a:t>What interactions look like in R</a:t>
            </a:r>
          </a:p>
        </p:txBody>
      </p:sp>
      <p:pic>
        <p:nvPicPr>
          <p:cNvPr id="199" name="Screenshot 2016-11-29 12.45.52.png"/>
          <p:cNvPicPr>
            <a:picLocks noChangeAspect="1"/>
          </p:cNvPicPr>
          <p:nvPr/>
        </p:nvPicPr>
        <p:blipFill>
          <a:blip r:embed="rId2">
            <a:extLst/>
          </a:blip>
          <a:stretch>
            <a:fillRect/>
          </a:stretch>
        </p:blipFill>
        <p:spPr>
          <a:xfrm>
            <a:off x="1115365" y="3799830"/>
            <a:ext cx="10774070" cy="4506021"/>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This week</a:t>
            </a:r>
          </a:p>
        </p:txBody>
      </p:sp>
      <p:sp>
        <p:nvSpPr>
          <p:cNvPr id="202" name="Shape 202"/>
          <p:cNvSpPr/>
          <p:nvPr>
            <p:ph type="body" idx="1"/>
          </p:nvPr>
        </p:nvSpPr>
        <p:spPr>
          <a:xfrm>
            <a:off x="952500" y="2609850"/>
            <a:ext cx="11099800" cy="6286500"/>
          </a:xfrm>
          <a:prstGeom prst="rect">
            <a:avLst/>
          </a:prstGeom>
        </p:spPr>
        <p:txBody>
          <a:bodyPr numCol="2" spcCol="554990"/>
          <a:lstStyle/>
          <a:p>
            <a:pPr marL="469899" indent="-444499">
              <a:defRPr sz="3800"/>
            </a:pPr>
          </a:p>
          <a:p>
            <a:pPr marL="469899" indent="-444499">
              <a:defRPr sz="3800"/>
            </a:pPr>
            <a:r>
              <a:t>Two-Way Anova</a:t>
            </a:r>
          </a:p>
          <a:p>
            <a:pPr marL="469899" indent="-444499">
              <a:defRPr sz="3800"/>
            </a:pPr>
            <a:r>
              <a:t>Moderation</a:t>
            </a:r>
          </a:p>
          <a:p>
            <a:pPr marL="469899" indent="-444499">
              <a:defRPr sz="3800"/>
            </a:pPr>
            <a:r>
              <a:t>Simple Slopes </a:t>
            </a:r>
          </a:p>
          <a:p>
            <a:pPr marL="469899" indent="-444499">
              <a:defRPr sz="3800"/>
            </a:pPr>
            <a:r>
              <a:rPr u="sng"/>
              <a:t>Interactions</a:t>
            </a:r>
            <a:r>
              <a:t> </a:t>
            </a:r>
          </a:p>
          <a:p>
            <a:pPr marL="469899" indent="-444499">
              <a:defRPr sz="3800"/>
            </a:pPr>
          </a:p>
          <a:p>
            <a:pPr marL="469899" indent="-444499">
              <a:defRPr sz="3800"/>
            </a:pPr>
            <a:r>
              <a:t>Scales</a:t>
            </a:r>
          </a:p>
          <a:p>
            <a:pPr marL="469899" indent="-444499">
              <a:defRPr sz="3800"/>
            </a:pPr>
            <a:r>
              <a:t>Reliabilities</a:t>
            </a:r>
          </a:p>
          <a:p>
            <a:pPr marL="469899" indent="-444499">
              <a:defRPr sz="3800"/>
            </a:pPr>
            <a:r>
              <a:t>Factor Analysis</a:t>
            </a:r>
          </a:p>
          <a:p>
            <a:pPr marL="469899" indent="-444499">
              <a:defRPr sz="3800" u="sng"/>
            </a:pPr>
            <a:r>
              <a:t>grep()</a:t>
            </a:r>
          </a:p>
        </p:txBody>
      </p:sp>
      <p:sp>
        <p:nvSpPr>
          <p:cNvPr id="203" name="Shape 203"/>
          <p:cNvSpPr/>
          <p:nvPr/>
        </p:nvSpPr>
        <p:spPr>
          <a:xfrm>
            <a:off x="6442539" y="3384303"/>
            <a:ext cx="4521240" cy="4737594"/>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P build="whole" bldLvl="1" animBg="1" rev="0" advAuto="0" spid="203"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defTabSz="543305">
              <a:defRPr sz="7440"/>
            </a:lvl1pPr>
          </a:lstStyle>
          <a:p>
            <a:pPr/>
            <a:r>
              <a:t>The General Linear Model</a:t>
            </a:r>
          </a:p>
        </p:txBody>
      </p:sp>
      <p:sp>
        <p:nvSpPr>
          <p:cNvPr id="123" name="Shape 123"/>
          <p:cNvSpPr/>
          <p:nvPr>
            <p:ph type="body" idx="1"/>
          </p:nvPr>
        </p:nvSpPr>
        <p:spPr>
          <a:prstGeom prst="rect">
            <a:avLst/>
          </a:prstGeom>
        </p:spPr>
        <p:txBody>
          <a:bodyPr/>
          <a:lstStyle/>
          <a:p>
            <a:pPr/>
            <a:r>
              <a:t>Y = a</a:t>
            </a:r>
            <a:r>
              <a:rPr sz="2800"/>
              <a:t> </a:t>
            </a:r>
            <a:r>
              <a:rPr sz="3400"/>
              <a:t>+ </a:t>
            </a:r>
            <a:r>
              <a:rPr sz="3500"/>
              <a:t>BX + e</a:t>
            </a:r>
            <a:r>
              <a:rPr sz="3700"/>
              <a:t> </a:t>
            </a:r>
          </a:p>
          <a:p>
            <a:pPr/>
            <a:r>
              <a:t>Y = B</a:t>
            </a:r>
            <a:r>
              <a:rPr sz="2300"/>
              <a:t>0</a:t>
            </a:r>
            <a:r>
              <a:rPr sz="2800"/>
              <a:t> </a:t>
            </a:r>
            <a:r>
              <a:rPr sz="3400"/>
              <a:t>+ </a:t>
            </a:r>
            <a:r>
              <a:rPr sz="3500"/>
              <a:t>B</a:t>
            </a:r>
            <a:r>
              <a:rPr sz="2000"/>
              <a:t>1</a:t>
            </a:r>
            <a:r>
              <a:rPr sz="3500"/>
              <a:t>X + e</a:t>
            </a:r>
            <a:r>
              <a:rPr sz="3700"/>
              <a:t> </a:t>
            </a:r>
            <a:endParaRPr sz="3700"/>
          </a:p>
          <a:p>
            <a:pPr marL="456847" indent="-456847"/>
            <a:r>
              <a:rPr sz="3700"/>
              <a:t>Y = Intercept + Slope*(predictor) + error</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Linear models in R</a:t>
            </a:r>
          </a:p>
        </p:txBody>
      </p:sp>
      <p:sp>
        <p:nvSpPr>
          <p:cNvPr id="128" name="Shape 128"/>
          <p:cNvSpPr/>
          <p:nvPr>
            <p:ph type="body" idx="1"/>
          </p:nvPr>
        </p:nvSpPr>
        <p:spPr>
          <a:prstGeom prst="rect">
            <a:avLst/>
          </a:prstGeom>
        </p:spPr>
        <p:txBody>
          <a:bodyPr/>
          <a:lstStyle/>
          <a:p>
            <a:pPr marL="342264" indent="-342264" defTabSz="449833">
              <a:spcBef>
                <a:spcPts val="3200"/>
              </a:spcBef>
              <a:defRPr sz="2772"/>
            </a:pPr>
            <a:r>
              <a:t>The syntax for a linear model in R looks like this:</a:t>
            </a:r>
          </a:p>
          <a:p>
            <a:pPr lvl="1" marL="684529" indent="-342264" defTabSz="449833">
              <a:spcBef>
                <a:spcPts val="3200"/>
              </a:spcBef>
              <a:defRPr sz="2772"/>
            </a:pPr>
            <a:r>
              <a:t>y ~ 1 + x</a:t>
            </a:r>
          </a:p>
          <a:p>
            <a:pPr marL="342264" indent="-342264" defTabSz="449833">
              <a:spcBef>
                <a:spcPts val="3200"/>
              </a:spcBef>
              <a:defRPr sz="2772"/>
            </a:pPr>
            <a:r>
              <a:t>1 represents the intercept. We specify our variables (like x). R calculates the betas (B) so we don’t write those. The error term is implied. </a:t>
            </a:r>
          </a:p>
          <a:p>
            <a:pPr marL="342264" indent="-342264" defTabSz="449833">
              <a:spcBef>
                <a:spcPts val="3200"/>
              </a:spcBef>
              <a:defRPr sz="2772"/>
            </a:pPr>
            <a:r>
              <a:t>If we leave out the 1, R assumes we want an intercept, so this works too.</a:t>
            </a:r>
          </a:p>
          <a:p>
            <a:pPr lvl="1" marL="684529" indent="-342264" defTabSz="449833">
              <a:spcBef>
                <a:spcPts val="3200"/>
              </a:spcBef>
              <a:defRPr sz="2772"/>
            </a:pPr>
            <a:r>
              <a:t>y ~ x</a:t>
            </a:r>
          </a:p>
          <a:p>
            <a:pPr marL="342264" indent="-342264" defTabSz="449833">
              <a:spcBef>
                <a:spcPts val="3200"/>
              </a:spcBef>
              <a:defRPr sz="2772"/>
            </a:pPr>
            <a:r>
              <a:t>R uses this same formula for pretty much all analyses falling under the general linear model</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lvl1pPr defTabSz="543305">
              <a:defRPr sz="7440"/>
            </a:lvl1pPr>
          </a:lstStyle>
          <a:p>
            <a:pPr/>
            <a:r>
              <a:t>The General Linear Model</a:t>
            </a:r>
          </a:p>
        </p:txBody>
      </p:sp>
      <p:pic>
        <p:nvPicPr>
          <p:cNvPr id="131" name="GLM.png"/>
          <p:cNvPicPr>
            <a:picLocks noChangeAspect="1"/>
          </p:cNvPicPr>
          <p:nvPr/>
        </p:nvPicPr>
        <p:blipFill>
          <a:blip r:embed="rId3">
            <a:extLst/>
          </a:blip>
          <a:stretch>
            <a:fillRect/>
          </a:stretch>
        </p:blipFill>
        <p:spPr>
          <a:xfrm>
            <a:off x="1039701" y="0"/>
            <a:ext cx="10925398" cy="9753601"/>
          </a:xfrm>
          <a:prstGeom prst="rect">
            <a:avLst/>
          </a:prstGeom>
          <a:ln w="12700">
            <a:miter lim="400000"/>
          </a:ln>
        </p:spPr>
      </p:pic>
      <p:sp>
        <p:nvSpPr>
          <p:cNvPr id="132" name="Shape 132"/>
          <p:cNvSpPr/>
          <p:nvPr/>
        </p:nvSpPr>
        <p:spPr>
          <a:xfrm>
            <a:off x="2347565" y="1237411"/>
            <a:ext cx="3966261" cy="5731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sz="3100">
                <a:solidFill>
                  <a:schemeClr val="accent5"/>
                </a:solidFill>
                <a:latin typeface="Helvetica Neue"/>
                <a:ea typeface="Helvetica Neue"/>
                <a:cs typeface="Helvetica Neue"/>
                <a:sym typeface="Helvetica Neue"/>
              </a:defRPr>
            </a:lvl1pPr>
          </a:lstStyle>
          <a:p>
            <a:pPr/>
            <a:r>
              <a:t>Y = -.4 + .45*X + error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p>
        </p:txBody>
      </p:sp>
      <p:sp>
        <p:nvSpPr>
          <p:cNvPr id="137" name="Shape 137"/>
          <p:cNvSpPr/>
          <p:nvPr>
            <p:ph type="body" idx="1"/>
          </p:nvPr>
        </p:nvSpPr>
        <p:spPr>
          <a:prstGeom prst="rect">
            <a:avLst/>
          </a:prstGeom>
        </p:spPr>
        <p:txBody>
          <a:bodyPr/>
          <a:lstStyle/>
          <a:p>
            <a:pPr/>
          </a:p>
        </p:txBody>
      </p:sp>
      <p:pic>
        <p:nvPicPr>
          <p:cNvPr id="138" name="Categorical.png"/>
          <p:cNvPicPr>
            <a:picLocks noChangeAspect="1"/>
          </p:cNvPicPr>
          <p:nvPr/>
        </p:nvPicPr>
        <p:blipFill>
          <a:blip r:embed="rId3">
            <a:extLst/>
          </a:blip>
          <a:stretch>
            <a:fillRect/>
          </a:stretch>
        </p:blipFill>
        <p:spPr>
          <a:xfrm>
            <a:off x="881275" y="-1"/>
            <a:ext cx="10925398" cy="9753601"/>
          </a:xfrm>
          <a:prstGeom prst="rect">
            <a:avLst/>
          </a:prstGeom>
          <a:ln w="12700">
            <a:miter lim="400000"/>
          </a:ln>
        </p:spPr>
      </p:pic>
      <p:sp>
        <p:nvSpPr>
          <p:cNvPr id="139" name="Shape 139"/>
          <p:cNvSpPr/>
          <p:nvPr/>
        </p:nvSpPr>
        <p:spPr>
          <a:xfrm>
            <a:off x="1918127" y="1000803"/>
            <a:ext cx="68822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chemeClr val="accent5"/>
                </a:solidFill>
              </a:defRPr>
            </a:lvl1pPr>
          </a:lstStyle>
          <a:p>
            <a:pPr/>
            <a:r>
              <a:t>Height = intercept + B*sex + error</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Last week</a:t>
            </a:r>
          </a:p>
        </p:txBody>
      </p:sp>
      <p:sp>
        <p:nvSpPr>
          <p:cNvPr id="144" name="Shape 144"/>
          <p:cNvSpPr/>
          <p:nvPr>
            <p:ph type="body" idx="1"/>
          </p:nvPr>
        </p:nvSpPr>
        <p:spPr>
          <a:prstGeom prst="rect">
            <a:avLst/>
          </a:prstGeom>
        </p:spPr>
        <p:txBody>
          <a:bodyPr/>
          <a:lstStyle/>
          <a:p>
            <a:pPr/>
          </a:p>
        </p:txBody>
      </p:sp>
      <p:sp>
        <p:nvSpPr>
          <p:cNvPr id="145" name="Shape 145"/>
          <p:cNvSpPr/>
          <p:nvPr/>
        </p:nvSpPr>
        <p:spPr>
          <a:xfrm>
            <a:off x="952500" y="260985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554990" anchor="ctr">
            <a:normAutofit fontScale="100000" lnSpcReduction="0"/>
          </a:bodyPr>
          <a:lstStyle/>
          <a:p>
            <a:pPr marL="444500" indent="-444500" algn="l">
              <a:spcBef>
                <a:spcPts val="4200"/>
              </a:spcBef>
              <a:buSzPct val="75000"/>
              <a:buChar char="•"/>
            </a:pPr>
          </a:p>
          <a:p>
            <a:pPr marL="444500" indent="-444500" algn="l">
              <a:spcBef>
                <a:spcPts val="4200"/>
              </a:spcBef>
              <a:buSzPct val="75000"/>
              <a:buChar char="•"/>
            </a:pPr>
          </a:p>
          <a:p>
            <a:pPr marL="444500" indent="-444500" algn="l">
              <a:spcBef>
                <a:spcPts val="4200"/>
              </a:spcBef>
              <a:buSzPct val="75000"/>
              <a:buChar char="•"/>
            </a:pPr>
            <a:r>
              <a:t>T-tests</a:t>
            </a:r>
          </a:p>
          <a:p>
            <a:pPr marL="444500" indent="-444500" algn="l">
              <a:spcBef>
                <a:spcPts val="4200"/>
              </a:spcBef>
              <a:buSzPct val="75000"/>
              <a:buChar char="•"/>
            </a:pPr>
            <a:r>
              <a:t>Correlations</a:t>
            </a:r>
          </a:p>
          <a:p>
            <a:pPr marL="444500" indent="-444500" algn="l">
              <a:spcBef>
                <a:spcPts val="4200"/>
              </a:spcBef>
              <a:buSzPct val="75000"/>
              <a:buChar char="•"/>
            </a:pPr>
          </a:p>
          <a:p>
            <a:pPr marL="444500" indent="-444500" algn="l">
              <a:spcBef>
                <a:spcPts val="4200"/>
              </a:spcBef>
              <a:buSzPct val="75000"/>
              <a:buChar char="•"/>
            </a:pPr>
          </a:p>
          <a:p>
            <a:pPr marL="444500" indent="-444500" algn="l">
              <a:spcBef>
                <a:spcPts val="4200"/>
              </a:spcBef>
              <a:buSzPct val="75000"/>
              <a:buChar char="•"/>
            </a:pPr>
            <a:r>
              <a:t>One-Way Anova</a:t>
            </a:r>
          </a:p>
          <a:p>
            <a:pPr marL="444500" indent="-444500" algn="l">
              <a:spcBef>
                <a:spcPts val="4200"/>
              </a:spcBef>
              <a:buSzPct val="75000"/>
              <a:buChar char="•"/>
            </a:pPr>
            <a:r>
              <a:t>Multiple Regression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This week</a:t>
            </a:r>
          </a:p>
        </p:txBody>
      </p:sp>
      <p:sp>
        <p:nvSpPr>
          <p:cNvPr id="148" name="Shape 148"/>
          <p:cNvSpPr/>
          <p:nvPr>
            <p:ph type="body" idx="1"/>
          </p:nvPr>
        </p:nvSpPr>
        <p:spPr>
          <a:xfrm>
            <a:off x="952500" y="2609850"/>
            <a:ext cx="11099800" cy="6286500"/>
          </a:xfrm>
          <a:prstGeom prst="rect">
            <a:avLst/>
          </a:prstGeom>
        </p:spPr>
        <p:txBody>
          <a:bodyPr numCol="2" spcCol="554990"/>
          <a:lstStyle/>
          <a:p>
            <a:pPr marL="469899" indent="-444499">
              <a:defRPr sz="3800"/>
            </a:pPr>
          </a:p>
          <a:p>
            <a:pPr marL="469899" indent="-444499">
              <a:defRPr sz="3800"/>
            </a:pPr>
            <a:r>
              <a:t>Two-Way Anova</a:t>
            </a:r>
          </a:p>
          <a:p>
            <a:pPr marL="469899" indent="-444499">
              <a:defRPr sz="3800"/>
            </a:pPr>
            <a:r>
              <a:t>Moderation</a:t>
            </a:r>
          </a:p>
          <a:p>
            <a:pPr marL="469899" indent="-444499">
              <a:defRPr sz="3800"/>
            </a:pPr>
            <a:r>
              <a:t>Simple Slopes </a:t>
            </a:r>
          </a:p>
          <a:p>
            <a:pPr marL="469899" indent="-444499">
              <a:defRPr sz="3800"/>
            </a:pPr>
            <a:r>
              <a:rPr u="sng"/>
              <a:t>Interactions</a:t>
            </a:r>
            <a:r>
              <a:t> </a:t>
            </a:r>
          </a:p>
          <a:p>
            <a:pPr marL="469899" indent="-444499">
              <a:defRPr sz="3800"/>
            </a:pPr>
          </a:p>
          <a:p>
            <a:pPr marL="469899" indent="-444499">
              <a:defRPr sz="3800"/>
            </a:pPr>
            <a:r>
              <a:t>Scales</a:t>
            </a:r>
          </a:p>
          <a:p>
            <a:pPr marL="469899" indent="-444499">
              <a:defRPr sz="3800"/>
            </a:pPr>
            <a:r>
              <a:t>Reliabilities</a:t>
            </a:r>
          </a:p>
          <a:p>
            <a:pPr marL="469899" indent="-444499">
              <a:defRPr sz="3800"/>
            </a:pPr>
            <a:r>
              <a:t>Factor Analysis</a:t>
            </a:r>
          </a:p>
          <a:p>
            <a:pPr marL="469899" indent="-444499">
              <a:defRPr sz="3800" u="sng"/>
            </a:pPr>
            <a:r>
              <a:t>grep()</a:t>
            </a:r>
          </a:p>
        </p:txBody>
      </p:sp>
      <p:sp>
        <p:nvSpPr>
          <p:cNvPr id="149" name="Shape 149"/>
          <p:cNvSpPr/>
          <p:nvPr/>
        </p:nvSpPr>
        <p:spPr>
          <a:xfrm>
            <a:off x="803739" y="3384303"/>
            <a:ext cx="4521240" cy="4737594"/>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P build="whole" bldLvl="1" animBg="1" rev="0" advAuto="0" spid="149"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defTabSz="560831">
              <a:defRPr sz="7679"/>
            </a:pPr>
            <a:r>
              <a:t>Different analyses in R</a:t>
            </a:r>
          </a:p>
          <a:p>
            <a:pPr defTabSz="560831">
              <a:defRPr sz="2880"/>
            </a:pPr>
            <a:r>
              <a:t>(Assume X and Z are continuous variables, V is a two-level categorical and W a three-level categorical variable)</a:t>
            </a:r>
          </a:p>
        </p:txBody>
      </p:sp>
      <p:sp>
        <p:nvSpPr>
          <p:cNvPr id="152" name="Shape 152"/>
          <p:cNvSpPr/>
          <p:nvPr>
            <p:ph type="body" idx="1"/>
          </p:nvPr>
        </p:nvSpPr>
        <p:spPr>
          <a:xfrm>
            <a:off x="952500" y="2960168"/>
            <a:ext cx="11099800" cy="6540501"/>
          </a:xfrm>
          <a:prstGeom prst="rect">
            <a:avLst/>
          </a:prstGeom>
          <a:ln>
            <a:solidFill>
              <a:srgbClr val="000000"/>
            </a:solidFill>
          </a:ln>
        </p:spPr>
        <p:txBody>
          <a:bodyPr lIns="0" tIns="0" rIns="0" bIns="0" numCol="2" spcCol="553720"/>
          <a:lstStyle/>
          <a:p>
            <a:pPr marL="378936" indent="-378936" defTabSz="543305">
              <a:spcBef>
                <a:spcPts val="3900"/>
              </a:spcBef>
              <a:defRPr sz="3069"/>
            </a:pPr>
            <a:r>
              <a:t>Simple regression</a:t>
            </a:r>
          </a:p>
          <a:p>
            <a:pPr lvl="2" marL="0" indent="425195" defTabSz="543305">
              <a:spcBef>
                <a:spcPts val="2900"/>
              </a:spcBef>
              <a:buSzTx/>
              <a:buNone/>
              <a:defRPr sz="2325"/>
            </a:pPr>
            <a:r>
              <a:t>lm(Y ~ X)</a:t>
            </a:r>
          </a:p>
          <a:p>
            <a:pPr marL="378936" indent="-378936" defTabSz="543305">
              <a:spcBef>
                <a:spcPts val="3900"/>
              </a:spcBef>
              <a:defRPr sz="3069"/>
            </a:pPr>
            <a:r>
              <a:t>Multiple regression</a:t>
            </a:r>
          </a:p>
          <a:p>
            <a:pPr lvl="2" marL="0" indent="425195" defTabSz="543305">
              <a:spcBef>
                <a:spcPts val="2900"/>
              </a:spcBef>
              <a:buSzTx/>
              <a:buNone/>
              <a:defRPr sz="2325"/>
            </a:pPr>
            <a:r>
              <a:t>lm(Y ~ X + Z)</a:t>
            </a:r>
          </a:p>
          <a:p>
            <a:pPr marL="378936" indent="-378936" defTabSz="914400">
              <a:spcBef>
                <a:spcPts val="3900"/>
              </a:spcBef>
              <a:defRPr sz="3069"/>
            </a:pPr>
            <a:r>
              <a:t>T-Test </a:t>
            </a:r>
          </a:p>
          <a:p>
            <a:pPr lvl="2" marL="0" indent="425195" defTabSz="914400">
              <a:spcBef>
                <a:spcPts val="2900"/>
              </a:spcBef>
              <a:buSzTx/>
              <a:buNone/>
              <a:defRPr sz="2325"/>
            </a:pPr>
            <a:r>
              <a:t>lm(Y ~ V)</a:t>
            </a:r>
          </a:p>
          <a:p>
            <a:pPr marL="378936" indent="-378936" defTabSz="330708">
              <a:spcBef>
                <a:spcPts val="3900"/>
              </a:spcBef>
              <a:defRPr sz="3069"/>
            </a:pPr>
            <a:r>
              <a:t>One-way ANOVA</a:t>
            </a:r>
          </a:p>
          <a:p>
            <a:pPr lvl="2" marL="0" indent="425195" defTabSz="543305">
              <a:spcBef>
                <a:spcPts val="2900"/>
              </a:spcBef>
              <a:buSzTx/>
              <a:buNone/>
              <a:defRPr sz="2325"/>
            </a:pPr>
            <a:r>
              <a:t>lm(Y ~ W)</a:t>
            </a:r>
          </a:p>
          <a:p>
            <a:pPr marL="390419" indent="-390419" defTabSz="543305">
              <a:spcBef>
                <a:spcPts val="3900"/>
              </a:spcBef>
              <a:defRPr sz="3162"/>
            </a:pPr>
            <a:r>
              <a:t>One-way ANCOVA</a:t>
            </a:r>
          </a:p>
          <a:p>
            <a:pPr lvl="2" marL="0" indent="425195" defTabSz="543305">
              <a:spcBef>
                <a:spcPts val="2900"/>
              </a:spcBef>
              <a:buSzTx/>
              <a:buNone/>
              <a:defRPr sz="2418"/>
            </a:pPr>
            <a:r>
              <a:t>lm(Y ~ W + X)</a:t>
            </a:r>
          </a:p>
          <a:p>
            <a:pPr marL="390419" indent="-390419" defTabSz="543305">
              <a:spcBef>
                <a:spcPts val="3900"/>
              </a:spcBef>
              <a:defRPr sz="3162"/>
            </a:pPr>
            <a:r>
              <a:t>Regression with interaction</a:t>
            </a:r>
          </a:p>
          <a:p>
            <a:pPr lvl="2" marL="0" indent="425195" defTabSz="543305">
              <a:spcBef>
                <a:spcPts val="2900"/>
              </a:spcBef>
              <a:buSzTx/>
              <a:buNone/>
              <a:defRPr sz="2418"/>
            </a:pPr>
            <a:r>
              <a:t>lm(Y ~ </a:t>
            </a:r>
            <a:r>
              <a:rPr b="1">
                <a:latin typeface="Helvetica"/>
                <a:ea typeface="Helvetica"/>
                <a:cs typeface="Helvetica"/>
                <a:sym typeface="Helvetica"/>
              </a:rPr>
              <a:t>X*Z</a:t>
            </a:r>
            <a:r>
              <a:t>)</a:t>
            </a:r>
          </a:p>
          <a:p>
            <a:pPr marL="390419" indent="-390419" defTabSz="543305">
              <a:spcBef>
                <a:spcPts val="3900"/>
              </a:spcBef>
              <a:defRPr sz="3162"/>
            </a:pPr>
            <a:r>
              <a:t>Two-way anova</a:t>
            </a:r>
          </a:p>
          <a:p>
            <a:pPr lvl="2" marL="0" indent="425195" defTabSz="543305">
              <a:spcBef>
                <a:spcPts val="2900"/>
              </a:spcBef>
              <a:buSzTx/>
              <a:buNone/>
              <a:defRPr sz="2418"/>
            </a:pPr>
            <a:r>
              <a:t>lm(Y ~ </a:t>
            </a:r>
            <a:r>
              <a:rPr b="1">
                <a:latin typeface="Helvetica"/>
                <a:ea typeface="Helvetica"/>
                <a:cs typeface="Helvetica"/>
                <a:sym typeface="Helvetica"/>
              </a:rPr>
              <a:t>V*W</a:t>
            </a:r>
            <a:r>
              <a:t>)</a:t>
            </a:r>
          </a:p>
          <a:p>
            <a:pPr marL="390419" indent="-390419" defTabSz="543305">
              <a:spcBef>
                <a:spcPts val="3900"/>
              </a:spcBef>
              <a:defRPr sz="3162"/>
            </a:pPr>
            <a:r>
              <a:t>Moderation</a:t>
            </a:r>
          </a:p>
          <a:p>
            <a:pPr lvl="2" marL="0" indent="425195" defTabSz="543305">
              <a:spcBef>
                <a:spcPts val="2900"/>
              </a:spcBef>
              <a:buSzTx/>
              <a:buNone/>
              <a:defRPr sz="2418"/>
            </a:pPr>
            <a:r>
              <a:t>lm(Y ~ </a:t>
            </a:r>
            <a:r>
              <a:rPr b="1">
                <a:latin typeface="Helvetica"/>
                <a:ea typeface="Helvetica"/>
                <a:cs typeface="Helvetica"/>
                <a:sym typeface="Helvetica"/>
              </a:rPr>
              <a:t>X*V</a:t>
            </a:r>
            <a:r>
              <a:t>)</a:t>
            </a:r>
          </a:p>
        </p:txBody>
      </p:sp>
      <p:sp>
        <p:nvSpPr>
          <p:cNvPr id="153" name="Shape 153"/>
          <p:cNvSpPr/>
          <p:nvPr/>
        </p:nvSpPr>
        <p:spPr>
          <a:xfrm>
            <a:off x="6701352" y="4540003"/>
            <a:ext cx="5343912" cy="4925961"/>
          </a:xfrm>
          <a:prstGeom prst="rect">
            <a:avLst/>
          </a:prstGeom>
          <a:ln w="50800">
            <a:solidFill>
              <a:schemeClr val="accent5"/>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 grpId="1"/>
      <p:bldP build="whole" bldLvl="1" animBg="1" rev="0" advAuto="0" spid="153"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lvl1pPr defTabSz="490727">
              <a:defRPr sz="6719"/>
            </a:lvl1pPr>
          </a:lstStyle>
          <a:p>
            <a:pPr/>
            <a:r>
              <a:t>What interactions look like in R</a:t>
            </a:r>
          </a:p>
        </p:txBody>
      </p:sp>
      <p:sp>
        <p:nvSpPr>
          <p:cNvPr id="158" name="Shape 158"/>
          <p:cNvSpPr/>
          <p:nvPr>
            <p:ph type="body" idx="1"/>
          </p:nvPr>
        </p:nvSpPr>
        <p:spPr>
          <a:prstGeom prst="rect">
            <a:avLst/>
          </a:prstGeom>
        </p:spPr>
        <p:txBody>
          <a:bodyPr/>
          <a:lstStyle/>
          <a:p>
            <a:pPr/>
          </a:p>
        </p:txBody>
      </p:sp>
      <p:pic>
        <p:nvPicPr>
          <p:cNvPr id="159" name="Screenshot 2016-11-29 12.16.18.png"/>
          <p:cNvPicPr>
            <a:picLocks noChangeAspect="1"/>
          </p:cNvPicPr>
          <p:nvPr/>
        </p:nvPicPr>
        <p:blipFill>
          <a:blip r:embed="rId2">
            <a:extLst/>
          </a:blip>
          <a:stretch>
            <a:fillRect/>
          </a:stretch>
        </p:blipFill>
        <p:spPr>
          <a:xfrm>
            <a:off x="2953556" y="2615036"/>
            <a:ext cx="5750069" cy="2916502"/>
          </a:xfrm>
          <a:prstGeom prst="rect">
            <a:avLst/>
          </a:prstGeom>
          <a:ln w="12700">
            <a:miter lim="400000"/>
          </a:ln>
        </p:spPr>
      </p:pic>
      <p:pic>
        <p:nvPicPr>
          <p:cNvPr id="160" name="Screenshot 2016-11-29 12.26.12.png"/>
          <p:cNvPicPr>
            <a:picLocks noChangeAspect="1"/>
          </p:cNvPicPr>
          <p:nvPr/>
        </p:nvPicPr>
        <p:blipFill>
          <a:blip r:embed="rId3">
            <a:extLst/>
          </a:blip>
          <a:stretch>
            <a:fillRect/>
          </a:stretch>
        </p:blipFill>
        <p:spPr>
          <a:xfrm>
            <a:off x="2838350" y="6211143"/>
            <a:ext cx="8051801" cy="1917701"/>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