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7.xml" ContentType="application/vnd.openxmlformats-officedocument.presentationml.notesSlide+xml"/>
  <Override PartName="/ppt/charts/chart6.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6331"/>
          <c:y val="0.0553398"/>
          <c:w val="0.905713"/>
          <c:h val="0.769003"/>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bevel/>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10"/>
                <c:pt idx="0">
                  <c:v>5.000000</c:v>
                </c:pt>
                <c:pt idx="1">
                  <c:v>7.000000</c:v>
                </c:pt>
                <c:pt idx="2">
                  <c:v>4.000000</c:v>
                </c:pt>
                <c:pt idx="3">
                  <c:v>6.000000</c:v>
                </c:pt>
                <c:pt idx="4">
                  <c:v>3.000000</c:v>
                </c:pt>
                <c:pt idx="5">
                  <c:v>5.000000</c:v>
                </c:pt>
                <c:pt idx="6">
                  <c:v>2.000000</c:v>
                </c:pt>
                <c:pt idx="7">
                  <c:v>4.000000</c:v>
                </c:pt>
                <c:pt idx="8">
                  <c:v>1.000000</c:v>
                </c:pt>
                <c:pt idx="9">
                  <c:v>3.000000</c:v>
                </c:pt>
              </c:numCache>
            </c:numRef>
          </c:xVal>
          <c:yVal>
            <c:numRef>
              <c:f>Sheet1!$C$2:$C$11</c:f>
              <c:numCache>
                <c:ptCount val="10"/>
                <c:pt idx="0">
                  <c:v>1.000000</c:v>
                </c:pt>
                <c:pt idx="1">
                  <c:v>3.000000</c:v>
                </c:pt>
                <c:pt idx="2">
                  <c:v>2.000000</c:v>
                </c:pt>
                <c:pt idx="3">
                  <c:v>4.000000</c:v>
                </c:pt>
                <c:pt idx="4">
                  <c:v>3.000000</c:v>
                </c:pt>
                <c:pt idx="5">
                  <c:v>5.000000</c:v>
                </c:pt>
                <c:pt idx="6">
                  <c:v>4.000000</c:v>
                </c:pt>
                <c:pt idx="7">
                  <c:v>6.000000</c:v>
                </c:pt>
                <c:pt idx="8">
                  <c:v>5.000000</c:v>
                </c:pt>
                <c:pt idx="9">
                  <c:v>7.000000</c:v>
                </c:pt>
              </c:numCache>
            </c:numRef>
          </c:yVal>
          <c:smooth val="0"/>
        </c:ser>
        <c:ser>
          <c:idx val="1"/>
          <c:order val="1"/>
          <c:tx>
            <c:strRef>
              <c:f>Sheet1!$C$1</c:f>
              <c:strCache/>
            </c:strRef>
          </c:tx>
          <c:spPr>
            <a:solidFill>
              <a:srgbClr val="C0504D"/>
            </a:solidFill>
            <a:ln w="12700" cap="flat">
              <a:noFill/>
              <a:miter lim="400000"/>
            </a:ln>
            <a:effectLst/>
          </c:spPr>
          <c:marker>
            <c:symbol val="square"/>
            <c:size val="6"/>
            <c:spPr>
              <a:solidFill>
                <a:srgbClr val="C0504D"/>
              </a:solidFill>
              <a:ln w="9525" cap="flat">
                <a:solidFill>
                  <a:srgbClr val="BE4B48"/>
                </a:solidFill>
                <a:prstDash val="solid"/>
                <a:bevel/>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Sheet1!$D$2:$D$11</c:f>
              <c:numCache>
                <c:ptCount val="5"/>
                <c:pt idx="0">
                  <c:v>5.000000</c:v>
                </c:pt>
                <c:pt idx="2">
                  <c:v>4.000000</c:v>
                </c:pt>
                <c:pt idx="3">
                  <c:v>6.000000</c:v>
                </c:pt>
                <c:pt idx="6">
                  <c:v>2.000000</c:v>
                </c:pt>
                <c:pt idx="9">
                  <c:v>3.000000</c:v>
                </c:pt>
              </c:numCache>
            </c:numRef>
          </c:xVal>
          <c:yVal>
            <c:numRef>
              <c:f>Sheet1!$E$2:$E$11</c:f>
              <c:numCache>
                <c:ptCount val="5"/>
                <c:pt idx="0">
                  <c:v>3.000000</c:v>
                </c:pt>
                <c:pt idx="2">
                  <c:v>4.000000</c:v>
                </c:pt>
                <c:pt idx="3">
                  <c:v>2.000000</c:v>
                </c:pt>
                <c:pt idx="6">
                  <c:v>6.000000</c:v>
                </c:pt>
                <c:pt idx="9">
                  <c:v>5.000000</c:v>
                </c:pt>
              </c:numCache>
            </c:numRef>
          </c:yVal>
          <c:smooth val="0"/>
        </c:ser>
        <c:ser>
          <c:idx val="2"/>
          <c:order val="2"/>
          <c:tx>
            <c:strRef>
              <c:f>Sheet1!$D$1</c:f>
              <c:strCache/>
            </c:strRef>
          </c:tx>
          <c:spPr>
            <a:solidFill>
              <a:srgbClr val="9BBB59"/>
            </a:solidFill>
            <a:ln w="12700" cap="flat">
              <a:noFill/>
              <a:miter lim="400000"/>
            </a:ln>
            <a:effectLst/>
          </c:spPr>
          <c:marker>
            <c:symbol val="triangle"/>
            <c:size val="6"/>
            <c:spPr>
              <a:solidFill>
                <a:srgbClr val="9BBB59"/>
              </a:solidFill>
              <a:ln w="9525" cap="flat">
                <a:solidFill>
                  <a:srgbClr val="98B955"/>
                </a:solidFill>
                <a:prstDash val="solid"/>
                <a:bevel/>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Sheet1!$F$2:$F$11</c:f>
              <c:numCache>
                <c:ptCount val="0"/>
              </c:numCache>
            </c:numRef>
          </c:xVal>
          <c:yVal>
            <c:numRef>
              <c:f>Sheet1!$G$2:$G$11</c:f>
              <c:numCache>
                <c:ptCount val="0"/>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Helvetica"/>
                  </a:defRPr>
                </a:pPr>
                <a:r>
                  <a:rPr b="1" i="0" strike="noStrike" sz="2400" u="none">
                    <a:solidFill>
                      <a:srgbClr val="000000"/>
                    </a:solidFill>
                    <a:latin typeface="Helvetica"/>
                  </a:rPr>
                  <a:t>Homework</a:t>
                </a:r>
              </a:p>
            </c:rich>
          </c:tx>
          <c:layout/>
          <c:overlay val="1"/>
        </c:title>
        <c:numFmt formatCode="0" sourceLinked="0"/>
        <c:majorTickMark val="out"/>
        <c:minorTickMark val="none"/>
        <c:tickLblPos val="nextTo"/>
        <c:spPr>
          <a:ln w="12700" cap="flat">
            <a:solidFill>
              <a:srgbClr val="000000"/>
            </a:solidFill>
            <a:prstDash val="solid"/>
            <a:miter lim="400000"/>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Helvetica"/>
                  </a:defRPr>
                </a:pPr>
                <a:r>
                  <a:rPr b="1" i="0" strike="noStrike" sz="2400" u="none">
                    <a:solidFill>
                      <a:srgbClr val="000000"/>
                    </a:solidFill>
                    <a:latin typeface="Helvetica"/>
                  </a:rPr>
                  <a:t>Performance</a:t>
                </a:r>
              </a:p>
            </c:rich>
          </c:tx>
          <c:layout/>
          <c:overlay val="1"/>
        </c:title>
        <c:numFmt formatCode="0" sourceLinked="0"/>
        <c:majorTickMark val="out"/>
        <c:minorTickMark val="none"/>
        <c:tickLblPos val="nextTo"/>
        <c:spPr>
          <a:ln w="12700" cap="flat">
            <a:solidFill>
              <a:srgbClr val="000000"/>
            </a:solidFill>
            <a:prstDash val="solid"/>
            <a:miter lim="400000"/>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99504"/>
          <c:y val="0.0576797"/>
          <c:w val="0.902167"/>
          <c:h val="0.754858"/>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round/>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10"/>
                <c:pt idx="0">
                  <c:v>5.000000</c:v>
                </c:pt>
                <c:pt idx="1">
                  <c:v>7.000000</c:v>
                </c:pt>
                <c:pt idx="2">
                  <c:v>4.000000</c:v>
                </c:pt>
                <c:pt idx="3">
                  <c:v>6.000000</c:v>
                </c:pt>
                <c:pt idx="4">
                  <c:v>3.000000</c:v>
                </c:pt>
                <c:pt idx="5">
                  <c:v>5.000000</c:v>
                </c:pt>
                <c:pt idx="6">
                  <c:v>2.000000</c:v>
                </c:pt>
                <c:pt idx="7">
                  <c:v>4.000000</c:v>
                </c:pt>
                <c:pt idx="8">
                  <c:v>1.000000</c:v>
                </c:pt>
                <c:pt idx="9">
                  <c:v>3.000000</c:v>
                </c:pt>
              </c:numCache>
            </c:numRef>
          </c:xVal>
          <c:yVal>
            <c:numRef>
              <c:f>Sheet1!$C$2:$C$11</c:f>
              <c:numCache>
                <c:ptCount val="10"/>
                <c:pt idx="0">
                  <c:v>1.000000</c:v>
                </c:pt>
                <c:pt idx="1">
                  <c:v>3.000000</c:v>
                </c:pt>
                <c:pt idx="2">
                  <c:v>2.000000</c:v>
                </c:pt>
                <c:pt idx="3">
                  <c:v>4.000000</c:v>
                </c:pt>
                <c:pt idx="4">
                  <c:v>3.000000</c:v>
                </c:pt>
                <c:pt idx="5">
                  <c:v>5.000000</c:v>
                </c:pt>
                <c:pt idx="6">
                  <c:v>4.000000</c:v>
                </c:pt>
                <c:pt idx="7">
                  <c:v>6.000000</c:v>
                </c:pt>
                <c:pt idx="8">
                  <c:v>5.000000</c:v>
                </c:pt>
                <c:pt idx="9">
                  <c:v>7.000000</c:v>
                </c:pt>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Calibri"/>
                  </a:defRPr>
                </a:pPr>
                <a:r>
                  <a:rPr b="1" i="0" strike="noStrike" sz="2400" u="none">
                    <a:solidFill>
                      <a:srgbClr val="000000"/>
                    </a:solidFill>
                    <a:latin typeface="Calibri"/>
                  </a:rPr>
                  <a:t>Homework</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Calibri"/>
                  </a:defRPr>
                </a:pPr>
                <a:r>
                  <a:rPr b="1" i="0" strike="noStrike" sz="2400" u="none">
                    <a:solidFill>
                      <a:srgbClr val="000000"/>
                    </a:solidFill>
                    <a:latin typeface="Calibri"/>
                  </a:rPr>
                  <a:t>Performance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99504"/>
          <c:y val="0.0576797"/>
          <c:w val="0.902167"/>
          <c:h val="0.754858"/>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round/>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10"/>
                <c:pt idx="0">
                  <c:v>5.000000</c:v>
                </c:pt>
                <c:pt idx="1">
                  <c:v>7.000000</c:v>
                </c:pt>
                <c:pt idx="2">
                  <c:v>4.000000</c:v>
                </c:pt>
                <c:pt idx="3">
                  <c:v>6.000000</c:v>
                </c:pt>
                <c:pt idx="4">
                  <c:v>3.000000</c:v>
                </c:pt>
                <c:pt idx="5">
                  <c:v>5.000000</c:v>
                </c:pt>
                <c:pt idx="6">
                  <c:v>2.000000</c:v>
                </c:pt>
                <c:pt idx="7">
                  <c:v>4.000000</c:v>
                </c:pt>
                <c:pt idx="8">
                  <c:v>1.000000</c:v>
                </c:pt>
                <c:pt idx="9">
                  <c:v>3.000000</c:v>
                </c:pt>
              </c:numCache>
            </c:numRef>
          </c:xVal>
          <c:yVal>
            <c:numRef>
              <c:f>Sheet1!$C$2:$C$11</c:f>
              <c:numCache>
                <c:ptCount val="10"/>
                <c:pt idx="0">
                  <c:v>3.000000</c:v>
                </c:pt>
                <c:pt idx="1">
                  <c:v>5.000000</c:v>
                </c:pt>
                <c:pt idx="2">
                  <c:v>3.000000</c:v>
                </c:pt>
                <c:pt idx="3">
                  <c:v>5.000000</c:v>
                </c:pt>
                <c:pt idx="4">
                  <c:v>3.000000</c:v>
                </c:pt>
                <c:pt idx="5">
                  <c:v>5.000000</c:v>
                </c:pt>
                <c:pt idx="6">
                  <c:v>3.000000</c:v>
                </c:pt>
                <c:pt idx="7">
                  <c:v>5.000000</c:v>
                </c:pt>
                <c:pt idx="8">
                  <c:v>3.000000</c:v>
                </c:pt>
                <c:pt idx="9">
                  <c:v>5.000000</c:v>
                </c:pt>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Calibri"/>
                  </a:defRPr>
                </a:pPr>
                <a:r>
                  <a:rPr b="1" i="0" strike="noStrike" sz="2400" u="none">
                    <a:solidFill>
                      <a:srgbClr val="000000"/>
                    </a:solidFill>
                    <a:latin typeface="Calibri"/>
                  </a:rPr>
                  <a:t>Homework</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Calibri"/>
                  </a:defRPr>
                </a:pPr>
                <a:r>
                  <a:rPr b="1" i="0" strike="noStrike" sz="2400" u="none">
                    <a:solidFill>
                      <a:srgbClr val="000000"/>
                    </a:solidFill>
                    <a:latin typeface="Calibri"/>
                  </a:rPr>
                  <a:t>Performance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9438"/>
          <c:y val="0.0571558"/>
          <c:w val="0.902725"/>
          <c:h val="0.756971"/>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round/>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0"/>
              </c:numCache>
            </c:numRef>
          </c:xVal>
          <c:yVal>
            <c:numRef>
              <c:f>Sheet1!$C$2:$C$11</c:f>
              <c:numCache>
                <c:ptCount val="0"/>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Calibri"/>
                  </a:defRPr>
                </a:pPr>
                <a:r>
                  <a:rPr b="1" i="0" strike="noStrike" sz="2400" u="none">
                    <a:solidFill>
                      <a:srgbClr val="000000"/>
                    </a:solidFill>
                    <a:latin typeface="Calibri"/>
                  </a:rPr>
                  <a:t>Predictor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Calibri"/>
                  </a:defRPr>
                </a:pPr>
                <a:r>
                  <a:rPr b="1" i="0" strike="noStrike" sz="2400" u="none">
                    <a:solidFill>
                      <a:srgbClr val="000000"/>
                    </a:solidFill>
                    <a:latin typeface="Calibri"/>
                  </a:rPr>
                  <a:t>Outcome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9438"/>
          <c:y val="0.0571558"/>
          <c:w val="0.902725"/>
          <c:h val="0.756971"/>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round/>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0"/>
              </c:numCache>
            </c:numRef>
          </c:xVal>
          <c:yVal>
            <c:numRef>
              <c:f>Sheet1!$C$2:$C$11</c:f>
              <c:numCache>
                <c:ptCount val="0"/>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Calibri"/>
                  </a:defRPr>
                </a:pPr>
                <a:r>
                  <a:rPr b="1" i="0" strike="noStrike" sz="2400" u="none">
                    <a:solidFill>
                      <a:srgbClr val="000000"/>
                    </a:solidFill>
                    <a:latin typeface="Calibri"/>
                  </a:rPr>
                  <a:t>Predictor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Calibri"/>
                  </a:defRPr>
                </a:pPr>
                <a:r>
                  <a:rPr b="1" i="0" strike="noStrike" sz="2400" u="none">
                    <a:solidFill>
                      <a:srgbClr val="000000"/>
                    </a:solidFill>
                    <a:latin typeface="Calibri"/>
                  </a:rPr>
                  <a:t>Outcome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9438"/>
          <c:y val="0.0571558"/>
          <c:w val="0.902725"/>
          <c:h val="0.756971"/>
        </c:manualLayout>
      </c:layout>
      <c:scatterChart>
        <c:scatterStyle val="lineMarker"/>
        <c:varyColors val="0"/>
        <c:ser>
          <c:idx val="0"/>
          <c:order val="0"/>
          <c:tx>
            <c:strRef>
              <c:f>Sheet1!$B$1</c:f>
              <c:strCache>
                <c:ptCount val="1"/>
                <c:pt idx="0">
                  <c:v>Y-Value 1</c:v>
                </c:pt>
              </c:strCache>
            </c:strRef>
          </c:tx>
          <c:spPr>
            <a:solidFill>
              <a:srgbClr val="4F81BD"/>
            </a:solidFill>
            <a:ln w="12700" cap="flat">
              <a:noFill/>
              <a:miter lim="400000"/>
            </a:ln>
            <a:effectLst/>
          </c:spPr>
          <c:marker>
            <c:symbol val="diamond"/>
            <c:size val="6"/>
            <c:spPr>
              <a:solidFill>
                <a:srgbClr val="4F81BD"/>
              </a:solidFill>
              <a:ln w="9525" cap="flat">
                <a:solidFill>
                  <a:srgbClr val="4A7EBB"/>
                </a:solidFill>
                <a:prstDash val="solid"/>
                <a:round/>
              </a:ln>
              <a:effectLst/>
            </c:spPr>
          </c:marker>
          <c:dLbls>
            <c:numFmt formatCode="#,##0" sourceLinked="0"/>
            <c:txPr>
              <a:bodyPr/>
              <a:lstStyle/>
              <a:p>
                <a:pPr>
                  <a:defRPr b="0" i="0" strike="noStrike" sz="2400" u="none">
                    <a:solidFill>
                      <a:srgbClr val="000000"/>
                    </a:solidFill>
                    <a:latin typeface="Calibri"/>
                  </a:defRPr>
                </a:pPr>
              </a:p>
            </c:txPr>
            <c:dLblPos val="t"/>
            <c:showLegendKey val="0"/>
            <c:showVal val="0"/>
            <c:showCatName val="0"/>
            <c:showSerName val="0"/>
            <c:showPercent val="0"/>
            <c:showBubbleSize val="0"/>
            <c:showLeaderLines val="0"/>
          </c:dLbls>
          <c:xVal>
            <c:numRef>
              <c:f>Sheet1!$B$2:$B$11</c:f>
              <c:numCache>
                <c:ptCount val="0"/>
              </c:numCache>
            </c:numRef>
          </c:xVal>
          <c:yVal>
            <c:numRef>
              <c:f>Sheet1!$C$2:$C$11</c:f>
              <c:numCache>
                <c:ptCount val="0"/>
              </c:numCache>
            </c:numRef>
          </c:yVal>
          <c:smooth val="0"/>
        </c:ser>
        <c:axId val="2094734552"/>
        <c:axId val="2094734553"/>
      </c:scatterChart>
      <c:valAx>
        <c:axId val="2094734552"/>
        <c:scaling>
          <c:orientation val="minMax"/>
          <c:max val="7"/>
        </c:scaling>
        <c:delete val="0"/>
        <c:axPos val="b"/>
        <c:title>
          <c:tx>
            <c:rich>
              <a:bodyPr rot="0"/>
              <a:lstStyle/>
              <a:p>
                <a:pPr>
                  <a:defRPr b="1" i="0" strike="noStrike" sz="2400" u="none">
                    <a:solidFill>
                      <a:srgbClr val="000000"/>
                    </a:solidFill>
                    <a:latin typeface="Calibri"/>
                  </a:defRPr>
                </a:pPr>
                <a:r>
                  <a:rPr b="1" i="0" strike="noStrike" sz="2400" u="none">
                    <a:solidFill>
                      <a:srgbClr val="000000"/>
                    </a:solidFill>
                    <a:latin typeface="Calibri"/>
                  </a:rPr>
                  <a:t>Predictor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3"/>
        <c:crosses val="autoZero"/>
        <c:crossBetween val="between"/>
        <c:majorUnit val="1.75"/>
        <c:minorUnit val="0.875"/>
      </c:valAx>
      <c:valAx>
        <c:axId val="2094734553"/>
        <c:scaling>
          <c:orientation val="minMax"/>
          <c:max val="7"/>
        </c:scaling>
        <c:delete val="0"/>
        <c:axPos val="l"/>
        <c:title>
          <c:tx>
            <c:rich>
              <a:bodyPr rot="-5400000"/>
              <a:lstStyle/>
              <a:p>
                <a:pPr>
                  <a:defRPr b="1" i="0" strike="noStrike" sz="2400" u="none">
                    <a:solidFill>
                      <a:srgbClr val="000000"/>
                    </a:solidFill>
                    <a:latin typeface="Calibri"/>
                  </a:defRPr>
                </a:pPr>
                <a:r>
                  <a:rPr b="1" i="0" strike="noStrike" sz="2400" u="none">
                    <a:solidFill>
                      <a:srgbClr val="000000"/>
                    </a:solidFill>
                    <a:latin typeface="Calibri"/>
                  </a:rPr>
                  <a:t>Outcome Variable</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400" u="none">
                <a:solidFill>
                  <a:srgbClr val="000000"/>
                </a:solidFill>
                <a:latin typeface="Calibri"/>
              </a:defRPr>
            </a:pPr>
          </a:p>
        </c:txPr>
        <c:crossAx val="2094734552"/>
        <c:crosses val="autoZero"/>
        <c:crossBetween val="between"/>
        <c:majorUnit val="1.75"/>
        <c:minorUnit val="0.87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Essentially any time we’re dealing with non-independence, we use multilevel or mixed effects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At level 1, we model the effects of homework, as well as a dummy-coded factor for group. The grouping factor accounts for all differences in the DV that can be explained at the group level, and the homework factor explains the effects of homework. What’s leftover is individual-level error (eij). Then, at the group-level, we take those dummy-coded group coefficients, which are essentially the means for each group, and we predict them with a group-level model. In the simplest case, this group-level model has only an intercept, but the important thing is the error term. The error term of the level 2 model captures the amount of variance at level two, and is separate from the level 1 error term. Since we have two error terms now, we’ve partitioned the error variance back into its sources. We no longer have a single, contaminated error term that violates the assumptions of independent errors - we have two error terms, each of which is independent.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Essentially, we allow each group to have its own intercept, allowing the mean levels of our DV to vary across groups. At level two, we predict this variance allowing it to have its own error term. Sometimes these are called modelled effects, because we’re fitting a model for them (the intercepts).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Essentially, we allow each group to have its own intercept, allowing the mean levels of our DV to vary across groups. At level two, we predict this variance allowing it to have its own error term. Sometimes these are called modelled effects, because we’re fitting a model for them (the intercepts).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This assumption is general given and then we move on from there taking it for granted that we need to do MLM because we have violations of assumptions of independence. But the deeper you get into MLM the more this metaphor starts to wear a little thing. So what I’m going to try to do is unpack the real reason we need to do MLM at the core statistical level through an example. I find this metaphor really helpful when I think about MLM conceptually.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Conceptually why we don’t care about independence of observations when it happens to be a treatment. Because then we’re modelling differences in the means around which we expect there to be error. Once you’ve modelled the difference in the means caused by a fixed effect you’re ok with the dependence it caused because you’ve captured it. </a:t>
            </a:r>
          </a:p>
          <a:p>
            <a:pPr/>
          </a:p>
          <a:p>
            <a:pPr/>
            <a:r>
              <a:t>When we give the typical explanation of multilevel modelling, we use a students within schools example, or patients within sites, and say that within a school/site, observations are ‘more similar than two random observations’ and to account for that increased similarity we need to model the nesting. But to be more statistically accurate, the problem is that if observations share the error of a ‘higher-level’ factor such as school, then this violates the assumptions of independence of errors in OLS - there is non-independence of observations (which really means non-independence of errors) in the data. To account for this, we need to model the different sources of error, so we need a random effect to account for the group-level error which causes observations at level 1 to be clustered. </a:t>
            </a:r>
          </a:p>
          <a:p>
            <a:pPr/>
          </a:p>
          <a:p>
            <a:pPr/>
            <a:r>
              <a:t>We don’t require independence if we model the causes of non-independence (like conditions). If we meant to cause dependence, that’s just called a fixed effect (more on that later). It’s when we didn’t mean to cause dependence (usually) that we have random effects (more on that later too).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The true value we’re estimating here could be a population mean, could be a beta weight, could be a correlation, etc. There is a true value, and we take observations to get at it.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The key observation here is that each level 1 ball is made up of two error terms. The level 2 error and the level 1 error. The sample has non-independent errors in that each level 1 ball shares a level 2 error term with many other balls. We can’t model this with a standard ordinary least squares regression because that only has one error term. It can only model a single error distribution, not scores that come from multiple error distributions. </a:t>
            </a:r>
          </a:p>
          <a:p>
            <a:pPr/>
          </a:p>
          <a:p>
            <a:pPr/>
            <a:r>
              <a:t>When we ignore correlated errors, we assume we have more information than we really do about the state of the world, so our standard errors will be overly narrow.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The key observation here is that each level 1 ball is made up of two error terms. The level 2 error and the level 1 error. The sample has non-independent errors in that each level 1 ball shares a level 2 error term with many other balls. We can’t model this with a standard ordinary least squares regression because that only has one error term. It can only model a single error distribution, not scores that come from multiple error distributions.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By assuming that the errors are independent, we essentially overestimate the amount of information we have. We assume we have N (say, 40) observations that are independent of one another, or 40 independent estimates of our parameter. But really, we have 8 estimates (at level 2), and then at level 1 we have, say, 5 estimates of each of those 8 parameters. But if our 8 level 2 estimates happen to randomly deviate in the same direction from the true value, then our overall estimate will be off - and this is far more likely that if we truly had 40 independent observations.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defRPr sz="3000"/>
            </a:pPr>
            <a:r>
              <a:t>Here, it could be that worse teachers assign more homework, so at the group level, homework is negatively correlated with performance. Or we could find the opposite pattern. There’s no statistical requirement for the two levels to be at all similar. </a:t>
            </a:r>
          </a:p>
          <a:p>
            <a:pPr>
              <a:defRPr sz="3000"/>
            </a:pPr>
          </a:p>
          <a:p>
            <a:pPr>
              <a:defRPr sz="3000"/>
            </a:pPr>
            <a:r>
              <a:t>Immigrants within counties and anxiety/depression links within versus between people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At level 1, we model the effects of homework, as well as a random intercept for group. The random intercept accounts for all differences in the DV that can be explained at the group level, and the homework factor explains the effects of homework. What’s leftover is individual-level error (eij). Then, at the group-level, we take those random intercepts, which are essentially the means for each group, and we predict them with a group-level model. In the simplest case, this group-level model has only an intercept, but the important thing is the error term. The error term of the level 2 model captures the amount of variance at level two, and is separate from the level 1 error term. Since we have two error terms now, we’ve partitioned the error variance back into its sources. We no longer have a single, contaminated error term that violates the assumptions of independent errors - we have two error terms, each of which is independent.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Shape 518"/>
          <p:cNvSpPr/>
          <p:nvPr>
            <p:ph type="sldImg"/>
          </p:nvPr>
        </p:nvSpPr>
        <p:spPr>
          <a:prstGeom prst="rect">
            <a:avLst/>
          </a:prstGeom>
        </p:spPr>
        <p:txBody>
          <a:bodyPr/>
          <a:lstStyle/>
          <a:p>
            <a:pPr/>
          </a:p>
        </p:txBody>
      </p:sp>
      <p:sp>
        <p:nvSpPr>
          <p:cNvPr id="519" name="Shape 519"/>
          <p:cNvSpPr/>
          <p:nvPr>
            <p:ph type="body" sz="quarter" idx="1"/>
          </p:nvPr>
        </p:nvSpPr>
        <p:spPr>
          <a:prstGeom prst="rect">
            <a:avLst/>
          </a:prstGeom>
        </p:spPr>
        <p:txBody>
          <a:bodyPr/>
          <a:lstStyle/>
          <a:p>
            <a:pPr/>
            <a:r>
              <a:t>Real life example - presidential election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a:r>
              <a:t>Remember how I said we didn’t care about dependence caused by fixed effects? Or rather, we do care about it, but we know about the dependence caused by fixed effects in the sense that we want to model it and look at the effects of specific levels of the fixed effect. With random effects, we’re not interested in the specific levels - they represent sampling from a random distribution.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a:r>
              <a:t>To simplify, wherever there is a factor that might cause pockets of similarity in the data (due to shared errors) we model a random effect. When something causes pockets of similarity due to shared effects, we model a fixed effect. That’s not terminology I’ve seen elsewhere but it’s a rephrasing of the two rules of random effects. If they cause observations to be more similar, and they’re representative of a larger category of possible effects, then model as a random effect.</a:t>
            </a:r>
          </a:p>
          <a:p>
            <a:pPr/>
          </a:p>
          <a:p>
            <a:pPr/>
            <a:r>
              <a:t>So, a random effect is generally something that can be expected to have a nonsystematic,</a:t>
            </a:r>
          </a:p>
          <a:p>
            <a:pPr/>
            <a:r>
              <a:t>idiosyncratic, unpredictable, or “random” influence on your data. In</a:t>
            </a:r>
          </a:p>
          <a:p>
            <a:pPr/>
            <a:r>
              <a:t>experiments, that’s often “subject” and “item”, and you generally want to</a:t>
            </a:r>
          </a:p>
          <a:p>
            <a:pPr/>
            <a:r>
              <a:t>generalize over the idiosyncrasies of individual subjects and items.</a:t>
            </a:r>
          </a:p>
          <a:p>
            <a:pPr/>
            <a:r>
              <a:t>Fixed effects on the other hand are expected to have a systematic and predictable</a:t>
            </a:r>
          </a:p>
          <a:p>
            <a:pPr/>
            <a:r>
              <a:t>influence on your data.</a:t>
            </a:r>
          </a:p>
          <a:p>
            <a:pPr/>
            <a:r>
              <a:t>But there’s more to it. One definition of fixed effects says that fixed effects</a:t>
            </a:r>
          </a:p>
          <a:p>
            <a:pPr/>
            <a:r>
              <a:t>“exhaust the population of interest”, or they exhaust “the levels of a factor”.</a:t>
            </a:r>
          </a:p>
          <a:p>
            <a:pPr/>
            <a:r>
              <a:t>Think back of sex. There’s only “male” or “female” for the variable “gender” in</a:t>
            </a:r>
          </a:p>
          <a:p>
            <a:pPr/>
            <a:r>
              <a:t>our study, so these are the only two levels of this factor. Our experiment includes</a:t>
            </a:r>
          </a:p>
          <a:p>
            <a:pPr/>
            <a:r>
              <a:t>both categories and thus exhausts the category sex. With our factor “politeness”</a:t>
            </a:r>
          </a:p>
          <a:p>
            <a:pPr/>
            <a:r>
              <a:t>it’s a bit trickier. You could imagine that there are more politeness levels than just</a:t>
            </a:r>
          </a:p>
          <a:p>
            <a:pPr/>
            <a:r>
              <a:t>the two that we tested. But in the context of our experiment, we operationally</a:t>
            </a:r>
          </a:p>
          <a:p>
            <a:pPr/>
            <a:r>
              <a:t>defined politeness as the difference between these two categories – and because</a:t>
            </a:r>
          </a:p>
          <a:p>
            <a:pPr/>
            <a:r>
              <a:t>we tested both, we fully “exhaust” the factor politeness (as defined by us).</a:t>
            </a:r>
          </a:p>
          <a:p>
            <a:pPr/>
          </a:p>
          <a:p>
            <a:pPr/>
            <a:r>
              <a:t>In contrast, random effects generally sample from the population of interest. That</a:t>
            </a:r>
          </a:p>
          <a:p>
            <a:pPr/>
            <a:r>
              <a:t>means that they are far away from “exhausting the population” … because there’s</a:t>
            </a:r>
          </a:p>
          <a:p>
            <a:pPr/>
            <a:r>
              <a:t>usually many many more subjects or items that you could have tested. The levels</a:t>
            </a:r>
          </a:p>
          <a:p>
            <a:pPr/>
            <a:r>
              <a:t>of the factor in your experiment is a tiny subset of the levels “out there” in the</a:t>
            </a:r>
          </a:p>
          <a:p>
            <a:pPr/>
            <a:r>
              <a:t>world.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Shape 588"/>
          <p:cNvSpPr/>
          <p:nvPr>
            <p:ph type="sldImg"/>
          </p:nvPr>
        </p:nvSpPr>
        <p:spPr>
          <a:prstGeom prst="rect">
            <a:avLst/>
          </a:prstGeom>
        </p:spPr>
        <p:txBody>
          <a:bodyPr/>
          <a:lstStyle/>
          <a:p>
            <a:pPr/>
          </a:p>
        </p:txBody>
      </p:sp>
      <p:sp>
        <p:nvSpPr>
          <p:cNvPr id="589" name="Shape 589"/>
          <p:cNvSpPr/>
          <p:nvPr>
            <p:ph type="body" sz="quarter" idx="1"/>
          </p:nvPr>
        </p:nvSpPr>
        <p:spPr>
          <a:prstGeom prst="rect">
            <a:avLst/>
          </a:prstGeom>
        </p:spPr>
        <p:txBody>
          <a:bodyPr/>
          <a:lstStyle/>
          <a:p>
            <a:pPr/>
            <a:r>
              <a:t>To simplify, wherever there is a factor that might cause pockets of similarity in the data (due to shared errors) we model a random effect. When something causes pockets of similarity due to shared effects, we model a fixed effect. That’s not terminology I’ve seen elsewhere but it’s a rephrasing of the two rules of random effects. If they cause observations to be more similar, and they’re representative of a larger category of possible effects, then model as a random effect.</a:t>
            </a:r>
          </a:p>
          <a:p>
            <a:pPr/>
          </a:p>
          <a:p>
            <a:pPr/>
            <a:r>
              <a:t>So, a random effect is generally something that can be expected to have a nonsystematic,</a:t>
            </a:r>
          </a:p>
          <a:p>
            <a:pPr/>
            <a:r>
              <a:t>idiosyncratic, unpredictable, or “random” influence on your data. In</a:t>
            </a:r>
          </a:p>
          <a:p>
            <a:pPr/>
            <a:r>
              <a:t>experiments, that’s often “subject” and “item”, and you generally want to</a:t>
            </a:r>
          </a:p>
          <a:p>
            <a:pPr/>
            <a:r>
              <a:t>generalize over the idiosyncrasies of individual subjects and items.</a:t>
            </a:r>
          </a:p>
          <a:p>
            <a:pPr/>
            <a:r>
              <a:t>Fixed effects on the other hand are expected to have a systematic and predictable</a:t>
            </a:r>
          </a:p>
          <a:p>
            <a:pPr/>
            <a:r>
              <a:t>influence on your data.</a:t>
            </a:r>
          </a:p>
          <a:p>
            <a:pPr/>
            <a:r>
              <a:t>But there’s more to it. One definition of fixed effects says that fixed effects</a:t>
            </a:r>
          </a:p>
          <a:p>
            <a:pPr/>
            <a:r>
              <a:t>“exhaust the population of interest”, or they exhaust “the levels of a factor”.</a:t>
            </a:r>
          </a:p>
          <a:p>
            <a:pPr/>
            <a:r>
              <a:t>Think back of sex. There’s only “male” or “female” for the variable “gender” in</a:t>
            </a:r>
          </a:p>
          <a:p>
            <a:pPr/>
            <a:r>
              <a:t>our study, so these are the only two levels of this factor. Our experiment includes</a:t>
            </a:r>
          </a:p>
          <a:p>
            <a:pPr/>
            <a:r>
              <a:t>both categories and thus exhausts the category sex. With our factor “politeness”</a:t>
            </a:r>
          </a:p>
          <a:p>
            <a:pPr/>
            <a:r>
              <a:t>it’s a bit trickier. You could imagine that there are more politeness levels than just</a:t>
            </a:r>
          </a:p>
          <a:p>
            <a:pPr/>
            <a:r>
              <a:t>the two that we tested. But in the context of our experiment, we operationally</a:t>
            </a:r>
          </a:p>
          <a:p>
            <a:pPr/>
            <a:r>
              <a:t>defined politeness as the difference between these two categories – and because</a:t>
            </a:r>
          </a:p>
          <a:p>
            <a:pPr/>
            <a:r>
              <a:t>we tested both, we fully “exhaust” the factor politeness (as defined by us).</a:t>
            </a:r>
          </a:p>
          <a:p>
            <a:pPr/>
          </a:p>
          <a:p>
            <a:pPr/>
            <a:r>
              <a:t>In contrast, random effects generally sample from the population of interest. That</a:t>
            </a:r>
          </a:p>
          <a:p>
            <a:pPr/>
            <a:r>
              <a:t>means that they are far away from “exhausting the population” … because there’s</a:t>
            </a:r>
          </a:p>
          <a:p>
            <a:pPr/>
            <a:r>
              <a:t>usually many many more subjects or items that you could have tested. The levels</a:t>
            </a:r>
          </a:p>
          <a:p>
            <a:pPr/>
            <a:r>
              <a:t>of the factor in your experiment is a tiny subset of the levels “out there” in the</a:t>
            </a:r>
          </a:p>
          <a:p>
            <a:pPr/>
            <a:r>
              <a:t>world.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p>
            <a:pPr/>
            <a:r>
              <a:t>Essentially, we allow each group to have its own intercept, allowing the mean levels of our DV to vary across groups. At level two, we predict this variance allowing it to have its own error term. Sometimes these are called modelled effects, because we’re fitting a model for them (the intercepts).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Shape 600"/>
          <p:cNvSpPr/>
          <p:nvPr>
            <p:ph type="sldImg"/>
          </p:nvPr>
        </p:nvSpPr>
        <p:spPr>
          <a:prstGeom prst="rect">
            <a:avLst/>
          </a:prstGeom>
        </p:spPr>
        <p:txBody>
          <a:bodyPr/>
          <a:lstStyle/>
          <a:p>
            <a:pPr/>
          </a:p>
        </p:txBody>
      </p:sp>
      <p:sp>
        <p:nvSpPr>
          <p:cNvPr id="601" name="Shape 601"/>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a:r>
              <a:t>The biggest challenge I’m coming up to is just getting from explaining clustering and dependence of errors, to then explaining random intercepts and slopes. They seem barely related at the visual level. The link is that essentially we allow the intercepts to vary, and we model the variance (i.e. we predict them with an error term). This allows us to separate out group-level variation in the intercepts. I just have to figure out how to clearly explain that and then move on to random intercepts. Other presentations just seem to breeze past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Shape 637"/>
          <p:cNvSpPr/>
          <p:nvPr>
            <p:ph type="sldImg"/>
          </p:nvPr>
        </p:nvSpPr>
        <p:spPr>
          <a:prstGeom prst="rect">
            <a:avLst/>
          </a:prstGeom>
        </p:spPr>
        <p:txBody>
          <a:bodyPr/>
          <a:lstStyle/>
          <a:p>
            <a:pPr/>
          </a:p>
        </p:txBody>
      </p:sp>
      <p:sp>
        <p:nvSpPr>
          <p:cNvPr id="638" name="Shape 638"/>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a:r>
              <a:t>Note that we also have random intercepts here - it very rarely makes sense to have random slopes without random intercepts.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Shape 676"/>
          <p:cNvSpPr/>
          <p:nvPr>
            <p:ph type="sldImg"/>
          </p:nvPr>
        </p:nvSpPr>
        <p:spPr>
          <a:prstGeom prst="rect">
            <a:avLst/>
          </a:prstGeom>
        </p:spPr>
        <p:txBody>
          <a:bodyPr/>
          <a:lstStyle/>
          <a:p>
            <a:pPr/>
          </a:p>
        </p:txBody>
      </p:sp>
      <p:sp>
        <p:nvSpPr>
          <p:cNvPr id="677" name="Shape 677"/>
          <p:cNvSpPr/>
          <p:nvPr>
            <p:ph type="body" sz="quarter" idx="1"/>
          </p:nvPr>
        </p:nvSpPr>
        <p:spPr>
          <a:prstGeom prst="rect">
            <a:avLst/>
          </a:prstGeom>
        </p:spPr>
        <p:txBody>
          <a:bodyPr/>
          <a:lstStyle/>
          <a:p>
            <a:pPr/>
            <a:r>
              <a:t>A cross-level interaction is allowing for specific, fixed variation in a level 1 effect as a function of a level 2 variable. </a:t>
            </a:r>
          </a:p>
          <a:p>
            <a:pPr/>
          </a:p>
          <a:p>
            <a:pPr/>
            <a:r>
              <a:t>Essentially, cross-level interactions are to random slopes what fixed level 1 effects are to random intercepts. They may explain some of the possible random variation.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Shape 696"/>
          <p:cNvSpPr/>
          <p:nvPr>
            <p:ph type="sldImg"/>
          </p:nvPr>
        </p:nvSpPr>
        <p:spPr>
          <a:prstGeom prst="rect">
            <a:avLst/>
          </a:prstGeom>
        </p:spPr>
        <p:txBody>
          <a:bodyPr/>
          <a:lstStyle/>
          <a:p>
            <a:pPr/>
          </a:p>
        </p:txBody>
      </p:sp>
      <p:sp>
        <p:nvSpPr>
          <p:cNvPr id="697" name="Shape 697"/>
          <p:cNvSpPr/>
          <p:nvPr>
            <p:ph type="body" sz="quarter" idx="1"/>
          </p:nvPr>
        </p:nvSpPr>
        <p:spPr>
          <a:prstGeom prst="rect">
            <a:avLst/>
          </a:prstGeom>
        </p:spPr>
        <p:txBody>
          <a:bodyPr/>
          <a:lstStyle/>
          <a:p>
            <a:pPr/>
            <a:r>
              <a:t>So there’s the reason that we have to properly account for non-independence (which increases our power to find a real within-unit effect, but also squashes a lot of spurious effects). And then there’s a reason we might want to do it, which is that it allows us to do all kinds of cool extra analyses.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 1. (i.e. the N they each represent, or the standard error of the group) </a:t>
            </a:r>
          </a:p>
          <a:p>
            <a:pPr/>
          </a:p>
          <a:p>
            <a:pPr/>
            <a:r>
              <a:t>What if I have social groups of different sizes and I want to look at a correlation? Averaging ignores the weight that should be given to groups that have more observations (i.e. more members). Same goes for a participant with 50% missing trials in a reaction time experiment. Average their reaction time as a DV ignores the fact that their value is much less reliable than others. </a:t>
            </a:r>
          </a:p>
          <a:p>
            <a:pPr/>
          </a:p>
          <a:p>
            <a:pPr/>
            <a:r>
              <a:t>4. (This is why longitudinal researchers were early adopters of mixed models)</a:t>
            </a:r>
          </a:p>
          <a:p>
            <a:pPr/>
          </a:p>
          <a:p>
            <a:pPr/>
            <a:r>
              <a:t>Also: Ignores the random nature of level 1 distribution, doesn’t let us generalise to level 1 population (i.e. generalise to stimuli outside our sample). Less of a problem the bigger your sample of stimuli is.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Shape 701"/>
          <p:cNvSpPr/>
          <p:nvPr>
            <p:ph type="sldImg"/>
          </p:nvPr>
        </p:nvSpPr>
        <p:spPr>
          <a:prstGeom prst="rect">
            <a:avLst/>
          </a:prstGeom>
        </p:spPr>
        <p:txBody>
          <a:bodyPr/>
          <a:lstStyle/>
          <a:p>
            <a:pPr/>
          </a:p>
        </p:txBody>
      </p:sp>
      <p:sp>
        <p:nvSpPr>
          <p:cNvPr id="702" name="Shape 702"/>
          <p:cNvSpPr/>
          <p:nvPr>
            <p:ph type="body" sz="quarter" idx="1"/>
          </p:nvPr>
        </p:nvSpPr>
        <p:spPr>
          <a:prstGeom prst="rect">
            <a:avLst/>
          </a:prstGeom>
        </p:spPr>
        <p:txBody>
          <a:bodyPr/>
          <a:lstStyle/>
          <a:p>
            <a:pPr/>
          </a:p>
          <a:p>
            <a:pPr/>
            <a:r>
              <a:t>At level 1, I recommend that in general, continuous measures should be entered group-mean centered. This eliminates the influence of level 2 differences in pre- dictors from an analysis. For example, assume a diary study in which some par- ticipants are depressed and some are not, and the focus is on individual differences in reactions to negative events, a “slopes as outcomes” analysis with daily self- esteem as the outcome (e.g., Nezlek &amp; Gable, 2001).</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Shape 709"/>
          <p:cNvSpPr/>
          <p:nvPr>
            <p:ph type="sldImg"/>
          </p:nvPr>
        </p:nvSpPr>
        <p:spPr>
          <a:prstGeom prst="rect">
            <a:avLst/>
          </a:prstGeom>
        </p:spPr>
        <p:txBody>
          <a:bodyPr/>
          <a:lstStyle/>
          <a:p>
            <a:pPr/>
          </a:p>
        </p:txBody>
      </p:sp>
      <p:sp>
        <p:nvSpPr>
          <p:cNvPr id="710" name="Shape 710"/>
          <p:cNvSpPr/>
          <p:nvPr>
            <p:ph type="body" sz="quarter" idx="1"/>
          </p:nvPr>
        </p:nvSpPr>
        <p:spPr>
          <a:prstGeom prst="rect">
            <a:avLst/>
          </a:prstGeom>
        </p:spPr>
        <p:txBody>
          <a:bodyPr/>
          <a:lstStyle/>
          <a:p>
            <a:pPr/>
            <a:r>
              <a:t>Example: Could tell us that most of the variation in performance is between classes - so teacher effects probably where we want to do our investigating. Or, could tell us it’s all between students - so not much difference in teaching. Etc.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Here I’ve shown how the dummy-code would remove the differences in the DV. If you just fit a simple trend line to this data, it would still not quite capture the within-group effects, but remember that in regression each IV is estimated holding other IVs constant. Since that means group differences are held constant when estimating the effects of homework, the group differences in the IV (homework) would also be removed when estimating the effects of homework.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From Nezlek’s MLM textbook “In disaggregation analyses, analyses are conducted at level 1 (in a two-level data set). In such analyses, level 2 measures are “brought down” to level 1 (level 2 measures are repeated for all the level 1 units nested within their corresponding level 2 unit) and treated as if they were level 1 measures. In a diary study, this would entail assigning individual differences such as personality measures with each day of data a person provided. In a group study, it would entail assigning group level measures to all of the individuals in a group.”</a:t>
            </a: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7" name="Shape 117"/>
          <p:cNvSpPr/>
          <p:nvPr>
            <p:ph type="title"/>
          </p:nvPr>
        </p:nvSpPr>
        <p:spPr>
          <a:xfrm>
            <a:off x="650239" y="130952"/>
            <a:ext cx="11704322" cy="2144888"/>
          </a:xfrm>
          <a:prstGeom prst="rect">
            <a:avLst/>
          </a:prstGeom>
        </p:spPr>
        <p:txBody>
          <a:bodyPr lIns="65023" tIns="65023" rIns="65023" bIns="65023"/>
          <a:lstStyle>
            <a:lvl1pPr defTabSz="457200">
              <a:defRPr sz="6200">
                <a:latin typeface="Calibri"/>
                <a:ea typeface="Calibri"/>
                <a:cs typeface="Calibri"/>
                <a:sym typeface="Calibri"/>
              </a:defRPr>
            </a:lvl1pPr>
          </a:lstStyle>
          <a:p>
            <a:pPr/>
            <a:r>
              <a:t>Title Text</a:t>
            </a:r>
          </a:p>
        </p:txBody>
      </p:sp>
      <p:sp>
        <p:nvSpPr>
          <p:cNvPr id="118" name="Shape 118"/>
          <p:cNvSpPr/>
          <p:nvPr>
            <p:ph type="body" idx="1"/>
          </p:nvPr>
        </p:nvSpPr>
        <p:spPr>
          <a:xfrm>
            <a:off x="650239" y="2275839"/>
            <a:ext cx="11704322" cy="7477761"/>
          </a:xfrm>
          <a:prstGeom prst="rect">
            <a:avLst/>
          </a:prstGeom>
        </p:spPr>
        <p:txBody>
          <a:bodyPr lIns="65023" tIns="65023" rIns="65023" bIns="65023" anchor="t"/>
          <a:lstStyle>
            <a:lvl1pPr marL="471487" indent="-471487" defTabSz="457200">
              <a:spcBef>
                <a:spcPts val="700"/>
              </a:spcBef>
              <a:buSzPct val="100000"/>
              <a:buFont typeface="Arial"/>
              <a:defRPr sz="4400">
                <a:latin typeface="Calibri"/>
                <a:ea typeface="Calibri"/>
                <a:cs typeface="Calibri"/>
                <a:sym typeface="Calibri"/>
              </a:defRPr>
            </a:lvl1pPr>
            <a:lvl2pPr marL="906235" indent="-449035" defTabSz="457200">
              <a:spcBef>
                <a:spcPts val="700"/>
              </a:spcBef>
              <a:buSzPct val="100000"/>
              <a:buFont typeface="Arial"/>
              <a:buChar char="–"/>
              <a:defRPr sz="4400">
                <a:latin typeface="Calibri"/>
                <a:ea typeface="Calibri"/>
                <a:cs typeface="Calibri"/>
                <a:sym typeface="Calibri"/>
              </a:defRPr>
            </a:lvl2pPr>
            <a:lvl3pPr indent="-419100" defTabSz="457200">
              <a:spcBef>
                <a:spcPts val="700"/>
              </a:spcBef>
              <a:buSzPct val="100000"/>
              <a:buFont typeface="Arial"/>
              <a:defRPr sz="4400">
                <a:latin typeface="Calibri"/>
                <a:ea typeface="Calibri"/>
                <a:cs typeface="Calibri"/>
                <a:sym typeface="Calibri"/>
              </a:defRPr>
            </a:lvl3pPr>
            <a:lvl4pPr marL="1874520" indent="-502920" defTabSz="457200">
              <a:spcBef>
                <a:spcPts val="700"/>
              </a:spcBef>
              <a:buSzPct val="100000"/>
              <a:buFont typeface="Arial"/>
              <a:buChar char="–"/>
              <a:defRPr sz="4400">
                <a:latin typeface="Calibri"/>
                <a:ea typeface="Calibri"/>
                <a:cs typeface="Calibri"/>
                <a:sym typeface="Calibri"/>
              </a:defRPr>
            </a:lvl4pPr>
            <a:lvl5pPr marL="2331720" indent="-502920" defTabSz="4572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9320107" y="9114112"/>
            <a:ext cx="3034454" cy="371349"/>
          </a:xfrm>
          <a:prstGeom prst="rect">
            <a:avLst/>
          </a:prstGeom>
        </p:spPr>
        <p:txBody>
          <a:bodyPr wrap="square" lIns="65023" tIns="65023" rIns="65023" bIns="65023" anchor="ctr"/>
          <a:lstStyle>
            <a:lvl1pPr algn="r" defTabSz="4572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6" name="Shape 126"/>
          <p:cNvSpPr/>
          <p:nvPr>
            <p:ph type="title"/>
          </p:nvPr>
        </p:nvSpPr>
        <p:spPr>
          <a:xfrm>
            <a:off x="650239" y="130952"/>
            <a:ext cx="11704322" cy="2144888"/>
          </a:xfrm>
          <a:prstGeom prst="rect">
            <a:avLst/>
          </a:prstGeom>
        </p:spPr>
        <p:txBody>
          <a:bodyPr lIns="65023" tIns="65023" rIns="65023" bIns="65023"/>
          <a:lstStyle>
            <a:lvl1pPr defTabSz="457200">
              <a:defRPr sz="6200">
                <a:latin typeface="Calibri"/>
                <a:ea typeface="Calibri"/>
                <a:cs typeface="Calibri"/>
                <a:sym typeface="Calibri"/>
              </a:defRPr>
            </a:lvl1pPr>
          </a:lstStyle>
          <a:p>
            <a:pPr/>
            <a:r>
              <a:t>Title Text</a:t>
            </a:r>
          </a:p>
        </p:txBody>
      </p:sp>
      <p:sp>
        <p:nvSpPr>
          <p:cNvPr id="127" name="Shape 127"/>
          <p:cNvSpPr/>
          <p:nvPr>
            <p:ph type="body" idx="1"/>
          </p:nvPr>
        </p:nvSpPr>
        <p:spPr>
          <a:xfrm>
            <a:off x="650239" y="2275839"/>
            <a:ext cx="11704322" cy="7477761"/>
          </a:xfrm>
          <a:prstGeom prst="rect">
            <a:avLst/>
          </a:prstGeom>
        </p:spPr>
        <p:txBody>
          <a:bodyPr lIns="65023" tIns="65023" rIns="65023" bIns="65023" anchor="t"/>
          <a:lstStyle>
            <a:lvl1pPr marL="471487" indent="-471487" defTabSz="457200">
              <a:spcBef>
                <a:spcPts val="700"/>
              </a:spcBef>
              <a:buSzPct val="100000"/>
              <a:buFont typeface="Arial"/>
              <a:defRPr sz="4400">
                <a:latin typeface="Calibri"/>
                <a:ea typeface="Calibri"/>
                <a:cs typeface="Calibri"/>
                <a:sym typeface="Calibri"/>
              </a:defRPr>
            </a:lvl1pPr>
            <a:lvl2pPr marL="906235" indent="-449035" defTabSz="457200">
              <a:spcBef>
                <a:spcPts val="700"/>
              </a:spcBef>
              <a:buSzPct val="100000"/>
              <a:buFont typeface="Arial"/>
              <a:buChar char="–"/>
              <a:defRPr sz="4400">
                <a:latin typeface="Calibri"/>
                <a:ea typeface="Calibri"/>
                <a:cs typeface="Calibri"/>
                <a:sym typeface="Calibri"/>
              </a:defRPr>
            </a:lvl2pPr>
            <a:lvl3pPr indent="-419100" defTabSz="457200">
              <a:spcBef>
                <a:spcPts val="700"/>
              </a:spcBef>
              <a:buSzPct val="100000"/>
              <a:buFont typeface="Arial"/>
              <a:defRPr sz="4400">
                <a:latin typeface="Calibri"/>
                <a:ea typeface="Calibri"/>
                <a:cs typeface="Calibri"/>
                <a:sym typeface="Calibri"/>
              </a:defRPr>
            </a:lvl3pPr>
            <a:lvl4pPr marL="1874520" indent="-502920" defTabSz="457200">
              <a:spcBef>
                <a:spcPts val="700"/>
              </a:spcBef>
              <a:buSzPct val="100000"/>
              <a:buFont typeface="Arial"/>
              <a:buChar char="–"/>
              <a:defRPr sz="4400">
                <a:latin typeface="Calibri"/>
                <a:ea typeface="Calibri"/>
                <a:cs typeface="Calibri"/>
                <a:sym typeface="Calibri"/>
              </a:defRPr>
            </a:lvl4pPr>
            <a:lvl5pPr marL="2331720" indent="-502920" defTabSz="457200">
              <a:spcBef>
                <a:spcPts val="7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9320107" y="9114112"/>
            <a:ext cx="3034454" cy="371349"/>
          </a:xfrm>
          <a:prstGeom prst="rect">
            <a:avLst/>
          </a:prstGeom>
        </p:spPr>
        <p:txBody>
          <a:bodyPr wrap="square" lIns="65023" tIns="65023" rIns="65023" bIns="65023" anchor="ctr"/>
          <a:lstStyle>
            <a:lvl1pPr algn="r" defTabSz="45720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35" name="Shape 135"/>
          <p:cNvSpPr/>
          <p:nvPr>
            <p:ph type="title"/>
          </p:nvPr>
        </p:nvSpPr>
        <p:spPr>
          <a:xfrm>
            <a:off x="650239" y="390596"/>
            <a:ext cx="11704322" cy="1625601"/>
          </a:xfrm>
          <a:prstGeom prst="rect">
            <a:avLst/>
          </a:prstGeom>
        </p:spPr>
        <p:txBody>
          <a:bodyPr lIns="65023" tIns="65023" rIns="65023" bIns="65023"/>
          <a:lstStyle>
            <a:lvl1pPr defTabSz="650240">
              <a:defRPr sz="6200">
                <a:latin typeface="Calibri"/>
                <a:ea typeface="Calibri"/>
                <a:cs typeface="Calibri"/>
                <a:sym typeface="Calibri"/>
              </a:defRPr>
            </a:lvl1pPr>
          </a:lstStyle>
          <a:p>
            <a:pPr/>
            <a:r>
              <a:t>Title Text</a:t>
            </a:r>
          </a:p>
        </p:txBody>
      </p:sp>
      <p:sp>
        <p:nvSpPr>
          <p:cNvPr id="136" name="Shape 136"/>
          <p:cNvSpPr/>
          <p:nvPr>
            <p:ph type="body" idx="1"/>
          </p:nvPr>
        </p:nvSpPr>
        <p:spPr>
          <a:xfrm>
            <a:off x="650239" y="2275839"/>
            <a:ext cx="11704322" cy="6436927"/>
          </a:xfrm>
          <a:prstGeom prst="rect">
            <a:avLst/>
          </a:prstGeom>
        </p:spPr>
        <p:txBody>
          <a:bodyPr lIns="65023" tIns="65023" rIns="65023" bIns="65023" anchor="t"/>
          <a:lstStyle>
            <a:lvl1pPr marL="471487" indent="-471487" defTabSz="650240">
              <a:spcBef>
                <a:spcPts val="1000"/>
              </a:spcBef>
              <a:buSzPct val="100000"/>
              <a:buFont typeface="Arial"/>
              <a:defRPr sz="4400">
                <a:latin typeface="Calibri"/>
                <a:ea typeface="Calibri"/>
                <a:cs typeface="Calibri"/>
                <a:sym typeface="Calibri"/>
              </a:defRPr>
            </a:lvl1pPr>
            <a:lvl2pPr marL="906235" indent="-449035" defTabSz="650240">
              <a:spcBef>
                <a:spcPts val="1000"/>
              </a:spcBef>
              <a:buSzPct val="100000"/>
              <a:buFont typeface="Arial"/>
              <a:buChar char="–"/>
              <a:defRPr sz="4400">
                <a:latin typeface="Calibri"/>
                <a:ea typeface="Calibri"/>
                <a:cs typeface="Calibri"/>
                <a:sym typeface="Calibri"/>
              </a:defRPr>
            </a:lvl2pPr>
            <a:lvl3pPr indent="-419100" defTabSz="650240">
              <a:spcBef>
                <a:spcPts val="1000"/>
              </a:spcBef>
              <a:buSzPct val="100000"/>
              <a:buFont typeface="Arial"/>
              <a:defRPr sz="4400">
                <a:latin typeface="Calibri"/>
                <a:ea typeface="Calibri"/>
                <a:cs typeface="Calibri"/>
                <a:sym typeface="Calibri"/>
              </a:defRPr>
            </a:lvl3pPr>
            <a:lvl4pPr marL="1874520" indent="-502920" defTabSz="650240">
              <a:spcBef>
                <a:spcPts val="1000"/>
              </a:spcBef>
              <a:buSzPct val="100000"/>
              <a:buFont typeface="Arial"/>
              <a:buChar char="–"/>
              <a:defRPr sz="4400">
                <a:latin typeface="Calibri"/>
                <a:ea typeface="Calibri"/>
                <a:cs typeface="Calibri"/>
                <a:sym typeface="Calibri"/>
              </a:defRPr>
            </a:lvl4pPr>
            <a:lvl5pPr marL="2331720" indent="-502920" defTabSz="650240">
              <a:spcBef>
                <a:spcPts val="1000"/>
              </a:spcBef>
              <a:buSzPct val="100000"/>
              <a:buFont typeface="Arial"/>
              <a:buChar char="»"/>
              <a:defRPr sz="4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7" name="Shape 137"/>
          <p:cNvSpPr/>
          <p:nvPr>
            <p:ph type="sldNum" sz="quarter" idx="2"/>
          </p:nvPr>
        </p:nvSpPr>
        <p:spPr>
          <a:xfrm>
            <a:off x="11998689" y="9114112"/>
            <a:ext cx="355871" cy="371349"/>
          </a:xfrm>
          <a:prstGeom prst="rect">
            <a:avLst/>
          </a:prstGeom>
        </p:spPr>
        <p:txBody>
          <a:bodyPr lIns="65023" tIns="65023" rIns="65023" bIns="65023" anchor="ctr"/>
          <a:lstStyle>
            <a:lvl1pPr algn="r" defTabSz="65024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gif"/></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g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g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gif"/></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chart" Target="../charts/chart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chart" Target="../charts/char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ctrTitle"/>
          </p:nvPr>
        </p:nvSpPr>
        <p:spPr>
          <a:prstGeom prst="rect">
            <a:avLst/>
          </a:prstGeom>
        </p:spPr>
        <p:txBody>
          <a:bodyPr/>
          <a:lstStyle/>
          <a:p>
            <a:pPr/>
            <a:r>
              <a:t>Multilevel Models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Aggregation</a:t>
            </a:r>
          </a:p>
        </p:txBody>
      </p:sp>
      <p:sp>
        <p:nvSpPr>
          <p:cNvPr id="179" name="Shape 179"/>
          <p:cNvSpPr/>
          <p:nvPr>
            <p:ph type="body" idx="1"/>
          </p:nvPr>
        </p:nvSpPr>
        <p:spPr>
          <a:prstGeom prst="rect">
            <a:avLst/>
          </a:prstGeom>
        </p:spPr>
        <p:txBody>
          <a:bodyPr/>
          <a:lstStyle/>
          <a:p>
            <a:pPr/>
            <a:r>
              <a:t>Average level 1 observations for each higher level unit</a:t>
            </a:r>
          </a:p>
          <a:p>
            <a:pPr/>
            <a:r>
              <a:t>In our case, average up to the classroom level and look at relationship between homework and performance.</a:t>
            </a:r>
          </a:p>
          <a:p>
            <a:pPr/>
            <a:r>
              <a:t>Problem: Ecological fallacy/Fisher’s paradox</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650239" y="390596"/>
            <a:ext cx="11704322" cy="1625601"/>
          </a:xfrm>
          <a:prstGeom prst="rect">
            <a:avLst/>
          </a:prstGeom>
        </p:spPr>
        <p:txBody>
          <a:bodyPr/>
          <a:lstStyle/>
          <a:p>
            <a:pPr/>
            <a:r>
              <a:t>Aggregation: Ecological Fallacy</a:t>
            </a:r>
          </a:p>
        </p:txBody>
      </p:sp>
      <p:graphicFrame>
        <p:nvGraphicFramePr>
          <p:cNvPr id="182" name="Chart 182"/>
          <p:cNvGraphicFramePr/>
          <p:nvPr/>
        </p:nvGraphicFramePr>
        <p:xfrm>
          <a:off x="635958" y="2235372"/>
          <a:ext cx="11452026" cy="6655251"/>
        </p:xfrm>
        <a:graphic xmlns:a="http://schemas.openxmlformats.org/drawingml/2006/main">
          <a:graphicData uri="http://schemas.openxmlformats.org/drawingml/2006/chart">
            <c:chart xmlns:c="http://schemas.openxmlformats.org/drawingml/2006/chart" r:id="rId3"/>
          </a:graphicData>
        </a:graphic>
      </p:graphicFrame>
      <p:sp>
        <p:nvSpPr>
          <p:cNvPr id="183" name="Shape 183"/>
          <p:cNvSpPr/>
          <p:nvPr/>
        </p:nvSpPr>
        <p:spPr>
          <a:xfrm flipH="1">
            <a:off x="10614289" y="5639145"/>
            <a:ext cx="1376914" cy="607056"/>
          </a:xfrm>
          <a:prstGeom prst="line">
            <a:avLst/>
          </a:prstGeom>
          <a:ln w="25400">
            <a:solidFill>
              <a:srgbClr val="000000"/>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184" name="Shape 184"/>
          <p:cNvSpPr/>
          <p:nvPr/>
        </p:nvSpPr>
        <p:spPr>
          <a:xfrm>
            <a:off x="2072773" y="2016197"/>
            <a:ext cx="10580819" cy="5383135"/>
          </a:xfrm>
          <a:prstGeom prst="line">
            <a:avLst/>
          </a:prstGeom>
          <a:ln w="25400">
            <a:solidFill>
              <a:srgbClr val="000000"/>
            </a:solidFill>
            <a:prstDash val="dash"/>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185" name="Shape 185"/>
          <p:cNvSpPr/>
          <p:nvPr/>
        </p:nvSpPr>
        <p:spPr>
          <a:xfrm flipV="1">
            <a:off x="9124909" y="6346749"/>
            <a:ext cx="1312036" cy="567668"/>
          </a:xfrm>
          <a:prstGeom prst="line">
            <a:avLst/>
          </a:prstGeom>
          <a:ln w="25400">
            <a:solidFill>
              <a:srgbClr val="000000"/>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3"/>
                                        </p:tgtEl>
                                        <p:attrNameLst>
                                          <p:attrName>style.visibility</p:attrName>
                                        </p:attrNameLst>
                                      </p:cBhvr>
                                      <p:to>
                                        <p:strVal val="visible"/>
                                      </p:to>
                                    </p:set>
                                    <p:animEffect filter="dissolve" transition="in">
                                      <p:cBhvr>
                                        <p:cTn id="7" dur="500"/>
                                        <p:tgtEl>
                                          <p:spTgt spid="183"/>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85"/>
                                        </p:tgtEl>
                                        <p:attrNameLst>
                                          <p:attrName>style.visibility</p:attrName>
                                        </p:attrNameLst>
                                      </p:cBhvr>
                                      <p:to>
                                        <p:strVal val="visible"/>
                                      </p:to>
                                    </p:set>
                                    <p:animEffect filter="dissolve" transition="in">
                                      <p:cBhvr>
                                        <p:cTn id="11" dur="500"/>
                                        <p:tgtEl>
                                          <p:spTgt spid="185"/>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184"/>
                                        </p:tgtEl>
                                        <p:attrNameLst>
                                          <p:attrName>style.visibility</p:attrName>
                                        </p:attrNameLst>
                                      </p:cBhvr>
                                      <p:to>
                                        <p:strVal val="visible"/>
                                      </p:to>
                                    </p:set>
                                    <p:animEffect filter="dissolve" transition="in">
                                      <p:cBhvr>
                                        <p:cTn id="16"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2"/>
      <p:bldP build="whole" bldLvl="1" animBg="1" rev="0" advAuto="0" spid="184" grpId="3"/>
      <p:bldP build="whole" bldLvl="1" animBg="1" rev="0" advAuto="0" spid="18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Aggregation</a:t>
            </a:r>
          </a:p>
        </p:txBody>
      </p:sp>
      <p:sp>
        <p:nvSpPr>
          <p:cNvPr id="190" name="Shape 190"/>
          <p:cNvSpPr/>
          <p:nvPr>
            <p:ph type="body" idx="1"/>
          </p:nvPr>
        </p:nvSpPr>
        <p:spPr>
          <a:prstGeom prst="rect">
            <a:avLst/>
          </a:prstGeom>
        </p:spPr>
        <p:txBody>
          <a:bodyPr/>
          <a:lstStyle/>
          <a:p>
            <a:pPr lvl="1" marL="1181100" indent="-590550" defTabSz="543305">
              <a:spcBef>
                <a:spcPts val="3900"/>
              </a:spcBef>
              <a:buSzPct val="100000"/>
              <a:buAutoNum type="arabicPeriod" startAt="1"/>
              <a:defRPr sz="3348"/>
            </a:pPr>
            <a:r>
              <a:t>Ignores how many level 1 observations were in each group - can’t weight observations by how reliable they are</a:t>
            </a:r>
          </a:p>
          <a:p>
            <a:pPr lvl="1" marL="1181100" indent="-590550" defTabSz="543305">
              <a:spcBef>
                <a:spcPts val="3900"/>
              </a:spcBef>
              <a:buSzPct val="100000"/>
              <a:buAutoNum type="arabicPeriod" startAt="1"/>
              <a:defRPr sz="3348"/>
            </a:pPr>
            <a:r>
              <a:t>No possibility for relationships to vary within groups</a:t>
            </a:r>
          </a:p>
          <a:p>
            <a:pPr lvl="1" marL="1181100" indent="-590550" defTabSz="543305">
              <a:spcBef>
                <a:spcPts val="3900"/>
              </a:spcBef>
              <a:buSzPct val="100000"/>
              <a:buAutoNum type="arabicPeriod" startAt="1"/>
              <a:defRPr sz="3348"/>
            </a:pPr>
            <a:r>
              <a:t>Can’t examine variables that only change within-groups (i.e. for repeated measures)</a:t>
            </a:r>
          </a:p>
          <a:p>
            <a:pPr lvl="1" marL="1181100" indent="-590550" defTabSz="543305">
              <a:spcBef>
                <a:spcPts val="3900"/>
              </a:spcBef>
              <a:buSzPct val="100000"/>
              <a:buAutoNum type="arabicPeriod" startAt="1"/>
              <a:defRPr sz="3348"/>
            </a:pPr>
            <a:r>
              <a:t>No way to examine change over time if average all observations at the participant level</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Disaggregation</a:t>
            </a:r>
          </a:p>
        </p:txBody>
      </p:sp>
      <p:sp>
        <p:nvSpPr>
          <p:cNvPr id="195" name="Shape 195"/>
          <p:cNvSpPr/>
          <p:nvPr>
            <p:ph type="body" idx="1"/>
          </p:nvPr>
        </p:nvSpPr>
        <p:spPr>
          <a:prstGeom prst="rect">
            <a:avLst/>
          </a:prstGeom>
        </p:spPr>
        <p:txBody>
          <a:bodyPr/>
          <a:lstStyle/>
          <a:p>
            <a:pPr/>
            <a:r>
              <a:t>Treat each level one observation as independent, applying all level two characteristics to that unit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Disaggregation</a:t>
            </a:r>
          </a:p>
        </p:txBody>
      </p:sp>
      <p:graphicFrame>
        <p:nvGraphicFramePr>
          <p:cNvPr id="200" name="Table 200"/>
          <p:cNvGraphicFramePr/>
          <p:nvPr/>
        </p:nvGraphicFramePr>
        <p:xfrm>
          <a:off x="2772874" y="2846853"/>
          <a:ext cx="7749869" cy="5722758"/>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252140"/>
                <a:gridCol w="1811121"/>
                <a:gridCol w="1738482"/>
                <a:gridCol w="1935423"/>
              </a:tblGrid>
              <a:tr h="949971">
                <a:tc>
                  <a:txBody>
                    <a:bodyPr/>
                    <a:lstStyle/>
                    <a:p>
                      <a:pPr defTabSz="914400"/>
                      <a:r>
                        <a:rPr sz="2600"/>
                        <a:t>Performance</a:t>
                      </a:r>
                    </a:p>
                  </a:txBody>
                  <a:tcPr marL="50800" marR="50800" marT="50800" marB="50800" anchor="ctr" anchorCtr="0" horzOverflow="overflow">
                    <a:lnL w="12700">
                      <a:solidFill>
                        <a:srgbClr val="A6AAA9"/>
                      </a:solidFill>
                      <a:miter lim="400000"/>
                    </a:lnL>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Homework</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Class_ID</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Teacher experience</a:t>
                      </a:r>
                    </a:p>
                  </a:txBody>
                  <a:tcPr marL="50800" marR="50800" marT="50800" marB="50800" anchor="ctr" anchorCtr="0" horzOverflow="overflow">
                    <a:lnR w="12700">
                      <a:solidFill>
                        <a:srgbClr val="A6AAA9"/>
                      </a:solidFill>
                      <a:miter lim="400000"/>
                    </a:lnR>
                    <a:lnT w="12700">
                      <a:solidFill>
                        <a:srgbClr val="A6AAA9"/>
                      </a:solidFill>
                      <a:miter lim="400000"/>
                    </a:lnT>
                    <a:lnB w="12700">
                      <a:solidFill>
                        <a:srgbClr val="A6AAA9"/>
                      </a:solidFill>
                      <a:miter lim="400000"/>
                    </a:lnB>
                    <a:solidFill>
                      <a:schemeClr val="accent1">
                        <a:satOff val="-3355"/>
                        <a:lumOff val="26614"/>
                      </a:schemeClr>
                    </a:solidFill>
                  </a:tcPr>
                </a:tc>
              </a:tr>
              <a:tr h="528898">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lnT w="12700">
                      <a:solidFill>
                        <a:srgbClr val="A6AAA9"/>
                      </a:solidFill>
                      <a:miter lim="400000"/>
                    </a:lnT>
                    <a:solidFill>
                      <a:srgbClr val="A6AAA9"/>
                    </a:solidFill>
                  </a:tcPr>
                </a:tc>
                <a:tc>
                  <a:txBody>
                    <a:bodyPr/>
                    <a:lstStyle/>
                    <a:p>
                      <a:pPr defTabSz="914400"/>
                      <a:r>
                        <a:rPr sz="2600"/>
                        <a:t>2</a:t>
                      </a:r>
                    </a:p>
                  </a:txBody>
                  <a:tcPr marL="50800" marR="50800" marT="50800" marB="50800" anchor="ctr" anchorCtr="0" horzOverflow="overflow">
                    <a:lnT w="12700">
                      <a:solidFill>
                        <a:srgbClr val="A6AAA9"/>
                      </a:solidFill>
                      <a:miter lim="400000"/>
                    </a:lnT>
                    <a:solidFill>
                      <a:srgbClr val="A6AAA9"/>
                    </a:solidFill>
                  </a:tcPr>
                </a:tc>
                <a:tc>
                  <a:txBody>
                    <a:bodyPr/>
                    <a:lstStyle/>
                    <a:p>
                      <a:pPr defTabSz="914400"/>
                      <a:r>
                        <a:rPr sz="2600"/>
                        <a:t>1</a:t>
                      </a:r>
                    </a:p>
                  </a:txBody>
                  <a:tcPr marL="50800" marR="50800" marT="50800" marB="50800" anchor="ctr" anchorCtr="0" horzOverflow="overflow">
                    <a:lnT w="12700">
                      <a:solidFill>
                        <a:srgbClr val="A6AAA9"/>
                      </a:solidFill>
                      <a:miter lim="400000"/>
                    </a:lnT>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solidFill>
                      <a:srgbClr val="A6AAA9"/>
                    </a:solidFill>
                  </a:tcPr>
                </a:tc>
              </a:tr>
              <a:tr h="528898">
                <a:tc>
                  <a:txBody>
                    <a:bodyPr/>
                    <a:lstStyle/>
                    <a:p>
                      <a:pPr defTabSz="914400"/>
                      <a:r>
                        <a:rPr sz="2600"/>
                        <a:t>3</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4</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7</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8</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6</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2</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6</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2</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5</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lnB w="12700">
                      <a:solidFill>
                        <a:schemeClr val="accent1">
                          <a:satOff val="-3355"/>
                          <a:lumOff val="26614"/>
                        </a:schemeClr>
                      </a:solidFill>
                      <a:miter lim="400000"/>
                    </a:lnB>
                    <a:solidFill>
                      <a:srgbClr val="A6AAA9"/>
                    </a:solidFill>
                  </a:tcPr>
                </a:tc>
                <a:tc>
                  <a:txBody>
                    <a:bodyPr/>
                    <a:lstStyle/>
                    <a:p>
                      <a:pPr defTabSz="914400"/>
                      <a:r>
                        <a:rPr sz="2600"/>
                        <a:t>7</a:t>
                      </a:r>
                    </a:p>
                  </a:txBody>
                  <a:tcPr marL="50800" marR="50800" marT="50800" marB="50800" anchor="ctr" anchorCtr="0" horzOverflow="overflow">
                    <a:lnB w="12700">
                      <a:solidFill>
                        <a:schemeClr val="accent1">
                          <a:satOff val="-3355"/>
                          <a:lumOff val="26614"/>
                        </a:schemeClr>
                      </a:solidFill>
                      <a:miter lim="400000"/>
                    </a:lnB>
                    <a:solidFill>
                      <a:srgbClr val="A6AAA9"/>
                    </a:solidFill>
                  </a:tcPr>
                </a:tc>
                <a:tc>
                  <a:txBody>
                    <a:bodyPr/>
                    <a:lstStyle/>
                    <a:p>
                      <a:pPr defTabSz="914400"/>
                      <a:r>
                        <a:rPr sz="2600"/>
                        <a:t>3</a:t>
                      </a:r>
                    </a:p>
                  </a:txBody>
                  <a:tcPr marL="50800" marR="50800" marT="50800" marB="50800" anchor="ctr" anchorCtr="0" horzOverflow="overflow">
                    <a:lnB w="12700">
                      <a:solidFill>
                        <a:schemeClr val="accent1">
                          <a:satOff val="-3355"/>
                          <a:lumOff val="26614"/>
                        </a:schemeClr>
                      </a:solidFill>
                      <a:miter lim="400000"/>
                    </a:lnB>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lnB w="12700">
                      <a:solidFill>
                        <a:schemeClr val="accent1">
                          <a:satOff val="-3355"/>
                          <a:lumOff val="26614"/>
                        </a:schemeClr>
                      </a:solidFill>
                      <a:miter lim="400000"/>
                    </a:lnB>
                    <a:solidFill>
                      <a:srgbClr val="A6AAA9"/>
                    </a:solidFill>
                  </a:tcPr>
                </a:tc>
              </a:tr>
            </a:tbl>
          </a:graphicData>
        </a:graphic>
      </p:graphicFrame>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Disaggregation</a:t>
            </a:r>
          </a:p>
        </p:txBody>
      </p:sp>
      <p:sp>
        <p:nvSpPr>
          <p:cNvPr id="203" name="Shape 203"/>
          <p:cNvSpPr/>
          <p:nvPr>
            <p:ph type="body" idx="1"/>
          </p:nvPr>
        </p:nvSpPr>
        <p:spPr>
          <a:xfrm>
            <a:off x="952500" y="2609850"/>
            <a:ext cx="11099800" cy="6286500"/>
          </a:xfrm>
          <a:prstGeom prst="rect">
            <a:avLst/>
          </a:prstGeom>
        </p:spPr>
        <p:txBody>
          <a:bodyPr/>
          <a:lstStyle/>
          <a:p>
            <a:pPr marL="417830" indent="-417830" defTabSz="549148">
              <a:spcBef>
                <a:spcPts val="3900"/>
              </a:spcBef>
              <a:defRPr sz="3384"/>
            </a:pPr>
            <a:r>
              <a:t>Treat each level one observation as independent, applying all level two characteristics to that unit</a:t>
            </a:r>
          </a:p>
          <a:p>
            <a:pPr lvl="1" marL="835660" indent="-417830" defTabSz="549148">
              <a:spcBef>
                <a:spcPts val="3900"/>
              </a:spcBef>
              <a:defRPr sz="3384"/>
            </a:pPr>
            <a:r>
              <a:t>Pros: We can look at predictors from multiple levels simultaneously</a:t>
            </a:r>
          </a:p>
          <a:p>
            <a:pPr lvl="1" marL="835660" indent="-417830" defTabSz="549148">
              <a:spcBef>
                <a:spcPts val="3900"/>
              </a:spcBef>
              <a:defRPr sz="3384"/>
            </a:pPr>
            <a:r>
              <a:t>Cons:</a:t>
            </a:r>
          </a:p>
          <a:p>
            <a:pPr lvl="2" marL="1253489" indent="-417830" defTabSz="549148">
              <a:spcBef>
                <a:spcPts val="3900"/>
              </a:spcBef>
              <a:defRPr sz="3384"/>
            </a:pPr>
            <a:r>
              <a:t>Conflates effects at group and person-level</a:t>
            </a:r>
          </a:p>
          <a:p>
            <a:pPr lvl="2" marL="1253489" indent="-417830" defTabSz="549148">
              <a:spcBef>
                <a:spcPts val="3900"/>
              </a:spcBef>
              <a:defRPr sz="3384"/>
            </a:pPr>
            <a:r>
              <a:t>Violates assumption of independence (more on that later)</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Disaggregation</a:t>
            </a:r>
          </a:p>
        </p:txBody>
      </p:sp>
      <p:graphicFrame>
        <p:nvGraphicFramePr>
          <p:cNvPr id="208" name="Chart 208"/>
          <p:cNvGraphicFramePr/>
          <p:nvPr/>
        </p:nvGraphicFramePr>
        <p:xfrm>
          <a:off x="1082321" y="2428285"/>
          <a:ext cx="10944896" cy="6165076"/>
        </p:xfrm>
        <a:graphic xmlns:a="http://schemas.openxmlformats.org/drawingml/2006/main">
          <a:graphicData uri="http://schemas.openxmlformats.org/drawingml/2006/chart">
            <c:chart xmlns:c="http://schemas.openxmlformats.org/drawingml/2006/chart" r:id="rId2"/>
          </a:graphicData>
        </a:graphic>
      </p:graphicFrame>
      <p:sp>
        <p:nvSpPr>
          <p:cNvPr id="209" name="Shape 209"/>
          <p:cNvSpPr/>
          <p:nvPr/>
        </p:nvSpPr>
        <p:spPr>
          <a:xfrm>
            <a:off x="1850690" y="3686748"/>
            <a:ext cx="11785194" cy="1807555"/>
          </a:xfrm>
          <a:prstGeom prst="line">
            <a:avLst/>
          </a:prstGeom>
          <a:ln w="25400">
            <a:solidFill>
              <a:srgbClr val="000000"/>
            </a:solidFill>
            <a:prstDash val="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09"/>
                                        </p:tgtEl>
                                        <p:attrNameLst>
                                          <p:attrName>style.visibility</p:attrName>
                                        </p:attrNameLst>
                                      </p:cBhvr>
                                      <p:to>
                                        <p:strVal val="visible"/>
                                      </p:to>
                                    </p:set>
                                    <p:animEffect filter="dissolve" transition="in">
                                      <p:cBhvr>
                                        <p:cTn id="7"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Disaggregation</a:t>
            </a:r>
          </a:p>
        </p:txBody>
      </p:sp>
      <p:sp>
        <p:nvSpPr>
          <p:cNvPr id="212" name="Shape 212"/>
          <p:cNvSpPr/>
          <p:nvPr>
            <p:ph type="body" idx="1"/>
          </p:nvPr>
        </p:nvSpPr>
        <p:spPr>
          <a:xfrm>
            <a:off x="952500" y="2609850"/>
            <a:ext cx="11099800" cy="6286500"/>
          </a:xfrm>
          <a:prstGeom prst="rect">
            <a:avLst/>
          </a:prstGeom>
        </p:spPr>
        <p:txBody>
          <a:bodyPr/>
          <a:lstStyle/>
          <a:p>
            <a:pPr/>
            <a:r>
              <a:t>One possible solution: add a dummy-coded grouping factor to the equation</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lvl1pPr defTabSz="604723">
              <a:defRPr sz="5766"/>
            </a:lvl1pPr>
          </a:lstStyle>
          <a:p>
            <a:pPr/>
            <a:r>
              <a:t>Disaggregation with dummy-coding</a:t>
            </a:r>
          </a:p>
        </p:txBody>
      </p:sp>
      <p:graphicFrame>
        <p:nvGraphicFramePr>
          <p:cNvPr id="217" name="Chart 217"/>
          <p:cNvGraphicFramePr/>
          <p:nvPr/>
        </p:nvGraphicFramePr>
        <p:xfrm>
          <a:off x="1082321" y="2428285"/>
          <a:ext cx="10944896" cy="6165076"/>
        </p:xfrm>
        <a:graphic xmlns:a="http://schemas.openxmlformats.org/drawingml/2006/main">
          <a:graphicData uri="http://schemas.openxmlformats.org/drawingml/2006/chart">
            <c:chart xmlns:c="http://schemas.openxmlformats.org/drawingml/2006/chart" r:id="rId3"/>
          </a:graphicData>
        </a:graphic>
      </p:graphicFrame>
      <p:sp>
        <p:nvSpPr>
          <p:cNvPr id="218" name="Shape 218"/>
          <p:cNvSpPr/>
          <p:nvPr/>
        </p:nvSpPr>
        <p:spPr>
          <a:xfrm flipV="1">
            <a:off x="4159549" y="3187694"/>
            <a:ext cx="6508212" cy="3378212"/>
          </a:xfrm>
          <a:prstGeom prst="line">
            <a:avLst/>
          </a:prstGeom>
          <a:ln w="25400">
            <a:solidFill>
              <a:srgbClr val="000000"/>
            </a:solidFill>
            <a:prstDash val="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8"/>
                                        </p:tgtEl>
                                        <p:attrNameLst>
                                          <p:attrName>style.visibility</p:attrName>
                                        </p:attrNameLst>
                                      </p:cBhvr>
                                      <p:to>
                                        <p:strVal val="visible"/>
                                      </p:to>
                                    </p:set>
                                    <p:animEffect filter="dissolve" transition="in">
                                      <p:cBhvr>
                                        <p:cTn id="7"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p>
            <a:pPr/>
            <a:r>
              <a:t>Disaggregation</a:t>
            </a:r>
          </a:p>
        </p:txBody>
      </p:sp>
      <p:sp>
        <p:nvSpPr>
          <p:cNvPr id="223" name="Shape 223"/>
          <p:cNvSpPr/>
          <p:nvPr>
            <p:ph type="body" idx="1"/>
          </p:nvPr>
        </p:nvSpPr>
        <p:spPr>
          <a:xfrm>
            <a:off x="952500" y="2429644"/>
            <a:ext cx="11099800" cy="6286501"/>
          </a:xfrm>
          <a:prstGeom prst="rect">
            <a:avLst/>
          </a:prstGeom>
        </p:spPr>
        <p:txBody>
          <a:bodyPr/>
          <a:lstStyle/>
          <a:p>
            <a:pPr marL="440055" indent="-440055" defTabSz="578358">
              <a:spcBef>
                <a:spcPts val="4100"/>
              </a:spcBef>
              <a:defRPr sz="3564"/>
            </a:pPr>
            <a:r>
              <a:t>Could solve this by adding a dummy-coded grouping factor to the equation:</a:t>
            </a:r>
          </a:p>
          <a:p>
            <a:pPr marL="440055" indent="-440055" defTabSz="578358">
              <a:spcBef>
                <a:spcPts val="4100"/>
              </a:spcBef>
              <a:defRPr sz="3564"/>
            </a:pPr>
            <a:r>
              <a:t>Problems</a:t>
            </a:r>
          </a:p>
          <a:p>
            <a:pPr lvl="1" marL="880110" indent="-440055" defTabSz="578358">
              <a:spcBef>
                <a:spcPts val="4100"/>
              </a:spcBef>
              <a:defRPr sz="3564"/>
            </a:pPr>
            <a:r>
              <a:t>Removes all group differences (so can’t examine effects of teacher experience)</a:t>
            </a:r>
          </a:p>
          <a:p>
            <a:pPr lvl="1" marL="880110" indent="-440055" defTabSz="578358">
              <a:spcBef>
                <a:spcPts val="4100"/>
              </a:spcBef>
              <a:defRPr sz="3564"/>
            </a:pPr>
            <a:r>
              <a:t>Would add 29 extra parameters to our model</a:t>
            </a:r>
          </a:p>
          <a:p>
            <a:pPr lvl="1" marL="880110" indent="-440055" defTabSz="578358">
              <a:spcBef>
                <a:spcPts val="4100"/>
              </a:spcBef>
              <a:defRPr sz="3564"/>
            </a:pPr>
            <a:r>
              <a:t>Overfits the data, especially if group sizes uneven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What are they?</a:t>
            </a:r>
          </a:p>
        </p:txBody>
      </p:sp>
      <p:sp>
        <p:nvSpPr>
          <p:cNvPr id="149" name="Shape 149"/>
          <p:cNvSpPr/>
          <p:nvPr>
            <p:ph type="body" idx="1"/>
          </p:nvPr>
        </p:nvSpPr>
        <p:spPr>
          <a:prstGeom prst="rect">
            <a:avLst/>
          </a:prstGeom>
        </p:spPr>
        <p:txBody>
          <a:bodyPr/>
          <a:lstStyle/>
          <a:p>
            <a:pPr/>
            <a:r>
              <a:t>Just a fancy regression - extension of the general linear model (similar syntax in R)</a:t>
            </a:r>
          </a:p>
          <a:p>
            <a:pPr/>
            <a:r>
              <a:t>Have special error terms that allow us to </a:t>
            </a:r>
            <a:r>
              <a:rPr u="sng"/>
              <a:t>properly model clustered data</a:t>
            </a:r>
            <a:r>
              <a:t>. </a:t>
            </a:r>
          </a:p>
          <a:p>
            <a:pPr/>
            <a:r>
              <a:t>By doing this, allow us to work with data across multiple ‘levels’ simultaneously</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Disaggregation</a:t>
            </a:r>
          </a:p>
        </p:txBody>
      </p:sp>
      <p:sp>
        <p:nvSpPr>
          <p:cNvPr id="228" name="Shape 228"/>
          <p:cNvSpPr/>
          <p:nvPr>
            <p:ph type="body" idx="1"/>
          </p:nvPr>
        </p:nvSpPr>
        <p:spPr>
          <a:xfrm>
            <a:off x="952500" y="2429644"/>
            <a:ext cx="11099800" cy="6286501"/>
          </a:xfrm>
          <a:prstGeom prst="rect">
            <a:avLst/>
          </a:prstGeom>
        </p:spPr>
        <p:txBody>
          <a:bodyPr/>
          <a:lstStyle/>
          <a:p>
            <a:pPr marL="422275" indent="-422275" defTabSz="554990">
              <a:spcBef>
                <a:spcPts val="3900"/>
              </a:spcBef>
              <a:defRPr sz="3420"/>
            </a:pPr>
            <a:r>
              <a:t>More problems</a:t>
            </a:r>
          </a:p>
          <a:p>
            <a:pPr lvl="1" marL="844550" indent="-422275" defTabSz="554990">
              <a:spcBef>
                <a:spcPts val="3900"/>
              </a:spcBef>
              <a:defRPr sz="3420"/>
            </a:pPr>
            <a:r>
              <a:t>Assumes effect of homework same within all groups</a:t>
            </a:r>
          </a:p>
          <a:p>
            <a:pPr lvl="1" marL="844550" indent="-422275" defTabSz="554990">
              <a:spcBef>
                <a:spcPts val="3900"/>
              </a:spcBef>
              <a:defRPr sz="3420"/>
            </a:pPr>
            <a:r>
              <a:t>Could add a homework by group factor interaction</a:t>
            </a:r>
          </a:p>
          <a:p>
            <a:pPr lvl="1" marL="844550" indent="-422275" defTabSz="554990">
              <a:spcBef>
                <a:spcPts val="3900"/>
              </a:spcBef>
              <a:defRPr sz="3420"/>
            </a:pPr>
            <a:r>
              <a:t>But that’s another 29 terms to the model and even more overfitting</a:t>
            </a:r>
          </a:p>
          <a:p>
            <a:pPr lvl="1" marL="844550" indent="-422275" defTabSz="554990">
              <a:spcBef>
                <a:spcPts val="3900"/>
              </a:spcBef>
              <a:defRPr sz="3420"/>
            </a:pPr>
            <a:r>
              <a:t>Still couldn’t look at, say, whether teacher experience modifies the effect of homework</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lvl1pPr defTabSz="490727">
              <a:defRPr sz="6719"/>
            </a:lvl1pPr>
          </a:lstStyle>
          <a:p>
            <a:pPr/>
            <a:r>
              <a:t>Multilevel models: a better way</a:t>
            </a:r>
          </a:p>
        </p:txBody>
      </p:sp>
      <p:sp>
        <p:nvSpPr>
          <p:cNvPr id="233" name="Shape 233"/>
          <p:cNvSpPr/>
          <p:nvPr>
            <p:ph type="body" idx="1"/>
          </p:nvPr>
        </p:nvSpPr>
        <p:spPr>
          <a:prstGeom prst="rect">
            <a:avLst/>
          </a:prstGeom>
        </p:spPr>
        <p:txBody>
          <a:bodyPr/>
          <a:lstStyle/>
          <a:p>
            <a:pPr/>
            <a:r>
              <a:t>Conceptually, can think of them as combining the two previous possibilities, fitting a model in two stages.</a:t>
            </a:r>
          </a:p>
          <a:p>
            <a:pPr/>
            <a:r>
              <a:t>First, fit an individual-level (disaggregation) regression with dummy-codes for the grouping factor.</a:t>
            </a:r>
          </a:p>
          <a:p>
            <a:pPr/>
            <a:r>
              <a:t>Then, feed the estimates of your dummy-coding coefficients up, as the outcomes in a group-level (aggregation) regression.</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lvl1pPr defTabSz="490727">
              <a:defRPr sz="6719"/>
            </a:lvl1pPr>
          </a:lstStyle>
          <a:p>
            <a:pPr/>
            <a:r>
              <a:t>Performance predicted by homework and experience</a:t>
            </a:r>
          </a:p>
        </p:txBody>
      </p:sp>
      <p:sp>
        <p:nvSpPr>
          <p:cNvPr id="236" name="Shape 236"/>
          <p:cNvSpPr/>
          <p:nvPr>
            <p:ph type="body" idx="1"/>
          </p:nvPr>
        </p:nvSpPr>
        <p:spPr>
          <a:prstGeom prst="rect">
            <a:avLst/>
          </a:prstGeom>
        </p:spPr>
        <p:txBody>
          <a:bodyPr/>
          <a:lstStyle/>
          <a:p>
            <a:pPr marL="471487" indent="-471487" defTabSz="457200">
              <a:spcBef>
                <a:spcPts val="1900"/>
              </a:spcBef>
              <a:buClr>
                <a:srgbClr val="000000"/>
              </a:buClr>
              <a:buSzPct val="100000"/>
              <a:buFont typeface="Arial"/>
              <a:defRPr sz="4400">
                <a:latin typeface="Calibri"/>
                <a:ea typeface="Calibri"/>
                <a:cs typeface="Calibri"/>
                <a:sym typeface="Calibri"/>
              </a:defRPr>
            </a:pPr>
            <a:r>
              <a:t>Level 1: y</a:t>
            </a:r>
            <a:r>
              <a:rPr baseline="-19818" i="1">
                <a:latin typeface="Helvetica"/>
                <a:ea typeface="Helvetica"/>
                <a:cs typeface="Helvetica"/>
                <a:sym typeface="Helvetica"/>
              </a:rPr>
              <a:t>ij</a:t>
            </a:r>
            <a:r>
              <a:t> = 1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rPr b="1" u="sng">
                <a:latin typeface="Helvetica"/>
                <a:ea typeface="Helvetica"/>
                <a:cs typeface="Helvetica"/>
                <a:sym typeface="Helvetica"/>
              </a:rPr>
              <a:t>B</a:t>
            </a:r>
            <a:r>
              <a:rPr b="1" baseline="-19818" u="sng">
                <a:latin typeface="Helvetica"/>
                <a:ea typeface="Helvetica"/>
                <a:cs typeface="Helvetica"/>
                <a:sym typeface="Helvetica"/>
              </a:rPr>
              <a:t>2</a:t>
            </a:r>
            <a:r>
              <a:rPr b="1" baseline="-19818" i="1" u="sng">
                <a:latin typeface="Helvetica"/>
                <a:ea typeface="Helvetica"/>
                <a:cs typeface="Helvetica"/>
                <a:sym typeface="Helvetica"/>
              </a:rPr>
              <a:t>j</a:t>
            </a:r>
            <a:r>
              <a:t>*Group +</a:t>
            </a:r>
            <a:r>
              <a:t> e</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marL="471487" indent="-471487" defTabSz="457200">
              <a:spcBef>
                <a:spcPts val="1900"/>
              </a:spcBef>
              <a:buClr>
                <a:srgbClr val="000000"/>
              </a:buClr>
              <a:buSzPct val="100000"/>
              <a:buFont typeface="Arial"/>
              <a:defRPr sz="4400">
                <a:latin typeface="Calibri"/>
                <a:ea typeface="Calibri"/>
                <a:cs typeface="Calibri"/>
                <a:sym typeface="Calibri"/>
              </a:defRPr>
            </a:pPr>
            <a:endParaRPr baseline="-19818" i="1">
              <a:latin typeface="Helvetica"/>
              <a:ea typeface="Helvetica"/>
              <a:cs typeface="Helvetica"/>
              <a:sym typeface="Helvetica"/>
            </a:endParaRPr>
          </a:p>
          <a:p>
            <a:pPr marL="471487" indent="-471487" defTabSz="457200">
              <a:spcBef>
                <a:spcPts val="1900"/>
              </a:spcBef>
              <a:buClr>
                <a:srgbClr val="000000"/>
              </a:buClr>
              <a:buSzPct val="100000"/>
              <a:buFont typeface="Arial"/>
              <a:defRPr sz="4400">
                <a:latin typeface="Calibri"/>
                <a:ea typeface="Calibri"/>
                <a:cs typeface="Calibri"/>
                <a:sym typeface="Calibri"/>
              </a:defRPr>
            </a:pPr>
            <a:r>
              <a:t>Level 2: </a:t>
            </a:r>
            <a:r>
              <a:rPr b="1" u="sng">
                <a:latin typeface="Helvetica"/>
                <a:ea typeface="Helvetica"/>
                <a:cs typeface="Helvetica"/>
                <a:sym typeface="Helvetica"/>
              </a:rPr>
              <a:t>B</a:t>
            </a:r>
            <a:r>
              <a:rPr b="1" baseline="-19818" u="sng">
                <a:latin typeface="Helvetica"/>
                <a:ea typeface="Helvetica"/>
                <a:cs typeface="Helvetica"/>
                <a:sym typeface="Helvetica"/>
              </a:rPr>
              <a:t>2</a:t>
            </a:r>
            <a:r>
              <a:rPr b="1" baseline="-19818" i="1" u="sng">
                <a:latin typeface="Helvetica"/>
                <a:ea typeface="Helvetica"/>
                <a:cs typeface="Helvetica"/>
                <a:sym typeface="Helvetica"/>
              </a:rPr>
              <a:t>j</a:t>
            </a:r>
            <a:r>
              <a:t> = 1 +</a:t>
            </a:r>
            <a:r>
              <a:t> y01*Experience + u</a:t>
            </a:r>
            <a:r>
              <a:rPr baseline="-19818"/>
              <a:t>0j</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Random intercepts</a:t>
            </a:r>
          </a:p>
        </p:txBody>
      </p:sp>
      <p:sp>
        <p:nvSpPr>
          <p:cNvPr id="241" name="Shape 241"/>
          <p:cNvSpPr/>
          <p:nvPr>
            <p:ph type="body" idx="1"/>
          </p:nvPr>
        </p:nvSpPr>
        <p:spPr>
          <a:xfrm>
            <a:off x="952500" y="2609850"/>
            <a:ext cx="11099800" cy="6286500"/>
          </a:xfrm>
          <a:prstGeom prst="rect">
            <a:avLst/>
          </a:prstGeom>
        </p:spPr>
        <p:txBody>
          <a:bodyPr/>
          <a:lstStyle/>
          <a:p>
            <a:pPr/>
            <a:r>
              <a:t>A more common way to express what we did with the previous model is to say that we allow the intercepts to vary by group. </a:t>
            </a:r>
          </a:p>
          <a:p>
            <a:pPr/>
            <a:r>
              <a:t>We can roll the dummy-coded group effect into the intercept term, simplifying the structure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p>
            <a:pPr/>
            <a:r>
              <a:t>Random intercepts</a:t>
            </a:r>
          </a:p>
        </p:txBody>
      </p:sp>
      <p:sp>
        <p:nvSpPr>
          <p:cNvPr id="244" name="Shape 244"/>
          <p:cNvSpPr/>
          <p:nvPr>
            <p:ph type="body" idx="1"/>
          </p:nvPr>
        </p:nvSpPr>
        <p:spPr>
          <a:prstGeom prst="rect">
            <a:avLst/>
          </a:prstGeom>
        </p:spPr>
        <p:txBody>
          <a:bodyPr/>
          <a:lstStyle/>
          <a:p>
            <a:pPr marL="471487" indent="-471487" defTabSz="457200">
              <a:spcBef>
                <a:spcPts val="1900"/>
              </a:spcBef>
              <a:buClr>
                <a:srgbClr val="000000"/>
              </a:buClr>
              <a:buSzPct val="100000"/>
              <a:buFont typeface="Arial"/>
              <a:defRPr sz="4400"/>
            </a:pPr>
            <a:r>
              <a:t>Instead of this:</a:t>
            </a: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1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B</a:t>
            </a:r>
            <a:r>
              <a:rPr baseline="-19818"/>
              <a:t>2</a:t>
            </a:r>
            <a:r>
              <a:rPr baseline="-19818" i="1">
                <a:latin typeface="Helvetica"/>
                <a:ea typeface="Helvetica"/>
                <a:cs typeface="Helvetica"/>
                <a:sym typeface="Helvetica"/>
              </a:rPr>
              <a:t>j</a:t>
            </a:r>
            <a:r>
              <a:t>*Group + </a:t>
            </a:r>
            <a:r>
              <a:t>e</a:t>
            </a:r>
            <a:r>
              <a:rPr baseline="-19818" i="1">
                <a:latin typeface="Helvetica"/>
                <a:ea typeface="Helvetica"/>
                <a:cs typeface="Helvetica"/>
                <a:sym typeface="Helvetica"/>
              </a:rPr>
              <a:t>ij</a:t>
            </a:r>
            <a:endParaRPr baseline="-19818" i="1">
              <a:solidFill>
                <a:schemeClr val="accent5"/>
              </a:solidFill>
              <a:latin typeface="Helvetica"/>
              <a:ea typeface="Helvetica"/>
              <a:cs typeface="Helvetica"/>
              <a:sym typeface="Helvetica"/>
            </a:endParaRPr>
          </a:p>
          <a:p>
            <a:pPr marL="471487" indent="-471487" defTabSz="457200">
              <a:spcBef>
                <a:spcPts val="1900"/>
              </a:spcBef>
              <a:buClr>
                <a:srgbClr val="000000"/>
              </a:buClr>
              <a:buSzPct val="100000"/>
              <a:buFont typeface="Arial"/>
              <a:defRPr sz="4400"/>
            </a:pPr>
            <a:r>
              <a:t>We can model it like this:</a:t>
            </a: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Intercept</a:t>
            </a:r>
            <a:r>
              <a:rPr baseline="-19818" i="1">
                <a:latin typeface="Helvetica"/>
                <a:ea typeface="Helvetica"/>
                <a:cs typeface="Helvetica"/>
                <a:sym typeface="Helvetica"/>
              </a:rPr>
              <a:t>j</a:t>
            </a:r>
            <a:r>
              <a:t>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t>e</a:t>
            </a:r>
            <a:r>
              <a:rPr baseline="-19818" i="1">
                <a:latin typeface="Helvetica"/>
                <a:ea typeface="Helvetica"/>
                <a:cs typeface="Helvetica"/>
                <a:sym typeface="Helvetica"/>
              </a:rPr>
              <a:t>ij </a:t>
            </a:r>
            <a:endParaRPr baseline="-19818" i="1">
              <a:latin typeface="Helvetica"/>
              <a:ea typeface="Helvetica"/>
              <a:cs typeface="Helvetica"/>
              <a:sym typeface="Helvetica"/>
            </a:endParaRPr>
          </a:p>
          <a:p>
            <a:pPr lvl="1" marL="0" indent="228600" defTabSz="457200">
              <a:spcBef>
                <a:spcPts val="1900"/>
              </a:spcBef>
              <a:buSzTx/>
              <a:buNone/>
              <a:defRPr sz="4400"/>
            </a:pPr>
            <a:r>
              <a:rPr baseline="-13818"/>
              <a:t>OR</a:t>
            </a:r>
            <a:endParaRPr baseline="-19818" i="1">
              <a:latin typeface="Helvetica"/>
              <a:ea typeface="Helvetica"/>
              <a:cs typeface="Helvetica"/>
              <a:sym typeface="Helvetica"/>
            </a:endParaRP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t>e</a:t>
            </a:r>
            <a:r>
              <a:rPr baseline="-19818" i="1">
                <a:latin typeface="Helvetica"/>
                <a:ea typeface="Helvetica"/>
                <a:cs typeface="Helvetica"/>
                <a:sym typeface="Helvetica"/>
              </a:rPr>
              <a:t>ij</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244">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44">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44">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24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4"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Random intercepts</a:t>
            </a:r>
          </a:p>
        </p:txBody>
      </p:sp>
      <p:sp>
        <p:nvSpPr>
          <p:cNvPr id="247" name="Shape 247"/>
          <p:cNvSpPr/>
          <p:nvPr>
            <p:ph type="body" idx="1"/>
          </p:nvPr>
        </p:nvSpPr>
        <p:spPr>
          <a:prstGeom prst="rect">
            <a:avLst/>
          </a:prstGeom>
        </p:spPr>
        <p:txBody>
          <a:bodyPr/>
          <a:lstStyle/>
          <a:p>
            <a:pPr marL="471487" indent="-471487" defTabSz="457200">
              <a:spcBef>
                <a:spcPts val="1900"/>
              </a:spcBef>
              <a:buClr>
                <a:srgbClr val="000000"/>
              </a:buClr>
              <a:buSzPct val="100000"/>
              <a:buFont typeface="Arial"/>
              <a:defRPr sz="4400"/>
            </a:pPr>
            <a:r>
              <a:t>Instead of this:</a:t>
            </a: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a:t>
            </a:r>
            <a:r>
              <a:rPr b="1">
                <a:latin typeface="Helvetica"/>
                <a:ea typeface="Helvetica"/>
                <a:cs typeface="Helvetica"/>
                <a:sym typeface="Helvetica"/>
              </a:rPr>
              <a:t>1</a:t>
            </a:r>
            <a:r>
              <a:t>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rPr b="1">
                <a:latin typeface="Helvetica"/>
                <a:ea typeface="Helvetica"/>
                <a:cs typeface="Helvetica"/>
                <a:sym typeface="Helvetica"/>
              </a:rPr>
              <a:t>B</a:t>
            </a:r>
            <a:r>
              <a:rPr b="1" baseline="-19818">
                <a:latin typeface="Helvetica"/>
                <a:ea typeface="Helvetica"/>
                <a:cs typeface="Helvetica"/>
                <a:sym typeface="Helvetica"/>
              </a:rPr>
              <a:t>2</a:t>
            </a:r>
            <a:r>
              <a:rPr b="1" baseline="-19818" i="1">
                <a:latin typeface="Helvetica"/>
                <a:ea typeface="Helvetica"/>
                <a:cs typeface="Helvetica"/>
                <a:sym typeface="Helvetica"/>
              </a:rPr>
              <a:t>j</a:t>
            </a:r>
            <a:r>
              <a:t>*Group + </a:t>
            </a:r>
            <a:r>
              <a:t>e</a:t>
            </a:r>
            <a:r>
              <a:rPr baseline="-19818" i="1">
                <a:latin typeface="Helvetica"/>
                <a:ea typeface="Helvetica"/>
                <a:cs typeface="Helvetica"/>
                <a:sym typeface="Helvetica"/>
              </a:rPr>
              <a:t>ij</a:t>
            </a:r>
            <a:endParaRPr baseline="-19818" i="1">
              <a:solidFill>
                <a:schemeClr val="accent5"/>
              </a:solidFill>
              <a:latin typeface="Helvetica"/>
              <a:ea typeface="Helvetica"/>
              <a:cs typeface="Helvetica"/>
              <a:sym typeface="Helvetica"/>
            </a:endParaRPr>
          </a:p>
          <a:p>
            <a:pPr marL="471487" indent="-471487" defTabSz="457200">
              <a:spcBef>
                <a:spcPts val="1900"/>
              </a:spcBef>
              <a:buClr>
                <a:srgbClr val="000000"/>
              </a:buClr>
              <a:buSzPct val="100000"/>
              <a:buFont typeface="Arial"/>
              <a:defRPr sz="4400"/>
            </a:pPr>
            <a:r>
              <a:t>We can model it like this:</a:t>
            </a: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a:t>
            </a:r>
            <a:r>
              <a:rPr b="1">
                <a:latin typeface="Helvetica"/>
                <a:ea typeface="Helvetica"/>
                <a:cs typeface="Helvetica"/>
                <a:sym typeface="Helvetica"/>
              </a:rPr>
              <a:t>Intercept</a:t>
            </a:r>
            <a:r>
              <a:rPr b="1" baseline="-19818" i="1">
                <a:latin typeface="Helvetica"/>
                <a:ea typeface="Helvetica"/>
                <a:cs typeface="Helvetica"/>
                <a:sym typeface="Helvetica"/>
              </a:rPr>
              <a:t>j</a:t>
            </a:r>
            <a:r>
              <a:t>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t>e</a:t>
            </a:r>
            <a:r>
              <a:rPr baseline="-19818" i="1">
                <a:latin typeface="Helvetica"/>
                <a:ea typeface="Helvetica"/>
                <a:cs typeface="Helvetica"/>
                <a:sym typeface="Helvetica"/>
              </a:rPr>
              <a:t>ij </a:t>
            </a:r>
            <a:endParaRPr baseline="-19818" i="1">
              <a:latin typeface="Helvetica"/>
              <a:ea typeface="Helvetica"/>
              <a:cs typeface="Helvetica"/>
              <a:sym typeface="Helvetica"/>
            </a:endParaRPr>
          </a:p>
          <a:p>
            <a:pPr lvl="1" marL="0" indent="228600" defTabSz="457200">
              <a:spcBef>
                <a:spcPts val="1900"/>
              </a:spcBef>
              <a:buSzTx/>
              <a:buNone/>
              <a:defRPr sz="4400"/>
            </a:pPr>
            <a:r>
              <a:rPr baseline="-13818"/>
              <a:t>OR</a:t>
            </a:r>
            <a:endParaRPr baseline="-19818" i="1">
              <a:latin typeface="Helvetica"/>
              <a:ea typeface="Helvetica"/>
              <a:cs typeface="Helvetica"/>
              <a:sym typeface="Helvetica"/>
            </a:endParaRPr>
          </a:p>
          <a:p>
            <a:pPr lvl="1" marL="928687" indent="-471487" defTabSz="457200">
              <a:spcBef>
                <a:spcPts val="1900"/>
              </a:spcBef>
              <a:buClr>
                <a:srgbClr val="000000"/>
              </a:buClr>
              <a:buSzPct val="100000"/>
              <a:buFont typeface="Arial"/>
              <a:defRPr sz="4400">
                <a:latin typeface="Calibri"/>
                <a:ea typeface="Calibri"/>
                <a:cs typeface="Calibri"/>
                <a:sym typeface="Calibri"/>
              </a:defRPr>
            </a:pPr>
            <a:r>
              <a:t>y</a:t>
            </a:r>
            <a:r>
              <a:rPr baseline="-19818" i="1">
                <a:latin typeface="Helvetica"/>
                <a:ea typeface="Helvetica"/>
                <a:cs typeface="Helvetica"/>
                <a:sym typeface="Helvetica"/>
              </a:rPr>
              <a:t>ij</a:t>
            </a:r>
            <a:r>
              <a:t> = </a:t>
            </a:r>
            <a:r>
              <a:rPr b="1">
                <a:latin typeface="Helvetica"/>
                <a:ea typeface="Helvetica"/>
                <a:cs typeface="Helvetica"/>
                <a:sym typeface="Helvetica"/>
              </a:rPr>
              <a:t>B</a:t>
            </a:r>
            <a:r>
              <a:rPr b="1" baseline="-19818">
                <a:latin typeface="Helvetica"/>
                <a:ea typeface="Helvetica"/>
                <a:cs typeface="Helvetica"/>
                <a:sym typeface="Helvetica"/>
              </a:rPr>
              <a:t>0</a:t>
            </a:r>
            <a:r>
              <a:rPr b="1" baseline="-19818" i="1">
                <a:latin typeface="Helvetica"/>
                <a:ea typeface="Helvetica"/>
                <a:cs typeface="Helvetica"/>
                <a:sym typeface="Helvetica"/>
              </a:rPr>
              <a:t>j</a:t>
            </a:r>
            <a:r>
              <a:t> + </a:t>
            </a:r>
            <a:r>
              <a:rPr i="1">
                <a:latin typeface="Helvetica"/>
                <a:ea typeface="Helvetica"/>
                <a:cs typeface="Helvetica"/>
                <a:sym typeface="Helvetica"/>
              </a:rPr>
              <a:t>B</a:t>
            </a:r>
            <a:r>
              <a:rPr baseline="-19818"/>
              <a:t>1</a:t>
            </a:r>
            <a:r>
              <a:t>*HW</a:t>
            </a:r>
            <a:r>
              <a:rPr baseline="-19818" i="1">
                <a:latin typeface="Helvetica"/>
                <a:ea typeface="Helvetica"/>
                <a:cs typeface="Helvetica"/>
                <a:sym typeface="Helvetica"/>
              </a:rPr>
              <a:t>i</a:t>
            </a:r>
            <a:r>
              <a:t> + </a:t>
            </a:r>
            <a:r>
              <a:t>e</a:t>
            </a:r>
            <a:r>
              <a:rPr baseline="-19818" i="1">
                <a:latin typeface="Helvetica"/>
                <a:ea typeface="Helvetica"/>
                <a:cs typeface="Helvetica"/>
                <a:sym typeface="Helvetica"/>
              </a:rPr>
              <a:t>ij</a:t>
            </a:r>
          </a:p>
        </p:txBody>
      </p:sp>
      <p:sp>
        <p:nvSpPr>
          <p:cNvPr id="248" name="Shape 248"/>
          <p:cNvSpPr/>
          <p:nvPr/>
        </p:nvSpPr>
        <p:spPr>
          <a:xfrm flipH="1">
            <a:off x="4629311" y="4422319"/>
            <a:ext cx="1843554" cy="1347444"/>
          </a:xfrm>
          <a:prstGeom prst="line">
            <a:avLst/>
          </a:prstGeom>
          <a:ln w="63500">
            <a:solidFill>
              <a:schemeClr val="accent2"/>
            </a:solidFill>
            <a:miter lim="400000"/>
            <a:tailEnd type="triangle"/>
          </a:ln>
        </p:spPr>
        <p:txBody>
          <a:bodyPr lIns="50800" tIns="50800" rIns="50800" bIns="50800" anchor="ctr"/>
          <a:lstStyle/>
          <a:p>
            <a:pPr>
              <a:defRPr sz="2400"/>
            </a:pPr>
          </a:p>
        </p:txBody>
      </p:sp>
      <p:sp>
        <p:nvSpPr>
          <p:cNvPr id="249" name="Shape 249"/>
          <p:cNvSpPr/>
          <p:nvPr/>
        </p:nvSpPr>
        <p:spPr>
          <a:xfrm>
            <a:off x="3223746" y="4396979"/>
            <a:ext cx="1165380" cy="1392771"/>
          </a:xfrm>
          <a:prstGeom prst="line">
            <a:avLst/>
          </a:prstGeom>
          <a:ln w="63500">
            <a:solidFill>
              <a:schemeClr val="accent2"/>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Random intercepts</a:t>
            </a:r>
          </a:p>
        </p:txBody>
      </p:sp>
      <p:sp>
        <p:nvSpPr>
          <p:cNvPr id="252" name="Shape 252"/>
          <p:cNvSpPr/>
          <p:nvPr/>
        </p:nvSpPr>
        <p:spPr>
          <a:xfrm>
            <a:off x="1182656" y="2444749"/>
            <a:ext cx="10639488" cy="661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spcBef>
                <a:spcPts val="4200"/>
              </a:spcBef>
              <a:buSzPct val="75000"/>
              <a:buChar char="•"/>
            </a:pPr>
            <a:r>
              <a:t>This is often termed a random intercepts model, because we’ve fit a random effect to the intercept.</a:t>
            </a:r>
          </a:p>
          <a:p>
            <a:pPr marL="444500" indent="-444500" algn="l">
              <a:spcBef>
                <a:spcPts val="4200"/>
              </a:spcBef>
              <a:buSzPct val="75000"/>
              <a:buChar char="•"/>
            </a:pPr>
            <a:r>
              <a:t>Basically, a random intercept is like having a dummy-code for the mean of each group</a:t>
            </a:r>
          </a:p>
          <a:p>
            <a:pPr marL="444500" indent="-444500" algn="l">
              <a:spcBef>
                <a:spcPts val="4200"/>
              </a:spcBef>
              <a:buSzPct val="75000"/>
              <a:buChar char="•"/>
            </a:pPr>
            <a:r>
              <a:t>But it models the variance in the group means rather than each coefficient specifically, so only adds 1 parameter instead of 29</a:t>
            </a:r>
          </a:p>
          <a:p>
            <a:pPr marL="444500" indent="-444500" algn="l">
              <a:spcBef>
                <a:spcPts val="4200"/>
              </a:spcBef>
              <a:buSzPct val="75000"/>
              <a:buChar char="•"/>
            </a:pPr>
            <a:r>
              <a:t>Uses fancy math to avoid overfitting the data</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650239" y="390596"/>
            <a:ext cx="11704322" cy="1625601"/>
          </a:xfrm>
          <a:prstGeom prst="rect">
            <a:avLst/>
          </a:prstGeom>
        </p:spPr>
        <p:txBody>
          <a:bodyPr/>
          <a:lstStyle/>
          <a:p>
            <a:pPr/>
            <a:r>
              <a:t>Formal Equations</a:t>
            </a:r>
          </a:p>
        </p:txBody>
      </p:sp>
      <p:sp>
        <p:nvSpPr>
          <p:cNvPr id="255" name="Shape 255"/>
          <p:cNvSpPr/>
          <p:nvPr>
            <p:ph type="body" idx="1"/>
          </p:nvPr>
        </p:nvSpPr>
        <p:spPr>
          <a:xfrm>
            <a:off x="650239" y="2275840"/>
            <a:ext cx="11704322" cy="6436926"/>
          </a:xfrm>
          <a:prstGeom prst="rect">
            <a:avLst/>
          </a:prstGeom>
        </p:spPr>
        <p:txBody>
          <a:bodyPr/>
          <a:lstStyle/>
          <a:p>
            <a:pPr/>
            <a:r>
              <a:t>Multilevel Model (Empty Model)</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a:t>
            </a:r>
            <a:r>
              <a:t>e</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a:t>
            </a:r>
            <a:r>
              <a:t>u</a:t>
            </a:r>
            <a:r>
              <a:rPr baseline="-19818"/>
              <a:t>0j</a:t>
            </a:r>
          </a:p>
        </p:txBody>
      </p:sp>
      <p:sp>
        <p:nvSpPr>
          <p:cNvPr id="256" name="Shape 256"/>
          <p:cNvSpPr/>
          <p:nvPr/>
        </p:nvSpPr>
        <p:spPr>
          <a:xfrm flipH="1">
            <a:off x="3349722" y="4137890"/>
            <a:ext cx="1083734" cy="1642021"/>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xfrm>
            <a:off x="650239" y="390596"/>
            <a:ext cx="11704322" cy="1625601"/>
          </a:xfrm>
          <a:prstGeom prst="rect">
            <a:avLst/>
          </a:prstGeom>
        </p:spPr>
        <p:txBody>
          <a:bodyPr/>
          <a:lstStyle/>
          <a:p>
            <a:pPr/>
            <a:r>
              <a:t>Formal Equations</a:t>
            </a:r>
          </a:p>
        </p:txBody>
      </p:sp>
      <p:sp>
        <p:nvSpPr>
          <p:cNvPr id="261" name="Shape 261"/>
          <p:cNvSpPr/>
          <p:nvPr>
            <p:ph type="body" idx="1"/>
          </p:nvPr>
        </p:nvSpPr>
        <p:spPr>
          <a:xfrm>
            <a:off x="650239" y="2275840"/>
            <a:ext cx="11704322" cy="6436926"/>
          </a:xfrm>
          <a:prstGeom prst="rect">
            <a:avLst/>
          </a:prstGeom>
        </p:spPr>
        <p:txBody>
          <a:bodyPr/>
          <a:lstStyle/>
          <a:p>
            <a:pPr/>
            <a:r>
              <a:t>Multilevel Model (Predictors at both levels)</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B</a:t>
            </a:r>
            <a:r>
              <a:rPr baseline="-19818"/>
              <a:t>1*</a:t>
            </a:r>
            <a:r>
              <a:rPr baseline="-13818"/>
              <a:t>HW</a:t>
            </a:r>
            <a:r>
              <a:rPr baseline="-19818"/>
              <a:t> +</a:t>
            </a:r>
            <a:r>
              <a:t> </a:t>
            </a:r>
            <a:r>
              <a:t>e</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y</a:t>
            </a:r>
            <a:r>
              <a:rPr baseline="-19818"/>
              <a:t>01</a:t>
            </a:r>
            <a:r>
              <a:rPr baseline="-13818"/>
              <a:t>*Experience</a:t>
            </a:r>
            <a:r>
              <a:rPr baseline="-19818"/>
              <a:t> +</a:t>
            </a:r>
            <a:r>
              <a:t> </a:t>
            </a:r>
            <a:r>
              <a:t>u</a:t>
            </a:r>
            <a:r>
              <a:rPr baseline="-19818"/>
              <a:t>0j</a:t>
            </a:r>
          </a:p>
        </p:txBody>
      </p:sp>
      <p:sp>
        <p:nvSpPr>
          <p:cNvPr id="262" name="Shape 262"/>
          <p:cNvSpPr/>
          <p:nvPr/>
        </p:nvSpPr>
        <p:spPr>
          <a:xfrm flipH="1">
            <a:off x="3500802" y="4137890"/>
            <a:ext cx="932654" cy="1876604"/>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Benefits of MLM</a:t>
            </a:r>
          </a:p>
        </p:txBody>
      </p:sp>
      <p:sp>
        <p:nvSpPr>
          <p:cNvPr id="267" name="Shape 267"/>
          <p:cNvSpPr/>
          <p:nvPr>
            <p:ph type="body" idx="1"/>
          </p:nvPr>
        </p:nvSpPr>
        <p:spPr>
          <a:xfrm>
            <a:off x="952500" y="2880157"/>
            <a:ext cx="11099800" cy="6286501"/>
          </a:xfrm>
          <a:prstGeom prst="rect">
            <a:avLst/>
          </a:prstGeom>
        </p:spPr>
        <p:txBody>
          <a:bodyPr/>
          <a:lstStyle/>
          <a:p>
            <a:pPr/>
            <a:r>
              <a:t>The key function of multilevel modelling is that it models error properly, dealing with the violation of </a:t>
            </a:r>
            <a:r>
              <a:rPr u="sng"/>
              <a:t>independence of observations</a:t>
            </a:r>
          </a:p>
          <a:p>
            <a:pPr/>
            <a:r>
              <a:t>This means we can model our data in disaggregated form, allowing for testing all the cool hypotheses we want across levels</a:t>
            </a:r>
          </a:p>
          <a:p>
            <a:pPr/>
            <a:r>
              <a:t>Conceptually, we fit a regression at the lowest level with relevant predictors, then carry the intercepts and slopes up as input to higher level regressions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defTabSz="572516">
              <a:defRPr sz="7840"/>
            </a:lvl1pPr>
          </a:lstStyle>
          <a:p>
            <a:pPr/>
            <a:r>
              <a:t>Clustering is everywhere</a:t>
            </a:r>
          </a:p>
        </p:txBody>
      </p:sp>
      <p:sp>
        <p:nvSpPr>
          <p:cNvPr id="152" name="Shape 152"/>
          <p:cNvSpPr/>
          <p:nvPr>
            <p:ph type="body" idx="1"/>
          </p:nvPr>
        </p:nvSpPr>
        <p:spPr>
          <a:prstGeom prst="rect">
            <a:avLst/>
          </a:prstGeom>
        </p:spPr>
        <p:txBody>
          <a:bodyPr/>
          <a:lstStyle/>
          <a:p>
            <a:pPr marL="596900" indent="-596900" defTabSz="549148">
              <a:spcBef>
                <a:spcPts val="3900"/>
              </a:spcBef>
              <a:buSzPct val="100000"/>
              <a:buAutoNum type="arabicPeriod" startAt="1"/>
              <a:defRPr sz="3384"/>
            </a:pPr>
            <a:r>
              <a:t>Nested data (individuals within groups/places)</a:t>
            </a:r>
          </a:p>
          <a:p>
            <a:pPr marL="596900" indent="-596900" defTabSz="549148">
              <a:spcBef>
                <a:spcPts val="3900"/>
              </a:spcBef>
              <a:buSzPct val="100000"/>
              <a:buAutoNum type="arabicPeriod" startAt="1"/>
              <a:defRPr sz="3384"/>
            </a:pPr>
            <a:r>
              <a:t>Repeated measures (occasions within individuals)</a:t>
            </a:r>
          </a:p>
          <a:p>
            <a:pPr marL="596900" indent="-596900" defTabSz="549148">
              <a:spcBef>
                <a:spcPts val="3900"/>
              </a:spcBef>
              <a:buSzPct val="100000"/>
              <a:buAutoNum type="arabicPeriod" startAt="1"/>
              <a:defRPr sz="3384"/>
            </a:pPr>
            <a:r>
              <a:t>Within-subject manipulations (E.g. before/after treatment)</a:t>
            </a:r>
          </a:p>
          <a:p>
            <a:pPr marL="596900" indent="-596900" defTabSz="549148">
              <a:spcBef>
                <a:spcPts val="3900"/>
              </a:spcBef>
              <a:buSzPct val="100000"/>
              <a:buAutoNum type="arabicPeriod" startAt="1"/>
              <a:defRPr sz="3384"/>
            </a:pPr>
            <a:r>
              <a:t>Longitudinal data and growth models (change across time)</a:t>
            </a:r>
          </a:p>
          <a:p>
            <a:pPr marL="596900" indent="-596900" defTabSz="549148">
              <a:spcBef>
                <a:spcPts val="3900"/>
              </a:spcBef>
              <a:buSzPct val="100000"/>
              <a:buAutoNum type="arabicPeriod" startAt="1"/>
              <a:defRPr sz="3384"/>
            </a:pPr>
            <a:r>
              <a:t>Dyadic data or round-robin data (actor-partner models)</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MLM data format</a:t>
            </a:r>
          </a:p>
        </p:txBody>
      </p:sp>
      <p:graphicFrame>
        <p:nvGraphicFramePr>
          <p:cNvPr id="272" name="Table 272"/>
          <p:cNvGraphicFramePr/>
          <p:nvPr/>
        </p:nvGraphicFramePr>
        <p:xfrm>
          <a:off x="2772874" y="2846853"/>
          <a:ext cx="7749869" cy="5722758"/>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252140"/>
                <a:gridCol w="1811121"/>
                <a:gridCol w="1738482"/>
                <a:gridCol w="1935423"/>
              </a:tblGrid>
              <a:tr h="949971">
                <a:tc>
                  <a:txBody>
                    <a:bodyPr/>
                    <a:lstStyle/>
                    <a:p>
                      <a:pPr defTabSz="914400"/>
                      <a:r>
                        <a:rPr sz="2600"/>
                        <a:t>Performance</a:t>
                      </a:r>
                    </a:p>
                  </a:txBody>
                  <a:tcPr marL="50800" marR="50800" marT="50800" marB="50800" anchor="ctr" anchorCtr="0" horzOverflow="overflow">
                    <a:lnL w="12700">
                      <a:solidFill>
                        <a:srgbClr val="A6AAA9"/>
                      </a:solidFill>
                      <a:miter lim="400000"/>
                    </a:lnL>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Homework</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Class_ID</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Teacher experience</a:t>
                      </a:r>
                    </a:p>
                  </a:txBody>
                  <a:tcPr marL="50800" marR="50800" marT="50800" marB="50800" anchor="ctr" anchorCtr="0" horzOverflow="overflow">
                    <a:lnR w="12700">
                      <a:solidFill>
                        <a:srgbClr val="A6AAA9"/>
                      </a:solidFill>
                      <a:miter lim="400000"/>
                    </a:lnR>
                    <a:lnT w="12700">
                      <a:solidFill>
                        <a:srgbClr val="A6AAA9"/>
                      </a:solidFill>
                      <a:miter lim="400000"/>
                    </a:lnT>
                    <a:lnB w="12700">
                      <a:solidFill>
                        <a:srgbClr val="A6AAA9"/>
                      </a:solidFill>
                      <a:miter lim="400000"/>
                    </a:lnB>
                    <a:solidFill>
                      <a:schemeClr val="accent1">
                        <a:satOff val="-3355"/>
                        <a:lumOff val="26614"/>
                      </a:schemeClr>
                    </a:solidFill>
                  </a:tcPr>
                </a:tc>
              </a:tr>
              <a:tr h="528898">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lnT w="12700">
                      <a:solidFill>
                        <a:srgbClr val="A6AAA9"/>
                      </a:solidFill>
                      <a:miter lim="400000"/>
                    </a:lnT>
                    <a:solidFill>
                      <a:srgbClr val="A6AAA9"/>
                    </a:solidFill>
                  </a:tcPr>
                </a:tc>
                <a:tc>
                  <a:txBody>
                    <a:bodyPr/>
                    <a:lstStyle/>
                    <a:p>
                      <a:pPr defTabSz="914400"/>
                      <a:r>
                        <a:rPr sz="2600"/>
                        <a:t>2</a:t>
                      </a:r>
                    </a:p>
                  </a:txBody>
                  <a:tcPr marL="50800" marR="50800" marT="50800" marB="50800" anchor="ctr" anchorCtr="0" horzOverflow="overflow">
                    <a:lnT w="12700">
                      <a:solidFill>
                        <a:srgbClr val="A6AAA9"/>
                      </a:solidFill>
                      <a:miter lim="400000"/>
                    </a:lnT>
                    <a:solidFill>
                      <a:srgbClr val="A6AAA9"/>
                    </a:solidFill>
                  </a:tcPr>
                </a:tc>
                <a:tc>
                  <a:txBody>
                    <a:bodyPr/>
                    <a:lstStyle/>
                    <a:p>
                      <a:pPr defTabSz="914400"/>
                      <a:r>
                        <a:rPr sz="2600"/>
                        <a:t>1</a:t>
                      </a:r>
                    </a:p>
                  </a:txBody>
                  <a:tcPr marL="50800" marR="50800" marT="50800" marB="50800" anchor="ctr" anchorCtr="0" horzOverflow="overflow">
                    <a:lnT w="12700">
                      <a:solidFill>
                        <a:srgbClr val="A6AAA9"/>
                      </a:solidFill>
                      <a:miter lim="400000"/>
                    </a:lnT>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solidFill>
                      <a:srgbClr val="A6AAA9"/>
                    </a:solidFill>
                  </a:tcPr>
                </a:tc>
              </a:tr>
              <a:tr h="528898">
                <a:tc>
                  <a:txBody>
                    <a:bodyPr/>
                    <a:lstStyle/>
                    <a:p>
                      <a:pPr defTabSz="914400"/>
                      <a:r>
                        <a:rPr sz="2600"/>
                        <a:t>3</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4</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solidFill>
                      <a:srgbClr val="A6AAA9"/>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7</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8</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6</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2</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28898">
                <a:tc>
                  <a:txBody>
                    <a:bodyPr/>
                    <a:lstStyle/>
                    <a:p>
                      <a:pPr defTabSz="914400"/>
                      <a:r>
                        <a:rPr sz="2600"/>
                        <a:t>6</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2</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5</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528898">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lnB w="12700">
                      <a:solidFill>
                        <a:schemeClr val="accent1">
                          <a:satOff val="-3355"/>
                          <a:lumOff val="26614"/>
                        </a:schemeClr>
                      </a:solidFill>
                      <a:miter lim="400000"/>
                    </a:lnB>
                    <a:solidFill>
                      <a:srgbClr val="A6AAA9"/>
                    </a:solidFill>
                  </a:tcPr>
                </a:tc>
                <a:tc>
                  <a:txBody>
                    <a:bodyPr/>
                    <a:lstStyle/>
                    <a:p>
                      <a:pPr defTabSz="914400"/>
                      <a:r>
                        <a:rPr sz="2600"/>
                        <a:t>7</a:t>
                      </a:r>
                    </a:p>
                  </a:txBody>
                  <a:tcPr marL="50800" marR="50800" marT="50800" marB="50800" anchor="ctr" anchorCtr="0" horzOverflow="overflow">
                    <a:lnB w="12700">
                      <a:solidFill>
                        <a:schemeClr val="accent1">
                          <a:satOff val="-3355"/>
                          <a:lumOff val="26614"/>
                        </a:schemeClr>
                      </a:solidFill>
                      <a:miter lim="400000"/>
                    </a:lnB>
                    <a:solidFill>
                      <a:srgbClr val="A6AAA9"/>
                    </a:solidFill>
                  </a:tcPr>
                </a:tc>
                <a:tc>
                  <a:txBody>
                    <a:bodyPr/>
                    <a:lstStyle/>
                    <a:p>
                      <a:pPr defTabSz="914400"/>
                      <a:r>
                        <a:rPr sz="2600"/>
                        <a:t>3</a:t>
                      </a:r>
                    </a:p>
                  </a:txBody>
                  <a:tcPr marL="50800" marR="50800" marT="50800" marB="50800" anchor="ctr" anchorCtr="0" horzOverflow="overflow">
                    <a:lnB w="12700">
                      <a:solidFill>
                        <a:schemeClr val="accent1">
                          <a:satOff val="-3355"/>
                          <a:lumOff val="26614"/>
                        </a:schemeClr>
                      </a:solidFill>
                      <a:miter lim="400000"/>
                    </a:lnB>
                    <a:solidFill>
                      <a:srgbClr val="A6AAA9"/>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lnB w="12700">
                      <a:solidFill>
                        <a:schemeClr val="accent1">
                          <a:satOff val="-3355"/>
                          <a:lumOff val="26614"/>
                        </a:schemeClr>
                      </a:solidFill>
                      <a:miter lim="400000"/>
                    </a:lnB>
                    <a:solidFill>
                      <a:srgbClr val="A6AAA9"/>
                    </a:solidFill>
                  </a:tcPr>
                </a:tc>
              </a:tr>
            </a:tbl>
          </a:graphicData>
        </a:graphic>
      </p:graphicFrame>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lvl1pPr defTabSz="449833">
              <a:defRPr sz="6160"/>
            </a:lvl1pPr>
          </a:lstStyle>
          <a:p>
            <a:pPr/>
            <a:r>
              <a:t>Independence of observations: Standard explanation</a:t>
            </a:r>
          </a:p>
        </p:txBody>
      </p:sp>
      <p:sp>
        <p:nvSpPr>
          <p:cNvPr id="275" name="Shape 275"/>
          <p:cNvSpPr/>
          <p:nvPr>
            <p:ph type="body" idx="1"/>
          </p:nvPr>
        </p:nvSpPr>
        <p:spPr>
          <a:prstGeom prst="rect">
            <a:avLst/>
          </a:prstGeom>
        </p:spPr>
        <p:txBody>
          <a:bodyPr/>
          <a:lstStyle/>
          <a:p>
            <a:pPr/>
            <a:r>
              <a:t>Nested observations (e.g. students within schools, or trials within individuals) have a grouping variable in common.</a:t>
            </a:r>
          </a:p>
          <a:p>
            <a:pPr/>
            <a:r>
              <a:t>Pairs of observations within an individual or school will be more similar to each other than two random observations</a:t>
            </a:r>
          </a:p>
          <a:p>
            <a:pPr/>
            <a:r>
              <a:t>This violates the assumption of independence of observations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490727">
              <a:defRPr sz="6719"/>
            </a:lvl1pPr>
          </a:lstStyle>
          <a:p>
            <a:pPr/>
            <a:r>
              <a:t>Independence of observations</a:t>
            </a:r>
          </a:p>
        </p:txBody>
      </p:sp>
      <p:sp>
        <p:nvSpPr>
          <p:cNvPr id="280" name="Shape 280"/>
          <p:cNvSpPr/>
          <p:nvPr>
            <p:ph type="body" idx="1"/>
          </p:nvPr>
        </p:nvSpPr>
        <p:spPr>
          <a:prstGeom prst="rect">
            <a:avLst/>
          </a:prstGeom>
        </p:spPr>
        <p:txBody>
          <a:bodyPr/>
          <a:lstStyle/>
          <a:p>
            <a:pPr/>
            <a:r>
              <a:t>Ok, but what does the assumption of independence mean?</a:t>
            </a:r>
          </a:p>
          <a:p>
            <a:pPr/>
            <a:r>
              <a:t>Are observations from two participants who share an experimental condition truly independent?</a:t>
            </a:r>
          </a:p>
          <a:p>
            <a:pPr/>
            <a:r>
              <a:t>What we really mean to say is that we assume errors in our model are independent, or uncorrelated. </a:t>
            </a:r>
            <a:r>
              <a:rPr u="sng"/>
              <a:t>Why is that so important?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0"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lvl1pPr defTabSz="578358">
              <a:defRPr sz="7919"/>
            </a:lvl1pPr>
          </a:lstStyle>
          <a:p>
            <a:pPr/>
            <a:r>
              <a:t>Interlude: Galton boards</a:t>
            </a:r>
          </a:p>
        </p:txBody>
      </p:sp>
      <p:sp>
        <p:nvSpPr>
          <p:cNvPr id="285" name="Shape 285"/>
          <p:cNvSpPr/>
          <p:nvPr/>
        </p:nvSpPr>
        <p:spPr>
          <a:xfrm>
            <a:off x="1441322" y="5549900"/>
            <a:ext cx="103761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https://www.youtube.com/watch?v=3m4bxse2JEQ</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p>
            <a:pPr/>
            <a:r>
              <a:t>Independence of errors</a:t>
            </a:r>
          </a:p>
        </p:txBody>
      </p:sp>
      <p:sp>
        <p:nvSpPr>
          <p:cNvPr id="288" name="Shape 288"/>
          <p:cNvSpPr/>
          <p:nvPr>
            <p:ph type="body" idx="1"/>
          </p:nvPr>
        </p:nvSpPr>
        <p:spPr>
          <a:prstGeom prst="rect">
            <a:avLst/>
          </a:prstGeom>
        </p:spPr>
        <p:txBody>
          <a:bodyPr/>
          <a:lstStyle/>
          <a:p>
            <a:pPr/>
          </a:p>
        </p:txBody>
      </p:sp>
      <p:pic>
        <p:nvPicPr>
          <p:cNvPr id="289" name="galton.gif"/>
          <p:cNvPicPr>
            <a:picLocks noChangeAspect="1"/>
          </p:cNvPicPr>
          <p:nvPr/>
        </p:nvPicPr>
        <p:blipFill>
          <a:blip r:embed="rId2">
            <a:extLst/>
          </a:blip>
          <a:srcRect l="0" t="0" r="0" b="0"/>
          <a:stretch>
            <a:fillRect/>
          </a:stretch>
        </p:blipFill>
        <p:spPr>
          <a:xfrm>
            <a:off x="3104157" y="3109714"/>
            <a:ext cx="6796374" cy="5273986"/>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pPr/>
            <a:r>
              <a:t>Independence of errors</a:t>
            </a:r>
          </a:p>
        </p:txBody>
      </p:sp>
      <p:sp>
        <p:nvSpPr>
          <p:cNvPr id="292" name="Shape 292"/>
          <p:cNvSpPr/>
          <p:nvPr>
            <p:ph type="body" idx="1"/>
          </p:nvPr>
        </p:nvSpPr>
        <p:spPr>
          <a:prstGeom prst="rect">
            <a:avLst/>
          </a:prstGeom>
        </p:spPr>
        <p:txBody>
          <a:bodyPr/>
          <a:lstStyle/>
          <a:p>
            <a:pPr/>
          </a:p>
        </p:txBody>
      </p:sp>
      <p:pic>
        <p:nvPicPr>
          <p:cNvPr id="293" name="galton.gif"/>
          <p:cNvPicPr>
            <a:picLocks noChangeAspect="1"/>
          </p:cNvPicPr>
          <p:nvPr/>
        </p:nvPicPr>
        <p:blipFill>
          <a:blip r:embed="rId3">
            <a:extLst/>
          </a:blip>
          <a:srcRect l="0" t="0" r="0" b="0"/>
          <a:stretch>
            <a:fillRect/>
          </a:stretch>
        </p:blipFill>
        <p:spPr>
          <a:xfrm>
            <a:off x="3104157" y="3109714"/>
            <a:ext cx="6796374" cy="5273986"/>
          </a:xfrm>
          <a:prstGeom prst="rect">
            <a:avLst/>
          </a:prstGeom>
          <a:ln w="12700">
            <a:miter lim="400000"/>
          </a:ln>
        </p:spPr>
      </p:pic>
      <p:sp>
        <p:nvSpPr>
          <p:cNvPr id="294" name="Shape 294"/>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295" name="Shape 295"/>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body" idx="1"/>
          </p:nvPr>
        </p:nvSpPr>
        <p:spPr>
          <a:prstGeom prst="rect">
            <a:avLst/>
          </a:prstGeom>
        </p:spPr>
        <p:txBody>
          <a:bodyPr/>
          <a:lstStyle/>
          <a:p>
            <a:pPr/>
          </a:p>
        </p:txBody>
      </p:sp>
      <p:pic>
        <p:nvPicPr>
          <p:cNvPr id="300"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301"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302" name="Shape 302"/>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03" name="Shape 303"/>
          <p:cNvSpPr/>
          <p:nvPr>
            <p:ph type="title"/>
          </p:nvPr>
        </p:nvSpPr>
        <p:spPr>
          <a:prstGeom prst="rect">
            <a:avLst/>
          </a:prstGeom>
        </p:spPr>
        <p:txBody>
          <a:bodyPr/>
          <a:lstStyle/>
          <a:p>
            <a:pPr/>
            <a:r>
              <a:t>Independence of errors</a:t>
            </a:r>
          </a:p>
        </p:txBody>
      </p:sp>
      <p:sp>
        <p:nvSpPr>
          <p:cNvPr id="304" name="Shape 304"/>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305" name="Shape 305"/>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body" idx="1"/>
          </p:nvPr>
        </p:nvSpPr>
        <p:spPr>
          <a:prstGeom prst="rect">
            <a:avLst/>
          </a:prstGeom>
        </p:spPr>
        <p:txBody>
          <a:bodyPr/>
          <a:lstStyle/>
          <a:p>
            <a:pPr/>
          </a:p>
        </p:txBody>
      </p:sp>
      <p:pic>
        <p:nvPicPr>
          <p:cNvPr id="308"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309"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310" name="Shape 310"/>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1" name="Shape 311"/>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2" name="Shape 312"/>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3" name="Shape 313"/>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4" name="Shape 314"/>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5" name="Shape 315"/>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6" name="Shape 316"/>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7" name="Shape 317"/>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8" name="Shape 318"/>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19" name="Shape 319"/>
          <p:cNvSpPr/>
          <p:nvPr>
            <p:ph type="title"/>
          </p:nvPr>
        </p:nvSpPr>
        <p:spPr>
          <a:prstGeom prst="rect">
            <a:avLst/>
          </a:prstGeom>
        </p:spPr>
        <p:txBody>
          <a:bodyPr/>
          <a:lstStyle/>
          <a:p>
            <a:pPr/>
            <a:r>
              <a:t>Independence of errors</a:t>
            </a:r>
          </a:p>
        </p:txBody>
      </p:sp>
      <p:sp>
        <p:nvSpPr>
          <p:cNvPr id="320" name="Shape 320"/>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321" name="Shape 321"/>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
        <p:nvSpPr>
          <p:cNvPr id="322" name="Shape 322"/>
          <p:cNvSpPr/>
          <p:nvPr/>
        </p:nvSpPr>
        <p:spPr>
          <a:xfrm>
            <a:off x="8075929" y="3914688"/>
            <a:ext cx="3645769"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Random sample</a:t>
            </a:r>
          </a:p>
        </p:txBody>
      </p:sp>
      <p:sp>
        <p:nvSpPr>
          <p:cNvPr id="323" name="Shape 323"/>
          <p:cNvSpPr/>
          <p:nvPr/>
        </p:nvSpPr>
        <p:spPr>
          <a:xfrm flipH="1">
            <a:off x="8102883" y="4639970"/>
            <a:ext cx="1633264" cy="454196"/>
          </a:xfrm>
          <a:prstGeom prst="line">
            <a:avLst/>
          </a:prstGeom>
          <a:ln w="50800">
            <a:solidFill>
              <a:srgbClr val="000000"/>
            </a:solidFill>
            <a:miter lim="400000"/>
            <a:tailEnd type="triangle"/>
          </a:ln>
        </p:spPr>
        <p:txBody>
          <a:bodyPr lIns="50800" tIns="50800" rIns="50800" bIns="50800" anchor="ctr"/>
          <a:lstStyle/>
          <a:p>
            <a:pPr>
              <a:defRPr sz="2400"/>
            </a:pPr>
          </a:p>
        </p:txBody>
      </p:sp>
      <p:sp>
        <p:nvSpPr>
          <p:cNvPr id="324" name="Shape 324"/>
          <p:cNvSpPr/>
          <p:nvPr/>
        </p:nvSpPr>
        <p:spPr>
          <a:xfrm flipV="1">
            <a:off x="6946250" y="2955756"/>
            <a:ext cx="1" cy="5489193"/>
          </a:xfrm>
          <a:prstGeom prst="line">
            <a:avLst/>
          </a:prstGeom>
          <a:ln w="50800">
            <a:solidFill>
              <a:schemeClr val="accent5"/>
            </a:solidFill>
            <a:miter lim="400000"/>
          </a:ln>
        </p:spPr>
        <p:txBody>
          <a:bodyPr lIns="50800" tIns="50800" rIns="50800" bIns="50800" anchor="ctr"/>
          <a:lstStyle/>
          <a:p>
            <a:pPr>
              <a:defRPr sz="2400"/>
            </a:pPr>
          </a:p>
        </p:txBody>
      </p:sp>
      <p:sp>
        <p:nvSpPr>
          <p:cNvPr id="325" name="Shape 325"/>
          <p:cNvSpPr/>
          <p:nvPr/>
        </p:nvSpPr>
        <p:spPr>
          <a:xfrm>
            <a:off x="6461691" y="2195084"/>
            <a:ext cx="6478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ns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prstGeom prst="rect">
            <a:avLst/>
          </a:prstGeom>
        </p:spPr>
        <p:txBody>
          <a:bodyPr/>
          <a:lstStyle>
            <a:lvl1pPr defTabSz="496570">
              <a:defRPr sz="6800"/>
            </a:lvl1pPr>
          </a:lstStyle>
          <a:p>
            <a:pPr/>
            <a:r>
              <a:t>Non independence of errors</a:t>
            </a:r>
          </a:p>
        </p:txBody>
      </p:sp>
      <p:sp>
        <p:nvSpPr>
          <p:cNvPr id="328" name="Shape 328"/>
          <p:cNvSpPr/>
          <p:nvPr>
            <p:ph type="body" idx="1"/>
          </p:nvPr>
        </p:nvSpPr>
        <p:spPr>
          <a:prstGeom prst="rect">
            <a:avLst/>
          </a:prstGeom>
        </p:spPr>
        <p:txBody>
          <a:bodyPr/>
          <a:lstStyle/>
          <a:p>
            <a:pPr/>
          </a:p>
        </p:txBody>
      </p:sp>
      <p:pic>
        <p:nvPicPr>
          <p:cNvPr id="329"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330"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331" name="Shape 331"/>
          <p:cNvSpPr/>
          <p:nvPr/>
        </p:nvSpPr>
        <p:spPr>
          <a:xfrm>
            <a:off x="4377868" y="5908914"/>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2" name="Shape 332"/>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3" name="Shape 333"/>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4" name="Shape 334"/>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5" name="Shape 335"/>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6" name="Shape 336"/>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7" name="Shape 337"/>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8" name="Shape 338"/>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39" name="Shape 339"/>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0" name="Shape 340"/>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1" name="Shape 341"/>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2" name="Shape 342"/>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3" name="Shape 343"/>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4" name="Shape 344"/>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345" name="Shape 345"/>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6" name="Shape 346"/>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7" name="Shape 347"/>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8" name="Shape 348"/>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49" name="Shape 349"/>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50" name="Shape 350"/>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351" name="Shape 351"/>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body" idx="1"/>
          </p:nvPr>
        </p:nvSpPr>
        <p:spPr>
          <a:prstGeom prst="rect">
            <a:avLst/>
          </a:prstGeom>
        </p:spPr>
        <p:txBody>
          <a:bodyPr/>
          <a:lstStyle/>
          <a:p>
            <a:pPr/>
          </a:p>
        </p:txBody>
      </p:sp>
      <p:pic>
        <p:nvPicPr>
          <p:cNvPr id="354"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355"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356" name="Shape 356"/>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57" name="Shape 357"/>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58" name="Shape 358"/>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59" name="Shape 359"/>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0" name="Shape 360"/>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1" name="Shape 361"/>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2" name="Shape 362"/>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3" name="Shape 363"/>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4" name="Shape 364"/>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5" name="Shape 365"/>
          <p:cNvSpPr/>
          <p:nvPr/>
        </p:nvSpPr>
        <p:spPr>
          <a:xfrm flipV="1">
            <a:off x="6946250" y="2955756"/>
            <a:ext cx="1" cy="5489193"/>
          </a:xfrm>
          <a:prstGeom prst="line">
            <a:avLst/>
          </a:prstGeom>
          <a:ln w="50800">
            <a:solidFill>
              <a:schemeClr val="accent5"/>
            </a:solidFill>
            <a:miter lim="400000"/>
          </a:ln>
        </p:spPr>
        <p:txBody>
          <a:bodyPr lIns="50800" tIns="50800" rIns="50800" bIns="50800" anchor="ctr"/>
          <a:lstStyle/>
          <a:p>
            <a:pPr>
              <a:defRPr sz="2400"/>
            </a:pPr>
          </a:p>
        </p:txBody>
      </p:sp>
      <p:sp>
        <p:nvSpPr>
          <p:cNvPr id="366" name="Shape 366"/>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367" name="Shape 367"/>
          <p:cNvSpPr/>
          <p:nvPr/>
        </p:nvSpPr>
        <p:spPr>
          <a:xfrm>
            <a:off x="6375992" y="7511194"/>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8" name="Shape 368"/>
          <p:cNvSpPr/>
          <p:nvPr/>
        </p:nvSpPr>
        <p:spPr>
          <a:xfrm>
            <a:off x="6791966"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69" name="Shape 369"/>
          <p:cNvSpPr/>
          <p:nvPr/>
        </p:nvSpPr>
        <p:spPr>
          <a:xfrm>
            <a:off x="7207939"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0" name="Shape 370"/>
          <p:cNvSpPr/>
          <p:nvPr/>
        </p:nvSpPr>
        <p:spPr>
          <a:xfrm>
            <a:off x="6375992" y="7142438"/>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371" name="Shape 371"/>
          <p:cNvSpPr/>
          <p:nvPr/>
        </p:nvSpPr>
        <p:spPr>
          <a:xfrm>
            <a:off x="6791966"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2" name="Shape 372"/>
          <p:cNvSpPr/>
          <p:nvPr/>
        </p:nvSpPr>
        <p:spPr>
          <a:xfrm>
            <a:off x="7207939" y="7142438"/>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3" name="Shape 373"/>
          <p:cNvSpPr/>
          <p:nvPr/>
        </p:nvSpPr>
        <p:spPr>
          <a:xfrm>
            <a:off x="7623912" y="7142438"/>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4" name="Shape 374"/>
          <p:cNvSpPr/>
          <p:nvPr/>
        </p:nvSpPr>
        <p:spPr>
          <a:xfrm>
            <a:off x="5960019"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5" name="Shape 375"/>
          <p:cNvSpPr/>
          <p:nvPr/>
        </p:nvSpPr>
        <p:spPr>
          <a:xfrm>
            <a:off x="5960019"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6" name="Shape 376"/>
          <p:cNvSpPr/>
          <p:nvPr/>
        </p:nvSpPr>
        <p:spPr>
          <a:xfrm>
            <a:off x="7623912" y="7511194"/>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7" name="Shape 377"/>
          <p:cNvSpPr/>
          <p:nvPr/>
        </p:nvSpPr>
        <p:spPr>
          <a:xfrm>
            <a:off x="6791966"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8" name="Shape 378"/>
          <p:cNvSpPr/>
          <p:nvPr/>
        </p:nvSpPr>
        <p:spPr>
          <a:xfrm>
            <a:off x="7235815" y="6773682"/>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79" name="Shape 379"/>
          <p:cNvSpPr/>
          <p:nvPr/>
        </p:nvSpPr>
        <p:spPr>
          <a:xfrm>
            <a:off x="6791966" y="6404926"/>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80" name="Shape 380"/>
          <p:cNvSpPr/>
          <p:nvPr/>
        </p:nvSpPr>
        <p:spPr>
          <a:xfrm>
            <a:off x="6391612"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81" name="Shape 381"/>
          <p:cNvSpPr/>
          <p:nvPr/>
        </p:nvSpPr>
        <p:spPr>
          <a:xfrm>
            <a:off x="8039885"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82" name="Shape 382"/>
          <p:cNvSpPr/>
          <p:nvPr/>
        </p:nvSpPr>
        <p:spPr>
          <a:xfrm>
            <a:off x="5544046"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83" name="Shape 383"/>
          <p:cNvSpPr/>
          <p:nvPr>
            <p:ph type="title"/>
          </p:nvPr>
        </p:nvSpPr>
        <p:spPr>
          <a:prstGeom prst="rect">
            <a:avLst/>
          </a:prstGeom>
        </p:spPr>
        <p:txBody>
          <a:bodyPr/>
          <a:lstStyle>
            <a:lvl1pPr defTabSz="496570">
              <a:defRPr sz="6800"/>
            </a:lvl1pPr>
          </a:lstStyle>
          <a:p>
            <a:pPr/>
            <a:r>
              <a:t>Non independence of errors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Simple example</a:t>
            </a:r>
          </a:p>
        </p:txBody>
      </p:sp>
      <p:sp>
        <p:nvSpPr>
          <p:cNvPr id="157" name="Shape 157"/>
          <p:cNvSpPr/>
          <p:nvPr>
            <p:ph type="body" idx="1"/>
          </p:nvPr>
        </p:nvSpPr>
        <p:spPr>
          <a:prstGeom prst="rect">
            <a:avLst/>
          </a:prstGeom>
        </p:spPr>
        <p:txBody>
          <a:bodyPr/>
          <a:lstStyle/>
          <a:p>
            <a:pPr/>
            <a:r>
              <a:t>We have data from 30 students in each of 30 classrooms, and want to examine the effects of homework completion and teacher experience on grades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body" idx="1"/>
          </p:nvPr>
        </p:nvSpPr>
        <p:spPr>
          <a:prstGeom prst="rect">
            <a:avLst/>
          </a:prstGeom>
        </p:spPr>
        <p:txBody>
          <a:bodyPr/>
          <a:lstStyle/>
          <a:p>
            <a:pPr/>
          </a:p>
        </p:txBody>
      </p:sp>
      <p:pic>
        <p:nvPicPr>
          <p:cNvPr id="386" name="galton.gif"/>
          <p:cNvPicPr>
            <a:picLocks noChangeAspect="1"/>
          </p:cNvPicPr>
          <p:nvPr/>
        </p:nvPicPr>
        <p:blipFill>
          <a:blip r:embed="rId3">
            <a:extLst/>
          </a:blip>
          <a:stretch>
            <a:fillRect/>
          </a:stretch>
        </p:blipFill>
        <p:spPr>
          <a:xfrm>
            <a:off x="4505575" y="2975781"/>
            <a:ext cx="3993650" cy="3099072"/>
          </a:xfrm>
          <a:prstGeom prst="rect">
            <a:avLst/>
          </a:prstGeom>
          <a:ln w="12700">
            <a:miter lim="400000"/>
          </a:ln>
        </p:spPr>
      </p:pic>
      <p:pic>
        <p:nvPicPr>
          <p:cNvPr id="387" name="galton.gif"/>
          <p:cNvPicPr>
            <a:picLocks noChangeAspect="1"/>
          </p:cNvPicPr>
          <p:nvPr/>
        </p:nvPicPr>
        <p:blipFill>
          <a:blip r:embed="rId3">
            <a:extLst/>
          </a:blip>
          <a:srcRect l="0" t="55071" r="1051" b="1811"/>
          <a:stretch>
            <a:fillRect/>
          </a:stretch>
        </p:blipFill>
        <p:spPr>
          <a:xfrm>
            <a:off x="3190868" y="5926539"/>
            <a:ext cx="6624672" cy="2240101"/>
          </a:xfrm>
          <a:prstGeom prst="rect">
            <a:avLst/>
          </a:prstGeom>
          <a:ln w="12700">
            <a:miter lim="400000"/>
          </a:ln>
        </p:spPr>
      </p:pic>
      <p:sp>
        <p:nvSpPr>
          <p:cNvPr id="388" name="Shape 388"/>
          <p:cNvSpPr/>
          <p:nvPr/>
        </p:nvSpPr>
        <p:spPr>
          <a:xfrm flipV="1">
            <a:off x="6946250" y="2955756"/>
            <a:ext cx="1" cy="5489193"/>
          </a:xfrm>
          <a:prstGeom prst="line">
            <a:avLst/>
          </a:prstGeom>
          <a:ln w="50800">
            <a:solidFill>
              <a:schemeClr val="accent5"/>
            </a:solidFill>
            <a:miter lim="400000"/>
          </a:ln>
        </p:spPr>
        <p:txBody>
          <a:bodyPr lIns="50800" tIns="50800" rIns="50800" bIns="50800" anchor="ctr"/>
          <a:lstStyle/>
          <a:p>
            <a:pPr>
              <a:defRPr sz="2400"/>
            </a:pPr>
          </a:p>
        </p:txBody>
      </p:sp>
      <p:sp>
        <p:nvSpPr>
          <p:cNvPr id="389" name="Shape 389"/>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390" name="Shape 390"/>
          <p:cNvSpPr/>
          <p:nvPr/>
        </p:nvSpPr>
        <p:spPr>
          <a:xfrm>
            <a:off x="6375992" y="7511194"/>
            <a:ext cx="308571"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1" name="Shape 391"/>
          <p:cNvSpPr/>
          <p:nvPr/>
        </p:nvSpPr>
        <p:spPr>
          <a:xfrm>
            <a:off x="6791966" y="751119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2" name="Shape 392"/>
          <p:cNvSpPr/>
          <p:nvPr/>
        </p:nvSpPr>
        <p:spPr>
          <a:xfrm>
            <a:off x="7207939" y="751119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3" name="Shape 393"/>
          <p:cNvSpPr/>
          <p:nvPr/>
        </p:nvSpPr>
        <p:spPr>
          <a:xfrm>
            <a:off x="6375992" y="7142438"/>
            <a:ext cx="308571"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394" name="Shape 394"/>
          <p:cNvSpPr/>
          <p:nvPr/>
        </p:nvSpPr>
        <p:spPr>
          <a:xfrm>
            <a:off x="6791966" y="7142438"/>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5" name="Shape 395"/>
          <p:cNvSpPr/>
          <p:nvPr/>
        </p:nvSpPr>
        <p:spPr>
          <a:xfrm>
            <a:off x="7207939" y="7142438"/>
            <a:ext cx="308571"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6" name="Shape 396"/>
          <p:cNvSpPr/>
          <p:nvPr/>
        </p:nvSpPr>
        <p:spPr>
          <a:xfrm>
            <a:off x="7623912" y="7142438"/>
            <a:ext cx="308571"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7" name="Shape 397"/>
          <p:cNvSpPr/>
          <p:nvPr/>
        </p:nvSpPr>
        <p:spPr>
          <a:xfrm>
            <a:off x="5960019" y="751119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8" name="Shape 398"/>
          <p:cNvSpPr/>
          <p:nvPr/>
        </p:nvSpPr>
        <p:spPr>
          <a:xfrm>
            <a:off x="5960019" y="7142438"/>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399" name="Shape 399"/>
          <p:cNvSpPr/>
          <p:nvPr/>
        </p:nvSpPr>
        <p:spPr>
          <a:xfrm>
            <a:off x="7623912" y="7511194"/>
            <a:ext cx="308571"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0" name="Shape 400"/>
          <p:cNvSpPr/>
          <p:nvPr/>
        </p:nvSpPr>
        <p:spPr>
          <a:xfrm>
            <a:off x="6791966" y="6773681"/>
            <a:ext cx="308570" cy="283003"/>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1" name="Shape 401"/>
          <p:cNvSpPr/>
          <p:nvPr/>
        </p:nvSpPr>
        <p:spPr>
          <a:xfrm>
            <a:off x="7235815" y="6773682"/>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2" name="Shape 402"/>
          <p:cNvSpPr/>
          <p:nvPr/>
        </p:nvSpPr>
        <p:spPr>
          <a:xfrm>
            <a:off x="6791966" y="6404926"/>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3" name="Shape 403"/>
          <p:cNvSpPr/>
          <p:nvPr/>
        </p:nvSpPr>
        <p:spPr>
          <a:xfrm>
            <a:off x="6391612" y="6773681"/>
            <a:ext cx="308570" cy="283003"/>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4" name="Shape 404"/>
          <p:cNvSpPr/>
          <p:nvPr/>
        </p:nvSpPr>
        <p:spPr>
          <a:xfrm>
            <a:off x="8039885" y="751119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5" name="Shape 405"/>
          <p:cNvSpPr/>
          <p:nvPr/>
        </p:nvSpPr>
        <p:spPr>
          <a:xfrm>
            <a:off x="5544046" y="751119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06" name="Shape 406"/>
          <p:cNvSpPr/>
          <p:nvPr>
            <p:ph type="title"/>
          </p:nvPr>
        </p:nvSpPr>
        <p:spPr>
          <a:prstGeom prst="rect">
            <a:avLst/>
          </a:prstGeom>
        </p:spPr>
        <p:txBody>
          <a:bodyPr/>
          <a:lstStyle>
            <a:lvl1pPr defTabSz="496570">
              <a:defRPr sz="6800"/>
            </a:lvl1pPr>
          </a:lstStyle>
          <a:p>
            <a:pPr/>
            <a:r>
              <a:t>Non independence of errors</a:t>
            </a:r>
          </a:p>
        </p:txBody>
      </p:sp>
      <p:sp>
        <p:nvSpPr>
          <p:cNvPr id="407" name="Shape 407"/>
          <p:cNvSpPr/>
          <p:nvPr/>
        </p:nvSpPr>
        <p:spPr>
          <a:xfrm>
            <a:off x="6585357" y="8598412"/>
            <a:ext cx="346029" cy="372414"/>
          </a:xfrm>
          <a:prstGeom prst="star5">
            <a:avLst>
              <a:gd name="adj" fmla="val 19100"/>
              <a:gd name="hf" fmla="val 105146"/>
              <a:gd name="vf" fmla="val 110557"/>
            </a:avLst>
          </a:prstGeom>
          <a:solidFill>
            <a:srgbClr val="000000"/>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w</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lvl1pPr defTabSz="490727">
              <a:defRPr sz="6719"/>
            </a:lvl1pPr>
          </a:lstStyle>
          <a:p>
            <a:pPr/>
            <a:r>
              <a:t>The problem: dependent errors</a:t>
            </a:r>
          </a:p>
        </p:txBody>
      </p:sp>
      <p:pic>
        <p:nvPicPr>
          <p:cNvPr id="412" name="galton.gif"/>
          <p:cNvPicPr>
            <a:picLocks noChangeAspect="1"/>
          </p:cNvPicPr>
          <p:nvPr/>
        </p:nvPicPr>
        <p:blipFill>
          <a:blip r:embed="rId3">
            <a:extLst/>
          </a:blip>
          <a:stretch>
            <a:fillRect/>
          </a:stretch>
        </p:blipFill>
        <p:spPr>
          <a:xfrm>
            <a:off x="4505575" y="2975781"/>
            <a:ext cx="3993650" cy="3099072"/>
          </a:xfrm>
          <a:prstGeom prst="rect">
            <a:avLst/>
          </a:prstGeom>
          <a:ln w="12700">
            <a:miter lim="400000"/>
          </a:ln>
        </p:spPr>
      </p:pic>
      <p:pic>
        <p:nvPicPr>
          <p:cNvPr id="413" name="galton.gif"/>
          <p:cNvPicPr>
            <a:picLocks noChangeAspect="1"/>
          </p:cNvPicPr>
          <p:nvPr/>
        </p:nvPicPr>
        <p:blipFill>
          <a:blip r:embed="rId3">
            <a:extLst/>
          </a:blip>
          <a:srcRect l="0" t="55071" r="1051" b="1811"/>
          <a:stretch>
            <a:fillRect/>
          </a:stretch>
        </p:blipFill>
        <p:spPr>
          <a:xfrm>
            <a:off x="3190868" y="5926539"/>
            <a:ext cx="6624672" cy="2240101"/>
          </a:xfrm>
          <a:prstGeom prst="rect">
            <a:avLst/>
          </a:prstGeom>
          <a:ln w="12700">
            <a:miter lim="400000"/>
          </a:ln>
        </p:spPr>
      </p:pic>
      <p:sp>
        <p:nvSpPr>
          <p:cNvPr id="414" name="Shape 414"/>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15" name="Shape 415"/>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16" name="Shape 416"/>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17" name="Shape 417"/>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18" name="Shape 418"/>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19" name="Shape 419"/>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0" name="Shape 420"/>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1" name="Shape 421"/>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2" name="Shape 422"/>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3" name="Shape 423"/>
          <p:cNvSpPr/>
          <p:nvPr/>
        </p:nvSpPr>
        <p:spPr>
          <a:xfrm>
            <a:off x="9523969" y="3317617"/>
            <a:ext cx="28590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2 error</a:t>
            </a:r>
          </a:p>
        </p:txBody>
      </p:sp>
      <p:sp>
        <p:nvSpPr>
          <p:cNvPr id="424" name="Shape 424"/>
          <p:cNvSpPr/>
          <p:nvPr/>
        </p:nvSpPr>
        <p:spPr>
          <a:xfrm>
            <a:off x="9772587" y="6172896"/>
            <a:ext cx="28590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1 error</a:t>
            </a:r>
          </a:p>
        </p:txBody>
      </p:sp>
      <p:sp>
        <p:nvSpPr>
          <p:cNvPr id="425" name="Shape 425"/>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6" name="Shape 426"/>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7" name="Shape 427"/>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28" name="Shape 428"/>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429" name="Shape 429"/>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0" name="Shape 430"/>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1" name="Shape 431"/>
          <p:cNvSpPr/>
          <p:nvPr/>
        </p:nvSpPr>
        <p:spPr>
          <a:xfrm>
            <a:off x="787925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2" name="Shape 432"/>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3" name="Shape 433"/>
          <p:cNvSpPr/>
          <p:nvPr/>
        </p:nvSpPr>
        <p:spPr>
          <a:xfrm>
            <a:off x="6215357" y="7142438"/>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4" name="Shape 434"/>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5" name="Shape 435"/>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6" name="Shape 436"/>
          <p:cNvSpPr/>
          <p:nvPr/>
        </p:nvSpPr>
        <p:spPr>
          <a:xfrm flipV="1">
            <a:off x="7201589"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437" name="Shape 437"/>
          <p:cNvSpPr/>
          <p:nvPr/>
        </p:nvSpPr>
        <p:spPr>
          <a:xfrm flipV="1">
            <a:off x="6517576"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438" name="Shape 438"/>
          <p:cNvSpPr/>
          <p:nvPr/>
        </p:nvSpPr>
        <p:spPr>
          <a:xfrm>
            <a:off x="7235263" y="6885969"/>
            <a:ext cx="764598"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39" name="Shape 439"/>
          <p:cNvSpPr/>
          <p:nvPr/>
        </p:nvSpPr>
        <p:spPr>
          <a:xfrm flipV="1">
            <a:off x="8033535"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440" name="Shape 440"/>
          <p:cNvSpPr/>
          <p:nvPr/>
        </p:nvSpPr>
        <p:spPr>
          <a:xfrm flipH="1">
            <a:off x="6859583" y="3764338"/>
            <a:ext cx="2344636" cy="59938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441" name="Shape 441"/>
          <p:cNvSpPr/>
          <p:nvPr/>
        </p:nvSpPr>
        <p:spPr>
          <a:xfrm>
            <a:off x="6536991" y="4518515"/>
            <a:ext cx="630924"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42" name="Shape 442"/>
          <p:cNvSpPr/>
          <p:nvPr/>
        </p:nvSpPr>
        <p:spPr>
          <a:xfrm flipH="1">
            <a:off x="7727443" y="6626438"/>
            <a:ext cx="1952244" cy="264094"/>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xfrm>
            <a:off x="995191" y="229677"/>
            <a:ext cx="11099801" cy="2159001"/>
          </a:xfrm>
          <a:prstGeom prst="rect">
            <a:avLst/>
          </a:prstGeom>
        </p:spPr>
        <p:txBody>
          <a:bodyPr/>
          <a:lstStyle>
            <a:lvl1pPr defTabSz="490727">
              <a:defRPr sz="6719"/>
            </a:lvl1pPr>
          </a:lstStyle>
          <a:p>
            <a:pPr/>
            <a:r>
              <a:t>Assuming independent errors inflates Type I error</a:t>
            </a:r>
          </a:p>
        </p:txBody>
      </p:sp>
      <p:pic>
        <p:nvPicPr>
          <p:cNvPr id="447" name="galton.gif"/>
          <p:cNvPicPr>
            <a:picLocks noChangeAspect="1"/>
          </p:cNvPicPr>
          <p:nvPr/>
        </p:nvPicPr>
        <p:blipFill>
          <a:blip r:embed="rId3">
            <a:extLst/>
          </a:blip>
          <a:stretch>
            <a:fillRect/>
          </a:stretch>
        </p:blipFill>
        <p:spPr>
          <a:xfrm>
            <a:off x="4504769" y="2701927"/>
            <a:ext cx="3993650" cy="3099072"/>
          </a:xfrm>
          <a:prstGeom prst="rect">
            <a:avLst/>
          </a:prstGeom>
          <a:ln w="12700">
            <a:miter lim="400000"/>
          </a:ln>
        </p:spPr>
      </p:pic>
      <p:pic>
        <p:nvPicPr>
          <p:cNvPr id="448" name="galton.gif"/>
          <p:cNvPicPr>
            <a:picLocks noChangeAspect="1"/>
          </p:cNvPicPr>
          <p:nvPr/>
        </p:nvPicPr>
        <p:blipFill>
          <a:blip r:embed="rId3">
            <a:extLst/>
          </a:blip>
          <a:srcRect l="0" t="55071" r="1051" b="1811"/>
          <a:stretch>
            <a:fillRect/>
          </a:stretch>
        </p:blipFill>
        <p:spPr>
          <a:xfrm>
            <a:off x="3190062" y="5652684"/>
            <a:ext cx="6624673" cy="2240102"/>
          </a:xfrm>
          <a:prstGeom prst="rect">
            <a:avLst/>
          </a:prstGeom>
          <a:ln w="12700">
            <a:miter lim="400000"/>
          </a:ln>
        </p:spPr>
      </p:pic>
      <p:sp>
        <p:nvSpPr>
          <p:cNvPr id="449" name="Shape 449"/>
          <p:cNvSpPr/>
          <p:nvPr/>
        </p:nvSpPr>
        <p:spPr>
          <a:xfrm>
            <a:off x="6630526"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0" name="Shape 450"/>
          <p:cNvSpPr/>
          <p:nvPr/>
        </p:nvSpPr>
        <p:spPr>
          <a:xfrm>
            <a:off x="7046499"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1" name="Shape 451"/>
          <p:cNvSpPr/>
          <p:nvPr/>
        </p:nvSpPr>
        <p:spPr>
          <a:xfrm>
            <a:off x="7462472"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2" name="Shape 452"/>
          <p:cNvSpPr/>
          <p:nvPr/>
        </p:nvSpPr>
        <p:spPr>
          <a:xfrm>
            <a:off x="6630526"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453" name="Shape 453"/>
          <p:cNvSpPr/>
          <p:nvPr/>
        </p:nvSpPr>
        <p:spPr>
          <a:xfrm>
            <a:off x="7046499"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4" name="Shape 454"/>
          <p:cNvSpPr/>
          <p:nvPr/>
        </p:nvSpPr>
        <p:spPr>
          <a:xfrm>
            <a:off x="7462473"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5" name="Shape 455"/>
          <p:cNvSpPr/>
          <p:nvPr/>
        </p:nvSpPr>
        <p:spPr>
          <a:xfrm>
            <a:off x="7878446"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6" name="Shape 456"/>
          <p:cNvSpPr/>
          <p:nvPr/>
        </p:nvSpPr>
        <p:spPr>
          <a:xfrm>
            <a:off x="6214552"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7" name="Shape 457"/>
          <p:cNvSpPr/>
          <p:nvPr/>
        </p:nvSpPr>
        <p:spPr>
          <a:xfrm>
            <a:off x="6214552"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8" name="Shape 458"/>
          <p:cNvSpPr/>
          <p:nvPr/>
        </p:nvSpPr>
        <p:spPr>
          <a:xfrm>
            <a:off x="7878446"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59" name="Shape 459"/>
          <p:cNvSpPr/>
          <p:nvPr/>
        </p:nvSpPr>
        <p:spPr>
          <a:xfrm>
            <a:off x="7046499" y="6499827"/>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60" name="Shape 460"/>
          <p:cNvSpPr/>
          <p:nvPr/>
        </p:nvSpPr>
        <p:spPr>
          <a:xfrm flipV="1">
            <a:off x="7200783" y="2681901"/>
            <a:ext cx="1" cy="5489193"/>
          </a:xfrm>
          <a:prstGeom prst="line">
            <a:avLst/>
          </a:prstGeom>
          <a:ln w="25400">
            <a:solidFill>
              <a:srgbClr val="000000"/>
            </a:solidFill>
            <a:miter lim="400000"/>
          </a:ln>
        </p:spPr>
        <p:txBody>
          <a:bodyPr lIns="50800" tIns="50800" rIns="50800" bIns="50800" anchor="ctr"/>
          <a:lstStyle/>
          <a:p>
            <a:pPr>
              <a:defRPr sz="2400"/>
            </a:pPr>
          </a:p>
        </p:txBody>
      </p:sp>
      <p:sp>
        <p:nvSpPr>
          <p:cNvPr id="461" name="Shape 461"/>
          <p:cNvSpPr/>
          <p:nvPr/>
        </p:nvSpPr>
        <p:spPr>
          <a:xfrm flipV="1">
            <a:off x="6545091" y="2681901"/>
            <a:ext cx="1" cy="5489193"/>
          </a:xfrm>
          <a:prstGeom prst="line">
            <a:avLst/>
          </a:prstGeom>
          <a:ln w="25400">
            <a:solidFill>
              <a:srgbClr val="000000"/>
            </a:solidFill>
            <a:miter lim="400000"/>
          </a:ln>
        </p:spPr>
        <p:txBody>
          <a:bodyPr lIns="50800" tIns="50800" rIns="50800" bIns="50800" anchor="ctr"/>
          <a:lstStyle/>
          <a:p>
            <a:pPr>
              <a:defRPr sz="2400"/>
            </a:pPr>
          </a:p>
        </p:txBody>
      </p:sp>
      <p:sp>
        <p:nvSpPr>
          <p:cNvPr id="462" name="Shape 462"/>
          <p:cNvSpPr/>
          <p:nvPr/>
        </p:nvSpPr>
        <p:spPr>
          <a:xfrm>
            <a:off x="6611796" y="8219170"/>
            <a:ext cx="346029" cy="372414"/>
          </a:xfrm>
          <a:prstGeom prst="star5">
            <a:avLst>
              <a:gd name="adj" fmla="val 19100"/>
              <a:gd name="hf" fmla="val 105146"/>
              <a:gd name="vf" fmla="val 110557"/>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63" name="Shape 463"/>
          <p:cNvSpPr/>
          <p:nvPr/>
        </p:nvSpPr>
        <p:spPr>
          <a:xfrm>
            <a:off x="6540628" y="7807210"/>
            <a:ext cx="706908"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64" name="Shape 464"/>
          <p:cNvSpPr/>
          <p:nvPr/>
        </p:nvSpPr>
        <p:spPr>
          <a:xfrm>
            <a:off x="4988053" y="8714943"/>
            <a:ext cx="228892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900"/>
              </a:spcBef>
              <a:defRPr sz="4400">
                <a:latin typeface="Calibri"/>
                <a:ea typeface="Calibri"/>
                <a:cs typeface="Calibri"/>
                <a:sym typeface="Calibri"/>
              </a:defRPr>
            </a:pPr>
            <a:r>
              <a:t>y = 1 + </a:t>
            </a:r>
            <a:r>
              <a:rPr>
                <a:solidFill>
                  <a:schemeClr val="accent5">
                    <a:hueOff val="-176146"/>
                    <a:satOff val="3665"/>
                    <a:lumOff val="-13986"/>
                  </a:schemeClr>
                </a:solidFill>
              </a:rPr>
              <a:t>e</a:t>
            </a:r>
          </a:p>
        </p:txBody>
      </p:sp>
      <p:sp>
        <p:nvSpPr>
          <p:cNvPr id="465" name="Shape 465"/>
          <p:cNvSpPr/>
          <p:nvPr/>
        </p:nvSpPr>
        <p:spPr>
          <a:xfrm>
            <a:off x="9523969" y="3317617"/>
            <a:ext cx="28590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2 error</a:t>
            </a:r>
          </a:p>
        </p:txBody>
      </p:sp>
      <p:sp>
        <p:nvSpPr>
          <p:cNvPr id="466" name="Shape 466"/>
          <p:cNvSpPr/>
          <p:nvPr/>
        </p:nvSpPr>
        <p:spPr>
          <a:xfrm>
            <a:off x="9772587" y="6172896"/>
            <a:ext cx="28590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1 error</a:t>
            </a:r>
          </a:p>
        </p:txBody>
      </p:sp>
      <p:sp>
        <p:nvSpPr>
          <p:cNvPr id="467" name="Shape 467"/>
          <p:cNvSpPr/>
          <p:nvPr/>
        </p:nvSpPr>
        <p:spPr>
          <a:xfrm flipH="1">
            <a:off x="7011829" y="3992021"/>
            <a:ext cx="2863582" cy="5015884"/>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468" name="Shape 468"/>
          <p:cNvSpPr/>
          <p:nvPr/>
        </p:nvSpPr>
        <p:spPr>
          <a:xfrm flipH="1">
            <a:off x="7011829" y="6709620"/>
            <a:ext cx="3251697" cy="2526518"/>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469" name="Shape 469"/>
          <p:cNvSpPr/>
          <p:nvPr/>
        </p:nvSpPr>
        <p:spPr>
          <a:xfrm>
            <a:off x="7878446" y="686858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0" name="Shape 470"/>
          <p:cNvSpPr/>
          <p:nvPr/>
        </p:nvSpPr>
        <p:spPr>
          <a:xfrm>
            <a:off x="6214552" y="686858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1" name="Shape 471"/>
          <p:cNvSpPr/>
          <p:nvPr/>
        </p:nvSpPr>
        <p:spPr>
          <a:xfrm>
            <a:off x="5798579" y="7237340"/>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2" name="Shape 472"/>
          <p:cNvSpPr/>
          <p:nvPr/>
        </p:nvSpPr>
        <p:spPr>
          <a:xfrm>
            <a:off x="6630526" y="650205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3" name="Shape 473"/>
          <p:cNvSpPr/>
          <p:nvPr/>
        </p:nvSpPr>
        <p:spPr>
          <a:xfrm>
            <a:off x="7046499" y="6133298"/>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4" name="Shape 474"/>
          <p:cNvSpPr/>
          <p:nvPr/>
        </p:nvSpPr>
        <p:spPr>
          <a:xfrm>
            <a:off x="7462473" y="6500941"/>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75" name="Shape 475"/>
          <p:cNvSpPr/>
          <p:nvPr/>
        </p:nvSpPr>
        <p:spPr>
          <a:xfrm>
            <a:off x="8294419" y="7237340"/>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ph type="title"/>
          </p:nvPr>
        </p:nvSpPr>
        <p:spPr>
          <a:prstGeom prst="rect">
            <a:avLst/>
          </a:prstGeom>
        </p:spPr>
        <p:txBody>
          <a:bodyPr/>
          <a:lstStyle/>
          <a:p>
            <a:pPr/>
            <a:r>
              <a:t>Random intercepts</a:t>
            </a:r>
          </a:p>
        </p:txBody>
      </p:sp>
      <p:sp>
        <p:nvSpPr>
          <p:cNvPr id="480" name="Shape 480"/>
          <p:cNvSpPr/>
          <p:nvPr>
            <p:ph type="body" idx="1"/>
          </p:nvPr>
        </p:nvSpPr>
        <p:spPr>
          <a:prstGeom prst="rect">
            <a:avLst/>
          </a:prstGeom>
        </p:spPr>
        <p:txBody>
          <a:bodyPr/>
          <a:lstStyle/>
          <a:p>
            <a:pPr marL="471487" indent="-471487" defTabSz="457200">
              <a:spcBef>
                <a:spcPts val="1900"/>
              </a:spcBef>
              <a:buClr>
                <a:srgbClr val="000000"/>
              </a:buClr>
              <a:buSzPct val="100000"/>
              <a:buFont typeface="Arial"/>
              <a:defRPr sz="4400">
                <a:latin typeface="Calibri"/>
                <a:ea typeface="Calibri"/>
                <a:cs typeface="Calibri"/>
                <a:sym typeface="Calibri"/>
              </a:defRP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a:t>
            </a:r>
            <a:r>
              <a:rPr>
                <a:solidFill>
                  <a:schemeClr val="accent5"/>
                </a:solidFill>
              </a:rPr>
              <a:t>e</a:t>
            </a:r>
            <a:r>
              <a:rPr baseline="-19818" i="1">
                <a:solidFill>
                  <a:schemeClr val="accent5"/>
                </a:solidFill>
                <a:latin typeface="Helvetica"/>
                <a:ea typeface="Helvetica"/>
                <a:cs typeface="Helvetica"/>
                <a:sym typeface="Helvetica"/>
              </a:rPr>
              <a:t>ij</a:t>
            </a:r>
            <a:endParaRPr baseline="-19818" i="1">
              <a:latin typeface="Helvetica"/>
              <a:ea typeface="Helvetica"/>
              <a:cs typeface="Helvetica"/>
              <a:sym typeface="Helvetica"/>
            </a:endParaRPr>
          </a:p>
          <a:p>
            <a:pPr marL="471487" indent="-471487" defTabSz="457200">
              <a:spcBef>
                <a:spcPts val="1900"/>
              </a:spcBef>
              <a:buClr>
                <a:srgbClr val="000000"/>
              </a:buClr>
              <a:buSzPct val="100000"/>
              <a:buFont typeface="Arial"/>
              <a:defRPr sz="4400">
                <a:latin typeface="Calibri"/>
                <a:ea typeface="Calibri"/>
                <a:cs typeface="Calibri"/>
                <a:sym typeface="Calibri"/>
              </a:defRPr>
            </a:pPr>
            <a:endParaRPr baseline="-19818" i="1">
              <a:latin typeface="Helvetica"/>
              <a:ea typeface="Helvetica"/>
              <a:cs typeface="Helvetica"/>
              <a:sym typeface="Helvetica"/>
            </a:endParaRPr>
          </a:p>
          <a:p>
            <a:pPr marL="471487" indent="-471487" defTabSz="457200">
              <a:spcBef>
                <a:spcPts val="1900"/>
              </a:spcBef>
              <a:buClr>
                <a:srgbClr val="000000"/>
              </a:buClr>
              <a:buSzPct val="100000"/>
              <a:buFont typeface="Arial"/>
              <a:defRPr sz="4400">
                <a:latin typeface="Calibri"/>
                <a:ea typeface="Calibri"/>
                <a:cs typeface="Calibri"/>
                <a:sym typeface="Calibri"/>
              </a:defRPr>
            </a:pPr>
            <a:r>
              <a:t>Level 2: B</a:t>
            </a:r>
            <a:r>
              <a:rPr baseline="-19818"/>
              <a:t>0</a:t>
            </a:r>
            <a:r>
              <a:rPr baseline="-19818" i="1">
                <a:latin typeface="Helvetica"/>
                <a:ea typeface="Helvetica"/>
                <a:cs typeface="Helvetica"/>
                <a:sym typeface="Helvetica"/>
              </a:rPr>
              <a:t>j</a:t>
            </a:r>
            <a:r>
              <a:t> = y00 +</a:t>
            </a:r>
            <a:r>
              <a:t> </a:t>
            </a:r>
            <a:r>
              <a:rPr>
                <a:solidFill>
                  <a:schemeClr val="accent5"/>
                </a:solidFill>
              </a:rPr>
              <a:t>u</a:t>
            </a:r>
            <a:r>
              <a:rPr baseline="-19818">
                <a:solidFill>
                  <a:schemeClr val="accent5"/>
                </a:solidFill>
              </a:rPr>
              <a:t>0j</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title"/>
          </p:nvPr>
        </p:nvSpPr>
        <p:spPr>
          <a:xfrm>
            <a:off x="952500" y="349597"/>
            <a:ext cx="11099800" cy="2159001"/>
          </a:xfrm>
          <a:prstGeom prst="rect">
            <a:avLst/>
          </a:prstGeom>
        </p:spPr>
        <p:txBody>
          <a:bodyPr/>
          <a:lstStyle/>
          <a:p>
            <a:pPr/>
            <a:r>
              <a:t>The multilevel solution</a:t>
            </a:r>
          </a:p>
        </p:txBody>
      </p:sp>
      <p:pic>
        <p:nvPicPr>
          <p:cNvPr id="485" name="galton.gif"/>
          <p:cNvPicPr>
            <a:picLocks noChangeAspect="1"/>
          </p:cNvPicPr>
          <p:nvPr/>
        </p:nvPicPr>
        <p:blipFill>
          <a:blip r:embed="rId2">
            <a:extLst/>
          </a:blip>
          <a:stretch>
            <a:fillRect/>
          </a:stretch>
        </p:blipFill>
        <p:spPr>
          <a:xfrm>
            <a:off x="4504769" y="2701927"/>
            <a:ext cx="3993650" cy="3099072"/>
          </a:xfrm>
          <a:prstGeom prst="rect">
            <a:avLst/>
          </a:prstGeom>
          <a:ln w="12700">
            <a:miter lim="400000"/>
          </a:ln>
        </p:spPr>
      </p:pic>
      <p:pic>
        <p:nvPicPr>
          <p:cNvPr id="486" name="galton.gif"/>
          <p:cNvPicPr>
            <a:picLocks noChangeAspect="1"/>
          </p:cNvPicPr>
          <p:nvPr/>
        </p:nvPicPr>
        <p:blipFill>
          <a:blip r:embed="rId2">
            <a:extLst/>
          </a:blip>
          <a:srcRect l="0" t="55071" r="1051" b="1811"/>
          <a:stretch>
            <a:fillRect/>
          </a:stretch>
        </p:blipFill>
        <p:spPr>
          <a:xfrm>
            <a:off x="3190062" y="5652684"/>
            <a:ext cx="6624673" cy="2240102"/>
          </a:xfrm>
          <a:prstGeom prst="rect">
            <a:avLst/>
          </a:prstGeom>
          <a:ln w="12700">
            <a:miter lim="400000"/>
          </a:ln>
        </p:spPr>
      </p:pic>
      <p:sp>
        <p:nvSpPr>
          <p:cNvPr id="487" name="Shape 487"/>
          <p:cNvSpPr/>
          <p:nvPr/>
        </p:nvSpPr>
        <p:spPr>
          <a:xfrm>
            <a:off x="6630526"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88" name="Shape 488"/>
          <p:cNvSpPr/>
          <p:nvPr/>
        </p:nvSpPr>
        <p:spPr>
          <a:xfrm>
            <a:off x="7046499"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89" name="Shape 489"/>
          <p:cNvSpPr/>
          <p:nvPr/>
        </p:nvSpPr>
        <p:spPr>
          <a:xfrm>
            <a:off x="7462472"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0" name="Shape 490"/>
          <p:cNvSpPr/>
          <p:nvPr/>
        </p:nvSpPr>
        <p:spPr>
          <a:xfrm>
            <a:off x="6630526"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491" name="Shape 491"/>
          <p:cNvSpPr/>
          <p:nvPr/>
        </p:nvSpPr>
        <p:spPr>
          <a:xfrm>
            <a:off x="7046499"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2" name="Shape 492"/>
          <p:cNvSpPr/>
          <p:nvPr/>
        </p:nvSpPr>
        <p:spPr>
          <a:xfrm>
            <a:off x="7462473"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3" name="Shape 493"/>
          <p:cNvSpPr/>
          <p:nvPr/>
        </p:nvSpPr>
        <p:spPr>
          <a:xfrm>
            <a:off x="7878446"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4" name="Shape 494"/>
          <p:cNvSpPr/>
          <p:nvPr/>
        </p:nvSpPr>
        <p:spPr>
          <a:xfrm>
            <a:off x="6214552"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5" name="Shape 495"/>
          <p:cNvSpPr/>
          <p:nvPr/>
        </p:nvSpPr>
        <p:spPr>
          <a:xfrm>
            <a:off x="6214552" y="686858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6" name="Shape 496"/>
          <p:cNvSpPr/>
          <p:nvPr/>
        </p:nvSpPr>
        <p:spPr>
          <a:xfrm>
            <a:off x="7878446" y="7237339"/>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7" name="Shape 497"/>
          <p:cNvSpPr/>
          <p:nvPr/>
        </p:nvSpPr>
        <p:spPr>
          <a:xfrm>
            <a:off x="7046499" y="6499827"/>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498" name="Shape 498"/>
          <p:cNvSpPr/>
          <p:nvPr/>
        </p:nvSpPr>
        <p:spPr>
          <a:xfrm flipV="1">
            <a:off x="6545091" y="2681901"/>
            <a:ext cx="1" cy="5489193"/>
          </a:xfrm>
          <a:prstGeom prst="line">
            <a:avLst/>
          </a:prstGeom>
          <a:ln w="25400">
            <a:solidFill>
              <a:srgbClr val="000000"/>
            </a:solidFill>
            <a:miter lim="400000"/>
          </a:ln>
        </p:spPr>
        <p:txBody>
          <a:bodyPr lIns="50800" tIns="50800" rIns="50800" bIns="50800" anchor="ctr"/>
          <a:lstStyle/>
          <a:p>
            <a:pPr>
              <a:defRPr sz="2400"/>
            </a:pPr>
          </a:p>
        </p:txBody>
      </p:sp>
      <p:sp>
        <p:nvSpPr>
          <p:cNvPr id="499" name="Shape 499"/>
          <p:cNvSpPr/>
          <p:nvPr/>
        </p:nvSpPr>
        <p:spPr>
          <a:xfrm>
            <a:off x="6186720" y="8705715"/>
            <a:ext cx="3692022" cy="8519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900"/>
              </a:spcBef>
              <a:defRPr sz="4400">
                <a:latin typeface="Calibri"/>
                <a:ea typeface="Calibri"/>
                <a:cs typeface="Calibri"/>
                <a:sym typeface="Calibri"/>
              </a:defRPr>
            </a:pPr>
            <a:r>
              <a:t>y = 1 + </a:t>
            </a:r>
            <a:r>
              <a:rPr>
                <a:solidFill>
                  <a:schemeClr val="accent5"/>
                </a:solidFill>
              </a:rPr>
              <a:t>u</a:t>
            </a:r>
            <a:r>
              <a:rPr baseline="-19818">
                <a:solidFill>
                  <a:schemeClr val="accent5"/>
                </a:solidFill>
              </a:rPr>
              <a:t>0j</a:t>
            </a:r>
            <a:r>
              <a:rPr>
                <a:solidFill>
                  <a:schemeClr val="accent5">
                    <a:hueOff val="-176146"/>
                    <a:satOff val="3665"/>
                    <a:lumOff val="-13986"/>
                  </a:schemeClr>
                </a:solidFill>
              </a:rPr>
              <a:t> </a:t>
            </a:r>
            <a:r>
              <a:t>+</a:t>
            </a:r>
            <a:r>
              <a:rPr>
                <a:solidFill>
                  <a:schemeClr val="accent5">
                    <a:hueOff val="-176146"/>
                    <a:satOff val="3665"/>
                    <a:lumOff val="-13986"/>
                  </a:schemeClr>
                </a:solidFill>
              </a:rPr>
              <a:t> </a:t>
            </a:r>
            <a:r>
              <a:rPr>
                <a:solidFill>
                  <a:schemeClr val="accent5"/>
                </a:solidFill>
              </a:rPr>
              <a:t>e</a:t>
            </a:r>
            <a:r>
              <a:rPr baseline="-19818" i="1">
                <a:solidFill>
                  <a:schemeClr val="accent5"/>
                </a:solidFill>
                <a:latin typeface="Helvetica"/>
                <a:ea typeface="Helvetica"/>
                <a:cs typeface="Helvetica"/>
                <a:sym typeface="Helvetica"/>
              </a:rPr>
              <a:t>ij</a:t>
            </a:r>
          </a:p>
        </p:txBody>
      </p:sp>
      <p:sp>
        <p:nvSpPr>
          <p:cNvPr id="500" name="Shape 500"/>
          <p:cNvSpPr/>
          <p:nvPr/>
        </p:nvSpPr>
        <p:spPr>
          <a:xfrm>
            <a:off x="9523969" y="3317617"/>
            <a:ext cx="28590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2 error</a:t>
            </a:r>
          </a:p>
        </p:txBody>
      </p:sp>
      <p:sp>
        <p:nvSpPr>
          <p:cNvPr id="501" name="Shape 501"/>
          <p:cNvSpPr/>
          <p:nvPr/>
        </p:nvSpPr>
        <p:spPr>
          <a:xfrm>
            <a:off x="9772587" y="6172896"/>
            <a:ext cx="28590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1 error</a:t>
            </a:r>
          </a:p>
        </p:txBody>
      </p:sp>
      <p:sp>
        <p:nvSpPr>
          <p:cNvPr id="502" name="Shape 502"/>
          <p:cNvSpPr/>
          <p:nvPr/>
        </p:nvSpPr>
        <p:spPr>
          <a:xfrm flipH="1">
            <a:off x="8685885" y="3991899"/>
            <a:ext cx="1845218" cy="470798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503" name="Shape 503"/>
          <p:cNvSpPr/>
          <p:nvPr/>
        </p:nvSpPr>
        <p:spPr>
          <a:xfrm flipH="1">
            <a:off x="9676768" y="6712700"/>
            <a:ext cx="1132762" cy="195049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504" name="Shape 504"/>
          <p:cNvSpPr/>
          <p:nvPr/>
        </p:nvSpPr>
        <p:spPr>
          <a:xfrm flipV="1">
            <a:off x="7201588" y="2726207"/>
            <a:ext cx="1" cy="5400582"/>
          </a:xfrm>
          <a:prstGeom prst="line">
            <a:avLst/>
          </a:prstGeom>
          <a:ln w="38100">
            <a:solidFill>
              <a:srgbClr val="000000"/>
            </a:solidFill>
            <a:miter lim="400000"/>
          </a:ln>
        </p:spPr>
        <p:txBody>
          <a:bodyPr lIns="50800" tIns="50800" rIns="50800" bIns="50800" anchor="ctr"/>
          <a:lstStyle/>
          <a:p>
            <a:pPr>
              <a:defRPr sz="2400"/>
            </a:pPr>
          </a:p>
        </p:txBody>
      </p:sp>
      <p:sp>
        <p:nvSpPr>
          <p:cNvPr id="505" name="Shape 505"/>
          <p:cNvSpPr/>
          <p:nvPr/>
        </p:nvSpPr>
        <p:spPr>
          <a:xfrm>
            <a:off x="7235263" y="6885969"/>
            <a:ext cx="764598"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06" name="Shape 506"/>
          <p:cNvSpPr/>
          <p:nvPr/>
        </p:nvSpPr>
        <p:spPr>
          <a:xfrm flipV="1">
            <a:off x="8032730" y="2681901"/>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507" name="Shape 507"/>
          <p:cNvSpPr/>
          <p:nvPr/>
        </p:nvSpPr>
        <p:spPr>
          <a:xfrm>
            <a:off x="6536991" y="4518515"/>
            <a:ext cx="630924"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08" name="Shape 508"/>
          <p:cNvSpPr/>
          <p:nvPr/>
        </p:nvSpPr>
        <p:spPr>
          <a:xfrm>
            <a:off x="7878446" y="686858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09" name="Shape 509"/>
          <p:cNvSpPr/>
          <p:nvPr/>
        </p:nvSpPr>
        <p:spPr>
          <a:xfrm>
            <a:off x="6214552" y="6868584"/>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10" name="Shape 510"/>
          <p:cNvSpPr/>
          <p:nvPr/>
        </p:nvSpPr>
        <p:spPr>
          <a:xfrm>
            <a:off x="5798579" y="7237340"/>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11" name="Shape 511"/>
          <p:cNvSpPr/>
          <p:nvPr/>
        </p:nvSpPr>
        <p:spPr>
          <a:xfrm>
            <a:off x="6630526" y="6502053"/>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12" name="Shape 512"/>
          <p:cNvSpPr/>
          <p:nvPr/>
        </p:nvSpPr>
        <p:spPr>
          <a:xfrm>
            <a:off x="7046499" y="6133298"/>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13" name="Shape 513"/>
          <p:cNvSpPr/>
          <p:nvPr/>
        </p:nvSpPr>
        <p:spPr>
          <a:xfrm>
            <a:off x="7462473" y="6500941"/>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14" name="Shape 514"/>
          <p:cNvSpPr/>
          <p:nvPr/>
        </p:nvSpPr>
        <p:spPr>
          <a:xfrm>
            <a:off x="8294419" y="7237340"/>
            <a:ext cx="308570" cy="283002"/>
          </a:xfrm>
          <a:prstGeom prst="ellipse">
            <a:avLst/>
          </a:prstGeom>
          <a:solidFill>
            <a:srgbClr val="A6AAA9"/>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title"/>
          </p:nvPr>
        </p:nvSpPr>
        <p:spPr>
          <a:prstGeom prst="rect">
            <a:avLst/>
          </a:prstGeom>
        </p:spPr>
        <p:txBody>
          <a:bodyPr/>
          <a:lstStyle/>
          <a:p>
            <a:pPr/>
            <a:r>
              <a:t>Back to the example </a:t>
            </a:r>
          </a:p>
        </p:txBody>
      </p:sp>
      <p:sp>
        <p:nvSpPr>
          <p:cNvPr id="517" name="Shape 517"/>
          <p:cNvSpPr/>
          <p:nvPr>
            <p:ph type="body" idx="1"/>
          </p:nvPr>
        </p:nvSpPr>
        <p:spPr>
          <a:prstGeom prst="rect">
            <a:avLst/>
          </a:prstGeom>
        </p:spPr>
        <p:txBody>
          <a:bodyPr/>
          <a:lstStyle/>
          <a:p>
            <a:pPr marL="395604" indent="-395604" defTabSz="519937">
              <a:spcBef>
                <a:spcPts val="3700"/>
              </a:spcBef>
              <a:defRPr sz="3204"/>
            </a:pPr>
            <a:r>
              <a:t>Students within a school share the level 2 error associated with sampling their school from all possible schools. </a:t>
            </a:r>
          </a:p>
          <a:p>
            <a:pPr marL="395604" indent="-395604" defTabSz="519937">
              <a:spcBef>
                <a:spcPts val="3700"/>
              </a:spcBef>
              <a:defRPr sz="3204"/>
            </a:pPr>
            <a:r>
              <a:t>Thus, deviations from the true value are more likely than it might otherwise seem.</a:t>
            </a:r>
          </a:p>
          <a:p>
            <a:pPr marL="395604" indent="-395604" defTabSz="519937">
              <a:spcBef>
                <a:spcPts val="3700"/>
              </a:spcBef>
              <a:defRPr sz="3204"/>
            </a:pPr>
            <a:r>
              <a:t>Each observation doesn’t convey as much information as a truly independent sample.</a:t>
            </a:r>
          </a:p>
          <a:p>
            <a:pPr marL="395604" indent="-395604" defTabSz="519937">
              <a:spcBef>
                <a:spcPts val="3700"/>
              </a:spcBef>
              <a:defRPr sz="3204"/>
            </a:pPr>
            <a:r>
              <a:t>If we ignore this and treat the errors as independent, we become overly confident in our estimates. Our confidence intervals will miss more, our type 1 error inflates. </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1"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522"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523" name="Shape 523"/>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4" name="Shape 524"/>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5" name="Shape 525"/>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6" name="Shape 526"/>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7" name="Shape 527"/>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8" name="Shape 528"/>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29" name="Shape 529"/>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0" name="Shape 530"/>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1" name="Shape 531"/>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2" name="Shape 532"/>
          <p:cNvSpPr/>
          <p:nvPr/>
        </p:nvSpPr>
        <p:spPr>
          <a:xfrm>
            <a:off x="9523969" y="3317617"/>
            <a:ext cx="28590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2 error</a:t>
            </a:r>
          </a:p>
        </p:txBody>
      </p:sp>
      <p:sp>
        <p:nvSpPr>
          <p:cNvPr id="533" name="Shape 533"/>
          <p:cNvSpPr/>
          <p:nvPr/>
        </p:nvSpPr>
        <p:spPr>
          <a:xfrm>
            <a:off x="9772587" y="6172896"/>
            <a:ext cx="28590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Level 1 error</a:t>
            </a:r>
          </a:p>
        </p:txBody>
      </p:sp>
      <p:sp>
        <p:nvSpPr>
          <p:cNvPr id="534" name="Shape 534"/>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5" name="Shape 535"/>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6" name="Shape 536"/>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7" name="Shape 537"/>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538" name="Shape 538"/>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39" name="Shape 539"/>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0" name="Shape 540"/>
          <p:cNvSpPr/>
          <p:nvPr/>
        </p:nvSpPr>
        <p:spPr>
          <a:xfrm>
            <a:off x="787925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1" name="Shape 541"/>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2" name="Shape 542"/>
          <p:cNvSpPr/>
          <p:nvPr/>
        </p:nvSpPr>
        <p:spPr>
          <a:xfrm>
            <a:off x="6215357" y="7142438"/>
            <a:ext cx="308571"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3" name="Shape 543"/>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4" name="Shape 544"/>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5" name="Shape 545"/>
          <p:cNvSpPr/>
          <p:nvPr/>
        </p:nvSpPr>
        <p:spPr>
          <a:xfrm flipV="1">
            <a:off x="7201589"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546" name="Shape 546"/>
          <p:cNvSpPr/>
          <p:nvPr/>
        </p:nvSpPr>
        <p:spPr>
          <a:xfrm flipV="1">
            <a:off x="6517576"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547" name="Shape 547"/>
          <p:cNvSpPr/>
          <p:nvPr/>
        </p:nvSpPr>
        <p:spPr>
          <a:xfrm>
            <a:off x="7235263" y="6885969"/>
            <a:ext cx="764598"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48" name="Shape 548"/>
          <p:cNvSpPr/>
          <p:nvPr/>
        </p:nvSpPr>
        <p:spPr>
          <a:xfrm flipV="1">
            <a:off x="8033535" y="2955756"/>
            <a:ext cx="1" cy="5489193"/>
          </a:xfrm>
          <a:prstGeom prst="line">
            <a:avLst/>
          </a:prstGeom>
          <a:ln w="38100">
            <a:solidFill>
              <a:srgbClr val="000000"/>
            </a:solidFill>
            <a:miter lim="400000"/>
          </a:ln>
        </p:spPr>
        <p:txBody>
          <a:bodyPr lIns="50800" tIns="50800" rIns="50800" bIns="50800" anchor="ctr"/>
          <a:lstStyle/>
          <a:p>
            <a:pPr>
              <a:defRPr sz="2400"/>
            </a:pPr>
          </a:p>
        </p:txBody>
      </p:sp>
      <p:sp>
        <p:nvSpPr>
          <p:cNvPr id="549" name="Shape 549"/>
          <p:cNvSpPr/>
          <p:nvPr/>
        </p:nvSpPr>
        <p:spPr>
          <a:xfrm flipH="1">
            <a:off x="6859583" y="3764338"/>
            <a:ext cx="2344636" cy="59938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550" name="Shape 550"/>
          <p:cNvSpPr/>
          <p:nvPr/>
        </p:nvSpPr>
        <p:spPr>
          <a:xfrm>
            <a:off x="6536991" y="4518515"/>
            <a:ext cx="630924" cy="321102"/>
          </a:xfrm>
          <a:prstGeom prst="rightArrow">
            <a:avLst>
              <a:gd name="adj1" fmla="val 32000"/>
              <a:gd name="adj2" fmla="val 110746"/>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51" name="Shape 551"/>
          <p:cNvSpPr/>
          <p:nvPr/>
        </p:nvSpPr>
        <p:spPr>
          <a:xfrm flipH="1">
            <a:off x="7727443" y="6626438"/>
            <a:ext cx="1952244" cy="264094"/>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552" name="Shape 552"/>
          <p:cNvSpPr/>
          <p:nvPr>
            <p:ph type="title"/>
          </p:nvPr>
        </p:nvSpPr>
        <p:spPr>
          <a:xfrm>
            <a:off x="952500" y="349597"/>
            <a:ext cx="11099800" cy="2159001"/>
          </a:xfrm>
          <a:prstGeom prst="rect">
            <a:avLst/>
          </a:prstGeom>
        </p:spPr>
        <p:txBody>
          <a:bodyPr/>
          <a:lstStyle/>
          <a:p>
            <a:pPr/>
            <a:r>
              <a:t>The multilevel solution</a:t>
            </a:r>
          </a:p>
        </p:txBody>
      </p:sp>
      <p:sp>
        <p:nvSpPr>
          <p:cNvPr id="553" name="Shape 553"/>
          <p:cNvSpPr/>
          <p:nvPr/>
        </p:nvSpPr>
        <p:spPr>
          <a:xfrm>
            <a:off x="6186720" y="8705715"/>
            <a:ext cx="3692022" cy="8519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900"/>
              </a:spcBef>
              <a:defRPr sz="4400">
                <a:latin typeface="Calibri"/>
                <a:ea typeface="Calibri"/>
                <a:cs typeface="Calibri"/>
                <a:sym typeface="Calibri"/>
              </a:defRPr>
            </a:pPr>
            <a:r>
              <a:t>y = 1 + </a:t>
            </a:r>
            <a:r>
              <a:rPr>
                <a:solidFill>
                  <a:schemeClr val="accent5"/>
                </a:solidFill>
              </a:rPr>
              <a:t>u</a:t>
            </a:r>
            <a:r>
              <a:rPr baseline="-19818">
                <a:solidFill>
                  <a:schemeClr val="accent5"/>
                </a:solidFill>
              </a:rPr>
              <a:t>0j</a:t>
            </a:r>
            <a:r>
              <a:rPr>
                <a:solidFill>
                  <a:schemeClr val="accent5">
                    <a:hueOff val="-176146"/>
                    <a:satOff val="3665"/>
                    <a:lumOff val="-13986"/>
                  </a:schemeClr>
                </a:solidFill>
              </a:rPr>
              <a:t> </a:t>
            </a:r>
            <a:r>
              <a:t>+</a:t>
            </a:r>
            <a:r>
              <a:rPr>
                <a:solidFill>
                  <a:schemeClr val="accent5">
                    <a:hueOff val="-176146"/>
                    <a:satOff val="3665"/>
                    <a:lumOff val="-13986"/>
                  </a:schemeClr>
                </a:solidFill>
              </a:rPr>
              <a:t> </a:t>
            </a:r>
            <a:r>
              <a:rPr>
                <a:solidFill>
                  <a:schemeClr val="accent5"/>
                </a:solidFill>
              </a:rPr>
              <a:t>e</a:t>
            </a:r>
            <a:r>
              <a:rPr baseline="-19818" i="1">
                <a:solidFill>
                  <a:schemeClr val="accent5"/>
                </a:solidFill>
                <a:latin typeface="Helvetica"/>
                <a:ea typeface="Helvetica"/>
                <a:cs typeface="Helvetica"/>
                <a:sym typeface="Helvetica"/>
              </a:rPr>
              <a:t>ij</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Shape 555"/>
          <p:cNvSpPr/>
          <p:nvPr>
            <p:ph type="title"/>
          </p:nvPr>
        </p:nvSpPr>
        <p:spPr>
          <a:prstGeom prst="rect">
            <a:avLst/>
          </a:prstGeom>
        </p:spPr>
        <p:txBody>
          <a:bodyPr/>
          <a:lstStyle/>
          <a:p>
            <a:pPr/>
            <a:r>
              <a:t>The solution</a:t>
            </a:r>
          </a:p>
        </p:txBody>
      </p:sp>
      <p:sp>
        <p:nvSpPr>
          <p:cNvPr id="556" name="Shape 556"/>
          <p:cNvSpPr/>
          <p:nvPr>
            <p:ph type="body" idx="1"/>
          </p:nvPr>
        </p:nvSpPr>
        <p:spPr>
          <a:prstGeom prst="rect">
            <a:avLst/>
          </a:prstGeom>
        </p:spPr>
        <p:txBody>
          <a:bodyPr/>
          <a:lstStyle/>
          <a:p>
            <a:pPr/>
            <a:r>
              <a:t>This is how multilevel models allow us to </a:t>
            </a:r>
            <a:r>
              <a:rPr u="sng"/>
              <a:t>properly model clustered data</a:t>
            </a:r>
          </a:p>
          <a:p>
            <a:pPr/>
            <a:r>
              <a:t>By specifying an equation with multiple error terms, they allow the model to ‘see’ the clustering and account for it properly</a:t>
            </a:r>
          </a:p>
          <a:p>
            <a:pPr/>
            <a:r>
              <a:t>Having done this, we can correctly fit models with variables at multiple levels simultaneously, answering increasingly interesting research questions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title"/>
          </p:nvPr>
        </p:nvSpPr>
        <p:spPr>
          <a:prstGeom prst="rect">
            <a:avLst/>
          </a:prstGeom>
        </p:spPr>
        <p:txBody>
          <a:bodyPr/>
          <a:lstStyle/>
          <a:p>
            <a:pPr/>
            <a:r>
              <a:t>Random intercepts</a:t>
            </a:r>
          </a:p>
        </p:txBody>
      </p:sp>
      <p:sp>
        <p:nvSpPr>
          <p:cNvPr id="559" name="Shape 559"/>
          <p:cNvSpPr/>
          <p:nvPr>
            <p:ph type="body" idx="1"/>
          </p:nvPr>
        </p:nvSpPr>
        <p:spPr>
          <a:prstGeom prst="rect">
            <a:avLst/>
          </a:prstGeom>
        </p:spPr>
        <p:txBody>
          <a:bodyPr/>
          <a:lstStyle/>
          <a:p>
            <a:pPr marL="471487" indent="-471487" defTabSz="457200">
              <a:spcBef>
                <a:spcPts val="1900"/>
              </a:spcBef>
              <a:buClr>
                <a:srgbClr val="000000"/>
              </a:buClr>
              <a:buSzPct val="100000"/>
              <a:buFont typeface="Arial"/>
              <a:defRPr sz="4400"/>
            </a:pPr>
            <a:r>
              <a:t>This is called a random intercept model, because we’re treating the group intercepts as a random effect</a:t>
            </a:r>
          </a:p>
          <a:p>
            <a:pPr marL="471487" indent="-471487" defTabSz="457200">
              <a:spcBef>
                <a:spcPts val="1900"/>
              </a:spcBef>
              <a:buClr>
                <a:srgbClr val="000000"/>
              </a:buClr>
              <a:buSzPct val="100000"/>
              <a:buFont typeface="Arial"/>
              <a:defRPr sz="4400"/>
            </a:pPr>
            <a:r>
              <a:t>Random effects are what make multilevel modelling tick. They’re what allow us to appropriately model clustered error</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title"/>
          </p:nvPr>
        </p:nvSpPr>
        <p:spPr>
          <a:prstGeom prst="rect">
            <a:avLst/>
          </a:prstGeom>
        </p:spPr>
        <p:txBody>
          <a:bodyPr/>
          <a:lstStyle/>
          <a:p>
            <a:pPr/>
            <a:r>
              <a:t>Random effects</a:t>
            </a:r>
          </a:p>
        </p:txBody>
      </p:sp>
      <p:sp>
        <p:nvSpPr>
          <p:cNvPr id="562" name="Shape 562"/>
          <p:cNvSpPr/>
          <p:nvPr>
            <p:ph type="body" idx="1"/>
          </p:nvPr>
        </p:nvSpPr>
        <p:spPr>
          <a:xfrm>
            <a:off x="952500" y="2609850"/>
            <a:ext cx="11099800" cy="6286500"/>
          </a:xfrm>
          <a:prstGeom prst="rect">
            <a:avLst/>
          </a:prstGeom>
        </p:spPr>
        <p:txBody>
          <a:bodyPr/>
          <a:lstStyle/>
          <a:p>
            <a:pPr/>
            <a:r>
              <a:t>In traditional regression, we only deal with fixed effects. With fixed effects, we’re looking at the effect of specific, meaningful levels of an IV.</a:t>
            </a:r>
          </a:p>
          <a:p>
            <a:pPr/>
            <a:r>
              <a:t>Random effects are variables where we don’t care about specific levels. </a:t>
            </a:r>
          </a:p>
          <a:p>
            <a:pPr/>
            <a:r>
              <a:t>Instead, we’re simply interesting in modelling the variance in the effect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Simple example</a:t>
            </a:r>
          </a:p>
        </p:txBody>
      </p:sp>
      <p:sp>
        <p:nvSpPr>
          <p:cNvPr id="160" name="Shape 160"/>
          <p:cNvSpPr/>
          <p:nvPr>
            <p:ph type="body" idx="1"/>
          </p:nvPr>
        </p:nvSpPr>
        <p:spPr>
          <a:xfrm>
            <a:off x="952500" y="2609850"/>
            <a:ext cx="11099800" cy="6286500"/>
          </a:xfrm>
          <a:prstGeom prst="rect">
            <a:avLst/>
          </a:prstGeom>
        </p:spPr>
        <p:txBody>
          <a:bodyPr/>
          <a:lstStyle/>
          <a:p>
            <a:pPr/>
            <a:r>
              <a:t>We have data from 30 students in each of 30 classrooms, and want to examine the effects of homework completion (Level 1) and teacher experience (Level 2) on grades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ph type="title"/>
          </p:nvPr>
        </p:nvSpPr>
        <p:spPr>
          <a:prstGeom prst="rect">
            <a:avLst/>
          </a:prstGeom>
        </p:spPr>
        <p:txBody>
          <a:bodyPr/>
          <a:lstStyle/>
          <a:p>
            <a:pPr/>
            <a:r>
              <a:t>Random effects</a:t>
            </a:r>
          </a:p>
        </p:txBody>
      </p:sp>
      <p:sp>
        <p:nvSpPr>
          <p:cNvPr id="567" name="Shape 567"/>
          <p:cNvSpPr/>
          <p:nvPr>
            <p:ph type="body" idx="1"/>
          </p:nvPr>
        </p:nvSpPr>
        <p:spPr>
          <a:prstGeom prst="rect">
            <a:avLst/>
          </a:prstGeom>
        </p:spPr>
        <p:txBody>
          <a:bodyPr/>
          <a:lstStyle/>
          <a:p>
            <a:pPr/>
            <a:r>
              <a:t>In contrast with fixed effects, random effects are things that might cause non-independence that we’re not explicitly interested. </a:t>
            </a:r>
          </a:p>
          <a:p>
            <a:pPr/>
            <a:r>
              <a:t>The key thing that makes them random effects is that they’re assumed to come from a population of possible levels that we haven’t exhausted.</a:t>
            </a:r>
          </a:p>
          <a:p>
            <a:pPr/>
            <a:r>
              <a:t>We’re interested in random effects whenever some factor causes clustering in our data and we’re not interested in the specific levels of that factor.</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1"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572"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573" name="Shape 573"/>
          <p:cNvSpPr/>
          <p:nvPr/>
        </p:nvSpPr>
        <p:spPr>
          <a:xfrm>
            <a:off x="4377868" y="5873578"/>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4" name="Shape 574"/>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5" name="Shape 575"/>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6" name="Shape 576"/>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7" name="Shape 577"/>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8" name="Shape 578"/>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79" name="Shape 579"/>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80" name="Shape 580"/>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81" name="Shape 581"/>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582" name="Shape 582"/>
          <p:cNvSpPr/>
          <p:nvPr>
            <p:ph type="title"/>
          </p:nvPr>
        </p:nvSpPr>
        <p:spPr>
          <a:xfrm>
            <a:off x="952500" y="349597"/>
            <a:ext cx="11099800" cy="2159001"/>
          </a:xfrm>
          <a:prstGeom prst="rect">
            <a:avLst/>
          </a:prstGeom>
        </p:spPr>
        <p:txBody>
          <a:bodyPr/>
          <a:lstStyle/>
          <a:p>
            <a:pPr/>
            <a:r>
              <a:t>Random intercepts</a:t>
            </a:r>
          </a:p>
        </p:txBody>
      </p:sp>
      <p:sp>
        <p:nvSpPr>
          <p:cNvPr id="584" name="Shape 584"/>
          <p:cNvSpPr/>
          <p:nvPr/>
        </p:nvSpPr>
        <p:spPr>
          <a:xfrm>
            <a:off x="5557332" y="4452188"/>
            <a:ext cx="2766812" cy="124720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810" y="-5357"/>
                  <a:pt x="14010" y="-5400"/>
                  <a:pt x="21600" y="16072"/>
                </a:cubicBezTo>
              </a:path>
            </a:pathLst>
          </a:custGeom>
          <a:ln w="63500">
            <a:solidFill>
              <a:schemeClr val="accent5"/>
            </a:solidFill>
            <a:miter lim="400000"/>
          </a:ln>
        </p:spPr>
        <p:txBody>
          <a:bodyPr/>
          <a:lstStyle/>
          <a:p>
            <a:pP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title"/>
          </p:nvPr>
        </p:nvSpPr>
        <p:spPr>
          <a:prstGeom prst="rect">
            <a:avLst/>
          </a:prstGeom>
        </p:spPr>
        <p:txBody>
          <a:bodyPr/>
          <a:lstStyle/>
          <a:p>
            <a:pPr/>
            <a:r>
              <a:t>Random effects</a:t>
            </a:r>
          </a:p>
        </p:txBody>
      </p:sp>
      <p:sp>
        <p:nvSpPr>
          <p:cNvPr id="587" name="Shape 587"/>
          <p:cNvSpPr/>
          <p:nvPr>
            <p:ph type="body" idx="1"/>
          </p:nvPr>
        </p:nvSpPr>
        <p:spPr>
          <a:prstGeom prst="rect">
            <a:avLst/>
          </a:prstGeom>
        </p:spPr>
        <p:txBody>
          <a:bodyPr/>
          <a:lstStyle/>
          <a:p>
            <a:pPr/>
            <a:r>
              <a:t>For all that, you can effectively think about random effects as ‘smart’ dummy-coding factors</a:t>
            </a:r>
          </a:p>
          <a:p>
            <a:pPr/>
            <a:r>
              <a:t>A random intercept is mostly equivalent to a dummy-code for the grouping level factor</a:t>
            </a:r>
          </a:p>
          <a:p>
            <a:pPr/>
            <a:r>
              <a:t>Just uses some fancy math to not overfit the data and maximise efficiency of estimation</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Shape 591"/>
          <p:cNvSpPr/>
          <p:nvPr>
            <p:ph type="title"/>
          </p:nvPr>
        </p:nvSpPr>
        <p:spPr>
          <a:xfrm>
            <a:off x="650239" y="390596"/>
            <a:ext cx="11704322" cy="1625601"/>
          </a:xfrm>
          <a:prstGeom prst="rect">
            <a:avLst/>
          </a:prstGeom>
        </p:spPr>
        <p:txBody>
          <a:bodyPr/>
          <a:lstStyle/>
          <a:p>
            <a:pPr/>
            <a:r>
              <a:t>Formal Equations</a:t>
            </a:r>
          </a:p>
        </p:txBody>
      </p:sp>
      <p:sp>
        <p:nvSpPr>
          <p:cNvPr id="592" name="Shape 592"/>
          <p:cNvSpPr/>
          <p:nvPr>
            <p:ph type="body" idx="1"/>
          </p:nvPr>
        </p:nvSpPr>
        <p:spPr>
          <a:xfrm>
            <a:off x="650239" y="2275840"/>
            <a:ext cx="11704322" cy="6436926"/>
          </a:xfrm>
          <a:prstGeom prst="rect">
            <a:avLst/>
          </a:prstGeom>
        </p:spPr>
        <p:txBody>
          <a:bodyPr/>
          <a:lstStyle/>
          <a:p>
            <a:pPr/>
            <a:r>
              <a:t>Multilevel Model (Empty Model)</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a:t>
            </a:r>
            <a:r>
              <a:rPr>
                <a:solidFill>
                  <a:schemeClr val="accent5"/>
                </a:solidFill>
              </a:rPr>
              <a:t>e</a:t>
            </a:r>
            <a:r>
              <a:rPr baseline="-19818" i="1">
                <a:solidFill>
                  <a:schemeClr val="accent5"/>
                </a:solidFill>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a:t>
            </a:r>
            <a:r>
              <a:rPr>
                <a:solidFill>
                  <a:schemeClr val="accent5"/>
                </a:solidFill>
              </a:rPr>
              <a:t>u</a:t>
            </a:r>
            <a:r>
              <a:rPr baseline="-19818">
                <a:solidFill>
                  <a:schemeClr val="accent5"/>
                </a:solidFill>
              </a:rPr>
              <a:t>0j</a:t>
            </a:r>
          </a:p>
        </p:txBody>
      </p:sp>
      <p:sp>
        <p:nvSpPr>
          <p:cNvPr id="593" name="Shape 593"/>
          <p:cNvSpPr/>
          <p:nvPr/>
        </p:nvSpPr>
        <p:spPr>
          <a:xfrm flipH="1">
            <a:off x="3349722" y="4137890"/>
            <a:ext cx="1083734" cy="1642021"/>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ph type="title"/>
          </p:nvPr>
        </p:nvSpPr>
        <p:spPr>
          <a:prstGeom prst="rect">
            <a:avLst/>
          </a:prstGeom>
        </p:spPr>
        <p:txBody>
          <a:bodyPr/>
          <a:lstStyle>
            <a:lvl1pPr defTabSz="604723">
              <a:defRPr sz="5022"/>
            </a:lvl1pPr>
          </a:lstStyle>
          <a:p>
            <a:pPr/>
            <a:r>
              <a:t>Normal Regression (Fixed Effects Model)</a:t>
            </a:r>
          </a:p>
        </p:txBody>
      </p:sp>
      <p:graphicFrame>
        <p:nvGraphicFramePr>
          <p:cNvPr id="598" name="Chart 598"/>
          <p:cNvGraphicFramePr/>
          <p:nvPr/>
        </p:nvGraphicFramePr>
        <p:xfrm>
          <a:off x="1019615" y="2428285"/>
          <a:ext cx="11007602" cy="6221591"/>
        </p:xfrm>
        <a:graphic xmlns:a="http://schemas.openxmlformats.org/drawingml/2006/main">
          <a:graphicData uri="http://schemas.openxmlformats.org/drawingml/2006/chart">
            <c:chart xmlns:c="http://schemas.openxmlformats.org/drawingml/2006/chart" r:id="rId3"/>
          </a:graphicData>
        </a:graphic>
      </p:graphicFrame>
      <p:sp>
        <p:nvSpPr>
          <p:cNvPr id="599" name="Shape 599"/>
          <p:cNvSpPr/>
          <p:nvPr/>
        </p:nvSpPr>
        <p:spPr>
          <a:xfrm flipV="1">
            <a:off x="1998744" y="2016196"/>
            <a:ext cx="10141783" cy="4723189"/>
          </a:xfrm>
          <a:prstGeom prst="line">
            <a:avLst/>
          </a:prstGeom>
          <a:ln w="25400">
            <a:solidFill>
              <a:srgbClr val="000000"/>
            </a:solidFill>
            <a:prstDash val="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Shape 603"/>
          <p:cNvSpPr/>
          <p:nvPr>
            <p:ph type="title"/>
          </p:nvPr>
        </p:nvSpPr>
        <p:spPr>
          <a:prstGeom prst="rect">
            <a:avLst/>
          </a:prstGeom>
        </p:spPr>
        <p:txBody>
          <a:bodyPr/>
          <a:lstStyle/>
          <a:p>
            <a:pPr/>
            <a:r>
              <a:t>Random Intercepts Model</a:t>
            </a:r>
          </a:p>
        </p:txBody>
      </p:sp>
      <p:graphicFrame>
        <p:nvGraphicFramePr>
          <p:cNvPr id="604" name="Chart 604"/>
          <p:cNvGraphicFramePr/>
          <p:nvPr/>
        </p:nvGraphicFramePr>
        <p:xfrm>
          <a:off x="1019615" y="2428285"/>
          <a:ext cx="11007602" cy="6221591"/>
        </p:xfrm>
        <a:graphic xmlns:a="http://schemas.openxmlformats.org/drawingml/2006/main">
          <a:graphicData uri="http://schemas.openxmlformats.org/drawingml/2006/chart">
            <c:chart xmlns:c="http://schemas.openxmlformats.org/drawingml/2006/chart" r:id="rId2"/>
          </a:graphicData>
        </a:graphic>
      </p:graphicFrame>
      <p:sp>
        <p:nvSpPr>
          <p:cNvPr id="605" name="Shape 605"/>
          <p:cNvSpPr/>
          <p:nvPr/>
        </p:nvSpPr>
        <p:spPr>
          <a:xfrm flipV="1">
            <a:off x="1827471" y="2613710"/>
            <a:ext cx="10313055" cy="4674929"/>
          </a:xfrm>
          <a:prstGeom prst="line">
            <a:avLst/>
          </a:prstGeom>
          <a:ln w="25400">
            <a:solidFill>
              <a:srgbClr val="C3D69B"/>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06" name="Shape 606"/>
          <p:cNvSpPr/>
          <p:nvPr/>
        </p:nvSpPr>
        <p:spPr>
          <a:xfrm flipV="1">
            <a:off x="1843239" y="2016195"/>
            <a:ext cx="10511322" cy="4842269"/>
          </a:xfrm>
          <a:prstGeom prst="line">
            <a:avLst/>
          </a:prstGeom>
          <a:ln w="25400">
            <a:solidFill>
              <a:srgbClr val="95B3D7"/>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07" name="Shape 607"/>
          <p:cNvSpPr/>
          <p:nvPr/>
        </p:nvSpPr>
        <p:spPr>
          <a:xfrm flipV="1">
            <a:off x="6502400" y="4632575"/>
            <a:ext cx="5638128" cy="2656064"/>
          </a:xfrm>
          <a:prstGeom prst="line">
            <a:avLst/>
          </a:prstGeom>
          <a:ln w="25400">
            <a:solidFill>
              <a:srgbClr val="B3A2C7"/>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08" name="Shape 608"/>
          <p:cNvSpPr/>
          <p:nvPr/>
        </p:nvSpPr>
        <p:spPr>
          <a:xfrm flipV="1">
            <a:off x="1827471" y="2016196"/>
            <a:ext cx="8011129" cy="3729857"/>
          </a:xfrm>
          <a:prstGeom prst="line">
            <a:avLst/>
          </a:prstGeom>
          <a:ln w="25400">
            <a:solidFill>
              <a:srgbClr val="FAC090"/>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09" name="Shape 609"/>
          <p:cNvSpPr/>
          <p:nvPr/>
        </p:nvSpPr>
        <p:spPr>
          <a:xfrm flipV="1">
            <a:off x="1827471" y="2016196"/>
            <a:ext cx="6417402" cy="2984877"/>
          </a:xfrm>
          <a:prstGeom prst="line">
            <a:avLst/>
          </a:prstGeom>
          <a:ln w="25400">
            <a:solidFill>
              <a:srgbClr val="D99694"/>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Shape 611"/>
          <p:cNvSpPr/>
          <p:nvPr>
            <p:ph type="title"/>
          </p:nvPr>
        </p:nvSpPr>
        <p:spPr>
          <a:prstGeom prst="rect">
            <a:avLst/>
          </a:prstGeom>
        </p:spPr>
        <p:txBody>
          <a:bodyPr/>
          <a:lstStyle/>
          <a:p>
            <a:pPr/>
            <a:r>
              <a:t>Random slopes</a:t>
            </a:r>
          </a:p>
        </p:txBody>
      </p:sp>
      <p:sp>
        <p:nvSpPr>
          <p:cNvPr id="612" name="Shape 612"/>
          <p:cNvSpPr/>
          <p:nvPr>
            <p:ph type="body" idx="1"/>
          </p:nvPr>
        </p:nvSpPr>
        <p:spPr>
          <a:xfrm>
            <a:off x="952500" y="2609850"/>
            <a:ext cx="11099800" cy="6286500"/>
          </a:xfrm>
          <a:prstGeom prst="rect">
            <a:avLst/>
          </a:prstGeom>
        </p:spPr>
        <p:txBody>
          <a:bodyPr/>
          <a:lstStyle/>
          <a:p>
            <a:pPr/>
            <a:r>
              <a:t>When we model random intercepts, we allow the mean levels of our DV to randomly vary by group</a:t>
            </a:r>
          </a:p>
          <a:p>
            <a:pPr/>
            <a:r>
              <a:t>But the effect of our IV on our DV might also vary across groups</a:t>
            </a:r>
          </a:p>
          <a:p>
            <a:pPr/>
            <a:r>
              <a:t>E.g. in some classrooms, homework might relate more strongly to performance</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title"/>
          </p:nvPr>
        </p:nvSpPr>
        <p:spPr>
          <a:xfrm>
            <a:off x="650239" y="390596"/>
            <a:ext cx="11704322" cy="1625601"/>
          </a:xfrm>
          <a:prstGeom prst="rect">
            <a:avLst/>
          </a:prstGeom>
        </p:spPr>
        <p:txBody>
          <a:bodyPr/>
          <a:lstStyle/>
          <a:p>
            <a:pPr/>
            <a:r>
              <a:t>Equations</a:t>
            </a:r>
          </a:p>
        </p:txBody>
      </p:sp>
      <p:sp>
        <p:nvSpPr>
          <p:cNvPr id="615" name="Shape 615"/>
          <p:cNvSpPr/>
          <p:nvPr>
            <p:ph type="body" idx="1"/>
          </p:nvPr>
        </p:nvSpPr>
        <p:spPr>
          <a:xfrm>
            <a:off x="650239" y="2248595"/>
            <a:ext cx="11704322" cy="6436926"/>
          </a:xfrm>
          <a:prstGeom prst="rect">
            <a:avLst/>
          </a:prstGeom>
        </p:spPr>
        <p:txBody>
          <a:bodyPr/>
          <a:lstStyle/>
          <a:p>
            <a:pPr/>
            <a:r>
              <a:t>Multilevel Model (with L1 predictor)</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B</a:t>
            </a:r>
            <a:r>
              <a:rPr baseline="-19818"/>
              <a:t>1</a:t>
            </a:r>
            <a:r>
              <a:rPr baseline="-19818" i="1">
                <a:latin typeface="Helvetica"/>
                <a:ea typeface="Helvetica"/>
                <a:cs typeface="Helvetica"/>
                <a:sym typeface="Helvetica"/>
              </a:rPr>
              <a:t>j +</a:t>
            </a:r>
            <a:r>
              <a:rPr i="1">
                <a:latin typeface="Helvetica"/>
                <a:ea typeface="Helvetica"/>
                <a:cs typeface="Helvetica"/>
                <a:sym typeface="Helvetica"/>
              </a:rPr>
              <a:t> </a:t>
            </a:r>
            <a:r>
              <a:t>e</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u</a:t>
            </a:r>
            <a:r>
              <a:rPr baseline="-19818"/>
              <a:t>0j</a:t>
            </a:r>
          </a:p>
        </p:txBody>
      </p:sp>
      <p:sp>
        <p:nvSpPr>
          <p:cNvPr id="616" name="Shape 616"/>
          <p:cNvSpPr/>
          <p:nvPr/>
        </p:nvSpPr>
        <p:spPr>
          <a:xfrm flipH="1">
            <a:off x="3350514" y="4137891"/>
            <a:ext cx="1064504" cy="2152733"/>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617" name="Shape 617"/>
          <p:cNvSpPr/>
          <p:nvPr/>
        </p:nvSpPr>
        <p:spPr>
          <a:xfrm>
            <a:off x="3162935" y="7221495"/>
            <a:ext cx="2107572" cy="8519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spcBef>
                <a:spcPts val="1900"/>
              </a:spcBef>
              <a:buFont typeface="Arial"/>
              <a:defRPr sz="4400">
                <a:latin typeface="Calibri"/>
                <a:ea typeface="Calibri"/>
                <a:cs typeface="Calibri"/>
                <a:sym typeface="Calibri"/>
              </a:defRPr>
            </a:pPr>
            <a:r>
              <a:t>B</a:t>
            </a:r>
            <a:r>
              <a:rPr baseline="-19818"/>
              <a:t>1</a:t>
            </a:r>
            <a:r>
              <a:rPr baseline="-19818" i="1">
                <a:latin typeface="Helvetica"/>
                <a:ea typeface="Helvetica"/>
                <a:cs typeface="Helvetica"/>
                <a:sym typeface="Helvetica"/>
              </a:rPr>
              <a:t>j</a:t>
            </a:r>
            <a:r>
              <a:t> = y</a:t>
            </a:r>
            <a:r>
              <a:rPr baseline="-19818"/>
              <a:t>10</a:t>
            </a:r>
          </a:p>
        </p:txBody>
      </p:sp>
      <p:sp>
        <p:nvSpPr>
          <p:cNvPr id="618" name="Shape 618"/>
          <p:cNvSpPr/>
          <p:nvPr/>
        </p:nvSpPr>
        <p:spPr>
          <a:xfrm flipH="1">
            <a:off x="3895410" y="4074656"/>
            <a:ext cx="1707933" cy="3213285"/>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title"/>
          </p:nvPr>
        </p:nvSpPr>
        <p:spPr>
          <a:xfrm>
            <a:off x="650239" y="390596"/>
            <a:ext cx="11704322" cy="1625601"/>
          </a:xfrm>
          <a:prstGeom prst="rect">
            <a:avLst/>
          </a:prstGeom>
        </p:spPr>
        <p:txBody>
          <a:bodyPr/>
          <a:lstStyle/>
          <a:p>
            <a:pPr/>
            <a:r>
              <a:t>Equations</a:t>
            </a:r>
          </a:p>
        </p:txBody>
      </p:sp>
      <p:sp>
        <p:nvSpPr>
          <p:cNvPr id="621" name="Shape 621"/>
          <p:cNvSpPr/>
          <p:nvPr>
            <p:ph type="body" idx="1"/>
          </p:nvPr>
        </p:nvSpPr>
        <p:spPr>
          <a:xfrm>
            <a:off x="650239" y="2275840"/>
            <a:ext cx="11704322" cy="6436926"/>
          </a:xfrm>
          <a:prstGeom prst="rect">
            <a:avLst/>
          </a:prstGeom>
        </p:spPr>
        <p:txBody>
          <a:bodyPr/>
          <a:lstStyle/>
          <a:p>
            <a:pPr marL="466772" indent="-466772" defTabSz="452627">
              <a:defRPr sz="4356"/>
            </a:pPr>
            <a:r>
              <a:t>Multilevel Model (with L1 predictor and random slopes)</a:t>
            </a:r>
          </a:p>
          <a:p>
            <a:pPr marL="466772" indent="-466772" defTabSz="452627">
              <a:spcBef>
                <a:spcPts val="1900"/>
              </a:spcBef>
              <a:buClr>
                <a:srgbClr val="000000"/>
              </a:buClr>
              <a:defRPr sz="4356"/>
            </a:pPr>
            <a:r>
              <a:t>Level 1: y</a:t>
            </a:r>
            <a:r>
              <a:rPr baseline="-19957" i="1">
                <a:latin typeface="Helvetica"/>
                <a:ea typeface="Helvetica"/>
                <a:cs typeface="Helvetica"/>
                <a:sym typeface="Helvetica"/>
              </a:rPr>
              <a:t>ij</a:t>
            </a:r>
            <a:r>
              <a:t> = B</a:t>
            </a:r>
            <a:r>
              <a:rPr baseline="-19957"/>
              <a:t>0</a:t>
            </a:r>
            <a:r>
              <a:rPr baseline="-19957" i="1">
                <a:latin typeface="Helvetica"/>
                <a:ea typeface="Helvetica"/>
                <a:cs typeface="Helvetica"/>
                <a:sym typeface="Helvetica"/>
              </a:rPr>
              <a:t>j</a:t>
            </a:r>
            <a:r>
              <a:t> + B</a:t>
            </a:r>
            <a:r>
              <a:rPr baseline="-19957"/>
              <a:t>1</a:t>
            </a:r>
            <a:r>
              <a:rPr baseline="-19957" i="1">
                <a:latin typeface="Helvetica"/>
                <a:ea typeface="Helvetica"/>
                <a:cs typeface="Helvetica"/>
                <a:sym typeface="Helvetica"/>
              </a:rPr>
              <a:t>j +</a:t>
            </a:r>
            <a:r>
              <a:rPr i="1">
                <a:latin typeface="Helvetica"/>
                <a:ea typeface="Helvetica"/>
                <a:cs typeface="Helvetica"/>
                <a:sym typeface="Helvetica"/>
              </a:rPr>
              <a:t> e</a:t>
            </a:r>
            <a:r>
              <a:rPr baseline="-19957" i="1">
                <a:latin typeface="Helvetica"/>
                <a:ea typeface="Helvetica"/>
                <a:cs typeface="Helvetica"/>
                <a:sym typeface="Helvetica"/>
              </a:rPr>
              <a:t>ij</a:t>
            </a:r>
            <a:endParaRPr baseline="-19957" i="1">
              <a:latin typeface="Helvetica"/>
              <a:ea typeface="Helvetica"/>
              <a:cs typeface="Helvetica"/>
              <a:sym typeface="Helvetica"/>
            </a:endParaRPr>
          </a:p>
          <a:p>
            <a:pPr marL="466772" indent="-466772" defTabSz="452627">
              <a:spcBef>
                <a:spcPts val="1900"/>
              </a:spcBef>
              <a:buClr>
                <a:srgbClr val="000000"/>
              </a:buClr>
              <a:defRPr sz="4356"/>
            </a:pPr>
            <a:endParaRPr baseline="-19957" i="1">
              <a:latin typeface="Helvetica"/>
              <a:ea typeface="Helvetica"/>
              <a:cs typeface="Helvetica"/>
              <a:sym typeface="Helvetica"/>
            </a:endParaRPr>
          </a:p>
          <a:p>
            <a:pPr marL="466772" indent="-466772" defTabSz="452627">
              <a:spcBef>
                <a:spcPts val="1900"/>
              </a:spcBef>
              <a:buClr>
                <a:srgbClr val="000000"/>
              </a:buClr>
              <a:defRPr sz="4356"/>
            </a:pPr>
            <a:endParaRPr baseline="-19957" i="1">
              <a:latin typeface="Helvetica"/>
              <a:ea typeface="Helvetica"/>
              <a:cs typeface="Helvetica"/>
              <a:sym typeface="Helvetica"/>
            </a:endParaRPr>
          </a:p>
          <a:p>
            <a:pPr marL="466772" indent="-466772" defTabSz="452627">
              <a:spcBef>
                <a:spcPts val="1900"/>
              </a:spcBef>
              <a:buClr>
                <a:srgbClr val="000000"/>
              </a:buClr>
              <a:defRPr sz="4356"/>
            </a:pPr>
            <a:r>
              <a:t>Level 2: B</a:t>
            </a:r>
            <a:r>
              <a:rPr baseline="-19957"/>
              <a:t>0</a:t>
            </a:r>
            <a:r>
              <a:rPr baseline="-19957" i="1">
                <a:latin typeface="Helvetica"/>
                <a:ea typeface="Helvetica"/>
                <a:cs typeface="Helvetica"/>
                <a:sym typeface="Helvetica"/>
              </a:rPr>
              <a:t>j</a:t>
            </a:r>
            <a:r>
              <a:t> = y</a:t>
            </a:r>
            <a:r>
              <a:rPr baseline="-19957"/>
              <a:t>00</a:t>
            </a:r>
            <a:r>
              <a:t> + u</a:t>
            </a:r>
            <a:r>
              <a:rPr baseline="-19957"/>
              <a:t>0j</a:t>
            </a:r>
            <a:endParaRPr baseline="-19957"/>
          </a:p>
          <a:p>
            <a:pPr marL="339470" indent="-339470" defTabSz="452627">
              <a:spcBef>
                <a:spcPts val="1900"/>
              </a:spcBef>
              <a:buSzTx/>
              <a:buNone/>
              <a:defRPr sz="4356"/>
            </a:pPr>
            <a:r>
              <a:rPr baseline="-19957"/>
              <a:t>						  </a:t>
            </a:r>
            <a:r>
              <a:t>B</a:t>
            </a:r>
            <a:r>
              <a:rPr baseline="-19957"/>
              <a:t>1</a:t>
            </a:r>
            <a:r>
              <a:rPr baseline="-19957" i="1">
                <a:latin typeface="Helvetica"/>
                <a:ea typeface="Helvetica"/>
                <a:cs typeface="Helvetica"/>
                <a:sym typeface="Helvetica"/>
              </a:rPr>
              <a:t>j</a:t>
            </a:r>
            <a:r>
              <a:t> = y</a:t>
            </a:r>
            <a:r>
              <a:rPr baseline="-19957"/>
              <a:t>10</a:t>
            </a:r>
            <a:r>
              <a:t> + u</a:t>
            </a:r>
            <a:r>
              <a:rPr baseline="-19957"/>
              <a:t>1j</a:t>
            </a:r>
          </a:p>
        </p:txBody>
      </p:sp>
      <p:sp>
        <p:nvSpPr>
          <p:cNvPr id="622" name="Shape 622"/>
          <p:cNvSpPr/>
          <p:nvPr/>
        </p:nvSpPr>
        <p:spPr>
          <a:xfrm flipH="1">
            <a:off x="3239887" y="4746338"/>
            <a:ext cx="1064504" cy="2152733"/>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623" name="Shape 623"/>
          <p:cNvSpPr/>
          <p:nvPr/>
        </p:nvSpPr>
        <p:spPr>
          <a:xfrm flipH="1">
            <a:off x="3670154" y="4727900"/>
            <a:ext cx="1707932" cy="3213284"/>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title"/>
          </p:nvPr>
        </p:nvSpPr>
        <p:spPr>
          <a:xfrm>
            <a:off x="650239" y="390596"/>
            <a:ext cx="11704322" cy="1625601"/>
          </a:xfrm>
          <a:prstGeom prst="rect">
            <a:avLst/>
          </a:prstGeom>
        </p:spPr>
        <p:txBody>
          <a:bodyPr/>
          <a:lstStyle/>
          <a:p>
            <a:pPr/>
            <a:r>
              <a:t>Equations</a:t>
            </a:r>
          </a:p>
        </p:txBody>
      </p:sp>
      <p:sp>
        <p:nvSpPr>
          <p:cNvPr id="626" name="Shape 626"/>
          <p:cNvSpPr/>
          <p:nvPr>
            <p:ph type="body" idx="1"/>
          </p:nvPr>
        </p:nvSpPr>
        <p:spPr>
          <a:xfrm>
            <a:off x="650239" y="2275840"/>
            <a:ext cx="11704322" cy="6436926"/>
          </a:xfrm>
          <a:prstGeom prst="rect">
            <a:avLst/>
          </a:prstGeom>
        </p:spPr>
        <p:txBody>
          <a:bodyPr/>
          <a:lstStyle/>
          <a:p>
            <a:pPr marL="466772" indent="-466772" defTabSz="452627">
              <a:defRPr sz="4356"/>
            </a:pPr>
            <a:r>
              <a:t>Multilevel Model (with L1 predictor and random slopes)</a:t>
            </a:r>
          </a:p>
          <a:p>
            <a:pPr marL="466772" indent="-466772" defTabSz="452627">
              <a:spcBef>
                <a:spcPts val="1900"/>
              </a:spcBef>
              <a:buClr>
                <a:srgbClr val="000000"/>
              </a:buClr>
              <a:defRPr sz="4356"/>
            </a:pPr>
            <a:r>
              <a:t>Level 1: y</a:t>
            </a:r>
            <a:r>
              <a:rPr baseline="-19957" i="1">
                <a:latin typeface="Helvetica"/>
                <a:ea typeface="Helvetica"/>
                <a:cs typeface="Helvetica"/>
                <a:sym typeface="Helvetica"/>
              </a:rPr>
              <a:t>ij</a:t>
            </a:r>
            <a:r>
              <a:t> = B</a:t>
            </a:r>
            <a:r>
              <a:rPr baseline="-19957"/>
              <a:t>0</a:t>
            </a:r>
            <a:r>
              <a:rPr baseline="-19957" i="1">
                <a:latin typeface="Helvetica"/>
                <a:ea typeface="Helvetica"/>
                <a:cs typeface="Helvetica"/>
                <a:sym typeface="Helvetica"/>
              </a:rPr>
              <a:t>j</a:t>
            </a:r>
            <a:r>
              <a:t> + B</a:t>
            </a:r>
            <a:r>
              <a:rPr baseline="-19957"/>
              <a:t>1</a:t>
            </a:r>
            <a:r>
              <a:rPr baseline="-19957" i="1">
                <a:latin typeface="Helvetica"/>
                <a:ea typeface="Helvetica"/>
                <a:cs typeface="Helvetica"/>
                <a:sym typeface="Helvetica"/>
              </a:rPr>
              <a:t>j +</a:t>
            </a:r>
            <a:r>
              <a:rPr i="1">
                <a:latin typeface="Helvetica"/>
                <a:ea typeface="Helvetica"/>
                <a:cs typeface="Helvetica"/>
                <a:sym typeface="Helvetica"/>
              </a:rPr>
              <a:t> </a:t>
            </a:r>
            <a:r>
              <a:t>e</a:t>
            </a:r>
            <a:r>
              <a:rPr baseline="-19957" i="1">
                <a:latin typeface="Helvetica"/>
                <a:ea typeface="Helvetica"/>
                <a:cs typeface="Helvetica"/>
                <a:sym typeface="Helvetica"/>
              </a:rPr>
              <a:t>ij</a:t>
            </a:r>
            <a:endParaRPr baseline="-19957" i="1">
              <a:latin typeface="Helvetica"/>
              <a:ea typeface="Helvetica"/>
              <a:cs typeface="Helvetica"/>
              <a:sym typeface="Helvetica"/>
            </a:endParaRPr>
          </a:p>
          <a:p>
            <a:pPr marL="466772" indent="-466772" defTabSz="452627">
              <a:spcBef>
                <a:spcPts val="1900"/>
              </a:spcBef>
              <a:buClr>
                <a:srgbClr val="000000"/>
              </a:buClr>
              <a:defRPr sz="4356"/>
            </a:pPr>
            <a:endParaRPr baseline="-19957" i="1">
              <a:latin typeface="Helvetica"/>
              <a:ea typeface="Helvetica"/>
              <a:cs typeface="Helvetica"/>
              <a:sym typeface="Helvetica"/>
            </a:endParaRPr>
          </a:p>
          <a:p>
            <a:pPr marL="466772" indent="-466772" defTabSz="452627">
              <a:spcBef>
                <a:spcPts val="1900"/>
              </a:spcBef>
              <a:buClr>
                <a:srgbClr val="000000"/>
              </a:buClr>
              <a:defRPr sz="4356"/>
            </a:pPr>
            <a:endParaRPr baseline="-19957" i="1">
              <a:latin typeface="Helvetica"/>
              <a:ea typeface="Helvetica"/>
              <a:cs typeface="Helvetica"/>
              <a:sym typeface="Helvetica"/>
            </a:endParaRPr>
          </a:p>
          <a:p>
            <a:pPr marL="466772" indent="-466772" defTabSz="452627">
              <a:spcBef>
                <a:spcPts val="1900"/>
              </a:spcBef>
              <a:buClr>
                <a:srgbClr val="000000"/>
              </a:buClr>
              <a:defRPr sz="4356"/>
            </a:pPr>
            <a:r>
              <a:t>Level 2: B</a:t>
            </a:r>
            <a:r>
              <a:rPr baseline="-19957"/>
              <a:t>0</a:t>
            </a:r>
            <a:r>
              <a:rPr baseline="-19957" i="1">
                <a:latin typeface="Helvetica"/>
                <a:ea typeface="Helvetica"/>
                <a:cs typeface="Helvetica"/>
                <a:sym typeface="Helvetica"/>
              </a:rPr>
              <a:t>j</a:t>
            </a:r>
            <a:r>
              <a:t> = y</a:t>
            </a:r>
            <a:r>
              <a:rPr baseline="-19957"/>
              <a:t>00</a:t>
            </a:r>
            <a:r>
              <a:t> + u</a:t>
            </a:r>
            <a:r>
              <a:rPr baseline="-19957"/>
              <a:t>0j</a:t>
            </a:r>
            <a:endParaRPr baseline="-19957"/>
          </a:p>
          <a:p>
            <a:pPr marL="339470" indent="-339470" defTabSz="452627">
              <a:spcBef>
                <a:spcPts val="1900"/>
              </a:spcBef>
              <a:buSzTx/>
              <a:buNone/>
              <a:defRPr sz="4356"/>
            </a:pPr>
            <a:r>
              <a:rPr baseline="-19957"/>
              <a:t>						</a:t>
            </a:r>
            <a:r>
              <a:t>B</a:t>
            </a:r>
            <a:r>
              <a:rPr baseline="-19957"/>
              <a:t>1</a:t>
            </a:r>
            <a:r>
              <a:rPr baseline="-19957" i="1">
                <a:latin typeface="Helvetica"/>
                <a:ea typeface="Helvetica"/>
                <a:cs typeface="Helvetica"/>
                <a:sym typeface="Helvetica"/>
              </a:rPr>
              <a:t>j</a:t>
            </a:r>
            <a:r>
              <a:t> = y</a:t>
            </a:r>
            <a:r>
              <a:rPr baseline="-19957"/>
              <a:t>10</a:t>
            </a:r>
            <a:r>
              <a:t> + </a:t>
            </a:r>
            <a:r>
              <a:rPr>
                <a:solidFill>
                  <a:schemeClr val="accent5"/>
                </a:solidFill>
              </a:rPr>
              <a:t>u</a:t>
            </a:r>
            <a:r>
              <a:rPr baseline="-19957">
                <a:solidFill>
                  <a:schemeClr val="accent5"/>
                </a:solidFill>
              </a:rPr>
              <a:t>1j</a:t>
            </a:r>
          </a:p>
        </p:txBody>
      </p:sp>
      <p:sp>
        <p:nvSpPr>
          <p:cNvPr id="627" name="Shape 627"/>
          <p:cNvSpPr/>
          <p:nvPr/>
        </p:nvSpPr>
        <p:spPr>
          <a:xfrm flipH="1">
            <a:off x="3239887" y="4746338"/>
            <a:ext cx="1064504" cy="2152733"/>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628" name="Shape 628"/>
          <p:cNvSpPr/>
          <p:nvPr/>
        </p:nvSpPr>
        <p:spPr>
          <a:xfrm flipH="1">
            <a:off x="3524881" y="4727900"/>
            <a:ext cx="1853205" cy="3420238"/>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body" idx="1"/>
          </p:nvPr>
        </p:nvSpPr>
        <p:spPr>
          <a:prstGeom prst="rect">
            <a:avLst/>
          </a:prstGeom>
        </p:spPr>
        <p:txBody>
          <a:bodyPr/>
          <a:lstStyle/>
          <a:p>
            <a:pPr/>
          </a:p>
        </p:txBody>
      </p:sp>
      <p:graphicFrame>
        <p:nvGraphicFramePr>
          <p:cNvPr id="163" name="Table 163"/>
          <p:cNvGraphicFramePr/>
          <p:nvPr/>
        </p:nvGraphicFramePr>
        <p:xfrm>
          <a:off x="1057021" y="2891721"/>
          <a:ext cx="4866972" cy="5722758"/>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97087"/>
                <a:gridCol w="1189894"/>
                <a:gridCol w="1467288"/>
              </a:tblGrid>
              <a:tr h="869438">
                <a:tc>
                  <a:txBody>
                    <a:bodyPr/>
                    <a:lstStyle/>
                    <a:p>
                      <a:pPr defTabSz="914400"/>
                      <a:r>
                        <a:rPr sz="2600"/>
                        <a:t>Performance</a:t>
                      </a:r>
                    </a:p>
                  </a:txBody>
                  <a:tcPr marL="50800" marR="50800" marT="50800" marB="50800" anchor="ctr" anchorCtr="0" horzOverflow="overflow">
                    <a:lnL w="12700">
                      <a:solidFill>
                        <a:srgbClr val="A6AAA9"/>
                      </a:solidFill>
                      <a:miter lim="400000"/>
                    </a:lnL>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Homework</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Class_ID</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lnB w="12700">
                      <a:solidFill>
                        <a:srgbClr val="A6AAA9"/>
                      </a:solidFill>
                      <a:miter lim="400000"/>
                    </a:lnB>
                    <a:solidFill>
                      <a:schemeClr val="accent1">
                        <a:satOff val="-3355"/>
                        <a:lumOff val="26614"/>
                      </a:schemeClr>
                    </a:solidFill>
                  </a:tcPr>
                </a:tc>
              </a:tr>
              <a:tr h="484061">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lnT w="12700">
                      <a:solidFill>
                        <a:srgbClr val="A6AAA9"/>
                      </a:solidFill>
                      <a:miter lim="400000"/>
                    </a:lnT>
                    <a:solidFill>
                      <a:srgbClr val="A6AAA9"/>
                    </a:solidFill>
                  </a:tcPr>
                </a:tc>
                <a:tc>
                  <a:txBody>
                    <a:bodyPr/>
                    <a:lstStyle/>
                    <a:p>
                      <a:pPr defTabSz="914400"/>
                      <a:r>
                        <a:rPr sz="2600"/>
                        <a:t>2</a:t>
                      </a:r>
                    </a:p>
                  </a:txBody>
                  <a:tcPr marL="50800" marR="50800" marT="50800" marB="50800" anchor="ctr" anchorCtr="0" horzOverflow="overflow">
                    <a:lnT w="12700">
                      <a:solidFill>
                        <a:srgbClr val="A6AAA9"/>
                      </a:solidFill>
                      <a:miter lim="400000"/>
                    </a:lnT>
                    <a:solidFill>
                      <a:srgbClr val="A6AAA9"/>
                    </a:solidFill>
                  </a:tcPr>
                </a:tc>
                <a:tc>
                  <a:txBody>
                    <a:bodyPr/>
                    <a:lstStyle/>
                    <a:p>
                      <a:pPr defTabSz="914400"/>
                      <a:r>
                        <a:rPr sz="2600"/>
                        <a:t>1</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solidFill>
                      <a:srgbClr val="A6AAA9"/>
                    </a:solidFill>
                  </a:tcPr>
                </a:tc>
              </a:tr>
              <a:tr h="484061">
                <a:tc>
                  <a:txBody>
                    <a:bodyPr/>
                    <a:lstStyle/>
                    <a:p>
                      <a:pPr defTabSz="914400"/>
                      <a:r>
                        <a:rPr sz="2600"/>
                        <a:t>3</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3</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484061">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4</a:t>
                      </a:r>
                    </a:p>
                  </a:txBody>
                  <a:tcPr marL="50800" marR="50800" marT="50800" marB="50800" anchor="ctr" anchorCtr="0" horzOverflow="overflow">
                    <a:solidFill>
                      <a:srgbClr val="A6AAA9"/>
                    </a:solidFill>
                  </a:tcPr>
                </a:tc>
                <a:tc>
                  <a:txBody>
                    <a:bodyPr/>
                    <a:lstStyle/>
                    <a:p>
                      <a:pPr defTabSz="914400"/>
                      <a:r>
                        <a:rPr sz="2600"/>
                        <a:t>1</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484061">
                <a:tc>
                  <a:txBody>
                    <a:bodyPr/>
                    <a:lstStyle/>
                    <a:p>
                      <a:pPr defTabSz="914400"/>
                      <a:r>
                        <a:rPr sz="2600"/>
                        <a:t>7</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484061">
                <a:tc>
                  <a:txBody>
                    <a:bodyPr/>
                    <a:lstStyle/>
                    <a:p>
                      <a:pPr defTabSz="914400"/>
                      <a:r>
                        <a:rPr sz="2600"/>
                        <a:t>8</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6</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484061">
                <a:tc>
                  <a:txBody>
                    <a:bodyPr/>
                    <a:lstStyle/>
                    <a:p>
                      <a:pPr defTabSz="914400"/>
                      <a:r>
                        <a:rPr sz="2600"/>
                        <a:t>2</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2</a:t>
                      </a:r>
                    </a:p>
                  </a:txBody>
                  <a:tcPr marL="50800" marR="50800" marT="50800" marB="50800" anchor="ctr" anchorCtr="0" horzOverflow="overflow">
                    <a:solidFill>
                      <a:srgbClr val="DCDEE0"/>
                    </a:solidFill>
                  </a:tcPr>
                </a:tc>
                <a:tc>
                  <a:txBody>
                    <a:bodyPr/>
                    <a:lstStyle/>
                    <a:p>
                      <a:pPr defTabSz="914400"/>
                      <a:r>
                        <a:rPr sz="2600"/>
                        <a:t>2</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484061">
                <a:tc>
                  <a:txBody>
                    <a:bodyPr/>
                    <a:lstStyle/>
                    <a:p>
                      <a:pPr defTabSz="914400"/>
                      <a:r>
                        <a:rPr sz="2600"/>
                        <a:t>6</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2</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484061">
                <a:tc>
                  <a:txBody>
                    <a:bodyPr/>
                    <a:lstStyle/>
                    <a:p>
                      <a:pPr defTabSz="914400"/>
                      <a:r>
                        <a:rPr sz="2600"/>
                        <a:t>5</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5</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484061">
                <a:tc>
                  <a:txBody>
                    <a:bodyPr/>
                    <a:lstStyle/>
                    <a:p>
                      <a:pPr defTabSz="914400"/>
                      <a:r>
                        <a:rPr sz="2600"/>
                        <a:t>4</a:t>
                      </a:r>
                    </a:p>
                  </a:txBody>
                  <a:tcPr marL="50800" marR="50800" marT="50800" marB="50800" anchor="ctr" anchorCtr="0" horzOverflow="overflow">
                    <a:lnL w="12700">
                      <a:solidFill>
                        <a:schemeClr val="accent1">
                          <a:satOff val="-3355"/>
                          <a:lumOff val="26614"/>
                        </a:schemeClr>
                      </a:solidFill>
                      <a:miter lim="400000"/>
                    </a:lnL>
                    <a:solidFill>
                      <a:srgbClr val="A6AAA9"/>
                    </a:solidFill>
                  </a:tcPr>
                </a:tc>
                <a:tc>
                  <a:txBody>
                    <a:bodyPr/>
                    <a:lstStyle/>
                    <a:p>
                      <a:pPr defTabSz="914400"/>
                      <a:r>
                        <a:rPr sz="2600"/>
                        <a:t>7</a:t>
                      </a:r>
                    </a:p>
                  </a:txBody>
                  <a:tcPr marL="50800" marR="50800" marT="50800" marB="50800" anchor="ctr" anchorCtr="0" horzOverflow="overflow">
                    <a:solidFill>
                      <a:srgbClr val="A6AAA9"/>
                    </a:solidFill>
                  </a:tcPr>
                </a:tc>
                <a:tc>
                  <a:txBody>
                    <a:bodyPr/>
                    <a:lstStyle/>
                    <a:p>
                      <a:pPr defTabSz="914400"/>
                      <a:r>
                        <a:rPr sz="2600"/>
                        <a:t>3</a:t>
                      </a:r>
                    </a:p>
                  </a:txBody>
                  <a:tcPr marL="50800" marR="50800" marT="50800" marB="50800" anchor="ctr" anchorCtr="0" horzOverflow="overflow">
                    <a:lnR w="12700">
                      <a:solidFill>
                        <a:schemeClr val="accent1">
                          <a:satOff val="-3355"/>
                          <a:lumOff val="26614"/>
                        </a:schemeClr>
                      </a:solidFill>
                      <a:miter lim="400000"/>
                    </a:lnR>
                    <a:solidFill>
                      <a:srgbClr val="A6AAA9"/>
                    </a:solidFill>
                  </a:tcPr>
                </a:tc>
              </a:tr>
              <a:tr h="484061">
                <a:tc>
                  <a:txBody>
                    <a:bodyPr/>
                    <a:lstStyle/>
                    <a:p>
                      <a:pPr defTabSz="914400"/>
                      <a:r>
                        <a:rPr sz="2600"/>
                        <a:t>…</a:t>
                      </a:r>
                    </a:p>
                  </a:txBody>
                  <a:tcPr marL="50800" marR="50800" marT="50800" marB="50800" anchor="ctr" anchorCtr="0" horzOverflow="overflow">
                    <a:lnL w="12700">
                      <a:solidFill>
                        <a:schemeClr val="accent1">
                          <a:satOff val="-3355"/>
                          <a:lumOff val="26614"/>
                        </a:schemeClr>
                      </a:solidFill>
                      <a:miter lim="400000"/>
                    </a:lnL>
                    <a:lnB w="12700">
                      <a:solidFill>
                        <a:schemeClr val="accent1">
                          <a:satOff val="-3355"/>
                          <a:lumOff val="26614"/>
                        </a:schemeClr>
                      </a:solidFill>
                      <a:miter lim="400000"/>
                    </a:lnB>
                    <a:solidFill>
                      <a:srgbClr val="A6AAA9"/>
                    </a:solidFill>
                  </a:tcPr>
                </a:tc>
                <a:tc>
                  <a:txBody>
                    <a:bodyPr/>
                    <a:lstStyle/>
                    <a:p>
                      <a:pPr defTabSz="914400"/>
                      <a:r>
                        <a:rPr sz="2600"/>
                        <a:t>…</a:t>
                      </a:r>
                    </a:p>
                  </a:txBody>
                  <a:tcPr marL="50800" marR="50800" marT="50800" marB="50800" anchor="ctr" anchorCtr="0" horzOverflow="overflow">
                    <a:lnB w="12700">
                      <a:solidFill>
                        <a:schemeClr val="accent1">
                          <a:satOff val="-3355"/>
                          <a:lumOff val="26614"/>
                        </a:schemeClr>
                      </a:solidFill>
                      <a:miter lim="400000"/>
                    </a:lnB>
                    <a:solidFill>
                      <a:srgbClr val="A6AAA9"/>
                    </a:solidFill>
                  </a:tcPr>
                </a:tc>
                <a:tc>
                  <a:txBody>
                    <a:bodyPr/>
                    <a:lstStyle/>
                    <a:p>
                      <a:pPr defTabSz="914400"/>
                      <a:r>
                        <a:rPr sz="2600"/>
                        <a:t>…</a:t>
                      </a:r>
                    </a:p>
                  </a:txBody>
                  <a:tcPr marL="50800" marR="50800" marT="50800" marB="50800" anchor="ctr" anchorCtr="0" horzOverflow="overflow">
                    <a:lnR w="12700">
                      <a:solidFill>
                        <a:schemeClr val="accent1">
                          <a:satOff val="-3355"/>
                          <a:lumOff val="26614"/>
                        </a:schemeClr>
                      </a:solidFill>
                      <a:miter lim="400000"/>
                    </a:lnR>
                    <a:lnB w="12700">
                      <a:solidFill>
                        <a:schemeClr val="accent1">
                          <a:satOff val="-3355"/>
                          <a:lumOff val="26614"/>
                        </a:schemeClr>
                      </a:solidFill>
                      <a:miter lim="400000"/>
                    </a:lnB>
                    <a:solidFill>
                      <a:srgbClr val="A6AAA9"/>
                    </a:solidFill>
                  </a:tcPr>
                </a:tc>
              </a:tr>
            </a:tbl>
          </a:graphicData>
        </a:graphic>
      </p:graphicFrame>
      <p:graphicFrame>
        <p:nvGraphicFramePr>
          <p:cNvPr id="164" name="Table 164"/>
          <p:cNvGraphicFramePr/>
          <p:nvPr/>
        </p:nvGraphicFramePr>
        <p:xfrm>
          <a:off x="7243417" y="2869195"/>
          <a:ext cx="4866972" cy="5722759"/>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494421"/>
                <a:gridCol w="2359849"/>
              </a:tblGrid>
              <a:tr h="860355">
                <a:tc>
                  <a:txBody>
                    <a:bodyPr/>
                    <a:lstStyle/>
                    <a:p>
                      <a:pPr defTabSz="914400"/>
                      <a:r>
                        <a:rPr sz="2600"/>
                        <a:t>Class_ID</a:t>
                      </a:r>
                    </a:p>
                  </a:txBody>
                  <a:tcPr marL="50800" marR="50800" marT="50800" marB="50800" anchor="ctr" anchorCtr="0" horzOverflow="overflow">
                    <a:lnL w="12700">
                      <a:solidFill>
                        <a:srgbClr val="A6AAA9"/>
                      </a:solidFill>
                      <a:miter lim="400000"/>
                    </a:lnL>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Teacher experience</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lnB w="12700">
                      <a:solidFill>
                        <a:srgbClr val="A6AAA9"/>
                      </a:solidFill>
                      <a:miter lim="400000"/>
                    </a:lnB>
                    <a:solidFill>
                      <a:schemeClr val="accent1">
                        <a:satOff val="-3355"/>
                        <a:lumOff val="26614"/>
                      </a:schemeClr>
                    </a:solidFill>
                  </a:tcPr>
                </a:tc>
              </a:tr>
              <a:tr h="508000">
                <a:tc>
                  <a:txBody>
                    <a:bodyPr/>
                    <a:lstStyle/>
                    <a:p>
                      <a:pPr defTabSz="914400"/>
                      <a:r>
                        <a:rPr sz="2600"/>
                        <a:t>1</a:t>
                      </a:r>
                    </a:p>
                  </a:txBody>
                  <a:tcPr marL="50800" marR="50800" marT="50800" marB="50800" anchor="ctr" anchorCtr="0" horzOverflow="overflow">
                    <a:lnL w="12700">
                      <a:solidFill>
                        <a:schemeClr val="accent1">
                          <a:satOff val="-3355"/>
                          <a:lumOff val="26614"/>
                        </a:schemeClr>
                      </a:solidFill>
                      <a:miter lim="400000"/>
                    </a:lnL>
                    <a:lnT w="12700">
                      <a:solidFill>
                        <a:srgbClr val="A6AAA9"/>
                      </a:solidFill>
                      <a:miter lim="400000"/>
                    </a:lnT>
                    <a:solidFill>
                      <a:srgbClr val="DCDEE0"/>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solidFill>
                      <a:srgbClr val="DCDEE0"/>
                    </a:solidFill>
                  </a:tcPr>
                </a:tc>
              </a:tr>
              <a:tr h="508000">
                <a:tc>
                  <a:txBody>
                    <a:bodyPr/>
                    <a:lstStyle/>
                    <a:p>
                      <a:pPr defTabSz="914400"/>
                      <a:r>
                        <a:rPr sz="2600"/>
                        <a:t>2</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08000">
                <a:tc>
                  <a:txBody>
                    <a:bodyPr/>
                    <a:lstStyle/>
                    <a:p>
                      <a:pPr defTabSz="914400"/>
                      <a:r>
                        <a:rPr sz="2600"/>
                        <a:t>3</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7</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08000">
                <a:tc>
                  <a:txBody>
                    <a:bodyPr/>
                    <a:lstStyle/>
                    <a:p>
                      <a:pPr defTabSz="914400"/>
                      <a:r>
                        <a:rPr sz="2600"/>
                        <a:t>…</a:t>
                      </a:r>
                    </a:p>
                  </a:txBody>
                  <a:tcPr marL="50800" marR="50800" marT="50800" marB="50800" anchor="ctr" anchorCtr="0" horzOverflow="overflow">
                    <a:lnL w="12700">
                      <a:solidFill>
                        <a:schemeClr val="accent1">
                          <a:satOff val="-3355"/>
                          <a:lumOff val="26614"/>
                        </a:schemeClr>
                      </a:solidFill>
                      <a:miter lim="400000"/>
                    </a:lnL>
                    <a:lnB w="12700">
                      <a:solidFill>
                        <a:schemeClr val="accent1">
                          <a:satOff val="-3355"/>
                          <a:lumOff val="26614"/>
                        </a:schemeClr>
                      </a:solidFill>
                      <a:miter lim="400000"/>
                    </a:lnB>
                    <a:solidFill>
                      <a:srgbClr val="DCDEE0"/>
                    </a:solidFill>
                  </a:tcPr>
                </a:tc>
                <a:tc>
                  <a:txBody>
                    <a:bodyPr/>
                    <a:lstStyle/>
                    <a:p>
                      <a:pPr defTabSz="914400"/>
                      <a:r>
                        <a:rPr sz="2600"/>
                        <a:t>…</a:t>
                      </a:r>
                    </a:p>
                  </a:txBody>
                  <a:tcPr marL="50800" marR="50800" marT="50800" marB="50800" anchor="ctr" anchorCtr="0" horzOverflow="overflow">
                    <a:lnR w="12700">
                      <a:solidFill>
                        <a:schemeClr val="accent1">
                          <a:satOff val="-3355"/>
                          <a:lumOff val="26614"/>
                        </a:schemeClr>
                      </a:solidFill>
                      <a:miter lim="400000"/>
                    </a:lnR>
                    <a:lnB w="12700">
                      <a:solidFill>
                        <a:schemeClr val="accent1">
                          <a:satOff val="-3355"/>
                          <a:lumOff val="26614"/>
                        </a:schemeClr>
                      </a:solidFill>
                      <a:miter lim="400000"/>
                    </a:lnB>
                    <a:solidFill>
                      <a:srgbClr val="DCDEE0"/>
                    </a:solidFill>
                  </a:tcPr>
                </a:tc>
              </a:tr>
            </a:tbl>
          </a:graphicData>
        </a:graphic>
      </p:graphicFrame>
      <p:sp>
        <p:nvSpPr>
          <p:cNvPr id="165" name="Shape 165"/>
          <p:cNvSpPr/>
          <p:nvPr/>
        </p:nvSpPr>
        <p:spPr>
          <a:xfrm>
            <a:off x="2169021" y="2075130"/>
            <a:ext cx="26302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Level 1 data</a:t>
            </a:r>
          </a:p>
        </p:txBody>
      </p:sp>
      <p:sp>
        <p:nvSpPr>
          <p:cNvPr id="166" name="Shape 166"/>
          <p:cNvSpPr/>
          <p:nvPr/>
        </p:nvSpPr>
        <p:spPr>
          <a:xfrm>
            <a:off x="8355417" y="2075130"/>
            <a:ext cx="26302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Level 2 data</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title"/>
          </p:nvPr>
        </p:nvSpPr>
        <p:spPr>
          <a:prstGeom prst="rect">
            <a:avLst/>
          </a:prstGeom>
        </p:spPr>
        <p:txBody>
          <a:bodyPr/>
          <a:lstStyle>
            <a:lvl1pPr>
              <a:defRPr sz="5400"/>
            </a:lvl1pPr>
          </a:lstStyle>
          <a:p>
            <a:pPr/>
            <a:r>
              <a:t>Random Slopes Model</a:t>
            </a:r>
          </a:p>
        </p:txBody>
      </p:sp>
      <p:graphicFrame>
        <p:nvGraphicFramePr>
          <p:cNvPr id="631" name="Chart 631"/>
          <p:cNvGraphicFramePr/>
          <p:nvPr/>
        </p:nvGraphicFramePr>
        <p:xfrm>
          <a:off x="1019615" y="2428285"/>
          <a:ext cx="11007602" cy="6221591"/>
        </p:xfrm>
        <a:graphic xmlns:a="http://schemas.openxmlformats.org/drawingml/2006/main">
          <a:graphicData uri="http://schemas.openxmlformats.org/drawingml/2006/chart">
            <c:chart xmlns:c="http://schemas.openxmlformats.org/drawingml/2006/chart" r:id="rId3"/>
          </a:graphicData>
        </a:graphic>
      </p:graphicFrame>
      <p:sp>
        <p:nvSpPr>
          <p:cNvPr id="632" name="Shape 632"/>
          <p:cNvSpPr/>
          <p:nvPr/>
        </p:nvSpPr>
        <p:spPr>
          <a:xfrm flipV="1">
            <a:off x="1827471" y="2275839"/>
            <a:ext cx="10527089" cy="5012803"/>
          </a:xfrm>
          <a:prstGeom prst="line">
            <a:avLst/>
          </a:prstGeom>
          <a:ln w="25400">
            <a:solidFill>
              <a:srgbClr val="C3D69B"/>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33" name="Shape 633"/>
          <p:cNvSpPr/>
          <p:nvPr/>
        </p:nvSpPr>
        <p:spPr>
          <a:xfrm flipV="1">
            <a:off x="1843239" y="4228685"/>
            <a:ext cx="10511322" cy="2629782"/>
          </a:xfrm>
          <a:prstGeom prst="line">
            <a:avLst/>
          </a:prstGeom>
          <a:ln w="25400">
            <a:solidFill>
              <a:srgbClr val="95B3D7"/>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34" name="Shape 634"/>
          <p:cNvSpPr/>
          <p:nvPr/>
        </p:nvSpPr>
        <p:spPr>
          <a:xfrm flipV="1">
            <a:off x="1843239" y="2042099"/>
            <a:ext cx="8547851" cy="4226555"/>
          </a:xfrm>
          <a:prstGeom prst="line">
            <a:avLst/>
          </a:prstGeom>
          <a:ln w="25400">
            <a:solidFill>
              <a:srgbClr val="B3A2C7"/>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35" name="Shape 635"/>
          <p:cNvSpPr/>
          <p:nvPr/>
        </p:nvSpPr>
        <p:spPr>
          <a:xfrm flipV="1">
            <a:off x="1843239" y="3548696"/>
            <a:ext cx="10511321" cy="1381229"/>
          </a:xfrm>
          <a:prstGeom prst="line">
            <a:avLst/>
          </a:prstGeom>
          <a:ln w="25400">
            <a:solidFill>
              <a:srgbClr val="FAC090"/>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
        <p:nvSpPr>
          <p:cNvPr id="636" name="Shape 636"/>
          <p:cNvSpPr/>
          <p:nvPr/>
        </p:nvSpPr>
        <p:spPr>
          <a:xfrm flipV="1">
            <a:off x="3665568" y="2042096"/>
            <a:ext cx="5673664" cy="5272442"/>
          </a:xfrm>
          <a:prstGeom prst="line">
            <a:avLst/>
          </a:prstGeom>
          <a:ln w="25400">
            <a:solidFill>
              <a:srgbClr val="D99694"/>
            </a:solidFill>
            <a:prstDash val="sysDash"/>
          </a:ln>
          <a:effectLst>
            <a:outerShdw sx="100000" sy="100000" kx="0" ky="0" algn="b" rotWithShape="0" blurRad="50800" dist="25400" dir="5400000">
              <a:srgbClr val="000000">
                <a:alpha val="38000"/>
              </a:srgbClr>
            </a:outerShdw>
          </a:effectLst>
        </p:spPr>
        <p:txBody>
          <a:bodyPr lIns="65023" tIns="65023" rIns="65023" bIns="65023"/>
          <a:lstStyle/>
          <a:p>
            <a:pPr algn="l" defTabSz="650240">
              <a:defRPr sz="2400">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hape 640"/>
          <p:cNvSpPr/>
          <p:nvPr>
            <p:ph type="title"/>
          </p:nvPr>
        </p:nvSpPr>
        <p:spPr>
          <a:prstGeom prst="rect">
            <a:avLst/>
          </a:prstGeom>
        </p:spPr>
        <p:txBody>
          <a:bodyPr/>
          <a:lstStyle/>
          <a:p>
            <a:pPr/>
            <a:r>
              <a:t>Random effects</a:t>
            </a:r>
          </a:p>
        </p:txBody>
      </p:sp>
      <p:sp>
        <p:nvSpPr>
          <p:cNvPr id="641" name="Shape 6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2" name="Shape 642"/>
          <p:cNvSpPr/>
          <p:nvPr>
            <p:ph type="body" idx="1"/>
          </p:nvPr>
        </p:nvSpPr>
        <p:spPr>
          <a:xfrm>
            <a:off x="952500" y="2609850"/>
            <a:ext cx="11099800" cy="6286500"/>
          </a:xfrm>
          <a:prstGeom prst="rect">
            <a:avLst/>
          </a:prstGeom>
        </p:spPr>
        <p:txBody>
          <a:bodyPr lIns="50800" tIns="50800" rIns="50800" bIns="50800" anchor="ctr"/>
          <a:lstStyle/>
          <a:p>
            <a:pPr marL="413384" indent="-413384" defTabSz="543305">
              <a:spcBef>
                <a:spcPts val="3900"/>
              </a:spcBef>
              <a:buSzPct val="75000"/>
              <a:buFontTx/>
              <a:defRPr sz="3348">
                <a:latin typeface="+mn-lt"/>
                <a:ea typeface="+mn-ea"/>
                <a:cs typeface="+mn-cs"/>
                <a:sym typeface="Helvetica Light"/>
              </a:defRPr>
            </a:pPr>
            <a:r>
              <a:t>Conceptually, random slopes and random intercepts are the same </a:t>
            </a:r>
          </a:p>
          <a:p>
            <a:pPr marL="413384" indent="-413384" defTabSz="543305">
              <a:spcBef>
                <a:spcPts val="3900"/>
              </a:spcBef>
              <a:buSzPct val="75000"/>
              <a:buFontTx/>
              <a:defRPr sz="3348">
                <a:latin typeface="+mn-lt"/>
                <a:ea typeface="+mn-ea"/>
                <a:cs typeface="+mn-cs"/>
                <a:sym typeface="Helvetica Light"/>
              </a:defRPr>
            </a:pPr>
            <a:r>
              <a:t>If we don’t model something as a random effect, we are assuming that there is no unmodelled variance in the effect</a:t>
            </a:r>
          </a:p>
          <a:p>
            <a:pPr marL="413384" indent="-413384" defTabSz="543305">
              <a:spcBef>
                <a:spcPts val="3900"/>
              </a:spcBef>
              <a:buSzPct val="75000"/>
              <a:buFontTx/>
              <a:defRPr sz="3348">
                <a:latin typeface="+mn-lt"/>
                <a:ea typeface="+mn-ea"/>
                <a:cs typeface="+mn-cs"/>
                <a:sym typeface="Helvetica Light"/>
              </a:defRPr>
            </a:pPr>
            <a:r>
              <a:t>Without a random intercept, assume no unmodelled variance in mean levels of DV across groups</a:t>
            </a:r>
          </a:p>
          <a:p>
            <a:pPr marL="413384" indent="-413384" defTabSz="543305">
              <a:spcBef>
                <a:spcPts val="3900"/>
              </a:spcBef>
              <a:buSzPct val="75000"/>
              <a:buFontTx/>
              <a:defRPr sz="3348">
                <a:latin typeface="+mn-lt"/>
                <a:ea typeface="+mn-ea"/>
                <a:cs typeface="+mn-cs"/>
                <a:sym typeface="Helvetica Light"/>
              </a:defRPr>
            </a:pPr>
            <a:r>
              <a:t>Without a random slope, assume no unmodelled variance in slope of IV across groups</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title"/>
          </p:nvPr>
        </p:nvSpPr>
        <p:spPr>
          <a:prstGeom prst="rect">
            <a:avLst/>
          </a:prstGeom>
        </p:spPr>
        <p:txBody>
          <a:bodyPr/>
          <a:lstStyle/>
          <a:p>
            <a:pPr/>
            <a:r>
              <a:t>Random slopes</a:t>
            </a:r>
          </a:p>
        </p:txBody>
      </p:sp>
      <p:sp>
        <p:nvSpPr>
          <p:cNvPr id="645" name="Shape 645"/>
          <p:cNvSpPr/>
          <p:nvPr>
            <p:ph type="body" idx="1"/>
          </p:nvPr>
        </p:nvSpPr>
        <p:spPr>
          <a:prstGeom prst="rect">
            <a:avLst/>
          </a:prstGeom>
        </p:spPr>
        <p:txBody>
          <a:bodyPr/>
          <a:lstStyle/>
          <a:p>
            <a:pPr/>
          </a:p>
        </p:txBody>
      </p:sp>
      <p:pic>
        <p:nvPicPr>
          <p:cNvPr id="646"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647"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648" name="Shape 648"/>
          <p:cNvSpPr/>
          <p:nvPr/>
        </p:nvSpPr>
        <p:spPr>
          <a:xfrm>
            <a:off x="4377868" y="5908914"/>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49" name="Shape 649"/>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0" name="Shape 650"/>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1" name="Shape 651"/>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2" name="Shape 652"/>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3" name="Shape 653"/>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4" name="Shape 654"/>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5" name="Shape 655"/>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6" name="Shape 656"/>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7" name="Shape 657"/>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8" name="Shape 658"/>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59" name="Shape 659"/>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0" name="Shape 660"/>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1" name="Shape 661"/>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662" name="Shape 662"/>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3" name="Shape 663"/>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4" name="Shape 664"/>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5" name="Shape 665"/>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6" name="Shape 666"/>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667" name="Shape 667"/>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668" name="Shape 668"/>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
        <p:nvSpPr>
          <p:cNvPr id="669" name="Shape 669"/>
          <p:cNvSpPr/>
          <p:nvPr/>
        </p:nvSpPr>
        <p:spPr>
          <a:xfrm>
            <a:off x="7686490" y="3908835"/>
            <a:ext cx="456971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Effect across 8 stimuli</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1" name="Shape 671"/>
          <p:cNvSpPr/>
          <p:nvPr>
            <p:ph type="title"/>
          </p:nvPr>
        </p:nvSpPr>
        <p:spPr>
          <a:prstGeom prst="rect">
            <a:avLst/>
          </a:prstGeom>
        </p:spPr>
        <p:txBody>
          <a:bodyPr/>
          <a:lstStyle/>
          <a:p>
            <a:pPr/>
            <a:r>
              <a:t>Slopes as outcomes</a:t>
            </a:r>
          </a:p>
        </p:txBody>
      </p:sp>
      <p:sp>
        <p:nvSpPr>
          <p:cNvPr id="672" name="Shape 672"/>
          <p:cNvSpPr/>
          <p:nvPr>
            <p:ph type="body" idx="1"/>
          </p:nvPr>
        </p:nvSpPr>
        <p:spPr>
          <a:prstGeom prst="rect">
            <a:avLst/>
          </a:prstGeom>
        </p:spPr>
        <p:txBody>
          <a:bodyPr/>
          <a:lstStyle/>
          <a:p>
            <a:pPr/>
            <a:r>
              <a:t>With multilevel models, we can also examine whether level 1 slopes vary as a function of level 2 outcomes (i.e. not just randomly)</a:t>
            </a:r>
          </a:p>
          <a:p>
            <a:pPr/>
            <a:r>
              <a:t>This is sometimes called ‘slopes as outcomes’ because we can imagine that we have run a regression within each group, saved the slopes, and used those as a DV in a level 2 regression</a:t>
            </a:r>
          </a:p>
          <a:p>
            <a:pPr/>
            <a:r>
              <a:t>Also called cross-level interactions</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4" name="Shape 674"/>
          <p:cNvSpPr/>
          <p:nvPr>
            <p:ph type="title"/>
          </p:nvPr>
        </p:nvSpPr>
        <p:spPr>
          <a:prstGeom prst="rect">
            <a:avLst/>
          </a:prstGeom>
        </p:spPr>
        <p:txBody>
          <a:bodyPr/>
          <a:lstStyle/>
          <a:p>
            <a:pPr/>
            <a:r>
              <a:t>Cross-level interactions</a:t>
            </a:r>
          </a:p>
        </p:txBody>
      </p:sp>
      <p:sp>
        <p:nvSpPr>
          <p:cNvPr id="675" name="Shape 675"/>
          <p:cNvSpPr/>
          <p:nvPr>
            <p:ph type="body" idx="1"/>
          </p:nvPr>
        </p:nvSpPr>
        <p:spPr>
          <a:xfrm>
            <a:off x="952500" y="2609850"/>
            <a:ext cx="11099800" cy="6286500"/>
          </a:xfrm>
          <a:prstGeom prst="rect">
            <a:avLst/>
          </a:prstGeom>
        </p:spPr>
        <p:txBody>
          <a:bodyPr/>
          <a:lstStyle/>
          <a:p>
            <a:pPr/>
            <a:r>
              <a:t>The relationship between homework completion and test results (</a:t>
            </a:r>
            <a:r>
              <a:rPr u="sng"/>
              <a:t>within class, level 1</a:t>
            </a:r>
            <a:r>
              <a:t>) might vary as a function of:</a:t>
            </a:r>
          </a:p>
          <a:p>
            <a:pPr lvl="1"/>
            <a:r>
              <a:t>Teacher experience (</a:t>
            </a:r>
            <a:r>
              <a:rPr u="sng"/>
              <a:t>between class, level 2</a:t>
            </a:r>
            <a:r>
              <a:t>)</a:t>
            </a:r>
          </a:p>
          <a:p>
            <a:pPr lvl="1"/>
            <a:r>
              <a:t>Teacher gender (</a:t>
            </a:r>
            <a:r>
              <a:rPr u="sng"/>
              <a:t>between class, level 2</a:t>
            </a:r>
            <a:r>
              <a:t>)</a:t>
            </a:r>
          </a:p>
          <a:p>
            <a:pPr lvl="1"/>
            <a:r>
              <a:t>Average class homework completion (</a:t>
            </a:r>
            <a:r>
              <a:rPr u="sng"/>
              <a:t>between class, level 2</a:t>
            </a:r>
            <a:r>
              <a:t>)</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Shape 679"/>
          <p:cNvSpPr/>
          <p:nvPr>
            <p:ph type="title"/>
          </p:nvPr>
        </p:nvSpPr>
        <p:spPr>
          <a:xfrm>
            <a:off x="650239" y="390596"/>
            <a:ext cx="11704322" cy="1625601"/>
          </a:xfrm>
          <a:prstGeom prst="rect">
            <a:avLst/>
          </a:prstGeom>
        </p:spPr>
        <p:txBody>
          <a:bodyPr/>
          <a:lstStyle/>
          <a:p>
            <a:pPr/>
            <a:r>
              <a:t>Equations</a:t>
            </a:r>
          </a:p>
        </p:txBody>
      </p:sp>
      <p:sp>
        <p:nvSpPr>
          <p:cNvPr id="680" name="Shape 680"/>
          <p:cNvSpPr/>
          <p:nvPr>
            <p:ph type="body" idx="1"/>
          </p:nvPr>
        </p:nvSpPr>
        <p:spPr>
          <a:xfrm>
            <a:off x="650239" y="2275840"/>
            <a:ext cx="11704322" cy="6436926"/>
          </a:xfrm>
          <a:prstGeom prst="rect">
            <a:avLst/>
          </a:prstGeom>
        </p:spPr>
        <p:txBody>
          <a:bodyPr/>
          <a:lstStyle/>
          <a:p>
            <a:pPr/>
            <a:r>
              <a:t>Multilevel Model (with L2 Predictor)</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a:t>
            </a:r>
            <a:r>
              <a:rPr i="1">
                <a:latin typeface="Helvetica"/>
                <a:ea typeface="Helvetica"/>
                <a:cs typeface="Helvetica"/>
                <a:sym typeface="Helvetica"/>
              </a:rPr>
              <a:t>+ </a:t>
            </a:r>
            <a:r>
              <a:t>e</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a:t>
            </a:r>
            <a:r>
              <a:rPr b="1">
                <a:latin typeface="Helvetica"/>
                <a:ea typeface="Helvetica"/>
                <a:cs typeface="Helvetica"/>
                <a:sym typeface="Helvetica"/>
              </a:rPr>
              <a:t>y</a:t>
            </a:r>
            <a:r>
              <a:rPr b="1" baseline="-19818">
                <a:latin typeface="Helvetica"/>
                <a:ea typeface="Helvetica"/>
                <a:cs typeface="Helvetica"/>
                <a:sym typeface="Helvetica"/>
              </a:rPr>
              <a:t>01</a:t>
            </a:r>
            <a:r>
              <a:t> + u</a:t>
            </a:r>
            <a:r>
              <a:rPr baseline="-19818"/>
              <a:t>0j</a:t>
            </a:r>
            <a:endParaRPr baseline="-19818"/>
          </a:p>
          <a:p>
            <a:pPr marL="342900" indent="-342900">
              <a:spcBef>
                <a:spcPts val="1900"/>
              </a:spcBef>
              <a:buSzTx/>
              <a:buNone/>
            </a:pPr>
            <a:r>
              <a:rPr baseline="-19818"/>
              <a:t>						</a:t>
            </a:r>
          </a:p>
        </p:txBody>
      </p:sp>
      <p:sp>
        <p:nvSpPr>
          <p:cNvPr id="681" name="Shape 681"/>
          <p:cNvSpPr/>
          <p:nvPr/>
        </p:nvSpPr>
        <p:spPr>
          <a:xfrm flipH="1">
            <a:off x="3349722" y="4137890"/>
            <a:ext cx="1083734" cy="1642021"/>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3" name="Shape 683"/>
          <p:cNvSpPr/>
          <p:nvPr>
            <p:ph type="title"/>
          </p:nvPr>
        </p:nvSpPr>
        <p:spPr>
          <a:xfrm>
            <a:off x="650239" y="390596"/>
            <a:ext cx="11704322" cy="1625601"/>
          </a:xfrm>
          <a:prstGeom prst="rect">
            <a:avLst/>
          </a:prstGeom>
        </p:spPr>
        <p:txBody>
          <a:bodyPr/>
          <a:lstStyle/>
          <a:p>
            <a:pPr/>
            <a:r>
              <a:t>Equations</a:t>
            </a:r>
          </a:p>
        </p:txBody>
      </p:sp>
      <p:sp>
        <p:nvSpPr>
          <p:cNvPr id="684" name="Shape 684"/>
          <p:cNvSpPr/>
          <p:nvPr>
            <p:ph type="body" idx="1"/>
          </p:nvPr>
        </p:nvSpPr>
        <p:spPr>
          <a:xfrm>
            <a:off x="650239" y="2275840"/>
            <a:ext cx="11704322" cy="6436926"/>
          </a:xfrm>
          <a:prstGeom prst="rect">
            <a:avLst/>
          </a:prstGeom>
        </p:spPr>
        <p:txBody>
          <a:bodyPr/>
          <a:lstStyle/>
          <a:p>
            <a:pPr/>
            <a:r>
              <a:t>Multilevel Model (L1*L2 Interaction)</a:t>
            </a:r>
          </a:p>
          <a:p>
            <a:pPr>
              <a:spcBef>
                <a:spcPts val="1900"/>
              </a:spcBef>
              <a:buClr>
                <a:srgbClr val="000000"/>
              </a:buClr>
            </a:pPr>
            <a:r>
              <a:t>Level 1: y</a:t>
            </a:r>
            <a:r>
              <a:rPr baseline="-19818" i="1">
                <a:latin typeface="Helvetica"/>
                <a:ea typeface="Helvetica"/>
                <a:cs typeface="Helvetica"/>
                <a:sym typeface="Helvetica"/>
              </a:rPr>
              <a:t>ij</a:t>
            </a:r>
            <a:r>
              <a:t> = B</a:t>
            </a:r>
            <a:r>
              <a:rPr baseline="-19818"/>
              <a:t>0</a:t>
            </a:r>
            <a:r>
              <a:rPr baseline="-19818" i="1">
                <a:latin typeface="Helvetica"/>
                <a:ea typeface="Helvetica"/>
                <a:cs typeface="Helvetica"/>
                <a:sym typeface="Helvetica"/>
              </a:rPr>
              <a:t>j</a:t>
            </a:r>
            <a:r>
              <a:t> + </a:t>
            </a:r>
            <a:r>
              <a:rPr b="1" u="sng">
                <a:latin typeface="Helvetica"/>
                <a:ea typeface="Helvetica"/>
                <a:cs typeface="Helvetica"/>
                <a:sym typeface="Helvetica"/>
              </a:rPr>
              <a:t>B</a:t>
            </a:r>
            <a:r>
              <a:rPr b="1" baseline="-19818" u="sng">
                <a:latin typeface="Helvetica"/>
                <a:ea typeface="Helvetica"/>
                <a:cs typeface="Helvetica"/>
                <a:sym typeface="Helvetica"/>
              </a:rPr>
              <a:t>1</a:t>
            </a:r>
            <a:r>
              <a:rPr b="1" baseline="-19818" i="1" u="sng">
                <a:latin typeface="Helvetica"/>
                <a:ea typeface="Helvetica"/>
                <a:cs typeface="Helvetica"/>
                <a:sym typeface="Helvetica"/>
              </a:rPr>
              <a:t>j</a:t>
            </a:r>
            <a:r>
              <a:rPr baseline="-19818" i="1">
                <a:latin typeface="Helvetica"/>
                <a:ea typeface="Helvetica"/>
                <a:cs typeface="Helvetica"/>
                <a:sym typeface="Helvetica"/>
              </a:rPr>
              <a:t> +</a:t>
            </a:r>
            <a:r>
              <a:rPr i="1">
                <a:latin typeface="Helvetica"/>
                <a:ea typeface="Helvetica"/>
                <a:cs typeface="Helvetica"/>
                <a:sym typeface="Helvetica"/>
              </a:rPr>
              <a:t> </a:t>
            </a:r>
            <a:r>
              <a:t>r</a:t>
            </a:r>
            <a:r>
              <a:rPr baseline="-19818" i="1">
                <a:latin typeface="Helvetica"/>
                <a:ea typeface="Helvetica"/>
                <a:cs typeface="Helvetica"/>
                <a:sym typeface="Helvetica"/>
              </a:rPr>
              <a:t>ij</a:t>
            </a: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endParaRPr baseline="-19818" i="1">
              <a:latin typeface="Helvetica"/>
              <a:ea typeface="Helvetica"/>
              <a:cs typeface="Helvetica"/>
              <a:sym typeface="Helvetica"/>
            </a:endParaRPr>
          </a:p>
          <a:p>
            <a:pPr>
              <a:spcBef>
                <a:spcPts val="1900"/>
              </a:spcBef>
              <a:buClr>
                <a:srgbClr val="000000"/>
              </a:buClr>
            </a:pPr>
            <a:r>
              <a:t>Level 2: B</a:t>
            </a:r>
            <a:r>
              <a:rPr baseline="-19818"/>
              <a:t>0</a:t>
            </a:r>
            <a:r>
              <a:rPr baseline="-19818" i="1">
                <a:latin typeface="Helvetica"/>
                <a:ea typeface="Helvetica"/>
                <a:cs typeface="Helvetica"/>
                <a:sym typeface="Helvetica"/>
              </a:rPr>
              <a:t>j</a:t>
            </a:r>
            <a:r>
              <a:t> = y</a:t>
            </a:r>
            <a:r>
              <a:rPr baseline="-19818"/>
              <a:t>00</a:t>
            </a:r>
            <a:r>
              <a:t> + y</a:t>
            </a:r>
            <a:r>
              <a:rPr baseline="-19818"/>
              <a:t>01</a:t>
            </a:r>
            <a:r>
              <a:rPr i="1">
                <a:latin typeface="Helvetica"/>
                <a:ea typeface="Helvetica"/>
                <a:cs typeface="Helvetica"/>
                <a:sym typeface="Helvetica"/>
              </a:rPr>
              <a:t> </a:t>
            </a:r>
            <a:r>
              <a:t>+ u</a:t>
            </a:r>
            <a:r>
              <a:rPr baseline="-19818"/>
              <a:t>0j</a:t>
            </a:r>
            <a:endParaRPr baseline="-19818"/>
          </a:p>
          <a:p>
            <a:pPr marL="342900" indent="-342900">
              <a:spcBef>
                <a:spcPts val="1900"/>
              </a:spcBef>
              <a:buSzTx/>
              <a:buNone/>
            </a:pPr>
            <a:r>
              <a:rPr baseline="-19818"/>
              <a:t>						</a:t>
            </a:r>
            <a:r>
              <a:rPr b="1" u="sng">
                <a:latin typeface="Helvetica"/>
                <a:ea typeface="Helvetica"/>
                <a:cs typeface="Helvetica"/>
                <a:sym typeface="Helvetica"/>
              </a:rPr>
              <a:t>B</a:t>
            </a:r>
            <a:r>
              <a:rPr b="1" baseline="-19818" u="sng">
                <a:latin typeface="Helvetica"/>
                <a:ea typeface="Helvetica"/>
                <a:cs typeface="Helvetica"/>
                <a:sym typeface="Helvetica"/>
              </a:rPr>
              <a:t>1</a:t>
            </a:r>
            <a:r>
              <a:rPr b="1" baseline="-19818" i="1" u="sng">
                <a:latin typeface="Helvetica"/>
                <a:ea typeface="Helvetica"/>
                <a:cs typeface="Helvetica"/>
                <a:sym typeface="Helvetica"/>
              </a:rPr>
              <a:t>j</a:t>
            </a:r>
            <a:r>
              <a:t> = y</a:t>
            </a:r>
            <a:r>
              <a:rPr baseline="-19818"/>
              <a:t>10</a:t>
            </a:r>
            <a:r>
              <a:t> + </a:t>
            </a:r>
            <a:r>
              <a:rPr b="1" u="sng">
                <a:latin typeface="Helvetica"/>
                <a:ea typeface="Helvetica"/>
                <a:cs typeface="Helvetica"/>
                <a:sym typeface="Helvetica"/>
              </a:rPr>
              <a:t>y</a:t>
            </a:r>
            <a:r>
              <a:rPr b="1" baseline="-19818" u="sng">
                <a:latin typeface="Helvetica"/>
                <a:ea typeface="Helvetica"/>
                <a:cs typeface="Helvetica"/>
                <a:sym typeface="Helvetica"/>
              </a:rPr>
              <a:t>11</a:t>
            </a:r>
            <a:r>
              <a:t> + u</a:t>
            </a:r>
            <a:r>
              <a:rPr baseline="-19818"/>
              <a:t>1j</a:t>
            </a:r>
          </a:p>
        </p:txBody>
      </p:sp>
      <p:sp>
        <p:nvSpPr>
          <p:cNvPr id="685" name="Shape 685"/>
          <p:cNvSpPr/>
          <p:nvPr/>
        </p:nvSpPr>
        <p:spPr>
          <a:xfrm flipH="1">
            <a:off x="3465030" y="4137890"/>
            <a:ext cx="968426" cy="2106351"/>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
        <p:nvSpPr>
          <p:cNvPr id="686" name="Shape 686"/>
          <p:cNvSpPr/>
          <p:nvPr/>
        </p:nvSpPr>
        <p:spPr>
          <a:xfrm flipH="1">
            <a:off x="3437086" y="4137890"/>
            <a:ext cx="2033189" cy="3333556"/>
          </a:xfrm>
          <a:prstGeom prst="line">
            <a:avLst/>
          </a:prstGeom>
          <a:ln w="25400">
            <a:solidFill>
              <a:srgbClr val="4F81BD"/>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algn="l" defTabSz="457200">
              <a:defRPr sz="1600">
                <a:latin typeface="Helvetica"/>
                <a:ea typeface="Helvetica"/>
                <a:cs typeface="Helvetica"/>
                <a:sym typeface="Helvetica"/>
              </a:defRPr>
            </a:pP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Shape 688"/>
          <p:cNvSpPr/>
          <p:nvPr>
            <p:ph type="title"/>
          </p:nvPr>
        </p:nvSpPr>
        <p:spPr>
          <a:prstGeom prst="rect">
            <a:avLst/>
          </a:prstGeom>
        </p:spPr>
        <p:txBody>
          <a:bodyPr/>
          <a:lstStyle>
            <a:lvl1pPr defTabSz="560831">
              <a:defRPr sz="7679"/>
            </a:lvl1pPr>
          </a:lstStyle>
          <a:p>
            <a:pPr/>
            <a:r>
              <a:t>Combining the equations</a:t>
            </a:r>
          </a:p>
        </p:txBody>
      </p:sp>
      <p:sp>
        <p:nvSpPr>
          <p:cNvPr id="689" name="Shape 689"/>
          <p:cNvSpPr/>
          <p:nvPr>
            <p:ph type="body" idx="1"/>
          </p:nvPr>
        </p:nvSpPr>
        <p:spPr>
          <a:prstGeom prst="rect">
            <a:avLst/>
          </a:prstGeom>
        </p:spPr>
        <p:txBody>
          <a:bodyPr/>
          <a:lstStyle/>
          <a:p>
            <a:pPr/>
            <a:r>
              <a:t>The two (or more, if we have a 3 level model) separate equations can be collapsed through simple substitution into a single equation. </a:t>
            </a:r>
          </a:p>
          <a:p>
            <a:pPr/>
            <a:r>
              <a:t>In reality, multilevel modelling software estimates everything simultaneously in this single equation. It’s just easier to think about them separately. </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Shape 691"/>
          <p:cNvSpPr/>
          <p:nvPr>
            <p:ph type="title"/>
          </p:nvPr>
        </p:nvSpPr>
        <p:spPr>
          <a:prstGeom prst="rect">
            <a:avLst/>
          </a:prstGeom>
        </p:spPr>
        <p:txBody>
          <a:bodyPr/>
          <a:lstStyle/>
          <a:p>
            <a:pPr/>
            <a:r>
              <a:t>Summary</a:t>
            </a:r>
          </a:p>
        </p:txBody>
      </p:sp>
      <p:sp>
        <p:nvSpPr>
          <p:cNvPr id="692" name="Shape 692"/>
          <p:cNvSpPr/>
          <p:nvPr>
            <p:ph type="body" idx="1"/>
          </p:nvPr>
        </p:nvSpPr>
        <p:spPr>
          <a:prstGeom prst="rect">
            <a:avLst/>
          </a:prstGeom>
        </p:spPr>
        <p:txBody>
          <a:bodyPr/>
          <a:lstStyle/>
          <a:p>
            <a:pPr/>
            <a:r>
              <a:t>Multilevel modelling solves non-independence of errors by modelling random effects in addition to fixed effects</a:t>
            </a:r>
          </a:p>
          <a:p>
            <a:pPr/>
            <a:r>
              <a:t>Some disciplines call it a mixed effects model for this reason, though in psychology it’s still more common to call it a multilevel model</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4" name="Shape 694"/>
          <p:cNvSpPr/>
          <p:nvPr>
            <p:ph type="title"/>
          </p:nvPr>
        </p:nvSpPr>
        <p:spPr>
          <a:prstGeom prst="rect">
            <a:avLst/>
          </a:prstGeom>
        </p:spPr>
        <p:txBody>
          <a:bodyPr/>
          <a:lstStyle/>
          <a:p>
            <a:pPr/>
            <a:r>
              <a:t>Reasons for MLM</a:t>
            </a:r>
          </a:p>
        </p:txBody>
      </p:sp>
      <p:sp>
        <p:nvSpPr>
          <p:cNvPr id="695" name="Shape 695"/>
          <p:cNvSpPr/>
          <p:nvPr>
            <p:ph type="body" idx="1"/>
          </p:nvPr>
        </p:nvSpPr>
        <p:spPr>
          <a:prstGeom prst="rect">
            <a:avLst/>
          </a:prstGeom>
        </p:spPr>
        <p:txBody>
          <a:bodyPr/>
          <a:lstStyle/>
          <a:p>
            <a:pPr marL="417830" indent="-417830" defTabSz="549148">
              <a:spcBef>
                <a:spcPts val="3900"/>
              </a:spcBef>
              <a:defRPr sz="3384"/>
            </a:pPr>
            <a:r>
              <a:rPr u="sng"/>
              <a:t>Have to</a:t>
            </a:r>
            <a:r>
              <a:t>: Properly account for the non-independence of observations that have some grouping factor in common</a:t>
            </a:r>
          </a:p>
          <a:p>
            <a:pPr lvl="1" marL="835660" indent="-417830" defTabSz="549148">
              <a:spcBef>
                <a:spcPts val="3900"/>
              </a:spcBef>
              <a:defRPr sz="3384"/>
            </a:pPr>
            <a:r>
              <a:t>Benefits: increases power to find a real effect</a:t>
            </a:r>
          </a:p>
          <a:p>
            <a:pPr lvl="1" marL="835660" indent="-417830" defTabSz="549148">
              <a:spcBef>
                <a:spcPts val="3900"/>
              </a:spcBef>
              <a:defRPr sz="3384"/>
            </a:pPr>
            <a:r>
              <a:t>Downsides: will sometimes squelch effects we wish were real (or at least, stronger or more reliable)</a:t>
            </a:r>
          </a:p>
          <a:p>
            <a:pPr marL="417830" indent="-417830" defTabSz="549148">
              <a:spcBef>
                <a:spcPts val="3900"/>
              </a:spcBef>
              <a:defRPr sz="3384"/>
            </a:pPr>
            <a:r>
              <a:rPr u="sng"/>
              <a:t>Want to</a:t>
            </a:r>
            <a:r>
              <a:t>: Examine hypotheses at multiple levels simultaneously, and interesting cross-level interactions.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How do we model this?</a:t>
            </a:r>
          </a:p>
        </p:txBody>
      </p:sp>
      <p:sp>
        <p:nvSpPr>
          <p:cNvPr id="169" name="Shape 169"/>
          <p:cNvSpPr/>
          <p:nvPr>
            <p:ph type="body" idx="1"/>
          </p:nvPr>
        </p:nvSpPr>
        <p:spPr>
          <a:prstGeom prst="rect">
            <a:avLst/>
          </a:prstGeom>
        </p:spPr>
        <p:txBody>
          <a:bodyPr/>
          <a:lstStyle/>
          <a:p>
            <a:pPr/>
            <a:r>
              <a:t>We need to be able to examine constructs from both levels to test our hypotheses</a:t>
            </a:r>
          </a:p>
          <a:p>
            <a:pPr/>
            <a:r>
              <a:t>Could bring everything to a single level:</a:t>
            </a:r>
          </a:p>
          <a:p>
            <a:pPr lvl="1"/>
            <a:r>
              <a:t>Aggregation</a:t>
            </a:r>
          </a:p>
          <a:p>
            <a:pPr lvl="1"/>
            <a:r>
              <a:t>Disaggregation</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99" name="Shape 699"/>
          <p:cNvSpPr/>
          <p:nvPr>
            <p:ph type="title"/>
          </p:nvPr>
        </p:nvSpPr>
        <p:spPr>
          <a:prstGeom prst="rect">
            <a:avLst/>
          </a:prstGeom>
        </p:spPr>
        <p:txBody>
          <a:bodyPr/>
          <a:lstStyle/>
          <a:p>
            <a:pPr/>
            <a:r>
              <a:t>Centering</a:t>
            </a:r>
          </a:p>
        </p:txBody>
      </p:sp>
      <p:sp>
        <p:nvSpPr>
          <p:cNvPr id="700" name="Shape 700"/>
          <p:cNvSpPr/>
          <p:nvPr>
            <p:ph type="body" idx="1"/>
          </p:nvPr>
        </p:nvSpPr>
        <p:spPr>
          <a:prstGeom prst="rect">
            <a:avLst/>
          </a:prstGeom>
        </p:spPr>
        <p:txBody>
          <a:bodyPr/>
          <a:lstStyle/>
          <a:p>
            <a:pPr/>
            <a:r>
              <a:t>Center level 2 predictors around the grand mean</a:t>
            </a:r>
          </a:p>
          <a:p>
            <a:pPr/>
            <a:r>
              <a:t>Center level 1 predictors around the group mean (which can be person mean in repeated measures/longitudinal)</a:t>
            </a:r>
          </a:p>
          <a:p>
            <a:pPr lvl="1"/>
            <a:r>
              <a:t>This stops between-person differences affecting within-person fixed relationships.</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04" name="Shape 704"/>
          <p:cNvSpPr/>
          <p:nvPr>
            <p:ph type="title"/>
          </p:nvPr>
        </p:nvSpPr>
        <p:spPr>
          <a:prstGeom prst="rect">
            <a:avLst/>
          </a:prstGeom>
        </p:spPr>
        <p:txBody>
          <a:bodyPr/>
          <a:lstStyle/>
          <a:p>
            <a:pPr/>
            <a:r>
              <a:t>Intra-class correlation</a:t>
            </a:r>
          </a:p>
        </p:txBody>
      </p:sp>
      <p:sp>
        <p:nvSpPr>
          <p:cNvPr id="705" name="Shape 705"/>
          <p:cNvSpPr/>
          <p:nvPr>
            <p:ph type="body" idx="1"/>
          </p:nvPr>
        </p:nvSpPr>
        <p:spPr>
          <a:prstGeom prst="rect">
            <a:avLst/>
          </a:prstGeom>
        </p:spPr>
        <p:txBody>
          <a:bodyPr/>
          <a:lstStyle/>
          <a:p>
            <a:pPr/>
            <a:r>
              <a:t>A measure of the ratio of variance between groups to variance within groups</a:t>
            </a:r>
          </a:p>
          <a:p>
            <a:pPr/>
            <a:r>
              <a:t>Can be thought of as the extent to which observations within a group can be predicted from group membership</a:t>
            </a:r>
          </a:p>
          <a:p>
            <a:pPr/>
            <a:r>
              <a:t>Alternatively, the amount of variance explained by group (though can theoretically be negative)</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07" name="Shape 707"/>
          <p:cNvSpPr/>
          <p:nvPr>
            <p:ph type="title"/>
          </p:nvPr>
        </p:nvSpPr>
        <p:spPr>
          <a:prstGeom prst="rect">
            <a:avLst/>
          </a:prstGeom>
        </p:spPr>
        <p:txBody>
          <a:bodyPr/>
          <a:lstStyle>
            <a:lvl1pPr defTabSz="490727">
              <a:defRPr sz="6719"/>
            </a:lvl1pPr>
          </a:lstStyle>
          <a:p>
            <a:pPr/>
            <a:r>
              <a:t>Benefits: partitioning variance</a:t>
            </a:r>
          </a:p>
        </p:txBody>
      </p:sp>
      <p:sp>
        <p:nvSpPr>
          <p:cNvPr id="708" name="Shape 708"/>
          <p:cNvSpPr/>
          <p:nvPr>
            <p:ph type="body" idx="1"/>
          </p:nvPr>
        </p:nvSpPr>
        <p:spPr>
          <a:prstGeom prst="rect">
            <a:avLst/>
          </a:prstGeom>
        </p:spPr>
        <p:txBody>
          <a:bodyPr/>
          <a:lstStyle/>
          <a:p>
            <a:pPr/>
            <a:r>
              <a:t>By having separate error terms, we can see where the unexplained variance in our model is</a:t>
            </a:r>
          </a:p>
          <a:p>
            <a:pPr/>
            <a:r>
              <a:t>The level 2 error term tells us how much our variance is between-groups (or, between level 2 units)</a:t>
            </a:r>
          </a:p>
          <a:p>
            <a:pPr/>
            <a:r>
              <a:t>The level 1 error term (the residual) tells us how much variance is left over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Aggregation</a:t>
            </a:r>
          </a:p>
        </p:txBody>
      </p:sp>
      <p:sp>
        <p:nvSpPr>
          <p:cNvPr id="172" name="Shape 172"/>
          <p:cNvSpPr/>
          <p:nvPr>
            <p:ph type="body" idx="1"/>
          </p:nvPr>
        </p:nvSpPr>
        <p:spPr>
          <a:prstGeom prst="rect">
            <a:avLst/>
          </a:prstGeom>
        </p:spPr>
        <p:txBody>
          <a:bodyPr/>
          <a:lstStyle/>
          <a:p>
            <a:pPr/>
            <a:r>
              <a:t>Average level 1 observations for each higher level unit</a:t>
            </a:r>
          </a:p>
          <a:p>
            <a:pPr/>
            <a:r>
              <a:t>In our case, average up to the classroom level and look at relationship between homework and performance.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Aggregation</a:t>
            </a:r>
          </a:p>
        </p:txBody>
      </p:sp>
      <p:sp>
        <p:nvSpPr>
          <p:cNvPr id="175" name="Shape 175"/>
          <p:cNvSpPr/>
          <p:nvPr>
            <p:ph type="body" idx="1"/>
          </p:nvPr>
        </p:nvSpPr>
        <p:spPr>
          <a:prstGeom prst="rect">
            <a:avLst/>
          </a:prstGeom>
        </p:spPr>
        <p:txBody>
          <a:bodyPr/>
          <a:lstStyle/>
          <a:p>
            <a:pPr/>
          </a:p>
        </p:txBody>
      </p:sp>
      <p:graphicFrame>
        <p:nvGraphicFramePr>
          <p:cNvPr id="176" name="Table 176"/>
          <p:cNvGraphicFramePr/>
          <p:nvPr/>
        </p:nvGraphicFramePr>
        <p:xfrm>
          <a:off x="2062521" y="3860323"/>
          <a:ext cx="7789292" cy="2905056"/>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62602"/>
                <a:gridCol w="1921284"/>
                <a:gridCol w="1973012"/>
                <a:gridCol w="2325918"/>
              </a:tblGrid>
              <a:tr h="860355">
                <a:tc>
                  <a:txBody>
                    <a:bodyPr/>
                    <a:lstStyle/>
                    <a:p>
                      <a:pPr defTabSz="914400"/>
                      <a:r>
                        <a:rPr sz="2600"/>
                        <a:t>Class_ID</a:t>
                      </a:r>
                    </a:p>
                  </a:txBody>
                  <a:tcPr marL="50800" marR="50800" marT="50800" marB="50800" anchor="ctr" anchorCtr="0" horzOverflow="overflow">
                    <a:lnL w="12700">
                      <a:solidFill>
                        <a:srgbClr val="A6AAA9"/>
                      </a:solidFill>
                      <a:miter lim="400000"/>
                    </a:lnL>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Teacher experience</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Average Homework</a:t>
                      </a:r>
                    </a:p>
                  </a:txBody>
                  <a:tcPr marL="50800" marR="50800" marT="50800" marB="50800" anchor="ctr" anchorCtr="0" horzOverflow="overflow">
                    <a:lnT w="12700">
                      <a:solidFill>
                        <a:srgbClr val="A6AAA9"/>
                      </a:solidFill>
                      <a:miter lim="400000"/>
                    </a:lnT>
                    <a:lnB w="12700">
                      <a:solidFill>
                        <a:srgbClr val="A6AAA9"/>
                      </a:solidFill>
                      <a:miter lim="400000"/>
                    </a:lnB>
                    <a:solidFill>
                      <a:schemeClr val="accent1">
                        <a:satOff val="-3355"/>
                        <a:lumOff val="26614"/>
                      </a:schemeClr>
                    </a:solidFill>
                  </a:tcPr>
                </a:tc>
                <a:tc>
                  <a:txBody>
                    <a:bodyPr/>
                    <a:lstStyle/>
                    <a:p>
                      <a:pPr defTabSz="914400"/>
                      <a:r>
                        <a:rPr sz="2600"/>
                        <a:t>Average Performance</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lnB w="12700">
                      <a:solidFill>
                        <a:srgbClr val="A6AAA9"/>
                      </a:solidFill>
                      <a:miter lim="400000"/>
                    </a:lnB>
                    <a:solidFill>
                      <a:schemeClr val="accent1">
                        <a:satOff val="-3355"/>
                        <a:lumOff val="26614"/>
                      </a:schemeClr>
                    </a:solidFill>
                  </a:tcPr>
                </a:tc>
              </a:tr>
              <a:tr h="508000">
                <a:tc>
                  <a:txBody>
                    <a:bodyPr/>
                    <a:lstStyle/>
                    <a:p>
                      <a:pPr defTabSz="914400"/>
                      <a:r>
                        <a:rPr sz="2600"/>
                        <a:t>1</a:t>
                      </a:r>
                    </a:p>
                  </a:txBody>
                  <a:tcPr marL="50800" marR="50800" marT="50800" marB="50800" anchor="ctr" anchorCtr="0" horzOverflow="overflow">
                    <a:lnL w="12700">
                      <a:solidFill>
                        <a:schemeClr val="accent1">
                          <a:satOff val="-3355"/>
                          <a:lumOff val="26614"/>
                        </a:schemeClr>
                      </a:solidFill>
                      <a:miter lim="400000"/>
                    </a:lnL>
                    <a:lnT w="12700">
                      <a:solidFill>
                        <a:srgbClr val="A6AAA9"/>
                      </a:solidFill>
                      <a:miter lim="400000"/>
                    </a:lnT>
                    <a:solidFill>
                      <a:srgbClr val="DCDEE0"/>
                    </a:solidFill>
                  </a:tcPr>
                </a:tc>
                <a:tc>
                  <a:txBody>
                    <a:bodyPr/>
                    <a:lstStyle/>
                    <a:p>
                      <a:pPr defTabSz="914400"/>
                      <a:r>
                        <a:rPr sz="2600"/>
                        <a:t>5</a:t>
                      </a:r>
                    </a:p>
                  </a:txBody>
                  <a:tcPr marL="50800" marR="50800" marT="50800" marB="50800" anchor="ctr" anchorCtr="0" horzOverflow="overflow">
                    <a:lnT w="12700">
                      <a:solidFill>
                        <a:srgbClr val="A6AAA9"/>
                      </a:solidFill>
                      <a:miter lim="400000"/>
                    </a:lnT>
                    <a:solidFill>
                      <a:srgbClr val="DCDEE0"/>
                    </a:solidFill>
                  </a:tcPr>
                </a:tc>
                <a:tc>
                  <a:txBody>
                    <a:bodyPr/>
                    <a:lstStyle/>
                    <a:p>
                      <a:pPr defTabSz="914400"/>
                      <a:r>
                        <a:rPr sz="2600"/>
                        <a:t>3</a:t>
                      </a:r>
                    </a:p>
                  </a:txBody>
                  <a:tcPr marL="50800" marR="50800" marT="50800" marB="50800" anchor="ctr" anchorCtr="0" horzOverflow="overflow">
                    <a:lnT w="12700">
                      <a:solidFill>
                        <a:srgbClr val="A6AAA9"/>
                      </a:solidFill>
                      <a:miter lim="400000"/>
                    </a:lnT>
                    <a:solidFill>
                      <a:srgbClr val="DCDEE0"/>
                    </a:solidFill>
                  </a:tcPr>
                </a:tc>
                <a:tc>
                  <a:txBody>
                    <a:bodyPr/>
                    <a:lstStyle/>
                    <a:p>
                      <a:pPr defTabSz="914400"/>
                      <a:r>
                        <a:rPr sz="2600"/>
                        <a:t>4</a:t>
                      </a:r>
                    </a:p>
                  </a:txBody>
                  <a:tcPr marL="50800" marR="50800" marT="50800" marB="50800" anchor="ctr" anchorCtr="0" horzOverflow="overflow">
                    <a:lnR w="12700">
                      <a:solidFill>
                        <a:schemeClr val="accent1">
                          <a:satOff val="-3355"/>
                          <a:lumOff val="26614"/>
                        </a:schemeClr>
                      </a:solidFill>
                      <a:miter lim="400000"/>
                    </a:lnR>
                    <a:lnT w="12700">
                      <a:solidFill>
                        <a:srgbClr val="A6AAA9"/>
                      </a:solidFill>
                      <a:miter lim="400000"/>
                    </a:lnT>
                    <a:solidFill>
                      <a:srgbClr val="DCDEE0"/>
                    </a:solidFill>
                  </a:tcPr>
                </a:tc>
              </a:tr>
              <a:tr h="508000">
                <a:tc>
                  <a:txBody>
                    <a:bodyPr/>
                    <a:lstStyle/>
                    <a:p>
                      <a:pPr defTabSz="914400"/>
                      <a:r>
                        <a:rPr sz="2600"/>
                        <a:t>2</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4</a:t>
                      </a:r>
                    </a:p>
                  </a:txBody>
                  <a:tcPr marL="50800" marR="50800" marT="50800" marB="50800" anchor="ctr" anchorCtr="0" horzOverflow="overflow">
                    <a:solidFill>
                      <a:srgbClr val="DCDEE0"/>
                    </a:solidFill>
                  </a:tcPr>
                </a:tc>
                <a:tc>
                  <a:txBody>
                    <a:bodyPr/>
                    <a:lstStyle/>
                    <a:p>
                      <a:pPr defTabSz="914400"/>
                      <a:r>
                        <a:rPr sz="2600"/>
                        <a:t>3.3</a:t>
                      </a:r>
                    </a:p>
                  </a:txBody>
                  <a:tcPr marL="50800" marR="50800" marT="50800" marB="50800" anchor="ctr" anchorCtr="0" horzOverflow="overflow">
                    <a:solidFill>
                      <a:srgbClr val="DCDEE0"/>
                    </a:solidFill>
                  </a:tcPr>
                </a:tc>
                <a:tc>
                  <a:txBody>
                    <a:bodyPr/>
                    <a:lstStyle/>
                    <a:p>
                      <a:pPr defTabSz="914400"/>
                      <a:r>
                        <a:rPr sz="2600"/>
                        <a:t>5.6</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08000">
                <a:tc>
                  <a:txBody>
                    <a:bodyPr/>
                    <a:lstStyle/>
                    <a:p>
                      <a:pPr defTabSz="914400"/>
                      <a:r>
                        <a:rPr sz="2600"/>
                        <a:t>3</a:t>
                      </a:r>
                    </a:p>
                  </a:txBody>
                  <a:tcPr marL="50800" marR="50800" marT="50800" marB="50800" anchor="ctr" anchorCtr="0" horzOverflow="overflow">
                    <a:lnL w="12700">
                      <a:solidFill>
                        <a:schemeClr val="accent1">
                          <a:satOff val="-3355"/>
                          <a:lumOff val="26614"/>
                        </a:schemeClr>
                      </a:solidFill>
                      <a:miter lim="400000"/>
                    </a:lnL>
                    <a:solidFill>
                      <a:srgbClr val="DCDEE0"/>
                    </a:solidFill>
                  </a:tcPr>
                </a:tc>
                <a:tc>
                  <a:txBody>
                    <a:bodyPr/>
                    <a:lstStyle/>
                    <a:p>
                      <a:pPr defTabSz="914400"/>
                      <a:r>
                        <a:rPr sz="2600"/>
                        <a:t>7</a:t>
                      </a:r>
                    </a:p>
                  </a:txBody>
                  <a:tcPr marL="50800" marR="50800" marT="50800" marB="50800" anchor="ctr" anchorCtr="0" horzOverflow="overflow">
                    <a:solidFill>
                      <a:srgbClr val="DCDEE0"/>
                    </a:solidFill>
                  </a:tcPr>
                </a:tc>
                <a:tc>
                  <a:txBody>
                    <a:bodyPr/>
                    <a:lstStyle/>
                    <a:p>
                      <a:pPr defTabSz="914400"/>
                      <a:r>
                        <a:rPr sz="2600"/>
                        <a:t>4.6</a:t>
                      </a:r>
                    </a:p>
                  </a:txBody>
                  <a:tcPr marL="50800" marR="50800" marT="50800" marB="50800" anchor="ctr" anchorCtr="0" horzOverflow="overflow">
                    <a:solidFill>
                      <a:srgbClr val="DCDEE0"/>
                    </a:solidFill>
                  </a:tcPr>
                </a:tc>
                <a:tc>
                  <a:txBody>
                    <a:bodyPr/>
                    <a:lstStyle/>
                    <a:p>
                      <a:pPr defTabSz="914400"/>
                      <a:r>
                        <a:rPr sz="2600"/>
                        <a:t>5</a:t>
                      </a:r>
                    </a:p>
                  </a:txBody>
                  <a:tcPr marL="50800" marR="50800" marT="50800" marB="50800" anchor="ctr" anchorCtr="0" horzOverflow="overflow">
                    <a:lnR w="12700">
                      <a:solidFill>
                        <a:schemeClr val="accent1">
                          <a:satOff val="-3355"/>
                          <a:lumOff val="26614"/>
                        </a:schemeClr>
                      </a:solidFill>
                      <a:miter lim="400000"/>
                    </a:lnR>
                    <a:solidFill>
                      <a:srgbClr val="DCDEE0"/>
                    </a:solidFill>
                  </a:tcPr>
                </a:tc>
              </a:tr>
              <a:tr h="508000">
                <a:tc>
                  <a:txBody>
                    <a:bodyPr/>
                    <a:lstStyle/>
                    <a:p>
                      <a:pPr defTabSz="914400"/>
                      <a:r>
                        <a:rPr sz="2600"/>
                        <a:t>…</a:t>
                      </a:r>
                    </a:p>
                  </a:txBody>
                  <a:tcPr marL="50800" marR="50800" marT="50800" marB="50800" anchor="ctr" anchorCtr="0" horzOverflow="overflow">
                    <a:lnL w="12700">
                      <a:solidFill>
                        <a:schemeClr val="accent1">
                          <a:satOff val="-3355"/>
                          <a:lumOff val="26614"/>
                        </a:schemeClr>
                      </a:solidFill>
                      <a:miter lim="400000"/>
                    </a:lnL>
                    <a:lnB w="12700">
                      <a:solidFill>
                        <a:schemeClr val="accent1">
                          <a:satOff val="-3355"/>
                          <a:lumOff val="26614"/>
                        </a:schemeClr>
                      </a:solidFill>
                      <a:miter lim="400000"/>
                    </a:lnB>
                    <a:solidFill>
                      <a:srgbClr val="DCDEE0"/>
                    </a:solidFill>
                  </a:tcPr>
                </a:tc>
                <a:tc>
                  <a:txBody>
                    <a:bodyPr/>
                    <a:lstStyle/>
                    <a:p>
                      <a:pPr defTabSz="914400"/>
                      <a:r>
                        <a:rPr sz="2600"/>
                        <a:t>…</a:t>
                      </a:r>
                    </a:p>
                  </a:txBody>
                  <a:tcPr marL="50800" marR="50800" marT="50800" marB="50800" anchor="ctr" anchorCtr="0" horzOverflow="overflow">
                    <a:lnB w="12700">
                      <a:solidFill>
                        <a:schemeClr val="accent1">
                          <a:satOff val="-3355"/>
                          <a:lumOff val="26614"/>
                        </a:schemeClr>
                      </a:solidFill>
                      <a:miter lim="400000"/>
                    </a:lnB>
                    <a:solidFill>
                      <a:srgbClr val="DCDEE0"/>
                    </a:solidFill>
                  </a:tcPr>
                </a:tc>
                <a:tc>
                  <a:txBody>
                    <a:bodyPr/>
                    <a:lstStyle/>
                    <a:p>
                      <a:pPr defTabSz="914400"/>
                      <a:r>
                        <a:rPr sz="2600"/>
                        <a:t>…</a:t>
                      </a:r>
                    </a:p>
                  </a:txBody>
                  <a:tcPr marL="50800" marR="50800" marT="50800" marB="50800" anchor="ctr" anchorCtr="0" horzOverflow="overflow">
                    <a:lnB w="12700">
                      <a:solidFill>
                        <a:schemeClr val="accent1">
                          <a:satOff val="-3355"/>
                          <a:lumOff val="26614"/>
                        </a:schemeClr>
                      </a:solidFill>
                      <a:miter lim="400000"/>
                    </a:lnB>
                    <a:solidFill>
                      <a:srgbClr val="DCDEE0"/>
                    </a:solidFill>
                  </a:tcPr>
                </a:tc>
                <a:tc>
                  <a:txBody>
                    <a:bodyPr/>
                    <a:lstStyle/>
                    <a:p>
                      <a:pPr defTabSz="914400">
                        <a:defRPr sz="2600"/>
                      </a:pPr>
                    </a:p>
                  </a:txBody>
                  <a:tcPr marL="50800" marR="50800" marT="50800" marB="50800" anchor="ctr" anchorCtr="0" horzOverflow="overflow">
                    <a:lnR w="12700">
                      <a:solidFill>
                        <a:schemeClr val="accent1">
                          <a:satOff val="-3355"/>
                          <a:lumOff val="26614"/>
                        </a:schemeClr>
                      </a:solidFill>
                      <a:miter lim="400000"/>
                    </a:lnR>
                    <a:lnB w="12700">
                      <a:solidFill>
                        <a:schemeClr val="accent1">
                          <a:satOff val="-3355"/>
                          <a:lumOff val="26614"/>
                        </a:schemeClr>
                      </a:solidFill>
                      <a:miter lim="400000"/>
                    </a:lnB>
                    <a:solidFill>
                      <a:srgbClr val="DCDEE0"/>
                    </a:solidFill>
                  </a:tcPr>
                </a:tc>
              </a:tr>
            </a:tbl>
          </a:graphicData>
        </a:graphic>
      </p:graphicFrame>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