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sldImg"/>
          </p:nvPr>
        </p:nvSpPr>
        <p:spPr>
          <a:prstGeom prst="rect">
            <a:avLst/>
          </a:prstGeom>
        </p:spPr>
        <p:txBody>
          <a:bodyPr/>
          <a:lstStyle/>
          <a:p>
            <a:pPr/>
          </a:p>
        </p:txBody>
      </p:sp>
      <p:sp>
        <p:nvSpPr>
          <p:cNvPr id="125" name="Shape 125"/>
          <p:cNvSpPr/>
          <p:nvPr>
            <p:ph type="body" sz="quarter" idx="1"/>
          </p:nvPr>
        </p:nvSpPr>
        <p:spPr>
          <a:prstGeom prst="rect">
            <a:avLst/>
          </a:prstGeom>
        </p:spPr>
        <p:txBody>
          <a:bodyPr/>
          <a:lstStyle/>
          <a:p>
            <a:pPr/>
            <a:r>
              <a:t>Essentially any time we’re dealing with non-independence, we use mixed effects models.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ph type="sldImg"/>
          </p:nvPr>
        </p:nvSpPr>
        <p:spPr>
          <a:prstGeom prst="rect">
            <a:avLst/>
          </a:prstGeom>
        </p:spPr>
        <p:txBody>
          <a:bodyPr/>
          <a:lstStyle/>
          <a:p>
            <a:pPr/>
          </a:p>
        </p:txBody>
      </p:sp>
      <p:sp>
        <p:nvSpPr>
          <p:cNvPr id="200" name="Shape 200"/>
          <p:cNvSpPr/>
          <p:nvPr>
            <p:ph type="body" sz="quarter" idx="1"/>
          </p:nvPr>
        </p:nvSpPr>
        <p:spPr>
          <a:prstGeom prst="rect">
            <a:avLst/>
          </a:prstGeom>
        </p:spPr>
        <p:txBody>
          <a:bodyPr/>
          <a:lstStyle/>
          <a:p>
            <a:pPr/>
            <a:r>
              <a:t>Remember, Whenever there is an uncontrolled (random) factor that might cause observations to cluster together within it (dependence) we need to model a random effect.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Shape 207"/>
          <p:cNvSpPr/>
          <p:nvPr>
            <p:ph type="sldImg"/>
          </p:nvPr>
        </p:nvSpPr>
        <p:spPr>
          <a:prstGeom prst="rect">
            <a:avLst/>
          </a:prstGeom>
        </p:spPr>
        <p:txBody>
          <a:bodyPr/>
          <a:lstStyle/>
          <a:p>
            <a:pPr/>
          </a:p>
        </p:txBody>
      </p:sp>
      <p:sp>
        <p:nvSpPr>
          <p:cNvPr id="208" name="Shape 208"/>
          <p:cNvSpPr/>
          <p:nvPr>
            <p:ph type="body" sz="quarter" idx="1"/>
          </p:nvPr>
        </p:nvSpPr>
        <p:spPr>
          <a:prstGeom prst="rect">
            <a:avLst/>
          </a:prstGeom>
        </p:spPr>
        <p:txBody>
          <a:bodyPr/>
          <a:lstStyle/>
          <a:p>
            <a:pPr/>
            <a:r>
              <a:t>Nezlek’s metaphor is that random effects are like house foundations. You want them to be solid because they affect the structure of the house. But you don’t show people the foundations. You assure them they’re solid and then show them the house (fixed effects). </a:t>
            </a:r>
          </a:p>
          <a:p>
            <a:pPr/>
          </a:p>
          <a:p>
            <a:pPr/>
            <a:r>
              <a:t>Unless you’re me and find variance components in random effects super interesting.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Shape 212"/>
          <p:cNvSpPr/>
          <p:nvPr>
            <p:ph type="sldImg"/>
          </p:nvPr>
        </p:nvSpPr>
        <p:spPr>
          <a:prstGeom prst="rect">
            <a:avLst/>
          </a:prstGeom>
        </p:spPr>
        <p:txBody>
          <a:bodyPr/>
          <a:lstStyle/>
          <a:p>
            <a:pPr/>
          </a:p>
        </p:txBody>
      </p:sp>
      <p:sp>
        <p:nvSpPr>
          <p:cNvPr id="213" name="Shape 213"/>
          <p:cNvSpPr/>
          <p:nvPr>
            <p:ph type="body" sz="quarter" idx="1"/>
          </p:nvPr>
        </p:nvSpPr>
        <p:spPr>
          <a:prstGeom prst="rect">
            <a:avLst/>
          </a:prstGeom>
        </p:spPr>
        <p:txBody>
          <a:bodyPr/>
          <a:lstStyle/>
          <a:p>
            <a:pPr/>
            <a:r>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hape 245"/>
          <p:cNvSpPr/>
          <p:nvPr>
            <p:ph type="sldImg"/>
          </p:nvPr>
        </p:nvSpPr>
        <p:spPr>
          <a:prstGeom prst="rect">
            <a:avLst/>
          </a:prstGeom>
        </p:spPr>
        <p:txBody>
          <a:bodyPr/>
          <a:lstStyle/>
          <a:p>
            <a:pPr/>
          </a:p>
        </p:txBody>
      </p:sp>
      <p:sp>
        <p:nvSpPr>
          <p:cNvPr id="246" name="Shape 246"/>
          <p:cNvSpPr/>
          <p:nvPr>
            <p:ph type="body" sz="quarter" idx="1"/>
          </p:nvPr>
        </p:nvSpPr>
        <p:spPr>
          <a:prstGeom prst="rect">
            <a:avLst/>
          </a:prstGeom>
        </p:spPr>
        <p:txBody>
          <a:bodyPr/>
          <a:lstStyle/>
          <a:p>
            <a:pPr/>
          </a:p>
          <a:p>
            <a:pPr/>
            <a:r>
              <a:t>At level 1, I recommend that in general, continuous measures should be entered group-mean centered. This eliminates the influence of level 2 differences in pre- dictors from an analysis. For example, assume a diary study in which some par- ticipants are depressed and some are not, and the focus is on individual differences in reactions to negative events, a “slopes as outcomes” analysis with daily self- esteem as the outcome (e.g., Nezlek &amp; Gable, 2001).</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gif"/></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gif"/></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a:r>
              <a:t>Multilevel modelling in different scenarios</a:t>
            </a:r>
          </a:p>
        </p:txBody>
      </p:sp>
      <p:sp>
        <p:nvSpPr>
          <p:cNvPr id="120" name="Shape 120"/>
          <p:cNvSpPr/>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title"/>
          </p:nvPr>
        </p:nvSpPr>
        <p:spPr>
          <a:prstGeom prst="rect">
            <a:avLst/>
          </a:prstGeom>
        </p:spPr>
        <p:txBody>
          <a:bodyPr/>
          <a:lstStyle>
            <a:lvl1pPr defTabSz="502412">
              <a:defRPr sz="6880"/>
            </a:lvl1pPr>
          </a:lstStyle>
          <a:p>
            <a:pPr/>
            <a:r>
              <a:t>Limits of thinking in ‘nesting’</a:t>
            </a:r>
          </a:p>
        </p:txBody>
      </p:sp>
      <p:sp>
        <p:nvSpPr>
          <p:cNvPr id="195" name="Shape 195"/>
          <p:cNvSpPr/>
          <p:nvPr>
            <p:ph type="body" idx="1"/>
          </p:nvPr>
        </p:nvSpPr>
        <p:spPr>
          <a:prstGeom prst="rect">
            <a:avLst/>
          </a:prstGeom>
        </p:spPr>
        <p:txBody>
          <a:bodyPr/>
          <a:lstStyle/>
          <a:p>
            <a:pPr/>
            <a:r>
              <a:t>The nesting/hierarchies way of thinking becomes strained when we start having multiple random effects. </a:t>
            </a:r>
          </a:p>
          <a:p>
            <a:pPr/>
            <a:r>
              <a:t>200 participants each rated the same 20 faces. Are the faces nested within participants? Or vice versa? The answer is really neither.</a:t>
            </a:r>
          </a:p>
          <a:p>
            <a:pPr/>
            <a:r>
              <a:t>Each participant in a clinical trial saw three clinicians on two occasions each. Who is nested within who? What’s the hierarchy?</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ph type="title"/>
          </p:nvPr>
        </p:nvSpPr>
        <p:spPr>
          <a:prstGeom prst="rect">
            <a:avLst/>
          </a:prstGeom>
        </p:spPr>
        <p:txBody>
          <a:bodyPr/>
          <a:lstStyle/>
          <a:p>
            <a:pPr/>
            <a:r>
              <a:t>Dependence/clustering</a:t>
            </a:r>
          </a:p>
        </p:txBody>
      </p:sp>
      <p:sp>
        <p:nvSpPr>
          <p:cNvPr id="198" name="Shape 198"/>
          <p:cNvSpPr/>
          <p:nvPr>
            <p:ph type="body" idx="1"/>
          </p:nvPr>
        </p:nvSpPr>
        <p:spPr>
          <a:prstGeom prst="rect">
            <a:avLst/>
          </a:prstGeom>
        </p:spPr>
        <p:txBody>
          <a:bodyPr/>
          <a:lstStyle/>
          <a:p>
            <a:pPr/>
            <a:r>
              <a:t>Easier to think in terms of sources of dependence/clustering. </a:t>
            </a:r>
          </a:p>
          <a:p>
            <a:pPr/>
            <a:r>
              <a:t>So both the participant AND the faces cause our data to cluster, and both random effects need to be modelled simultaneously.</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202"/>
          <p:cNvSpPr/>
          <p:nvPr>
            <p:ph type="title"/>
          </p:nvPr>
        </p:nvSpPr>
        <p:spPr>
          <a:prstGeom prst="rect">
            <a:avLst/>
          </a:prstGeom>
        </p:spPr>
        <p:txBody>
          <a:bodyPr/>
          <a:lstStyle/>
          <a:p>
            <a:pPr/>
            <a:r>
              <a:t>Putting it all together</a:t>
            </a:r>
          </a:p>
        </p:txBody>
      </p:sp>
      <p:sp>
        <p:nvSpPr>
          <p:cNvPr id="203" name="Shape 203"/>
          <p:cNvSpPr/>
          <p:nvPr>
            <p:ph type="body" idx="1"/>
          </p:nvPr>
        </p:nvSpPr>
        <p:spPr>
          <a:prstGeom prst="rect">
            <a:avLst/>
          </a:prstGeom>
        </p:spPr>
        <p:txBody>
          <a:bodyPr/>
          <a:lstStyle/>
          <a:p>
            <a:pPr/>
            <a:r>
              <a:t>Let’s take an example. We have 200 trials from each of 100 participants, and we want to test the relationship between caffeine condition (No versus Yes) and reaction time. We also know participants’ gender, and the number of each trial (1 to 200).</a:t>
            </a:r>
          </a:p>
          <a:p>
            <a:pPr/>
            <a:r>
              <a:t>Fixed effects are caffeine (level 2) gender (level 2) and trial number (level 1)</a:t>
            </a:r>
          </a:p>
          <a:p>
            <a:pPr/>
            <a:r>
              <a:t>Random effects are participants (level 2)</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Shape 205"/>
          <p:cNvSpPr/>
          <p:nvPr>
            <p:ph type="title"/>
          </p:nvPr>
        </p:nvSpPr>
        <p:spPr>
          <a:prstGeom prst="rect">
            <a:avLst/>
          </a:prstGeom>
        </p:spPr>
        <p:txBody>
          <a:bodyPr/>
          <a:lstStyle/>
          <a:p>
            <a:pPr/>
            <a:r>
              <a:t>What we </a:t>
            </a:r>
            <a:r>
              <a:rPr u="sng"/>
              <a:t>have</a:t>
            </a:r>
            <a:r>
              <a:t> to do</a:t>
            </a:r>
          </a:p>
        </p:txBody>
      </p:sp>
      <p:sp>
        <p:nvSpPr>
          <p:cNvPr id="206" name="Shape 206"/>
          <p:cNvSpPr/>
          <p:nvPr>
            <p:ph type="body" idx="1"/>
          </p:nvPr>
        </p:nvSpPr>
        <p:spPr>
          <a:prstGeom prst="rect">
            <a:avLst/>
          </a:prstGeom>
        </p:spPr>
        <p:txBody>
          <a:bodyPr/>
          <a:lstStyle/>
          <a:p>
            <a:pPr marL="413384" indent="-413384" defTabSz="543305">
              <a:spcBef>
                <a:spcPts val="3900"/>
              </a:spcBef>
              <a:defRPr sz="3348"/>
            </a:pPr>
            <a:r>
              <a:t>We could test the fixed effects of our caffeine condition. We’d need to control for the dependency induced by having the same participants give multiple responses. </a:t>
            </a:r>
          </a:p>
          <a:p>
            <a:pPr marL="413384" indent="-413384" defTabSz="543305">
              <a:spcBef>
                <a:spcPts val="3900"/>
              </a:spcBef>
              <a:defRPr sz="3348"/>
            </a:pPr>
            <a:r>
              <a:t>This is equivalent to fitting a fixed effect for caffeine (level 1) and a random intercept for participant (level 2)</a:t>
            </a:r>
          </a:p>
          <a:p>
            <a:pPr marL="413384" indent="-413384" defTabSz="543305">
              <a:spcBef>
                <a:spcPts val="3900"/>
              </a:spcBef>
              <a:defRPr sz="3348"/>
            </a:pPr>
            <a:r>
              <a:t>Note: We can’t fit random slopes of caffeine, because each participant is only in one caffeine condition. So we can’t test whether the effect of caffeine varies across participants.</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hape 210"/>
          <p:cNvSpPr/>
          <p:nvPr>
            <p:ph type="title"/>
          </p:nvPr>
        </p:nvSpPr>
        <p:spPr>
          <a:prstGeom prst="rect">
            <a:avLst/>
          </a:prstGeom>
        </p:spPr>
        <p:txBody>
          <a:bodyPr/>
          <a:lstStyle/>
          <a:p>
            <a:pPr/>
            <a:r>
              <a:t>What we </a:t>
            </a:r>
            <a:r>
              <a:rPr u="sng"/>
              <a:t>want</a:t>
            </a:r>
            <a:r>
              <a:t> to do</a:t>
            </a:r>
          </a:p>
        </p:txBody>
      </p:sp>
      <p:sp>
        <p:nvSpPr>
          <p:cNvPr id="211" name="Shape 211"/>
          <p:cNvSpPr/>
          <p:nvPr>
            <p:ph type="body" idx="1"/>
          </p:nvPr>
        </p:nvSpPr>
        <p:spPr>
          <a:prstGeom prst="rect">
            <a:avLst/>
          </a:prstGeom>
        </p:spPr>
        <p:txBody>
          <a:bodyPr/>
          <a:lstStyle/>
          <a:p>
            <a:pPr marL="417830" indent="-417830" defTabSz="549148">
              <a:spcBef>
                <a:spcPts val="3900"/>
              </a:spcBef>
              <a:defRPr sz="3384"/>
            </a:pPr>
            <a:r>
              <a:t>We could additionally test whether the effects of caffeine get weaker as the trial number increases.</a:t>
            </a:r>
          </a:p>
          <a:p>
            <a:pPr marL="417830" indent="-417830" defTabSz="549148">
              <a:spcBef>
                <a:spcPts val="3900"/>
              </a:spcBef>
              <a:defRPr sz="3384"/>
            </a:pPr>
            <a:r>
              <a:t>This is equivalent to adding a cross-level interaction where the fixed effect of caffeine (level 2) is interacting with (being moderated by) the fixed effect of trial number (level 1)</a:t>
            </a:r>
          </a:p>
          <a:p>
            <a:pPr marL="417830" indent="-417830" defTabSz="549148">
              <a:spcBef>
                <a:spcPts val="3900"/>
              </a:spcBef>
              <a:defRPr sz="3384"/>
            </a:pPr>
            <a:r>
              <a:t>This would increase our power to find a real effect of our manipulation if this effect diminishes over time. Alternative is averaging all trials and diluting our effect.</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Shape 215"/>
          <p:cNvSpPr/>
          <p:nvPr>
            <p:ph type="title"/>
          </p:nvPr>
        </p:nvSpPr>
        <p:spPr>
          <a:prstGeom prst="rect">
            <a:avLst/>
          </a:prstGeom>
        </p:spPr>
        <p:txBody>
          <a:bodyPr/>
          <a:lstStyle/>
          <a:p>
            <a:pPr/>
            <a:r>
              <a:t>Fixed effect of gender</a:t>
            </a:r>
          </a:p>
        </p:txBody>
      </p:sp>
      <p:sp>
        <p:nvSpPr>
          <p:cNvPr id="216" name="Shape 216"/>
          <p:cNvSpPr/>
          <p:nvPr>
            <p:ph type="body" idx="1"/>
          </p:nvPr>
        </p:nvSpPr>
        <p:spPr>
          <a:prstGeom prst="rect">
            <a:avLst/>
          </a:prstGeom>
        </p:spPr>
        <p:txBody>
          <a:bodyPr/>
          <a:lstStyle/>
          <a:p>
            <a:pPr marL="373379" indent="-373379" defTabSz="490727">
              <a:spcBef>
                <a:spcPts val="3500"/>
              </a:spcBef>
              <a:defRPr sz="3024"/>
            </a:pPr>
          </a:p>
          <a:p>
            <a:pPr marL="373379" indent="-373379" defTabSz="490727">
              <a:spcBef>
                <a:spcPts val="3500"/>
              </a:spcBef>
              <a:defRPr sz="3024"/>
            </a:pPr>
          </a:p>
          <a:p>
            <a:pPr marL="373379" indent="-373379" defTabSz="490727">
              <a:spcBef>
                <a:spcPts val="3500"/>
              </a:spcBef>
              <a:defRPr sz="3024"/>
            </a:pPr>
          </a:p>
          <a:p>
            <a:pPr marL="373379" indent="-373379" defTabSz="490727">
              <a:spcBef>
                <a:spcPts val="3500"/>
              </a:spcBef>
              <a:defRPr sz="3024"/>
            </a:pPr>
            <a:r>
              <a:t>In words: Reaction time for trial i within participant j is equal to the grand intercept plus the random intercept for participant j plus the effect of participant j gender plus residual error</a:t>
            </a:r>
          </a:p>
          <a:p>
            <a:pPr marL="373379" indent="-373379" defTabSz="490727">
              <a:spcBef>
                <a:spcPts val="3500"/>
              </a:spcBef>
              <a:defRPr sz="3024"/>
            </a:pPr>
            <a:r>
              <a:t>R Code</a:t>
            </a:r>
          </a:p>
          <a:p>
            <a:pPr lvl="1" marL="746759" indent="-373379" defTabSz="490727">
              <a:spcBef>
                <a:spcPts val="3500"/>
              </a:spcBef>
              <a:defRPr sz="3024"/>
            </a:pPr>
            <a:r>
              <a:t>lmer(RT ~ 1 + Gender + (1|participant.id), data = data)</a:t>
            </a:r>
          </a:p>
        </p:txBody>
      </p:sp>
      <p:sp>
        <p:nvSpPr>
          <p:cNvPr id="217" name="Shape 217"/>
          <p:cNvSpPr/>
          <p:nvPr/>
        </p:nvSpPr>
        <p:spPr>
          <a:xfrm>
            <a:off x="990600" y="2390393"/>
            <a:ext cx="8915400" cy="280111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71487" indent="-471487" algn="l" defTabSz="457200">
              <a:spcBef>
                <a:spcPts val="700"/>
              </a:spcBef>
              <a:buSzPct val="100000"/>
              <a:buFont typeface="Arial"/>
              <a:buChar char="•"/>
              <a:defRPr sz="4400">
                <a:latin typeface="Calibri"/>
                <a:ea typeface="Calibri"/>
                <a:cs typeface="Calibri"/>
                <a:sym typeface="Calibri"/>
              </a:defRPr>
            </a:pPr>
            <a:r>
              <a:t>Multilevel Model (with L2 predictor)</a:t>
            </a:r>
          </a:p>
          <a:p>
            <a:pPr lvl="1" marL="928687" indent="-471487" algn="l" defTabSz="457200">
              <a:spcBef>
                <a:spcPts val="1900"/>
              </a:spcBef>
              <a:buClr>
                <a:srgbClr val="000000"/>
              </a:buClr>
              <a:buSzPct val="100000"/>
              <a:buFont typeface="Arial"/>
              <a:buChar char="•"/>
              <a:defRPr sz="4400">
                <a:latin typeface="Calibri"/>
                <a:ea typeface="Calibri"/>
                <a:cs typeface="Calibri"/>
                <a:sym typeface="Calibri"/>
              </a:defRPr>
            </a:pPr>
            <a:r>
              <a:t>Level 1: y</a:t>
            </a:r>
            <a:r>
              <a:rPr baseline="-19818" i="1"/>
              <a:t>ij</a:t>
            </a:r>
            <a:r>
              <a:t> = </a:t>
            </a:r>
            <a:r>
              <a:rPr>
                <a:solidFill>
                  <a:schemeClr val="accent1">
                    <a:satOff val="-3355"/>
                    <a:lumOff val="26614"/>
                  </a:schemeClr>
                </a:solidFill>
              </a:rPr>
              <a:t>B</a:t>
            </a:r>
            <a:r>
              <a:rPr baseline="-19818">
                <a:solidFill>
                  <a:schemeClr val="accent1">
                    <a:satOff val="-3355"/>
                    <a:lumOff val="26614"/>
                  </a:schemeClr>
                </a:solidFill>
              </a:rPr>
              <a:t>0</a:t>
            </a:r>
            <a:r>
              <a:rPr baseline="-19818" i="1">
                <a:solidFill>
                  <a:schemeClr val="accent1">
                    <a:satOff val="-3355"/>
                    <a:lumOff val="26614"/>
                  </a:schemeClr>
                </a:solidFill>
              </a:rPr>
              <a:t>j</a:t>
            </a:r>
            <a:r>
              <a:t> </a:t>
            </a:r>
            <a:r>
              <a:rPr baseline="-19818" i="1"/>
              <a:t>+</a:t>
            </a:r>
            <a:r>
              <a:rPr i="1"/>
              <a:t> </a:t>
            </a:r>
            <a:r>
              <a:rPr>
                <a:solidFill>
                  <a:schemeClr val="accent5"/>
                </a:solidFill>
              </a:rPr>
              <a:t>r</a:t>
            </a:r>
            <a:r>
              <a:rPr baseline="-19818" i="1">
                <a:solidFill>
                  <a:schemeClr val="accent5"/>
                </a:solidFill>
              </a:rPr>
              <a:t>ij</a:t>
            </a:r>
            <a:endParaRPr baseline="-19818" i="1"/>
          </a:p>
          <a:p>
            <a:pPr lvl="1" marL="928687" indent="-471487" algn="l" defTabSz="457200">
              <a:spcBef>
                <a:spcPts val="1900"/>
              </a:spcBef>
              <a:buClr>
                <a:srgbClr val="000000"/>
              </a:buClr>
              <a:buSzPct val="100000"/>
              <a:buFont typeface="Arial"/>
              <a:buChar char="•"/>
              <a:defRPr sz="4400">
                <a:latin typeface="Calibri"/>
                <a:ea typeface="Calibri"/>
                <a:cs typeface="Calibri"/>
                <a:sym typeface="Calibri"/>
              </a:defRPr>
            </a:pPr>
            <a:r>
              <a:t>Level 2: </a:t>
            </a:r>
            <a:r>
              <a:rPr>
                <a:solidFill>
                  <a:schemeClr val="accent1">
                    <a:satOff val="-3355"/>
                    <a:lumOff val="26614"/>
                  </a:schemeClr>
                </a:solidFill>
              </a:rPr>
              <a:t>B</a:t>
            </a:r>
            <a:r>
              <a:rPr baseline="-19818">
                <a:solidFill>
                  <a:schemeClr val="accent1">
                    <a:satOff val="-3355"/>
                    <a:lumOff val="26614"/>
                  </a:schemeClr>
                </a:solidFill>
              </a:rPr>
              <a:t>0</a:t>
            </a:r>
            <a:r>
              <a:rPr baseline="-19818" i="1">
                <a:solidFill>
                  <a:schemeClr val="accent1">
                    <a:satOff val="-3355"/>
                    <a:lumOff val="26614"/>
                  </a:schemeClr>
                </a:solidFill>
              </a:rPr>
              <a:t>j</a:t>
            </a:r>
            <a:r>
              <a:t> = </a:t>
            </a:r>
            <a:r>
              <a:rPr>
                <a:solidFill>
                  <a:schemeClr val="accent1">
                    <a:satOff val="-3355"/>
                    <a:lumOff val="26614"/>
                  </a:schemeClr>
                </a:solidFill>
              </a:rPr>
              <a:t>y</a:t>
            </a:r>
            <a:r>
              <a:rPr baseline="-19818">
                <a:solidFill>
                  <a:schemeClr val="accent1">
                    <a:satOff val="-3355"/>
                    <a:lumOff val="26614"/>
                  </a:schemeClr>
                </a:solidFill>
              </a:rPr>
              <a:t>00 </a:t>
            </a:r>
            <a:r>
              <a:t>+</a:t>
            </a:r>
            <a:r>
              <a:t> </a:t>
            </a:r>
            <a:r>
              <a:rPr>
                <a:solidFill>
                  <a:schemeClr val="accent1">
                    <a:satOff val="-3355"/>
                    <a:lumOff val="26614"/>
                  </a:schemeClr>
                </a:solidFill>
              </a:rPr>
              <a:t>y</a:t>
            </a:r>
            <a:r>
              <a:rPr baseline="-19818">
                <a:solidFill>
                  <a:schemeClr val="accent1">
                    <a:satOff val="-3355"/>
                    <a:lumOff val="26614"/>
                  </a:schemeClr>
                </a:solidFill>
              </a:rPr>
              <a:t>01 </a:t>
            </a:r>
            <a:r>
              <a:t>+ </a:t>
            </a:r>
            <a:r>
              <a:rPr>
                <a:solidFill>
                  <a:schemeClr val="accent5"/>
                </a:solidFill>
              </a:rPr>
              <a:t>u</a:t>
            </a:r>
            <a:r>
              <a:rPr baseline="-19818">
                <a:solidFill>
                  <a:schemeClr val="accent5"/>
                </a:solidFill>
              </a:rPr>
              <a:t>0j</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Shape 219"/>
          <p:cNvSpPr/>
          <p:nvPr>
            <p:ph type="title"/>
          </p:nvPr>
        </p:nvSpPr>
        <p:spPr>
          <a:prstGeom prst="rect">
            <a:avLst/>
          </a:prstGeom>
        </p:spPr>
        <p:txBody>
          <a:bodyPr/>
          <a:lstStyle/>
          <a:p>
            <a:pPr/>
            <a:r>
              <a:t>Fixed effect of caffeine</a:t>
            </a:r>
          </a:p>
        </p:txBody>
      </p:sp>
      <p:sp>
        <p:nvSpPr>
          <p:cNvPr id="220" name="Shape 220"/>
          <p:cNvSpPr/>
          <p:nvPr>
            <p:ph type="body" idx="1"/>
          </p:nvPr>
        </p:nvSpPr>
        <p:spPr>
          <a:prstGeom prst="rect">
            <a:avLst/>
          </a:prstGeom>
        </p:spPr>
        <p:txBody>
          <a:bodyPr/>
          <a:lstStyle/>
          <a:p>
            <a:pPr marL="360045" indent="-360045" defTabSz="473201">
              <a:spcBef>
                <a:spcPts val="3400"/>
              </a:spcBef>
              <a:defRPr sz="2916"/>
            </a:pPr>
          </a:p>
          <a:p>
            <a:pPr marL="360045" indent="-360045" defTabSz="473201">
              <a:spcBef>
                <a:spcPts val="3400"/>
              </a:spcBef>
              <a:defRPr sz="2916"/>
            </a:pPr>
          </a:p>
          <a:p>
            <a:pPr marL="360045" indent="-360045" defTabSz="473201">
              <a:spcBef>
                <a:spcPts val="3400"/>
              </a:spcBef>
              <a:defRPr sz="2916"/>
            </a:pPr>
          </a:p>
          <a:p>
            <a:pPr marL="360045" indent="-360045" defTabSz="473201">
              <a:spcBef>
                <a:spcPts val="3400"/>
              </a:spcBef>
              <a:defRPr sz="2916"/>
            </a:pPr>
            <a:r>
              <a:t>In words: </a:t>
            </a:r>
            <a:r>
              <a:rPr>
                <a:solidFill>
                  <a:schemeClr val="accent6">
                    <a:satOff val="24555"/>
                    <a:lumOff val="22232"/>
                  </a:schemeClr>
                </a:solidFill>
              </a:rPr>
              <a:t>Reaction time for trial i within participant j</a:t>
            </a:r>
            <a:r>
              <a:t> is equal to the </a:t>
            </a:r>
            <a:r>
              <a:rPr>
                <a:solidFill>
                  <a:schemeClr val="accent2">
                    <a:hueOff val="-2473793"/>
                    <a:satOff val="-50209"/>
                    <a:lumOff val="23543"/>
                  </a:schemeClr>
                </a:solidFill>
              </a:rPr>
              <a:t>grand intercept</a:t>
            </a:r>
            <a:r>
              <a:t> plus the </a:t>
            </a:r>
            <a:r>
              <a:rPr u="sng">
                <a:solidFill>
                  <a:schemeClr val="accent5"/>
                </a:solidFill>
              </a:rPr>
              <a:t>effect of random error on the intercept for participant j</a:t>
            </a:r>
            <a:r>
              <a:t> plus the effect of </a:t>
            </a:r>
            <a:r>
              <a:rPr>
                <a:solidFill>
                  <a:schemeClr val="accent1">
                    <a:satOff val="-3355"/>
                    <a:lumOff val="26614"/>
                  </a:schemeClr>
                </a:solidFill>
              </a:rPr>
              <a:t>participant j caffeine condition</a:t>
            </a:r>
            <a:r>
              <a:t> plus </a:t>
            </a:r>
            <a:r>
              <a:rPr b="1">
                <a:solidFill>
                  <a:schemeClr val="accent5"/>
                </a:solidFill>
                <a:latin typeface="Helvetica"/>
                <a:ea typeface="Helvetica"/>
                <a:cs typeface="Helvetica"/>
                <a:sym typeface="Helvetica"/>
              </a:rPr>
              <a:t>residual error</a:t>
            </a:r>
          </a:p>
          <a:p>
            <a:pPr marL="360045" indent="-360045" defTabSz="473201">
              <a:spcBef>
                <a:spcPts val="3400"/>
              </a:spcBef>
              <a:defRPr sz="2916"/>
            </a:pPr>
            <a:r>
              <a:t>R Code</a:t>
            </a:r>
          </a:p>
          <a:p>
            <a:pPr lvl="1" marL="720090" indent="-360045" defTabSz="473201">
              <a:spcBef>
                <a:spcPts val="3400"/>
              </a:spcBef>
              <a:defRPr sz="2916"/>
            </a:pPr>
            <a:r>
              <a:t>lmer(</a:t>
            </a:r>
            <a:r>
              <a:rPr>
                <a:solidFill>
                  <a:schemeClr val="accent6">
                    <a:satOff val="24555"/>
                    <a:lumOff val="22232"/>
                  </a:schemeClr>
                </a:solidFill>
              </a:rPr>
              <a:t>RT</a:t>
            </a:r>
            <a:r>
              <a:t> ~ </a:t>
            </a:r>
            <a:r>
              <a:rPr>
                <a:solidFill>
                  <a:schemeClr val="accent2">
                    <a:hueOff val="-2473793"/>
                    <a:satOff val="-50209"/>
                    <a:lumOff val="23543"/>
                  </a:schemeClr>
                </a:solidFill>
              </a:rPr>
              <a:t>1</a:t>
            </a:r>
            <a:r>
              <a:t> + </a:t>
            </a:r>
            <a:r>
              <a:rPr>
                <a:solidFill>
                  <a:schemeClr val="accent1">
                    <a:satOff val="-3355"/>
                    <a:lumOff val="26614"/>
                  </a:schemeClr>
                </a:solidFill>
              </a:rPr>
              <a:t>Caffeine</a:t>
            </a:r>
            <a:r>
              <a:t> + (</a:t>
            </a:r>
            <a:r>
              <a:rPr u="sng">
                <a:solidFill>
                  <a:schemeClr val="accent5">
                    <a:hueOff val="-444211"/>
                    <a:satOff val="-14915"/>
                    <a:lumOff val="22857"/>
                  </a:schemeClr>
                </a:solidFill>
              </a:rPr>
              <a:t>1</a:t>
            </a:r>
            <a:r>
              <a:t>|participant.id), data = data)</a:t>
            </a:r>
          </a:p>
        </p:txBody>
      </p:sp>
      <p:sp>
        <p:nvSpPr>
          <p:cNvPr id="221" name="Shape 221"/>
          <p:cNvSpPr/>
          <p:nvPr/>
        </p:nvSpPr>
        <p:spPr>
          <a:xfrm>
            <a:off x="990600" y="2390393"/>
            <a:ext cx="8915400" cy="280111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71487" indent="-471487" algn="l" defTabSz="457200">
              <a:spcBef>
                <a:spcPts val="700"/>
              </a:spcBef>
              <a:buSzPct val="100000"/>
              <a:buFont typeface="Arial"/>
              <a:buChar char="•"/>
              <a:defRPr sz="4400">
                <a:latin typeface="Calibri"/>
                <a:ea typeface="Calibri"/>
                <a:cs typeface="Calibri"/>
                <a:sym typeface="Calibri"/>
              </a:defRPr>
            </a:pPr>
            <a:r>
              <a:t>Multilevel Model (with L2 predictor)</a:t>
            </a:r>
          </a:p>
          <a:p>
            <a:pPr lvl="1" marL="928687" indent="-471487" algn="l" defTabSz="457200">
              <a:spcBef>
                <a:spcPts val="1900"/>
              </a:spcBef>
              <a:buClr>
                <a:srgbClr val="000000"/>
              </a:buClr>
              <a:buSzPct val="100000"/>
              <a:buFont typeface="Arial"/>
              <a:buChar char="•"/>
              <a:defRPr sz="4400">
                <a:latin typeface="Calibri"/>
                <a:ea typeface="Calibri"/>
                <a:cs typeface="Calibri"/>
                <a:sym typeface="Calibri"/>
              </a:defRPr>
            </a:pPr>
            <a:r>
              <a:t>Level 1: </a:t>
            </a:r>
            <a:r>
              <a:rPr>
                <a:solidFill>
                  <a:schemeClr val="accent6">
                    <a:satOff val="24555"/>
                    <a:lumOff val="22232"/>
                  </a:schemeClr>
                </a:solidFill>
              </a:rPr>
              <a:t>y</a:t>
            </a:r>
            <a:r>
              <a:rPr baseline="-19818" i="1">
                <a:solidFill>
                  <a:schemeClr val="accent6">
                    <a:satOff val="24555"/>
                    <a:lumOff val="22232"/>
                  </a:schemeClr>
                </a:solidFill>
              </a:rPr>
              <a:t>ij</a:t>
            </a:r>
            <a:r>
              <a:t> = </a:t>
            </a:r>
            <a:r>
              <a:t>B</a:t>
            </a:r>
            <a:r>
              <a:rPr baseline="-19818"/>
              <a:t>0</a:t>
            </a:r>
            <a:r>
              <a:rPr baseline="-19818" i="1"/>
              <a:t>j</a:t>
            </a:r>
            <a:r>
              <a:t> </a:t>
            </a:r>
            <a:r>
              <a:rPr baseline="-19818" i="1"/>
              <a:t>+</a:t>
            </a:r>
            <a:r>
              <a:rPr i="1"/>
              <a:t> </a:t>
            </a:r>
            <a:r>
              <a:rPr u="sng">
                <a:solidFill>
                  <a:schemeClr val="accent5"/>
                </a:solidFill>
              </a:rPr>
              <a:t>r</a:t>
            </a:r>
            <a:r>
              <a:rPr baseline="-19818" i="1" u="sng">
                <a:solidFill>
                  <a:schemeClr val="accent5"/>
                </a:solidFill>
              </a:rPr>
              <a:t>ij</a:t>
            </a:r>
            <a:endParaRPr baseline="-19818" i="1"/>
          </a:p>
          <a:p>
            <a:pPr lvl="1" marL="928687" indent="-471487" algn="l" defTabSz="457200">
              <a:spcBef>
                <a:spcPts val="1900"/>
              </a:spcBef>
              <a:buClr>
                <a:srgbClr val="000000"/>
              </a:buClr>
              <a:buSzPct val="100000"/>
              <a:buFont typeface="Arial"/>
              <a:buChar char="•"/>
              <a:defRPr sz="4400">
                <a:latin typeface="Calibri"/>
                <a:ea typeface="Calibri"/>
                <a:cs typeface="Calibri"/>
                <a:sym typeface="Calibri"/>
              </a:defRPr>
            </a:pPr>
            <a:r>
              <a:t>Level 2: </a:t>
            </a:r>
            <a:r>
              <a:t>B</a:t>
            </a:r>
            <a:r>
              <a:rPr baseline="-19818"/>
              <a:t>0</a:t>
            </a:r>
            <a:r>
              <a:rPr baseline="-19818" i="1"/>
              <a:t>j</a:t>
            </a:r>
            <a:r>
              <a:t> = </a:t>
            </a:r>
            <a:r>
              <a:rPr>
                <a:solidFill>
                  <a:schemeClr val="accent2">
                    <a:hueOff val="-2473793"/>
                    <a:satOff val="-50209"/>
                    <a:lumOff val="23543"/>
                  </a:schemeClr>
                </a:solidFill>
              </a:rPr>
              <a:t>y</a:t>
            </a:r>
            <a:r>
              <a:rPr baseline="-19818">
                <a:solidFill>
                  <a:schemeClr val="accent2">
                    <a:hueOff val="-2473793"/>
                    <a:satOff val="-50209"/>
                    <a:lumOff val="23543"/>
                  </a:schemeClr>
                </a:solidFill>
              </a:rPr>
              <a:t>00</a:t>
            </a:r>
            <a:r>
              <a:rPr baseline="-19818">
                <a:solidFill>
                  <a:schemeClr val="accent1">
                    <a:satOff val="-3355"/>
                    <a:lumOff val="26614"/>
                  </a:schemeClr>
                </a:solidFill>
              </a:rPr>
              <a:t> </a:t>
            </a:r>
            <a:r>
              <a:t>+</a:t>
            </a:r>
            <a:r>
              <a:t> </a:t>
            </a:r>
            <a:r>
              <a:rPr>
                <a:solidFill>
                  <a:schemeClr val="accent1">
                    <a:satOff val="-3355"/>
                    <a:lumOff val="26614"/>
                  </a:schemeClr>
                </a:solidFill>
              </a:rPr>
              <a:t>y</a:t>
            </a:r>
            <a:r>
              <a:rPr baseline="-19818">
                <a:solidFill>
                  <a:schemeClr val="accent1">
                    <a:satOff val="-3355"/>
                    <a:lumOff val="26614"/>
                  </a:schemeClr>
                </a:solidFill>
              </a:rPr>
              <a:t>01 </a:t>
            </a:r>
            <a:r>
              <a:t>+ </a:t>
            </a:r>
            <a:r>
              <a:rPr b="1">
                <a:solidFill>
                  <a:schemeClr val="accent5"/>
                </a:solidFill>
              </a:rPr>
              <a:t>u</a:t>
            </a:r>
            <a:r>
              <a:rPr b="1" baseline="-19818">
                <a:solidFill>
                  <a:schemeClr val="accent5"/>
                </a:solidFill>
              </a:rPr>
              <a:t>0j</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ph type="title"/>
          </p:nvPr>
        </p:nvSpPr>
        <p:spPr>
          <a:prstGeom prst="rect">
            <a:avLst/>
          </a:prstGeom>
        </p:spPr>
        <p:txBody>
          <a:bodyPr/>
          <a:lstStyle/>
          <a:p>
            <a:pPr/>
            <a:r>
              <a:t>Fixed effect of gender</a:t>
            </a:r>
          </a:p>
        </p:txBody>
      </p:sp>
      <p:sp>
        <p:nvSpPr>
          <p:cNvPr id="224" name="Shape 224"/>
          <p:cNvSpPr/>
          <p:nvPr>
            <p:ph type="body" idx="1"/>
          </p:nvPr>
        </p:nvSpPr>
        <p:spPr>
          <a:prstGeom prst="rect">
            <a:avLst/>
          </a:prstGeom>
        </p:spPr>
        <p:txBody>
          <a:bodyPr/>
          <a:lstStyle/>
          <a:p>
            <a:pPr marL="360045" indent="-360045" defTabSz="473201">
              <a:spcBef>
                <a:spcPts val="3400"/>
              </a:spcBef>
              <a:defRPr sz="2916"/>
            </a:pPr>
          </a:p>
          <a:p>
            <a:pPr marL="360045" indent="-360045" defTabSz="473201">
              <a:spcBef>
                <a:spcPts val="3400"/>
              </a:spcBef>
              <a:defRPr sz="2916"/>
            </a:pPr>
          </a:p>
          <a:p>
            <a:pPr marL="360045" indent="-360045" defTabSz="473201">
              <a:spcBef>
                <a:spcPts val="3400"/>
              </a:spcBef>
              <a:defRPr sz="2916"/>
            </a:pPr>
          </a:p>
          <a:p>
            <a:pPr marL="360045" indent="-360045" defTabSz="473201">
              <a:spcBef>
                <a:spcPts val="3400"/>
              </a:spcBef>
              <a:defRPr sz="2916"/>
            </a:pPr>
            <a:r>
              <a:t>In words: </a:t>
            </a:r>
            <a:r>
              <a:rPr>
                <a:solidFill>
                  <a:schemeClr val="accent6">
                    <a:satOff val="24555"/>
                    <a:lumOff val="22232"/>
                  </a:schemeClr>
                </a:solidFill>
              </a:rPr>
              <a:t>Reaction time for trial i within participant j</a:t>
            </a:r>
            <a:r>
              <a:t> is equal to the </a:t>
            </a:r>
            <a:r>
              <a:rPr>
                <a:solidFill>
                  <a:schemeClr val="accent2">
                    <a:hueOff val="-2473793"/>
                    <a:satOff val="-50209"/>
                    <a:lumOff val="23543"/>
                  </a:schemeClr>
                </a:solidFill>
              </a:rPr>
              <a:t>grand intercept</a:t>
            </a:r>
            <a:r>
              <a:t> plus the </a:t>
            </a:r>
            <a:r>
              <a:rPr u="sng">
                <a:solidFill>
                  <a:schemeClr val="accent5"/>
                </a:solidFill>
              </a:rPr>
              <a:t>effect of random error on the intercept for participant j</a:t>
            </a:r>
            <a:r>
              <a:t> plus the effect of </a:t>
            </a:r>
            <a:r>
              <a:rPr>
                <a:solidFill>
                  <a:schemeClr val="accent1">
                    <a:satOff val="-3355"/>
                    <a:lumOff val="26614"/>
                  </a:schemeClr>
                </a:solidFill>
              </a:rPr>
              <a:t>participant j gender</a:t>
            </a:r>
            <a:r>
              <a:t> plus </a:t>
            </a:r>
            <a:r>
              <a:rPr b="1">
                <a:solidFill>
                  <a:schemeClr val="accent5"/>
                </a:solidFill>
                <a:latin typeface="Helvetica"/>
                <a:ea typeface="Helvetica"/>
                <a:cs typeface="Helvetica"/>
                <a:sym typeface="Helvetica"/>
              </a:rPr>
              <a:t>residual error</a:t>
            </a:r>
          </a:p>
          <a:p>
            <a:pPr marL="360045" indent="-360045" defTabSz="473201">
              <a:spcBef>
                <a:spcPts val="3400"/>
              </a:spcBef>
              <a:defRPr sz="2916"/>
            </a:pPr>
            <a:r>
              <a:t>R Code</a:t>
            </a:r>
          </a:p>
          <a:p>
            <a:pPr lvl="1" marL="720090" indent="-360045" defTabSz="473201">
              <a:spcBef>
                <a:spcPts val="3400"/>
              </a:spcBef>
              <a:defRPr sz="2916"/>
            </a:pPr>
            <a:r>
              <a:t>lmer(</a:t>
            </a:r>
            <a:r>
              <a:rPr>
                <a:solidFill>
                  <a:schemeClr val="accent6">
                    <a:satOff val="24555"/>
                    <a:lumOff val="22232"/>
                  </a:schemeClr>
                </a:solidFill>
              </a:rPr>
              <a:t>RT</a:t>
            </a:r>
            <a:r>
              <a:t> ~ </a:t>
            </a:r>
            <a:r>
              <a:rPr>
                <a:solidFill>
                  <a:schemeClr val="accent2">
                    <a:hueOff val="-2473793"/>
                    <a:satOff val="-50209"/>
                    <a:lumOff val="23543"/>
                  </a:schemeClr>
                </a:solidFill>
              </a:rPr>
              <a:t>1</a:t>
            </a:r>
            <a:r>
              <a:t> + </a:t>
            </a:r>
            <a:r>
              <a:rPr>
                <a:solidFill>
                  <a:schemeClr val="accent1">
                    <a:satOff val="-3355"/>
                    <a:lumOff val="26614"/>
                  </a:schemeClr>
                </a:solidFill>
              </a:rPr>
              <a:t>Gender</a:t>
            </a:r>
            <a:r>
              <a:t> + (</a:t>
            </a:r>
            <a:r>
              <a:rPr u="sng">
                <a:solidFill>
                  <a:schemeClr val="accent5">
                    <a:hueOff val="-444211"/>
                    <a:satOff val="-14915"/>
                    <a:lumOff val="22857"/>
                  </a:schemeClr>
                </a:solidFill>
              </a:rPr>
              <a:t>1</a:t>
            </a:r>
            <a:r>
              <a:t>|participant.id), data = data)</a:t>
            </a:r>
          </a:p>
        </p:txBody>
      </p:sp>
      <p:sp>
        <p:nvSpPr>
          <p:cNvPr id="225" name="Shape 225"/>
          <p:cNvSpPr/>
          <p:nvPr/>
        </p:nvSpPr>
        <p:spPr>
          <a:xfrm>
            <a:off x="990600" y="2390393"/>
            <a:ext cx="8915400" cy="280111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71487" indent="-471487" algn="l" defTabSz="457200">
              <a:spcBef>
                <a:spcPts val="700"/>
              </a:spcBef>
              <a:buSzPct val="100000"/>
              <a:buFont typeface="Arial"/>
              <a:buChar char="•"/>
              <a:defRPr sz="4400">
                <a:latin typeface="Calibri"/>
                <a:ea typeface="Calibri"/>
                <a:cs typeface="Calibri"/>
                <a:sym typeface="Calibri"/>
              </a:defRPr>
            </a:pPr>
            <a:r>
              <a:t>Multilevel Model (with L2 predictor)</a:t>
            </a:r>
          </a:p>
          <a:p>
            <a:pPr lvl="1" marL="928687" indent="-471487" algn="l" defTabSz="457200">
              <a:spcBef>
                <a:spcPts val="1900"/>
              </a:spcBef>
              <a:buClr>
                <a:srgbClr val="000000"/>
              </a:buClr>
              <a:buSzPct val="100000"/>
              <a:buFont typeface="Arial"/>
              <a:buChar char="•"/>
              <a:defRPr sz="4400">
                <a:latin typeface="Calibri"/>
                <a:ea typeface="Calibri"/>
                <a:cs typeface="Calibri"/>
                <a:sym typeface="Calibri"/>
              </a:defRPr>
            </a:pPr>
            <a:r>
              <a:t>Level 1: </a:t>
            </a:r>
            <a:r>
              <a:rPr>
                <a:solidFill>
                  <a:schemeClr val="accent6">
                    <a:satOff val="24555"/>
                    <a:lumOff val="22232"/>
                  </a:schemeClr>
                </a:solidFill>
              </a:rPr>
              <a:t>y</a:t>
            </a:r>
            <a:r>
              <a:rPr baseline="-19818" i="1">
                <a:solidFill>
                  <a:schemeClr val="accent6">
                    <a:satOff val="24555"/>
                    <a:lumOff val="22232"/>
                  </a:schemeClr>
                </a:solidFill>
              </a:rPr>
              <a:t>ij</a:t>
            </a:r>
            <a:r>
              <a:t> = </a:t>
            </a:r>
            <a:r>
              <a:t>B</a:t>
            </a:r>
            <a:r>
              <a:rPr baseline="-19818"/>
              <a:t>0</a:t>
            </a:r>
            <a:r>
              <a:rPr baseline="-19818" i="1"/>
              <a:t>j</a:t>
            </a:r>
            <a:r>
              <a:t> </a:t>
            </a:r>
            <a:r>
              <a:rPr baseline="-19818" i="1"/>
              <a:t>+</a:t>
            </a:r>
            <a:r>
              <a:rPr i="1"/>
              <a:t> </a:t>
            </a:r>
            <a:r>
              <a:rPr u="sng">
                <a:solidFill>
                  <a:schemeClr val="accent5"/>
                </a:solidFill>
              </a:rPr>
              <a:t>r</a:t>
            </a:r>
            <a:r>
              <a:rPr baseline="-19818" i="1" u="sng">
                <a:solidFill>
                  <a:schemeClr val="accent5"/>
                </a:solidFill>
              </a:rPr>
              <a:t>ij</a:t>
            </a:r>
            <a:endParaRPr baseline="-19818" i="1"/>
          </a:p>
          <a:p>
            <a:pPr lvl="1" marL="928687" indent="-471487" algn="l" defTabSz="457200">
              <a:spcBef>
                <a:spcPts val="1900"/>
              </a:spcBef>
              <a:buClr>
                <a:srgbClr val="000000"/>
              </a:buClr>
              <a:buSzPct val="100000"/>
              <a:buFont typeface="Arial"/>
              <a:buChar char="•"/>
              <a:defRPr sz="4400">
                <a:latin typeface="Calibri"/>
                <a:ea typeface="Calibri"/>
                <a:cs typeface="Calibri"/>
                <a:sym typeface="Calibri"/>
              </a:defRPr>
            </a:pPr>
            <a:r>
              <a:t>Level 2: </a:t>
            </a:r>
            <a:r>
              <a:t>B</a:t>
            </a:r>
            <a:r>
              <a:rPr baseline="-19818"/>
              <a:t>0</a:t>
            </a:r>
            <a:r>
              <a:rPr baseline="-19818" i="1"/>
              <a:t>j</a:t>
            </a:r>
            <a:r>
              <a:t> = </a:t>
            </a:r>
            <a:r>
              <a:rPr>
                <a:solidFill>
                  <a:schemeClr val="accent2">
                    <a:hueOff val="-2473793"/>
                    <a:satOff val="-50209"/>
                    <a:lumOff val="23543"/>
                  </a:schemeClr>
                </a:solidFill>
              </a:rPr>
              <a:t>y</a:t>
            </a:r>
            <a:r>
              <a:rPr baseline="-19818">
                <a:solidFill>
                  <a:schemeClr val="accent2">
                    <a:hueOff val="-2473793"/>
                    <a:satOff val="-50209"/>
                    <a:lumOff val="23543"/>
                  </a:schemeClr>
                </a:solidFill>
              </a:rPr>
              <a:t>00</a:t>
            </a:r>
            <a:r>
              <a:rPr baseline="-19818">
                <a:solidFill>
                  <a:schemeClr val="accent1">
                    <a:satOff val="-3355"/>
                    <a:lumOff val="26614"/>
                  </a:schemeClr>
                </a:solidFill>
              </a:rPr>
              <a:t> </a:t>
            </a:r>
            <a:r>
              <a:t>+</a:t>
            </a:r>
            <a:r>
              <a:t> </a:t>
            </a:r>
            <a:r>
              <a:rPr>
                <a:solidFill>
                  <a:schemeClr val="accent1">
                    <a:satOff val="-3355"/>
                    <a:lumOff val="26614"/>
                  </a:schemeClr>
                </a:solidFill>
              </a:rPr>
              <a:t>y</a:t>
            </a:r>
            <a:r>
              <a:rPr baseline="-19818">
                <a:solidFill>
                  <a:schemeClr val="accent1">
                    <a:satOff val="-3355"/>
                    <a:lumOff val="26614"/>
                  </a:schemeClr>
                </a:solidFill>
              </a:rPr>
              <a:t>01 </a:t>
            </a:r>
            <a:r>
              <a:t>+ </a:t>
            </a:r>
            <a:r>
              <a:rPr b="1">
                <a:solidFill>
                  <a:schemeClr val="accent5"/>
                </a:solidFill>
              </a:rPr>
              <a:t>u</a:t>
            </a:r>
            <a:r>
              <a:rPr b="1" baseline="-19818">
                <a:solidFill>
                  <a:schemeClr val="accent5"/>
                </a:solidFill>
              </a:rPr>
              <a:t>0j</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hape 227"/>
          <p:cNvSpPr/>
          <p:nvPr>
            <p:ph type="title"/>
          </p:nvPr>
        </p:nvSpPr>
        <p:spPr>
          <a:prstGeom prst="rect">
            <a:avLst/>
          </a:prstGeom>
        </p:spPr>
        <p:txBody>
          <a:bodyPr/>
          <a:lstStyle>
            <a:lvl1pPr defTabSz="525779">
              <a:defRPr sz="7200"/>
            </a:lvl1pPr>
          </a:lstStyle>
          <a:p>
            <a:pPr/>
            <a:r>
              <a:t>Fixed effect of trial number</a:t>
            </a:r>
          </a:p>
        </p:txBody>
      </p:sp>
      <p:sp>
        <p:nvSpPr>
          <p:cNvPr id="228" name="Shape 228"/>
          <p:cNvSpPr/>
          <p:nvPr>
            <p:ph type="body" idx="1"/>
          </p:nvPr>
        </p:nvSpPr>
        <p:spPr>
          <a:prstGeom prst="rect">
            <a:avLst/>
          </a:prstGeom>
        </p:spPr>
        <p:txBody>
          <a:bodyPr/>
          <a:lstStyle/>
          <a:p>
            <a:pPr marL="360045" indent="-360045" defTabSz="473201">
              <a:spcBef>
                <a:spcPts val="3400"/>
              </a:spcBef>
              <a:defRPr sz="2916"/>
            </a:pPr>
          </a:p>
          <a:p>
            <a:pPr marL="360045" indent="-360045" defTabSz="473201">
              <a:spcBef>
                <a:spcPts val="3400"/>
              </a:spcBef>
              <a:defRPr sz="2916"/>
            </a:pPr>
          </a:p>
          <a:p>
            <a:pPr marL="360045" indent="-360045" defTabSz="473201">
              <a:spcBef>
                <a:spcPts val="3400"/>
              </a:spcBef>
              <a:defRPr sz="2916"/>
            </a:pPr>
          </a:p>
          <a:p>
            <a:pPr marL="360045" indent="-360045" defTabSz="473201">
              <a:spcBef>
                <a:spcPts val="3400"/>
              </a:spcBef>
              <a:defRPr sz="2916"/>
            </a:pPr>
            <a:r>
              <a:t>In words: </a:t>
            </a:r>
            <a:r>
              <a:rPr>
                <a:solidFill>
                  <a:schemeClr val="accent6">
                    <a:satOff val="24555"/>
                    <a:lumOff val="22232"/>
                  </a:schemeClr>
                </a:solidFill>
              </a:rPr>
              <a:t>Reaction time for trial i within participant j</a:t>
            </a:r>
            <a:r>
              <a:t> is equal to the </a:t>
            </a:r>
            <a:r>
              <a:rPr>
                <a:solidFill>
                  <a:schemeClr val="accent2">
                    <a:hueOff val="-2473793"/>
                    <a:satOff val="-50209"/>
                    <a:lumOff val="23543"/>
                  </a:schemeClr>
                </a:solidFill>
              </a:rPr>
              <a:t>grand intercept</a:t>
            </a:r>
            <a:r>
              <a:t> plus the </a:t>
            </a:r>
            <a:r>
              <a:rPr>
                <a:solidFill>
                  <a:schemeClr val="accent1">
                    <a:satOff val="-3355"/>
                    <a:lumOff val="26614"/>
                  </a:schemeClr>
                </a:solidFill>
              </a:rPr>
              <a:t>effect of trial number</a:t>
            </a:r>
            <a:r>
              <a:t> + </a:t>
            </a:r>
            <a:r>
              <a:rPr u="sng">
                <a:solidFill>
                  <a:schemeClr val="accent5"/>
                </a:solidFill>
              </a:rPr>
              <a:t>effect of random error on the intercept for participant j</a:t>
            </a:r>
            <a:r>
              <a:t> plus the effect of plus </a:t>
            </a:r>
            <a:r>
              <a:rPr b="1">
                <a:solidFill>
                  <a:schemeClr val="accent5"/>
                </a:solidFill>
                <a:latin typeface="Helvetica"/>
                <a:ea typeface="Helvetica"/>
                <a:cs typeface="Helvetica"/>
                <a:sym typeface="Helvetica"/>
              </a:rPr>
              <a:t>residual error</a:t>
            </a:r>
          </a:p>
          <a:p>
            <a:pPr marL="360045" indent="-360045" defTabSz="473201">
              <a:spcBef>
                <a:spcPts val="3400"/>
              </a:spcBef>
              <a:defRPr sz="2916"/>
            </a:pPr>
            <a:r>
              <a:t>R Code</a:t>
            </a:r>
          </a:p>
          <a:p>
            <a:pPr lvl="1" marL="720090" indent="-360045" defTabSz="473201">
              <a:spcBef>
                <a:spcPts val="3400"/>
              </a:spcBef>
              <a:defRPr sz="2916"/>
            </a:pPr>
            <a:r>
              <a:t>lmer(</a:t>
            </a:r>
            <a:r>
              <a:rPr>
                <a:solidFill>
                  <a:schemeClr val="accent6">
                    <a:satOff val="24555"/>
                    <a:lumOff val="22232"/>
                  </a:schemeClr>
                </a:solidFill>
              </a:rPr>
              <a:t>RT</a:t>
            </a:r>
            <a:r>
              <a:t> ~ </a:t>
            </a:r>
            <a:r>
              <a:rPr>
                <a:solidFill>
                  <a:schemeClr val="accent2">
                    <a:hueOff val="-2473793"/>
                    <a:satOff val="-50209"/>
                    <a:lumOff val="23543"/>
                  </a:schemeClr>
                </a:solidFill>
              </a:rPr>
              <a:t>1</a:t>
            </a:r>
            <a:r>
              <a:t> + </a:t>
            </a:r>
            <a:r>
              <a:rPr>
                <a:solidFill>
                  <a:schemeClr val="accent1">
                    <a:satOff val="-3355"/>
                    <a:lumOff val="26614"/>
                  </a:schemeClr>
                </a:solidFill>
              </a:rPr>
              <a:t>Trial</a:t>
            </a:r>
            <a:r>
              <a:t> + (</a:t>
            </a:r>
            <a:r>
              <a:rPr u="sng">
                <a:solidFill>
                  <a:schemeClr val="accent5">
                    <a:hueOff val="-444211"/>
                    <a:satOff val="-14915"/>
                    <a:lumOff val="22857"/>
                  </a:schemeClr>
                </a:solidFill>
              </a:rPr>
              <a:t>1</a:t>
            </a:r>
            <a:r>
              <a:t>|participant.id), data = data)</a:t>
            </a:r>
          </a:p>
        </p:txBody>
      </p:sp>
      <p:sp>
        <p:nvSpPr>
          <p:cNvPr id="229" name="Shape 229"/>
          <p:cNvSpPr/>
          <p:nvPr/>
        </p:nvSpPr>
        <p:spPr>
          <a:xfrm>
            <a:off x="990600" y="2390393"/>
            <a:ext cx="8915400" cy="280111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71487" indent="-471487" algn="l" defTabSz="457200">
              <a:spcBef>
                <a:spcPts val="700"/>
              </a:spcBef>
              <a:buSzPct val="100000"/>
              <a:buFont typeface="Arial"/>
              <a:buChar char="•"/>
              <a:defRPr sz="4400">
                <a:latin typeface="Calibri"/>
                <a:ea typeface="Calibri"/>
                <a:cs typeface="Calibri"/>
                <a:sym typeface="Calibri"/>
              </a:defRPr>
            </a:pPr>
            <a:r>
              <a:t>Multilevel Model (with L2 predictor)</a:t>
            </a:r>
          </a:p>
          <a:p>
            <a:pPr lvl="1" marL="928687" indent="-471487" algn="l" defTabSz="457200">
              <a:spcBef>
                <a:spcPts val="1900"/>
              </a:spcBef>
              <a:buClr>
                <a:srgbClr val="000000"/>
              </a:buClr>
              <a:buSzPct val="100000"/>
              <a:buFont typeface="Arial"/>
              <a:buChar char="•"/>
              <a:defRPr sz="4400">
                <a:latin typeface="Calibri"/>
                <a:ea typeface="Calibri"/>
                <a:cs typeface="Calibri"/>
                <a:sym typeface="Calibri"/>
              </a:defRPr>
            </a:pPr>
            <a:r>
              <a:t>Level 1: </a:t>
            </a:r>
            <a:r>
              <a:rPr>
                <a:solidFill>
                  <a:schemeClr val="accent6">
                    <a:satOff val="24555"/>
                    <a:lumOff val="22232"/>
                  </a:schemeClr>
                </a:solidFill>
              </a:rPr>
              <a:t>y</a:t>
            </a:r>
            <a:r>
              <a:rPr baseline="-19818" i="1">
                <a:solidFill>
                  <a:schemeClr val="accent6">
                    <a:satOff val="24555"/>
                    <a:lumOff val="22232"/>
                  </a:schemeClr>
                </a:solidFill>
              </a:rPr>
              <a:t>ij</a:t>
            </a:r>
            <a:r>
              <a:t> = </a:t>
            </a:r>
            <a:r>
              <a:t>B</a:t>
            </a:r>
            <a:r>
              <a:rPr baseline="-19818"/>
              <a:t>0</a:t>
            </a:r>
            <a:r>
              <a:rPr baseline="-19818" i="1"/>
              <a:t>j</a:t>
            </a:r>
            <a:r>
              <a:t> </a:t>
            </a:r>
            <a:r>
              <a:rPr baseline="-19818"/>
              <a:t>+</a:t>
            </a:r>
            <a:r>
              <a:t> </a:t>
            </a:r>
            <a:r>
              <a:rPr>
                <a:solidFill>
                  <a:schemeClr val="accent1">
                    <a:satOff val="-3355"/>
                    <a:lumOff val="26614"/>
                  </a:schemeClr>
                </a:solidFill>
              </a:rPr>
              <a:t>B</a:t>
            </a:r>
            <a:r>
              <a:rPr baseline="-19818">
                <a:solidFill>
                  <a:schemeClr val="accent1">
                    <a:satOff val="-3355"/>
                    <a:lumOff val="26614"/>
                  </a:schemeClr>
                </a:solidFill>
              </a:rPr>
              <a:t>1</a:t>
            </a:r>
            <a:r>
              <a:rPr baseline="-19818" i="1">
                <a:solidFill>
                  <a:schemeClr val="accent1">
                    <a:satOff val="-3355"/>
                    <a:lumOff val="26614"/>
                  </a:schemeClr>
                </a:solidFill>
              </a:rPr>
              <a:t>j</a:t>
            </a:r>
            <a:r>
              <a:rPr baseline="-19818" i="1"/>
              <a:t> </a:t>
            </a:r>
            <a:r>
              <a:rPr baseline="-19818"/>
              <a:t>+</a:t>
            </a:r>
            <a:r>
              <a:rPr i="1"/>
              <a:t> </a:t>
            </a:r>
            <a:r>
              <a:rPr u="sng">
                <a:solidFill>
                  <a:schemeClr val="accent5"/>
                </a:solidFill>
              </a:rPr>
              <a:t>r</a:t>
            </a:r>
            <a:r>
              <a:rPr baseline="-19818" i="1" u="sng">
                <a:solidFill>
                  <a:schemeClr val="accent5"/>
                </a:solidFill>
              </a:rPr>
              <a:t>ij</a:t>
            </a:r>
            <a:endParaRPr baseline="-19818" i="1"/>
          </a:p>
          <a:p>
            <a:pPr lvl="1" marL="928687" indent="-471487" algn="l" defTabSz="457200">
              <a:spcBef>
                <a:spcPts val="1900"/>
              </a:spcBef>
              <a:buClr>
                <a:srgbClr val="000000"/>
              </a:buClr>
              <a:buSzPct val="100000"/>
              <a:buFont typeface="Arial"/>
              <a:buChar char="•"/>
              <a:defRPr sz="4400">
                <a:latin typeface="Calibri"/>
                <a:ea typeface="Calibri"/>
                <a:cs typeface="Calibri"/>
                <a:sym typeface="Calibri"/>
              </a:defRPr>
            </a:pPr>
            <a:r>
              <a:t>Level 2: </a:t>
            </a:r>
            <a:r>
              <a:t>B</a:t>
            </a:r>
            <a:r>
              <a:rPr baseline="-19818"/>
              <a:t>0</a:t>
            </a:r>
            <a:r>
              <a:rPr baseline="-19818" i="1"/>
              <a:t>j</a:t>
            </a:r>
            <a:r>
              <a:t> = </a:t>
            </a:r>
            <a:r>
              <a:rPr>
                <a:solidFill>
                  <a:schemeClr val="accent2">
                    <a:hueOff val="-2473793"/>
                    <a:satOff val="-50209"/>
                    <a:lumOff val="23543"/>
                  </a:schemeClr>
                </a:solidFill>
              </a:rPr>
              <a:t>y</a:t>
            </a:r>
            <a:r>
              <a:rPr baseline="-19818">
                <a:solidFill>
                  <a:schemeClr val="accent2">
                    <a:hueOff val="-2473793"/>
                    <a:satOff val="-50209"/>
                    <a:lumOff val="23543"/>
                  </a:schemeClr>
                </a:solidFill>
              </a:rPr>
              <a:t>00</a:t>
            </a:r>
            <a:r>
              <a:rPr baseline="-19818">
                <a:solidFill>
                  <a:schemeClr val="accent1">
                    <a:satOff val="-3355"/>
                    <a:lumOff val="26614"/>
                  </a:schemeClr>
                </a:solidFill>
              </a:rPr>
              <a:t> </a:t>
            </a:r>
            <a:r>
              <a:t>+ </a:t>
            </a:r>
            <a:r>
              <a:rPr b="1">
                <a:solidFill>
                  <a:schemeClr val="accent5"/>
                </a:solidFill>
              </a:rPr>
              <a:t>u</a:t>
            </a:r>
            <a:r>
              <a:rPr b="1" baseline="-19818">
                <a:solidFill>
                  <a:schemeClr val="accent5"/>
                </a:solidFill>
              </a:rPr>
              <a:t>0j</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Shape 231"/>
          <p:cNvSpPr/>
          <p:nvPr>
            <p:ph type="title"/>
          </p:nvPr>
        </p:nvSpPr>
        <p:spPr>
          <a:prstGeom prst="rect">
            <a:avLst/>
          </a:prstGeom>
        </p:spPr>
        <p:txBody>
          <a:bodyPr/>
          <a:lstStyle>
            <a:lvl1pPr defTabSz="490727">
              <a:defRPr sz="6719"/>
            </a:lvl1pPr>
          </a:lstStyle>
          <a:p>
            <a:pPr/>
            <a:r>
              <a:t>Random effect of trial number</a:t>
            </a:r>
          </a:p>
        </p:txBody>
      </p:sp>
      <p:sp>
        <p:nvSpPr>
          <p:cNvPr id="232" name="Shape 232"/>
          <p:cNvSpPr/>
          <p:nvPr>
            <p:ph type="body" idx="1"/>
          </p:nvPr>
        </p:nvSpPr>
        <p:spPr>
          <a:prstGeom prst="rect">
            <a:avLst/>
          </a:prstGeom>
        </p:spPr>
        <p:txBody>
          <a:bodyPr/>
          <a:lstStyle/>
          <a:p>
            <a:pPr/>
            <a:r>
              <a:t>R Code</a:t>
            </a:r>
          </a:p>
          <a:p>
            <a:pPr lvl="1"/>
            <a:r>
              <a:t>lmer(</a:t>
            </a:r>
            <a:r>
              <a:rPr>
                <a:solidFill>
                  <a:schemeClr val="accent6">
                    <a:satOff val="24555"/>
                    <a:lumOff val="22232"/>
                  </a:schemeClr>
                </a:solidFill>
              </a:rPr>
              <a:t>RT</a:t>
            </a:r>
            <a:r>
              <a:t> ~ </a:t>
            </a:r>
            <a:r>
              <a:rPr>
                <a:solidFill>
                  <a:schemeClr val="accent2">
                    <a:hueOff val="-2473793"/>
                    <a:satOff val="-50209"/>
                    <a:lumOff val="23543"/>
                  </a:schemeClr>
                </a:solidFill>
              </a:rPr>
              <a:t>1</a:t>
            </a:r>
            <a:r>
              <a:t> + </a:t>
            </a:r>
            <a:r>
              <a:rPr>
                <a:solidFill>
                  <a:schemeClr val="accent1">
                    <a:satOff val="-3355"/>
                    <a:lumOff val="26614"/>
                  </a:schemeClr>
                </a:solidFill>
              </a:rPr>
              <a:t>Trial</a:t>
            </a:r>
            <a:r>
              <a:t> + (</a:t>
            </a:r>
            <a:r>
              <a:rPr u="sng">
                <a:solidFill>
                  <a:schemeClr val="accent5">
                    <a:hueOff val="-444211"/>
                    <a:satOff val="-14915"/>
                    <a:lumOff val="22857"/>
                  </a:schemeClr>
                </a:solidFill>
              </a:rPr>
              <a:t>1 + Trial</a:t>
            </a:r>
            <a:r>
              <a:t>|participant.id), data = data)</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prstGeom prst="rect">
            <a:avLst/>
          </a:prstGeom>
        </p:spPr>
        <p:txBody>
          <a:bodyPr/>
          <a:lstStyle/>
          <a:p>
            <a:pPr/>
            <a:r>
              <a:t>Multilevel models</a:t>
            </a:r>
          </a:p>
        </p:txBody>
      </p:sp>
      <p:sp>
        <p:nvSpPr>
          <p:cNvPr id="123" name="Shape 123"/>
          <p:cNvSpPr/>
          <p:nvPr>
            <p:ph type="body" idx="1"/>
          </p:nvPr>
        </p:nvSpPr>
        <p:spPr>
          <a:prstGeom prst="rect">
            <a:avLst/>
          </a:prstGeom>
        </p:spPr>
        <p:txBody>
          <a:bodyPr/>
          <a:lstStyle/>
          <a:p>
            <a:pPr marL="360045" indent="-360045" defTabSz="473201">
              <a:spcBef>
                <a:spcPts val="3400"/>
              </a:spcBef>
              <a:defRPr sz="2916"/>
            </a:pPr>
            <a:r>
              <a:t>Multilevel models are a general way to solve dependence in data. They encompass many analyses we previous would have thought about distinctly</a:t>
            </a:r>
          </a:p>
          <a:p>
            <a:pPr lvl="1" marL="1028700" indent="-514350" defTabSz="473201">
              <a:spcBef>
                <a:spcPts val="3400"/>
              </a:spcBef>
              <a:buSzPct val="100000"/>
              <a:buAutoNum type="arabicPeriod" startAt="1"/>
              <a:defRPr sz="2916"/>
            </a:pPr>
            <a:r>
              <a:t>Nested (people within groups)</a:t>
            </a:r>
          </a:p>
          <a:p>
            <a:pPr lvl="1" marL="1028700" indent="-514350" defTabSz="473201">
              <a:spcBef>
                <a:spcPts val="3400"/>
              </a:spcBef>
              <a:buSzPct val="100000"/>
              <a:buAutoNum type="arabicPeriod" startAt="1"/>
              <a:defRPr sz="2916"/>
            </a:pPr>
            <a:r>
              <a:t>Repeated measure (trials within people)</a:t>
            </a:r>
          </a:p>
          <a:p>
            <a:pPr lvl="1" marL="1028700" indent="-514350" defTabSz="473201">
              <a:spcBef>
                <a:spcPts val="3400"/>
              </a:spcBef>
              <a:buSzPct val="100000"/>
              <a:buAutoNum type="arabicPeriod" startAt="1"/>
              <a:defRPr sz="2916"/>
            </a:pPr>
            <a:r>
              <a:t>Longitudinal (timepoints within people)</a:t>
            </a:r>
          </a:p>
          <a:p>
            <a:pPr lvl="1" marL="1028700" indent="-514350" defTabSz="473201">
              <a:spcBef>
                <a:spcPts val="3400"/>
              </a:spcBef>
              <a:buSzPct val="100000"/>
              <a:buAutoNum type="arabicPeriod" startAt="1"/>
              <a:defRPr sz="2916"/>
            </a:pPr>
            <a:r>
              <a:t>Dyadic data (actor-partner models)</a:t>
            </a:r>
          </a:p>
          <a:p>
            <a:pPr lvl="1" marL="1028700" indent="-514350" defTabSz="473201">
              <a:spcBef>
                <a:spcPts val="3400"/>
              </a:spcBef>
              <a:buSzPct val="100000"/>
              <a:buAutoNum type="arabicPeriod" startAt="1"/>
              <a:defRPr sz="2916"/>
            </a:pPr>
            <a:r>
              <a:t>Crossed models (participants and stimuli as sources of clustering)</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Shape 234"/>
          <p:cNvSpPr/>
          <p:nvPr>
            <p:ph type="title"/>
          </p:nvPr>
        </p:nvSpPr>
        <p:spPr>
          <a:prstGeom prst="rect">
            <a:avLst/>
          </a:prstGeom>
        </p:spPr>
        <p:txBody>
          <a:bodyPr/>
          <a:lstStyle>
            <a:lvl1pPr defTabSz="490727">
              <a:defRPr sz="6719"/>
            </a:lvl1pPr>
          </a:lstStyle>
          <a:p>
            <a:pPr/>
            <a:r>
              <a:t>Cross-level interaction of Caffeine on trial number</a:t>
            </a:r>
          </a:p>
        </p:txBody>
      </p:sp>
      <p:sp>
        <p:nvSpPr>
          <p:cNvPr id="235" name="Shape 235"/>
          <p:cNvSpPr/>
          <p:nvPr>
            <p:ph type="body" idx="1"/>
          </p:nvPr>
        </p:nvSpPr>
        <p:spPr>
          <a:prstGeom prst="rect">
            <a:avLst/>
          </a:prstGeom>
        </p:spPr>
        <p:txBody>
          <a:bodyPr/>
          <a:lstStyle/>
          <a:p>
            <a:pPr/>
            <a:r>
              <a:t>R Code</a:t>
            </a:r>
          </a:p>
          <a:p>
            <a:pPr lvl="1"/>
            <a:r>
              <a:t>lmer(</a:t>
            </a:r>
            <a:r>
              <a:rPr>
                <a:solidFill>
                  <a:schemeClr val="accent6">
                    <a:satOff val="24555"/>
                    <a:lumOff val="22232"/>
                  </a:schemeClr>
                </a:solidFill>
              </a:rPr>
              <a:t>RT</a:t>
            </a:r>
            <a:r>
              <a:t> ~ </a:t>
            </a:r>
            <a:r>
              <a:rPr>
                <a:solidFill>
                  <a:schemeClr val="accent2">
                    <a:hueOff val="-2473793"/>
                    <a:satOff val="-50209"/>
                    <a:lumOff val="23543"/>
                  </a:schemeClr>
                </a:solidFill>
              </a:rPr>
              <a:t>1</a:t>
            </a:r>
            <a:r>
              <a:t> + </a:t>
            </a:r>
            <a:r>
              <a:rPr>
                <a:solidFill>
                  <a:schemeClr val="accent1">
                    <a:satOff val="-3355"/>
                    <a:lumOff val="26614"/>
                  </a:schemeClr>
                </a:solidFill>
              </a:rPr>
              <a:t>Trial*Caffeine</a:t>
            </a:r>
            <a:r>
              <a:t> + (</a:t>
            </a:r>
            <a:r>
              <a:rPr u="sng">
                <a:solidFill>
                  <a:schemeClr val="accent5">
                    <a:hueOff val="-444211"/>
                    <a:satOff val="-14915"/>
                    <a:lumOff val="22857"/>
                  </a:schemeClr>
                </a:solidFill>
              </a:rPr>
              <a:t>1</a:t>
            </a:r>
            <a:r>
              <a:t>|participant.id), data = data)</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Shape 237"/>
          <p:cNvSpPr/>
          <p:nvPr>
            <p:ph type="title"/>
          </p:nvPr>
        </p:nvSpPr>
        <p:spPr>
          <a:prstGeom prst="rect">
            <a:avLst/>
          </a:prstGeom>
        </p:spPr>
        <p:txBody>
          <a:bodyPr/>
          <a:lstStyle>
            <a:lvl1pPr defTabSz="385572">
              <a:defRPr sz="5280"/>
            </a:lvl1pPr>
          </a:lstStyle>
          <a:p>
            <a:pPr/>
            <a:r>
              <a:t>Cross-level three-way interaction of Caffeine and gender on trial number</a:t>
            </a:r>
          </a:p>
        </p:txBody>
      </p:sp>
      <p:sp>
        <p:nvSpPr>
          <p:cNvPr id="238" name="Shape 238"/>
          <p:cNvSpPr/>
          <p:nvPr>
            <p:ph type="body" idx="1"/>
          </p:nvPr>
        </p:nvSpPr>
        <p:spPr>
          <a:prstGeom prst="rect">
            <a:avLst/>
          </a:prstGeom>
        </p:spPr>
        <p:txBody>
          <a:bodyPr/>
          <a:lstStyle/>
          <a:p>
            <a:pPr/>
            <a:r>
              <a:t>R Code</a:t>
            </a:r>
          </a:p>
          <a:p>
            <a:pPr lvl="1"/>
            <a:r>
              <a:t>lmer(</a:t>
            </a:r>
            <a:r>
              <a:rPr>
                <a:solidFill>
                  <a:schemeClr val="accent6">
                    <a:satOff val="24555"/>
                    <a:lumOff val="22232"/>
                  </a:schemeClr>
                </a:solidFill>
              </a:rPr>
              <a:t>RT</a:t>
            </a:r>
            <a:r>
              <a:t> ~ </a:t>
            </a:r>
            <a:r>
              <a:rPr>
                <a:solidFill>
                  <a:schemeClr val="accent2">
                    <a:hueOff val="-2473793"/>
                    <a:satOff val="-50209"/>
                    <a:lumOff val="23543"/>
                  </a:schemeClr>
                </a:solidFill>
              </a:rPr>
              <a:t>1</a:t>
            </a:r>
            <a:r>
              <a:t> + </a:t>
            </a:r>
            <a:r>
              <a:rPr>
                <a:solidFill>
                  <a:schemeClr val="accent1">
                    <a:satOff val="-3355"/>
                    <a:lumOff val="26614"/>
                  </a:schemeClr>
                </a:solidFill>
              </a:rPr>
              <a:t>Trial*Caffeine*Gender</a:t>
            </a:r>
            <a:r>
              <a:t> + (</a:t>
            </a:r>
            <a:r>
              <a:rPr u="sng">
                <a:solidFill>
                  <a:schemeClr val="accent5">
                    <a:hueOff val="-444211"/>
                    <a:satOff val="-14915"/>
                    <a:lumOff val="22857"/>
                  </a:schemeClr>
                </a:solidFill>
              </a:rPr>
              <a:t>1</a:t>
            </a:r>
            <a:r>
              <a:t>|participant.id), data = data)</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Shape 240"/>
          <p:cNvSpPr/>
          <p:nvPr>
            <p:ph type="title"/>
          </p:nvPr>
        </p:nvSpPr>
        <p:spPr>
          <a:prstGeom prst="rect">
            <a:avLst/>
          </a:prstGeom>
        </p:spPr>
        <p:txBody>
          <a:bodyPr/>
          <a:lstStyle/>
          <a:p>
            <a:pPr defTabSz="560831">
              <a:defRPr sz="7679"/>
            </a:pPr>
            <a:r>
              <a:t>Different analyses in R</a:t>
            </a:r>
          </a:p>
          <a:p>
            <a:pPr defTabSz="560831">
              <a:defRPr sz="2880"/>
            </a:pPr>
            <a:r>
              <a:t>(Assume X is a continuous level 1 fixed effect, Z a level 2 fixed effect, V a within-subjects condition code)</a:t>
            </a:r>
          </a:p>
        </p:txBody>
      </p:sp>
      <p:sp>
        <p:nvSpPr>
          <p:cNvPr id="241" name="Shape 241"/>
          <p:cNvSpPr/>
          <p:nvPr>
            <p:ph type="body" idx="1"/>
          </p:nvPr>
        </p:nvSpPr>
        <p:spPr>
          <a:xfrm>
            <a:off x="952500" y="2960168"/>
            <a:ext cx="11099800" cy="6540501"/>
          </a:xfrm>
          <a:prstGeom prst="rect">
            <a:avLst/>
          </a:prstGeom>
          <a:ln>
            <a:solidFill>
              <a:srgbClr val="000000"/>
            </a:solidFill>
          </a:ln>
        </p:spPr>
        <p:txBody>
          <a:bodyPr lIns="0" tIns="0" rIns="0" bIns="0" numCol="2" spcCol="553720"/>
          <a:lstStyle/>
          <a:p>
            <a:pPr marL="232251" indent="-232251" defTabSz="332993">
              <a:spcBef>
                <a:spcPts val="2300"/>
              </a:spcBef>
              <a:defRPr sz="1881"/>
            </a:pPr>
            <a:r>
              <a:t>People in groups (with random intercept)</a:t>
            </a:r>
          </a:p>
          <a:p>
            <a:pPr lvl="2" marL="0" indent="260604" defTabSz="332993">
              <a:spcBef>
                <a:spcPts val="1800"/>
              </a:spcBef>
              <a:buSzTx/>
              <a:buNone/>
              <a:defRPr sz="1425"/>
            </a:pPr>
            <a:r>
              <a:t>lmer(Y ~ X + (1|group))</a:t>
            </a:r>
          </a:p>
          <a:p>
            <a:pPr marL="232251" indent="-232251" defTabSz="332993">
              <a:spcBef>
                <a:spcPts val="2300"/>
              </a:spcBef>
              <a:defRPr sz="1881"/>
            </a:pPr>
            <a:r>
              <a:t>Trials within individuals (with random intercept)</a:t>
            </a:r>
          </a:p>
          <a:p>
            <a:pPr lvl="2" marL="0" indent="260604" defTabSz="332993">
              <a:spcBef>
                <a:spcPts val="1800"/>
              </a:spcBef>
              <a:buSzTx/>
              <a:buNone/>
              <a:defRPr sz="1425"/>
            </a:pPr>
            <a:r>
              <a:t>lmer(Y ~ X + (1|participant))</a:t>
            </a:r>
          </a:p>
          <a:p>
            <a:pPr marL="232251" indent="-232251" defTabSz="332993">
              <a:spcBef>
                <a:spcPts val="2300"/>
              </a:spcBef>
              <a:defRPr sz="1881"/>
            </a:pPr>
            <a:r>
              <a:t>Trials within individuals (with random intercept and slopes)</a:t>
            </a:r>
          </a:p>
          <a:p>
            <a:pPr lvl="2" marL="0" indent="260604" defTabSz="332993">
              <a:spcBef>
                <a:spcPts val="1800"/>
              </a:spcBef>
              <a:buSzTx/>
              <a:buNone/>
              <a:defRPr sz="1425"/>
            </a:pPr>
            <a:r>
              <a:t>lmer(Y ~ X + (1 + X|participant))</a:t>
            </a:r>
          </a:p>
          <a:p>
            <a:pPr marL="232251" indent="-232251" defTabSz="202692">
              <a:spcBef>
                <a:spcPts val="2300"/>
              </a:spcBef>
              <a:defRPr sz="1881"/>
            </a:pPr>
            <a:r>
              <a:t>Repeated measures (with random intercept)</a:t>
            </a:r>
          </a:p>
          <a:p>
            <a:pPr lvl="2" marL="0" indent="260604" defTabSz="332993">
              <a:spcBef>
                <a:spcPts val="1800"/>
              </a:spcBef>
              <a:buSzTx/>
              <a:buNone/>
              <a:defRPr sz="1425"/>
            </a:pPr>
            <a:r>
              <a:t>lmer(Y ~ V + (1|participants)</a:t>
            </a:r>
          </a:p>
          <a:p>
            <a:pPr marL="232251" indent="-232251" defTabSz="202692">
              <a:spcBef>
                <a:spcPts val="2300"/>
              </a:spcBef>
              <a:defRPr sz="1881"/>
            </a:pPr>
            <a:r>
              <a:t>Repeated measures (with random intercept and slopes)</a:t>
            </a:r>
          </a:p>
          <a:p>
            <a:pPr lvl="2" marL="0" indent="260604" defTabSz="332993">
              <a:spcBef>
                <a:spcPts val="1800"/>
              </a:spcBef>
              <a:buSzTx/>
              <a:buNone/>
              <a:defRPr sz="1425"/>
            </a:pPr>
            <a:r>
              <a:t>lmer(Y ~ V + (1 + V|participants)</a:t>
            </a:r>
          </a:p>
          <a:p>
            <a:pPr marL="239289" indent="-239289" defTabSz="332993">
              <a:spcBef>
                <a:spcPts val="2300"/>
              </a:spcBef>
              <a:defRPr sz="1937"/>
            </a:pPr>
            <a:r>
              <a:t>Cross-level interaction (with random intercept)</a:t>
            </a:r>
          </a:p>
          <a:p>
            <a:pPr lvl="2" marL="0" indent="260604" defTabSz="332993">
              <a:spcBef>
                <a:spcPts val="1800"/>
              </a:spcBef>
              <a:buSzTx/>
              <a:buNone/>
              <a:defRPr sz="1482"/>
            </a:pPr>
            <a:r>
              <a:t>lmer(Y ~ X*Z +(1|group))</a:t>
            </a:r>
          </a:p>
          <a:p>
            <a:pPr marL="239289" indent="-239289" defTabSz="332993">
              <a:spcBef>
                <a:spcPts val="2300"/>
              </a:spcBef>
              <a:defRPr sz="1937"/>
            </a:pPr>
            <a:r>
              <a:t>Cross-level interaction (with random intercept and slope)</a:t>
            </a:r>
          </a:p>
          <a:p>
            <a:pPr lvl="2" marL="0" indent="260604" defTabSz="332993">
              <a:spcBef>
                <a:spcPts val="1800"/>
              </a:spcBef>
              <a:buSzTx/>
              <a:buNone/>
              <a:defRPr sz="1482"/>
            </a:pPr>
            <a:r>
              <a:t>lmer(Y ~ X*Z +(1 + X|group))</a:t>
            </a:r>
          </a:p>
          <a:p>
            <a:pPr marL="239289" indent="-239289" defTabSz="332993">
              <a:spcBef>
                <a:spcPts val="2300"/>
              </a:spcBef>
              <a:defRPr sz="1937"/>
            </a:pPr>
            <a:r>
              <a:t>Unconditional growth model</a:t>
            </a:r>
          </a:p>
          <a:p>
            <a:pPr lvl="2" marL="0" indent="260604" defTabSz="332993">
              <a:spcBef>
                <a:spcPts val="1800"/>
              </a:spcBef>
              <a:buSzTx/>
              <a:buNone/>
              <a:defRPr sz="1482"/>
            </a:pPr>
            <a:r>
              <a:t>lmer(Y ~ Time + (1|participant))</a:t>
            </a:r>
          </a:p>
          <a:p>
            <a:pPr marL="239289" indent="-239289" defTabSz="332993">
              <a:spcBef>
                <a:spcPts val="2300"/>
              </a:spcBef>
              <a:defRPr sz="1937"/>
            </a:pPr>
            <a:r>
              <a:t>Conditional growth model</a:t>
            </a:r>
          </a:p>
          <a:p>
            <a:pPr lvl="2" marL="0" indent="260604" defTabSz="332993">
              <a:spcBef>
                <a:spcPts val="1800"/>
              </a:spcBef>
              <a:buSzTx/>
              <a:buNone/>
              <a:defRPr sz="1482"/>
            </a:pPr>
            <a:r>
              <a:t>lmer(Y ~ Time*Z + (1|participant))</a:t>
            </a:r>
          </a:p>
          <a:p>
            <a:pPr marL="239289" indent="-239289" defTabSz="332993">
              <a:spcBef>
                <a:spcPts val="2300"/>
              </a:spcBef>
              <a:defRPr sz="1937"/>
            </a:pPr>
            <a:r>
              <a:t>Conditional growth model with random effect for time</a:t>
            </a:r>
          </a:p>
          <a:p>
            <a:pPr lvl="2" marL="0" indent="260604" defTabSz="332993">
              <a:spcBef>
                <a:spcPts val="1800"/>
              </a:spcBef>
              <a:buSzTx/>
              <a:buNone/>
              <a:defRPr sz="1482"/>
            </a:pPr>
            <a:r>
              <a:t>lmer(Y ~ Time*Z + (1|participant) + (1|Time)</a:t>
            </a:r>
          </a:p>
          <a:p>
            <a:pPr marL="239289" indent="-239289" defTabSz="332993">
              <a:spcBef>
                <a:spcPts val="2300"/>
              </a:spcBef>
              <a:defRPr sz="1937"/>
            </a:pPr>
            <a:r>
              <a:t>Conditional growth curve model</a:t>
            </a:r>
          </a:p>
          <a:p>
            <a:pPr lvl="2" marL="0" indent="260604" defTabSz="332993">
              <a:spcBef>
                <a:spcPts val="1800"/>
              </a:spcBef>
              <a:buSzTx/>
              <a:buNone/>
              <a:defRPr sz="1482"/>
            </a:pPr>
            <a:r>
              <a:t>lmer(Y ~ Time*Z + time^2*Z + (1 + time + time^2|participant) + (1|Time)</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3" name="Shape 243"/>
          <p:cNvSpPr/>
          <p:nvPr>
            <p:ph type="title"/>
          </p:nvPr>
        </p:nvSpPr>
        <p:spPr>
          <a:prstGeom prst="rect">
            <a:avLst/>
          </a:prstGeom>
        </p:spPr>
        <p:txBody>
          <a:bodyPr/>
          <a:lstStyle/>
          <a:p>
            <a:pPr/>
            <a:r>
              <a:t>Centering</a:t>
            </a:r>
          </a:p>
        </p:txBody>
      </p:sp>
      <p:sp>
        <p:nvSpPr>
          <p:cNvPr id="244" name="Shape 244"/>
          <p:cNvSpPr/>
          <p:nvPr>
            <p:ph type="body" idx="1"/>
          </p:nvPr>
        </p:nvSpPr>
        <p:spPr>
          <a:prstGeom prst="rect">
            <a:avLst/>
          </a:prstGeom>
        </p:spPr>
        <p:txBody>
          <a:bodyPr/>
          <a:lstStyle/>
          <a:p>
            <a:pPr/>
            <a:r>
              <a:t>Center level 2 predictors around the grand mean</a:t>
            </a:r>
          </a:p>
          <a:p>
            <a:pPr/>
            <a:r>
              <a:t>Center level 1 predictors around the group mean (which can be person mean in repeated measures/longitudinal)</a:t>
            </a:r>
          </a:p>
          <a:p>
            <a:pPr lvl="1"/>
            <a:r>
              <a:t>This stops between-person differences affecting within-person fixed relationships.</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127" name="Shape 127"/>
          <p:cNvSpPr/>
          <p:nvPr>
            <p:ph type="title"/>
          </p:nvPr>
        </p:nvSpPr>
        <p:spPr>
          <a:prstGeom prst="rect">
            <a:avLst/>
          </a:prstGeom>
        </p:spPr>
        <p:txBody>
          <a:bodyPr/>
          <a:lstStyle>
            <a:lvl1pPr defTabSz="496570">
              <a:defRPr sz="6800"/>
            </a:lvl1pPr>
          </a:lstStyle>
          <a:p>
            <a:pPr/>
            <a:r>
              <a:t>Non independence of errors</a:t>
            </a:r>
          </a:p>
        </p:txBody>
      </p:sp>
      <p:sp>
        <p:nvSpPr>
          <p:cNvPr id="128" name="Shape 128"/>
          <p:cNvSpPr/>
          <p:nvPr>
            <p:ph type="body" idx="1"/>
          </p:nvPr>
        </p:nvSpPr>
        <p:spPr>
          <a:prstGeom prst="rect">
            <a:avLst/>
          </a:prstGeom>
        </p:spPr>
        <p:txBody>
          <a:bodyPr/>
          <a:lstStyle/>
          <a:p>
            <a:pPr/>
          </a:p>
        </p:txBody>
      </p:sp>
      <p:pic>
        <p:nvPicPr>
          <p:cNvPr id="129" name="galton.gif"/>
          <p:cNvPicPr>
            <a:picLocks noChangeAspect="1"/>
          </p:cNvPicPr>
          <p:nvPr/>
        </p:nvPicPr>
        <p:blipFill>
          <a:blip r:embed="rId2">
            <a:extLst/>
          </a:blip>
          <a:stretch>
            <a:fillRect/>
          </a:stretch>
        </p:blipFill>
        <p:spPr>
          <a:xfrm>
            <a:off x="4505575" y="2975781"/>
            <a:ext cx="3993650" cy="3099072"/>
          </a:xfrm>
          <a:prstGeom prst="rect">
            <a:avLst/>
          </a:prstGeom>
          <a:ln w="12700">
            <a:miter lim="400000"/>
          </a:ln>
        </p:spPr>
      </p:pic>
      <p:pic>
        <p:nvPicPr>
          <p:cNvPr id="130" name="galton.gif"/>
          <p:cNvPicPr>
            <a:picLocks noChangeAspect="1"/>
          </p:cNvPicPr>
          <p:nvPr/>
        </p:nvPicPr>
        <p:blipFill>
          <a:blip r:embed="rId2">
            <a:extLst/>
          </a:blip>
          <a:srcRect l="0" t="55071" r="1051" b="1811"/>
          <a:stretch>
            <a:fillRect/>
          </a:stretch>
        </p:blipFill>
        <p:spPr>
          <a:xfrm>
            <a:off x="3190868" y="5926539"/>
            <a:ext cx="6624672" cy="2240101"/>
          </a:xfrm>
          <a:prstGeom prst="rect">
            <a:avLst/>
          </a:prstGeom>
          <a:ln w="12700">
            <a:miter lim="400000"/>
          </a:ln>
        </p:spPr>
      </p:pic>
      <p:sp>
        <p:nvSpPr>
          <p:cNvPr id="131" name="Shape 131"/>
          <p:cNvSpPr/>
          <p:nvPr/>
        </p:nvSpPr>
        <p:spPr>
          <a:xfrm>
            <a:off x="4377868" y="5908914"/>
            <a:ext cx="4249064" cy="338892"/>
          </a:xfrm>
          <a:prstGeom prst="rect">
            <a:avLst/>
          </a:prstGeom>
          <a:solidFill>
            <a:schemeClr val="accent4">
              <a:hueOff val="46120"/>
              <a:satOff val="4178"/>
              <a:lumOff val="-16732"/>
            </a:schemeClr>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32" name="Shape 132"/>
          <p:cNvSpPr/>
          <p:nvPr/>
        </p:nvSpPr>
        <p:spPr>
          <a:xfrm>
            <a:off x="6631331" y="5558851"/>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33" name="Shape 133"/>
          <p:cNvSpPr/>
          <p:nvPr/>
        </p:nvSpPr>
        <p:spPr>
          <a:xfrm>
            <a:off x="7507217" y="5558851"/>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34" name="Shape 134"/>
          <p:cNvSpPr/>
          <p:nvPr/>
        </p:nvSpPr>
        <p:spPr>
          <a:xfrm>
            <a:off x="6215358" y="5558851"/>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35" name="Shape 135"/>
          <p:cNvSpPr/>
          <p:nvPr/>
        </p:nvSpPr>
        <p:spPr>
          <a:xfrm>
            <a:off x="7047304" y="5558851"/>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36" name="Shape 136"/>
          <p:cNvSpPr/>
          <p:nvPr/>
        </p:nvSpPr>
        <p:spPr>
          <a:xfrm>
            <a:off x="7047304" y="5100036"/>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37" name="Shape 137"/>
          <p:cNvSpPr/>
          <p:nvPr/>
        </p:nvSpPr>
        <p:spPr>
          <a:xfrm>
            <a:off x="5843325" y="5558851"/>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38" name="Shape 138"/>
          <p:cNvSpPr/>
          <p:nvPr/>
        </p:nvSpPr>
        <p:spPr>
          <a:xfrm>
            <a:off x="6348115" y="5104220"/>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39" name="Shape 139"/>
          <p:cNvSpPr/>
          <p:nvPr/>
        </p:nvSpPr>
        <p:spPr>
          <a:xfrm>
            <a:off x="7507217" y="5104220"/>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40" name="Shape 140"/>
          <p:cNvSpPr/>
          <p:nvPr/>
        </p:nvSpPr>
        <p:spPr>
          <a:xfrm>
            <a:off x="7047304" y="5558851"/>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41" name="Shape 141"/>
          <p:cNvSpPr/>
          <p:nvPr/>
        </p:nvSpPr>
        <p:spPr>
          <a:xfrm>
            <a:off x="6631331" y="7511194"/>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42" name="Shape 142"/>
          <p:cNvSpPr/>
          <p:nvPr/>
        </p:nvSpPr>
        <p:spPr>
          <a:xfrm>
            <a:off x="7047304" y="7511194"/>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43" name="Shape 143"/>
          <p:cNvSpPr/>
          <p:nvPr/>
        </p:nvSpPr>
        <p:spPr>
          <a:xfrm>
            <a:off x="7463277" y="7511194"/>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44" name="Shape 144"/>
          <p:cNvSpPr/>
          <p:nvPr/>
        </p:nvSpPr>
        <p:spPr>
          <a:xfrm>
            <a:off x="6631331" y="7142438"/>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v</a:t>
            </a:r>
          </a:p>
        </p:txBody>
      </p:sp>
      <p:sp>
        <p:nvSpPr>
          <p:cNvPr id="145" name="Shape 145"/>
          <p:cNvSpPr/>
          <p:nvPr/>
        </p:nvSpPr>
        <p:spPr>
          <a:xfrm>
            <a:off x="7047304" y="7142438"/>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46" name="Shape 146"/>
          <p:cNvSpPr/>
          <p:nvPr/>
        </p:nvSpPr>
        <p:spPr>
          <a:xfrm>
            <a:off x="7463278" y="7142438"/>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47" name="Shape 147"/>
          <p:cNvSpPr/>
          <p:nvPr/>
        </p:nvSpPr>
        <p:spPr>
          <a:xfrm>
            <a:off x="6215358" y="7511194"/>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48" name="Shape 148"/>
          <p:cNvSpPr/>
          <p:nvPr/>
        </p:nvSpPr>
        <p:spPr>
          <a:xfrm>
            <a:off x="7879251" y="7511194"/>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49" name="Shape 149"/>
          <p:cNvSpPr/>
          <p:nvPr/>
        </p:nvSpPr>
        <p:spPr>
          <a:xfrm>
            <a:off x="7047304" y="6773681"/>
            <a:ext cx="308570" cy="283003"/>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50" name="Shape 150"/>
          <p:cNvSpPr/>
          <p:nvPr/>
        </p:nvSpPr>
        <p:spPr>
          <a:xfrm flipV="1">
            <a:off x="6545897" y="2955756"/>
            <a:ext cx="1" cy="5489193"/>
          </a:xfrm>
          <a:prstGeom prst="line">
            <a:avLst/>
          </a:prstGeom>
          <a:ln w="50800">
            <a:solidFill>
              <a:schemeClr val="accent2"/>
            </a:solidFill>
            <a:miter lim="400000"/>
          </a:ln>
        </p:spPr>
        <p:txBody>
          <a:bodyPr lIns="50800" tIns="50800" rIns="50800" bIns="50800" anchor="ctr"/>
          <a:lstStyle/>
          <a:p>
            <a:pPr>
              <a:defRPr sz="2400"/>
            </a:pPr>
          </a:p>
        </p:txBody>
      </p:sp>
      <p:sp>
        <p:nvSpPr>
          <p:cNvPr id="151" name="Shape 151"/>
          <p:cNvSpPr/>
          <p:nvPr/>
        </p:nvSpPr>
        <p:spPr>
          <a:xfrm>
            <a:off x="5314305" y="8557919"/>
            <a:ext cx="2376190" cy="6477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True value</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153" name="Shape 153"/>
          <p:cNvSpPr/>
          <p:nvPr>
            <p:ph type="title"/>
          </p:nvPr>
        </p:nvSpPr>
        <p:spPr>
          <a:prstGeom prst="rect">
            <a:avLst/>
          </a:prstGeom>
        </p:spPr>
        <p:txBody>
          <a:bodyPr/>
          <a:lstStyle/>
          <a:p>
            <a:pPr/>
            <a:r>
              <a:t>General case</a:t>
            </a:r>
          </a:p>
        </p:txBody>
      </p:sp>
      <p:sp>
        <p:nvSpPr>
          <p:cNvPr id="154" name="Shape 154"/>
          <p:cNvSpPr/>
          <p:nvPr>
            <p:ph type="body" idx="1"/>
          </p:nvPr>
        </p:nvSpPr>
        <p:spPr>
          <a:prstGeom prst="rect">
            <a:avLst/>
          </a:prstGeom>
        </p:spPr>
        <p:txBody>
          <a:bodyPr/>
          <a:lstStyle/>
          <a:p>
            <a:pPr/>
          </a:p>
        </p:txBody>
      </p:sp>
      <p:pic>
        <p:nvPicPr>
          <p:cNvPr id="155" name="galton.gif"/>
          <p:cNvPicPr>
            <a:picLocks noChangeAspect="1"/>
          </p:cNvPicPr>
          <p:nvPr/>
        </p:nvPicPr>
        <p:blipFill>
          <a:blip r:embed="rId2">
            <a:extLst/>
          </a:blip>
          <a:stretch>
            <a:fillRect/>
          </a:stretch>
        </p:blipFill>
        <p:spPr>
          <a:xfrm>
            <a:off x="4505575" y="2975781"/>
            <a:ext cx="3993650" cy="3099072"/>
          </a:xfrm>
          <a:prstGeom prst="rect">
            <a:avLst/>
          </a:prstGeom>
          <a:ln w="12700">
            <a:miter lim="400000"/>
          </a:ln>
        </p:spPr>
      </p:pic>
      <p:pic>
        <p:nvPicPr>
          <p:cNvPr id="156" name="galton.gif"/>
          <p:cNvPicPr>
            <a:picLocks noChangeAspect="1"/>
          </p:cNvPicPr>
          <p:nvPr/>
        </p:nvPicPr>
        <p:blipFill>
          <a:blip r:embed="rId2">
            <a:extLst/>
          </a:blip>
          <a:srcRect l="0" t="55071" r="1051" b="1811"/>
          <a:stretch>
            <a:fillRect/>
          </a:stretch>
        </p:blipFill>
        <p:spPr>
          <a:xfrm>
            <a:off x="3190868" y="5926539"/>
            <a:ext cx="6624672" cy="2240101"/>
          </a:xfrm>
          <a:prstGeom prst="rect">
            <a:avLst/>
          </a:prstGeom>
          <a:ln w="12700">
            <a:miter lim="400000"/>
          </a:ln>
        </p:spPr>
      </p:pic>
      <p:sp>
        <p:nvSpPr>
          <p:cNvPr id="157" name="Shape 157"/>
          <p:cNvSpPr/>
          <p:nvPr/>
        </p:nvSpPr>
        <p:spPr>
          <a:xfrm>
            <a:off x="4377868" y="5908914"/>
            <a:ext cx="4249064" cy="338892"/>
          </a:xfrm>
          <a:prstGeom prst="rect">
            <a:avLst/>
          </a:prstGeom>
          <a:solidFill>
            <a:schemeClr val="accent4">
              <a:hueOff val="46120"/>
              <a:satOff val="4178"/>
              <a:lumOff val="-16732"/>
            </a:schemeClr>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58" name="Shape 158"/>
          <p:cNvSpPr/>
          <p:nvPr/>
        </p:nvSpPr>
        <p:spPr>
          <a:xfrm>
            <a:off x="6631331" y="5558851"/>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59" name="Shape 159"/>
          <p:cNvSpPr/>
          <p:nvPr/>
        </p:nvSpPr>
        <p:spPr>
          <a:xfrm>
            <a:off x="7507217" y="5558851"/>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60" name="Shape 160"/>
          <p:cNvSpPr/>
          <p:nvPr/>
        </p:nvSpPr>
        <p:spPr>
          <a:xfrm>
            <a:off x="6215358" y="5558851"/>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61" name="Shape 161"/>
          <p:cNvSpPr/>
          <p:nvPr/>
        </p:nvSpPr>
        <p:spPr>
          <a:xfrm>
            <a:off x="7047304" y="5558851"/>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62" name="Shape 162"/>
          <p:cNvSpPr/>
          <p:nvPr/>
        </p:nvSpPr>
        <p:spPr>
          <a:xfrm>
            <a:off x="7047304" y="5100036"/>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63" name="Shape 163"/>
          <p:cNvSpPr/>
          <p:nvPr/>
        </p:nvSpPr>
        <p:spPr>
          <a:xfrm>
            <a:off x="5843325" y="5558851"/>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64" name="Shape 164"/>
          <p:cNvSpPr/>
          <p:nvPr/>
        </p:nvSpPr>
        <p:spPr>
          <a:xfrm>
            <a:off x="6348115" y="5104220"/>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65" name="Shape 165"/>
          <p:cNvSpPr/>
          <p:nvPr/>
        </p:nvSpPr>
        <p:spPr>
          <a:xfrm>
            <a:off x="7507217" y="5104220"/>
            <a:ext cx="308570" cy="283002"/>
          </a:xfrm>
          <a:prstGeom prst="ellipse">
            <a:avLst/>
          </a:prstGeom>
          <a:solidFill>
            <a:srgbClr val="DCDEE0"/>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66" name="Shape 166"/>
          <p:cNvSpPr/>
          <p:nvPr/>
        </p:nvSpPr>
        <p:spPr>
          <a:xfrm>
            <a:off x="7047304" y="5558851"/>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67" name="Shape 167"/>
          <p:cNvSpPr/>
          <p:nvPr/>
        </p:nvSpPr>
        <p:spPr>
          <a:xfrm>
            <a:off x="6631331" y="7511194"/>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68" name="Shape 168"/>
          <p:cNvSpPr/>
          <p:nvPr/>
        </p:nvSpPr>
        <p:spPr>
          <a:xfrm>
            <a:off x="7047304" y="7511194"/>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69" name="Shape 169"/>
          <p:cNvSpPr/>
          <p:nvPr/>
        </p:nvSpPr>
        <p:spPr>
          <a:xfrm>
            <a:off x="7463277" y="7511194"/>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70" name="Shape 170"/>
          <p:cNvSpPr/>
          <p:nvPr/>
        </p:nvSpPr>
        <p:spPr>
          <a:xfrm>
            <a:off x="6631331" y="7142438"/>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a:r>
              <a:t>v</a:t>
            </a:r>
          </a:p>
        </p:txBody>
      </p:sp>
      <p:sp>
        <p:nvSpPr>
          <p:cNvPr id="171" name="Shape 171"/>
          <p:cNvSpPr/>
          <p:nvPr/>
        </p:nvSpPr>
        <p:spPr>
          <a:xfrm>
            <a:off x="7047304" y="7142438"/>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72" name="Shape 172"/>
          <p:cNvSpPr/>
          <p:nvPr/>
        </p:nvSpPr>
        <p:spPr>
          <a:xfrm>
            <a:off x="7463278" y="7142438"/>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73" name="Shape 173"/>
          <p:cNvSpPr/>
          <p:nvPr/>
        </p:nvSpPr>
        <p:spPr>
          <a:xfrm>
            <a:off x="6215358" y="7511194"/>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74" name="Shape 174"/>
          <p:cNvSpPr/>
          <p:nvPr/>
        </p:nvSpPr>
        <p:spPr>
          <a:xfrm>
            <a:off x="7879251" y="7511194"/>
            <a:ext cx="308570" cy="283002"/>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75" name="Shape 175"/>
          <p:cNvSpPr/>
          <p:nvPr/>
        </p:nvSpPr>
        <p:spPr>
          <a:xfrm>
            <a:off x="7047304" y="6773681"/>
            <a:ext cx="308570" cy="283003"/>
          </a:xfrm>
          <a:prstGeom prst="ellipse">
            <a:avLst/>
          </a:prstGeom>
          <a:solidFill>
            <a:schemeClr val="accent5"/>
          </a:solidFill>
          <a:ln w="38100">
            <a:solidFill>
              <a:srgbClr val="000000"/>
            </a:solidFill>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76" name="Shape 176"/>
          <p:cNvSpPr/>
          <p:nvPr/>
        </p:nvSpPr>
        <p:spPr>
          <a:xfrm flipV="1">
            <a:off x="6545897" y="2955756"/>
            <a:ext cx="1" cy="5489193"/>
          </a:xfrm>
          <a:prstGeom prst="line">
            <a:avLst/>
          </a:prstGeom>
          <a:ln w="50800">
            <a:solidFill>
              <a:schemeClr val="accent2"/>
            </a:solidFill>
            <a:miter lim="400000"/>
          </a:ln>
        </p:spPr>
        <p:txBody>
          <a:bodyPr lIns="50800" tIns="50800" rIns="50800" bIns="50800" anchor="ctr"/>
          <a:lstStyle/>
          <a:p>
            <a:pPr>
              <a:defRPr sz="2400"/>
            </a:pPr>
          </a:p>
        </p:txBody>
      </p:sp>
      <p:sp>
        <p:nvSpPr>
          <p:cNvPr id="177" name="Shape 177"/>
          <p:cNvSpPr/>
          <p:nvPr/>
        </p:nvSpPr>
        <p:spPr>
          <a:xfrm>
            <a:off x="5314305" y="8557919"/>
            <a:ext cx="2376190" cy="6477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True value</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title"/>
          </p:nvPr>
        </p:nvSpPr>
        <p:spPr>
          <a:prstGeom prst="rect">
            <a:avLst/>
          </a:prstGeom>
        </p:spPr>
        <p:txBody>
          <a:bodyPr/>
          <a:lstStyle/>
          <a:p>
            <a:pPr/>
            <a:r>
              <a:t>Clustering</a:t>
            </a:r>
          </a:p>
        </p:txBody>
      </p:sp>
      <p:sp>
        <p:nvSpPr>
          <p:cNvPr id="180" name="Shape 180"/>
          <p:cNvSpPr/>
          <p:nvPr>
            <p:ph type="body" idx="1"/>
          </p:nvPr>
        </p:nvSpPr>
        <p:spPr>
          <a:prstGeom prst="rect">
            <a:avLst/>
          </a:prstGeom>
        </p:spPr>
        <p:txBody>
          <a:bodyPr/>
          <a:lstStyle/>
          <a:p>
            <a:pPr marL="413384" indent="-413384" defTabSz="543305">
              <a:spcBef>
                <a:spcPts val="3900"/>
              </a:spcBef>
              <a:defRPr sz="3348"/>
            </a:pPr>
            <a:r>
              <a:t>Participants in naturally occurring groups (e.g. schools)</a:t>
            </a:r>
          </a:p>
          <a:p>
            <a:pPr marL="413384" indent="-413384" defTabSz="543305">
              <a:spcBef>
                <a:spcPts val="3900"/>
              </a:spcBef>
              <a:defRPr sz="3348"/>
            </a:pPr>
            <a:r>
              <a:t>Participants are in experimental groups (e.g. social psych experiments with interaction)</a:t>
            </a:r>
          </a:p>
          <a:p>
            <a:pPr marL="413384" indent="-413384" defTabSz="543305">
              <a:spcBef>
                <a:spcPts val="3900"/>
              </a:spcBef>
              <a:defRPr sz="3348"/>
            </a:pPr>
            <a:r>
              <a:t>Repeated measures are taken from a single participant</a:t>
            </a:r>
          </a:p>
          <a:p>
            <a:pPr marL="413384" indent="-413384" defTabSz="543305">
              <a:spcBef>
                <a:spcPts val="3900"/>
              </a:spcBef>
              <a:defRPr sz="3348"/>
            </a:pPr>
            <a:r>
              <a:t>Repeated observations are taken of a single stimulus</a:t>
            </a:r>
          </a:p>
          <a:p>
            <a:pPr marL="413384" indent="-413384" defTabSz="543305">
              <a:spcBef>
                <a:spcPts val="3900"/>
              </a:spcBef>
              <a:defRPr sz="3348"/>
            </a:pPr>
            <a:r>
              <a:t>The same person is measured across time</a:t>
            </a:r>
          </a:p>
          <a:p>
            <a:pPr marL="413384" indent="-413384" defTabSz="543305">
              <a:spcBef>
                <a:spcPts val="3900"/>
              </a:spcBef>
              <a:defRPr sz="3348"/>
            </a:pPr>
            <a:r>
              <a:t>A person’s friends all rate them on some trait</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title"/>
          </p:nvPr>
        </p:nvSpPr>
        <p:spPr>
          <a:prstGeom prst="rect">
            <a:avLst/>
          </a:prstGeom>
        </p:spPr>
        <p:txBody>
          <a:bodyPr/>
          <a:lstStyle>
            <a:lvl1pPr defTabSz="543305">
              <a:defRPr sz="7440"/>
            </a:lvl1pPr>
          </a:lstStyle>
          <a:p>
            <a:pPr/>
            <a:r>
              <a:t>Participants within groups</a:t>
            </a:r>
          </a:p>
        </p:txBody>
      </p:sp>
      <p:sp>
        <p:nvSpPr>
          <p:cNvPr id="183" name="Shape 183"/>
          <p:cNvSpPr/>
          <p:nvPr>
            <p:ph type="body" idx="1"/>
          </p:nvPr>
        </p:nvSpPr>
        <p:spPr>
          <a:prstGeom prst="rect">
            <a:avLst/>
          </a:prstGeom>
        </p:spPr>
        <p:txBody>
          <a:bodyPr/>
          <a:lstStyle/>
          <a:p>
            <a:pPr/>
            <a:r>
              <a:t>You’ve already seen why we need to model random intercepts for naturally occurring groups (e.g. classes and schools)</a:t>
            </a:r>
          </a:p>
          <a:p>
            <a:pPr/>
            <a:r>
              <a:t>We also need to model them for experimental groups where there could be clustering.</a:t>
            </a:r>
          </a:p>
          <a:p>
            <a:pPr/>
            <a:r>
              <a:t>Even if our manipulation is at the group level, we still need to account for the effects of clustering</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title"/>
          </p:nvPr>
        </p:nvSpPr>
        <p:spPr>
          <a:prstGeom prst="rect">
            <a:avLst/>
          </a:prstGeom>
        </p:spPr>
        <p:txBody>
          <a:bodyPr/>
          <a:lstStyle>
            <a:lvl1pPr defTabSz="519937">
              <a:defRPr sz="7119"/>
            </a:lvl1pPr>
          </a:lstStyle>
          <a:p>
            <a:pPr/>
            <a:r>
              <a:t>Repeated measures anova</a:t>
            </a:r>
          </a:p>
        </p:txBody>
      </p:sp>
      <p:sp>
        <p:nvSpPr>
          <p:cNvPr id="186" name="Shape 186"/>
          <p:cNvSpPr/>
          <p:nvPr>
            <p:ph type="body" idx="1"/>
          </p:nvPr>
        </p:nvSpPr>
        <p:spPr>
          <a:prstGeom prst="rect">
            <a:avLst/>
          </a:prstGeom>
        </p:spPr>
        <p:txBody>
          <a:bodyPr/>
          <a:lstStyle/>
          <a:p>
            <a:pPr/>
            <a:r>
              <a:t>Simple case where a few observations are clustered within each participant</a:t>
            </a:r>
          </a:p>
          <a:p>
            <a:pPr/>
            <a:r>
              <a:t>Modelling a random intercept for participant controls for this clustering</a:t>
            </a:r>
          </a:p>
          <a:p>
            <a:pPr/>
            <a:r>
              <a:t>Increases our power, since IV varies entirely within-individual, so can separate out noise at level 2</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p>
            <a:pPr/>
            <a:r>
              <a:t>Longitudinal designs</a:t>
            </a:r>
          </a:p>
        </p:txBody>
      </p:sp>
      <p:sp>
        <p:nvSpPr>
          <p:cNvPr id="189" name="Shape 189"/>
          <p:cNvSpPr/>
          <p:nvPr>
            <p:ph type="body" idx="1"/>
          </p:nvPr>
        </p:nvSpPr>
        <p:spPr>
          <a:prstGeom prst="rect">
            <a:avLst/>
          </a:prstGeom>
        </p:spPr>
        <p:txBody>
          <a:bodyPr/>
          <a:lstStyle/>
          <a:p>
            <a:pPr/>
            <a:r>
              <a:t>Similar to repeated measures anova, we model a random intercept for each participant to control for clustering</a:t>
            </a:r>
          </a:p>
          <a:p>
            <a:pPr/>
            <a:r>
              <a:t>But here we are interested in the fixed effects of time</a:t>
            </a:r>
          </a:p>
          <a:p>
            <a:pPr/>
            <a:r>
              <a:t>Often also interested in interactions of time with person-level variables (conditional growth models)</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title"/>
          </p:nvPr>
        </p:nvSpPr>
        <p:spPr>
          <a:prstGeom prst="rect">
            <a:avLst/>
          </a:prstGeom>
        </p:spPr>
        <p:txBody>
          <a:bodyPr/>
          <a:lstStyle>
            <a:lvl1pPr defTabSz="502412">
              <a:defRPr sz="6880"/>
            </a:lvl1pPr>
          </a:lstStyle>
          <a:p>
            <a:pPr/>
            <a:r>
              <a:t>Limits of thinking in ‘nesting’</a:t>
            </a:r>
          </a:p>
        </p:txBody>
      </p:sp>
      <p:sp>
        <p:nvSpPr>
          <p:cNvPr id="192" name="Shape 192"/>
          <p:cNvSpPr/>
          <p:nvPr>
            <p:ph type="body" idx="1"/>
          </p:nvPr>
        </p:nvSpPr>
        <p:spPr>
          <a:prstGeom prst="rect">
            <a:avLst/>
          </a:prstGeom>
        </p:spPr>
        <p:txBody>
          <a:bodyPr/>
          <a:lstStyle/>
          <a:p>
            <a:pPr/>
            <a:r>
              <a:t>MLM is often taught through the concept of nesting, where level 1 observations are nested within level 2, possibly nested within level 3</a:t>
            </a:r>
          </a:p>
          <a:p>
            <a:pPr/>
            <a:r>
              <a:t>This is the origin of the term sometimes used ‘Hierarchical Linear Modelling’. This is a limiting term because hierarchical data are just a subset of what can be handled with mixed effects models.</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