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Longitudinal data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centering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Purely within-group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0" name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426" y="2234019"/>
            <a:ext cx="12071948" cy="7503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MLM with GMC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175" y="2445766"/>
            <a:ext cx="11612450" cy="7218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Within-group centering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825" y="2466202"/>
            <a:ext cx="11487150" cy="7140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MLM and within-group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2" name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85" y="2734236"/>
            <a:ext cx="11287630" cy="7016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does it matter?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choice of grand mean or within-group centering only matters:</a:t>
            </a:r>
          </a:p>
          <a:p>
            <a:pPr lvl="1"/>
            <a:r>
              <a:t>For level 1 independent variables that vary across level 2 units</a:t>
            </a:r>
          </a:p>
          <a:p>
            <a:pPr lvl="1"/>
            <a:r>
              <a:t>Thus, doesn’t matter in repeated measures designs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does it matter?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7874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The choice of grand mean or within-group centering </a:t>
            </a:r>
            <a:r>
              <a:rPr i="1"/>
              <a:t>often</a:t>
            </a:r>
            <a:r>
              <a:t> matters:</a:t>
            </a:r>
          </a:p>
          <a:p>
            <a:pPr lvl="1" marL="720090" indent="-360045" defTabSz="473201">
              <a:spcBef>
                <a:spcPts val="3400"/>
              </a:spcBef>
              <a:defRPr sz="2916"/>
            </a:pPr>
            <a:r>
              <a:t>For studies with people nested within groups, if at least one IV is an individual difference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The choice of grand mean or within-group centering </a:t>
            </a:r>
            <a:r>
              <a:rPr i="1"/>
              <a:t>really</a:t>
            </a:r>
            <a:r>
              <a:t> matters:</a:t>
            </a:r>
          </a:p>
          <a:p>
            <a:pPr lvl="1" marL="720090" indent="-360045" defTabSz="473201">
              <a:spcBef>
                <a:spcPts val="3400"/>
              </a:spcBef>
              <a:defRPr sz="2916"/>
            </a:pPr>
            <a:r>
              <a:t>For studies with multiple observations of each person (e.g. ESM, daily diary, longitudinal), if at least one IV is an individual difference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Group-mean centering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Separate out questions like:</a:t>
            </a:r>
          </a:p>
          <a:p>
            <a:pPr lvl="1"/>
            <a:r>
              <a:t>Do students with higher SES achieve more, or do schools with higher average SES have higher achieving students</a:t>
            </a:r>
          </a:p>
          <a:p>
            <a:pPr lvl="1"/>
            <a:r>
              <a:t>Are people more anxious on days when they are more depressed, or are depressed people more anxious?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Group-mean centering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Especially important for cross-level or level 1 interactions</a:t>
            </a:r>
          </a:p>
          <a:p>
            <a:pPr/>
            <a:r>
              <a:t>With grand mean centering, level 1 slopes are blends of level 1 and level 2. </a:t>
            </a:r>
          </a:p>
          <a:p>
            <a:pPr/>
            <a:r>
              <a:t>Which means interactions with them will be even more difficult to interpret.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Rules of thumb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Group-mean centre your level 1 (continuous) predictors unless they only vary within level</a:t>
            </a:r>
          </a:p>
          <a:p>
            <a:pPr/>
            <a:r>
              <a:t>Grand-mean centre level 2 predictors (so that interactions with them are interpretable)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Alternatives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Can add the level 2 mean on your level 1 predictor to your model. If you do this with your level 1 predictor grand mean centered:</a:t>
            </a:r>
          </a:p>
          <a:p>
            <a:pPr/>
            <a:r>
              <a:t>At level 1, this is the same as group-mean centering</a:t>
            </a:r>
          </a:p>
          <a:p>
            <a:pPr/>
            <a:r>
              <a:t>At level 2, you’ll estimate the group-level effect, controlling for level 1 effects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Centering in MLM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Centering our independent variables gives us a meaningful intercept</a:t>
            </a:r>
          </a:p>
          <a:p>
            <a:pPr/>
            <a:r>
              <a:t>In normal linear regression, centering is mainly important when we have interactions in the model.</a:t>
            </a:r>
          </a:p>
          <a:p>
            <a:pPr/>
            <a:r>
              <a:t>Because with interactions, each simple effect is calculated at the zero value of the other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Alternatives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Can add the level 2 mean on your level 1 predictor to your model. If you do this with your level 1 predictor group mean centered: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At level 1, this is the same as group-mean centering (well, it </a:t>
            </a:r>
            <a:r>
              <a:rPr i="1"/>
              <a:t>is</a:t>
            </a:r>
            <a:r>
              <a:t> group-mean centering)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At level 2, you’ll estimate the group-level effect, ignoring level 1 effects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This assumes that within and between group effects are completely separable - i.e., no group-level differences could be caused by aggregate level 1 effects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Alternatives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method you use depends on theory</a:t>
            </a:r>
          </a:p>
          <a:p>
            <a:pPr/>
            <a:r>
              <a:t>If you think your level 1 effect is about position relative to the group only then you might choose the second option.</a:t>
            </a:r>
          </a:p>
          <a:p>
            <a:pPr lvl="1"/>
            <a:r>
              <a:t>e.g. Being the highest in your group on workload causes stress, but absolute workload doesn’t matter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 only include the level 1 predictor in the model, and it varies across level 2 units, group-mean center it</a:t>
            </a:r>
          </a:p>
          <a:p>
            <a:pPr/>
            <a:r>
              <a:t>If you include the level 2 mean of your predictor in the model, then use the grand-mean centered level 1 predictor</a:t>
            </a:r>
          </a:p>
          <a:p>
            <a:pPr lvl="1"/>
            <a:r>
              <a:t>Unless you want to investigate a level 2 process you think is entirely separable from your within-group process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Longitudinal data analysis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Special case of MLM</a:t>
            </a:r>
          </a:p>
          <a:p>
            <a:pPr/>
            <a:r>
              <a:t>Time points within individuals</a:t>
            </a:r>
          </a:p>
          <a:p>
            <a:pPr/>
            <a:r>
              <a:t>Growth models, intervention studies, experience sampling, daily diary surveys, etc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Unconditional growth model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Simplest form of analysis - has time as a fixed effect and controls for person level clustering</a:t>
            </a:r>
          </a:p>
          <a:p>
            <a:pPr/>
            <a:r>
              <a:t>No need to centre time by group (person) since it’s within-individuals </a:t>
            </a:r>
          </a:p>
          <a:p>
            <a:pPr/>
            <a:r>
              <a:t>Time is centered so that the first time point is 0 - this gives meaningful intercepts, especially for interactions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Conditional growth model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More complex form of analysis - specifies a cross-level interaction, where we test whether some person-level difference or manipulation affects the rate of change</a:t>
            </a:r>
          </a:p>
          <a:p>
            <a:pPr/>
            <a:r>
              <a:t>If the IV is at the person level, grand mean center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Within-person models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Can also look at models of change within-person, where both IV and DV change at each time point.</a:t>
            </a:r>
          </a:p>
          <a:p>
            <a:pPr/>
            <a:r>
              <a:rPr u="sng"/>
              <a:t>Cross-sectional:</a:t>
            </a:r>
            <a:r>
              <a:t> </a:t>
            </a:r>
          </a:p>
          <a:p>
            <a:pPr lvl="1"/>
            <a:r>
              <a:t>Do changes in the IV co-occur with increases in the DV?</a:t>
            </a:r>
          </a:p>
          <a:p>
            <a:pPr/>
            <a:r>
              <a:t>Want to group-mean center (within person) so you’re asking about the effects of change within people, removing individual differences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Within-person models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Can also look at models of change within-person, where both IV and DV change at each time point.</a:t>
            </a:r>
          </a:p>
          <a:p>
            <a:pPr/>
            <a:r>
              <a:rPr u="sng"/>
              <a:t>Lagged:</a:t>
            </a:r>
            <a:r>
              <a:t> </a:t>
            </a:r>
          </a:p>
          <a:p>
            <a:pPr lvl="1"/>
            <a:r>
              <a:t>Do changes in the IV at T(n) predict changes in the DV at T(n+1)?</a:t>
            </a:r>
          </a:p>
          <a:p>
            <a:pPr/>
            <a:r>
              <a:t>Need to create lagged versions of IVs to predict the current time’s DV score.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this looks in R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Unconditional growth model</a:t>
            </a:r>
          </a:p>
          <a:p>
            <a:pPr lvl="1"/>
            <a:r>
              <a:t>lmer(height ~ time + (1|person))</a:t>
            </a:r>
          </a:p>
          <a:p>
            <a:pPr/>
            <a:r>
              <a:t>Conditional growth model</a:t>
            </a:r>
          </a:p>
          <a:p>
            <a:pPr lvl="1"/>
            <a:r>
              <a:t>lmer(height ~ time*gender + (1|person))</a:t>
            </a:r>
          </a:p>
          <a:p>
            <a:pPr lvl="1"/>
            <a:r>
              <a:t>Technically a cross-level interaction with a level 2 (person-level) predictor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How this looks in R: Models of change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Cross-sectional (within person IV, group-mean centered)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lmer(happiness ~ sugar.c + (1|person))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Lagged (within person IV, group-mean centered, lagged)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lmer(happiness ~ sugar.c_lag + (1|person))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lmer(happiness ~ sugar.c_lag + sugar.c + (1|person))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Centering in MLM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Centering in MLM is a lot more important than in ordinary regression, as it can change the meaning of our analysis substantially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We have two options for centering that do quite different things to our level 1 IVs: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Grand-mean centering - center relative to the grand mean (normal centering) 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Group-mean centering - center relative to the level 2 group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advanced models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1"/>
            <a:r>
              <a:t>lmer(happiness ~ sugar + sugar.mean + (1|person) + (1|day))</a:t>
            </a:r>
          </a:p>
          <a:p>
            <a:pPr lvl="1"/>
            <a:r>
              <a:t>Here we simultaneously predict happiness from blood sugar (grand mean centered) and the person’s mean blood sugar</a:t>
            </a:r>
          </a:p>
          <a:p>
            <a:pPr lvl="1"/>
            <a:r>
              <a:t>Allows us to look at within and between person effects simultaneously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advanced models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1"/>
            <a:r>
              <a:t>lmer(outcome ~ manip*individual.diff*time + (1|person))</a:t>
            </a:r>
          </a:p>
          <a:p>
            <a:pPr lvl="1"/>
            <a:r>
              <a:t>Here we have a conditional growth model, but it’s conditional on an interaction.</a:t>
            </a:r>
          </a:p>
          <a:p>
            <a:pPr lvl="1"/>
            <a:r>
              <a:t>We’re examining whether a manipulation affects change over time, but also whether that effect might depend on some individual difference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models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Latent growth models and cross-lagged panel models</a:t>
            </a:r>
          </a:p>
          <a:p>
            <a:pPr/>
            <a:r>
              <a:t>Both of these are usually implemented using structural equation modelling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Why does centering matter?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I mentioned MLM is like fitting a separate regression within each group, with its own intercept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This is true, but: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When we do this with a dummy-coded group factor in normal regression, between-group differences in the DV are removed from the model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In MLM, these differences are still present as (random) errors to be minimized, and so are part of the model.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that mean?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MLM tries to create the optimal balance of using within-group and between-group information to create a pooled regression estimate</a:t>
            </a:r>
          </a:p>
          <a:p>
            <a:pPr/>
            <a:r>
              <a:t>This maximises information when relationships between the IV and the DV at level 2 are simply the results of level 1 effects acting at the group level.</a:t>
            </a:r>
          </a:p>
          <a:p>
            <a:pPr/>
            <a:r>
              <a:t>Example: Within and between-county differences in soil uranium content predicting measured radon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Why does centering matter?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However, if separate effects are occurring at the within-group and between-group (or level 1 and level 2) levels: </a:t>
            </a:r>
          </a:p>
          <a:p>
            <a:pPr lvl="1"/>
            <a:r>
              <a:t>The single IV parameter in MLM will try to pool between them</a:t>
            </a:r>
          </a:p>
          <a:p>
            <a:pPr lvl="1"/>
            <a:r>
              <a:t>Can result in regression estimates that are uninterpretable mix of within and between-group variation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workload and wellbeing in organisational groups (Enders &amp; Tofighi, 2007)</a:t>
            </a:r>
          </a:p>
          <a:p>
            <a:pPr/>
            <a:r>
              <a:t>Workload varies within, but also between groups</a:t>
            </a:r>
          </a:p>
          <a:p>
            <a:pPr/>
            <a:r>
              <a:t>There are relationships at both the group and individual level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252" y="2266083"/>
            <a:ext cx="11958296" cy="7433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Ordinary regression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6" name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564" y="2285104"/>
            <a:ext cx="11965672" cy="7437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