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6f21142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6f21142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596933e6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596933e6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c0d83a4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c0d83a4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c0d83a4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c0d83a4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596933e65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596933e65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b6b538c9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b6b538c9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b6b538c9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b6b538c9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6f21142c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6f21142c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b6b538c9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b6b538c9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6f21142c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6f21142c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c1c5731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c1c5731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b6b538c9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1b6b538c9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596933e65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d596933e65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b6b538c9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1b6b538c9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1b6b538c93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1b6b538c93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1b6b538c9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1b6b538c9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16f21142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16f21142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6f21142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16f21142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5bfe936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5bfe936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Hello my name is Anthony and I will be going over the backend development, terminology and the steps we took to ensure that oour application worked properly.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APIs, or Application Programming Interfaces, play a crucial role in our budget app by enabling seamless communication between the client-side interface and the backend where the app’s logic and data reside. Essentially, APIs act as a bridge, allowing users to interact with the application without needing to understand or directly engage with the underlying technical complexities. For example, through our API, users can retrieve or modify important data such as budgets, expenses, and incomes, making the app dynamic and interactive.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practice, APIs expose the application’s key features through specific endpoints. These endpoints serve as access points for actions that the app can perform, ensuring the front-end can communicate effectively with the backend. APIs rely on HTTP methods to handle different operations. For instance, the </a:t>
            </a:r>
            <a:r>
              <a:rPr b="1" lang="en">
                <a:solidFill>
                  <a:schemeClr val="dk1"/>
                </a:solidFill>
              </a:rPr>
              <a:t>GET</a:t>
            </a:r>
            <a:r>
              <a:rPr lang="en">
                <a:solidFill>
                  <a:schemeClr val="dk1"/>
                </a:solidFill>
              </a:rPr>
              <a:t> method retrieves data, such as displaying a user’s expense history. The </a:t>
            </a:r>
            <a:r>
              <a:rPr b="1" lang="en">
                <a:solidFill>
                  <a:schemeClr val="dk1"/>
                </a:solidFill>
              </a:rPr>
              <a:t>POST</a:t>
            </a:r>
            <a:r>
              <a:rPr lang="en">
                <a:solidFill>
                  <a:schemeClr val="dk1"/>
                </a:solidFill>
              </a:rPr>
              <a:t> method is used to create new data, like adding a new income entry. When users need to update existing data, such as modifying a budget category, the </a:t>
            </a:r>
            <a:r>
              <a:rPr b="1" lang="en">
                <a:solidFill>
                  <a:schemeClr val="dk1"/>
                </a:solidFill>
              </a:rPr>
              <a:t>PUT</a:t>
            </a:r>
            <a:r>
              <a:rPr lang="en">
                <a:solidFill>
                  <a:schemeClr val="dk1"/>
                </a:solidFill>
              </a:rPr>
              <a:t> method comes into play. Finally, the </a:t>
            </a:r>
            <a:r>
              <a:rPr b="1" lang="en">
                <a:solidFill>
                  <a:schemeClr val="dk1"/>
                </a:solidFill>
              </a:rPr>
              <a:t>DELETE</a:t>
            </a:r>
            <a:r>
              <a:rPr lang="en">
                <a:solidFill>
                  <a:schemeClr val="dk1"/>
                </a:solidFill>
              </a:rPr>
              <a:t> method allows users to remove data, like deleting an old expense record they no longer need.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By leveraging these methods, the API ensures a smooth flow of information, enabling users to engage with the app’s core functionality intuitively and efficiently. This makes the API a vital component for connecting the front-end experience with the backend logic and delivering a seamless, user-focused application.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9c1779d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9c1779d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Endpoints are specific URLs that provide access to particular resources or functions within an API. They serve as the connection points where the front-end or other clients can request data or perform actions. In our application, the key endpoints include </a:t>
            </a:r>
            <a:r>
              <a:rPr lang="en">
                <a:solidFill>
                  <a:srgbClr val="188038"/>
                </a:solidFill>
                <a:latin typeface="Roboto Mono"/>
                <a:ea typeface="Roboto Mono"/>
                <a:cs typeface="Roboto Mono"/>
                <a:sym typeface="Roboto Mono"/>
              </a:rPr>
              <a:t>/budget</a:t>
            </a:r>
            <a:r>
              <a:rPr lang="en">
                <a:solidFill>
                  <a:schemeClr val="dk1"/>
                </a:solidFill>
              </a:rPr>
              <a:t>, </a:t>
            </a:r>
            <a:r>
              <a:rPr lang="en">
                <a:solidFill>
                  <a:srgbClr val="188038"/>
                </a:solidFill>
                <a:latin typeface="Roboto Mono"/>
                <a:ea typeface="Roboto Mono"/>
                <a:cs typeface="Roboto Mono"/>
                <a:sym typeface="Roboto Mono"/>
              </a:rPr>
              <a:t>/expenses</a:t>
            </a:r>
            <a:r>
              <a:rPr lang="en">
                <a:solidFill>
                  <a:schemeClr val="dk1"/>
                </a:solidFill>
              </a:rPr>
              <a:t>, </a:t>
            </a:r>
            <a:r>
              <a:rPr lang="en">
                <a:solidFill>
                  <a:srgbClr val="188038"/>
                </a:solidFill>
                <a:latin typeface="Roboto Mono"/>
                <a:ea typeface="Roboto Mono"/>
                <a:cs typeface="Roboto Mono"/>
                <a:sym typeface="Roboto Mono"/>
              </a:rPr>
              <a:t>/income</a:t>
            </a:r>
            <a:r>
              <a:rPr lang="en">
                <a:solidFill>
                  <a:schemeClr val="dk1"/>
                </a:solidFill>
              </a:rPr>
              <a:t>, </a:t>
            </a:r>
            <a:r>
              <a:rPr lang="en">
                <a:solidFill>
                  <a:srgbClr val="188038"/>
                </a:solidFill>
                <a:latin typeface="Roboto Mono"/>
                <a:ea typeface="Roboto Mono"/>
                <a:cs typeface="Roboto Mono"/>
                <a:sym typeface="Roboto Mono"/>
              </a:rPr>
              <a:t>/repaymentPlan</a:t>
            </a:r>
            <a:r>
              <a:rPr lang="en">
                <a:solidFill>
                  <a:schemeClr val="dk1"/>
                </a:solidFill>
              </a:rPr>
              <a:t>, </a:t>
            </a:r>
            <a:r>
              <a:rPr lang="en">
                <a:solidFill>
                  <a:srgbClr val="188038"/>
                </a:solidFill>
                <a:latin typeface="Roboto Mono"/>
                <a:ea typeface="Roboto Mono"/>
                <a:cs typeface="Roboto Mono"/>
                <a:sym typeface="Roboto Mono"/>
              </a:rPr>
              <a:t>/savings</a:t>
            </a:r>
            <a:r>
              <a:rPr lang="en">
                <a:solidFill>
                  <a:schemeClr val="dk1"/>
                </a:solidFill>
              </a:rPr>
              <a:t>, and </a:t>
            </a:r>
            <a:r>
              <a:rPr lang="en">
                <a:solidFill>
                  <a:srgbClr val="188038"/>
                </a:solidFill>
                <a:latin typeface="Roboto Mono"/>
                <a:ea typeface="Roboto Mono"/>
                <a:cs typeface="Roboto Mono"/>
                <a:sym typeface="Roboto Mono"/>
              </a:rPr>
              <a:t>/users</a:t>
            </a:r>
            <a:r>
              <a:rPr lang="en">
                <a:solidFill>
                  <a:schemeClr val="dk1"/>
                </a:solidFill>
              </a:rPr>
              <a:t>. Each of these endpoints is designed to handle a specific aspect of the app’s functionality, ensuring that users can interact with the data they need efficiently. For instance, </a:t>
            </a:r>
            <a:r>
              <a:rPr lang="en">
                <a:solidFill>
                  <a:srgbClr val="188038"/>
                </a:solidFill>
                <a:latin typeface="Roboto Mono"/>
                <a:ea typeface="Roboto Mono"/>
                <a:cs typeface="Roboto Mono"/>
                <a:sym typeface="Roboto Mono"/>
              </a:rPr>
              <a:t>/budget</a:t>
            </a:r>
            <a:r>
              <a:rPr lang="en">
                <a:solidFill>
                  <a:schemeClr val="dk1"/>
                </a:solidFill>
              </a:rPr>
              <a:t> might be used to fetch or update overall budgeting information, while </a:t>
            </a:r>
            <a:r>
              <a:rPr lang="en">
                <a:solidFill>
                  <a:srgbClr val="188038"/>
                </a:solidFill>
                <a:latin typeface="Roboto Mono"/>
                <a:ea typeface="Roboto Mono"/>
                <a:cs typeface="Roboto Mono"/>
                <a:sym typeface="Roboto Mono"/>
              </a:rPr>
              <a:t>/expenses</a:t>
            </a:r>
            <a:r>
              <a:rPr lang="en">
                <a:solidFill>
                  <a:schemeClr val="dk1"/>
                </a:solidFill>
              </a:rPr>
              <a:t> and </a:t>
            </a:r>
            <a:r>
              <a:rPr lang="en">
                <a:solidFill>
                  <a:srgbClr val="188038"/>
                </a:solidFill>
                <a:latin typeface="Roboto Mono"/>
                <a:ea typeface="Roboto Mono"/>
                <a:cs typeface="Roboto Mono"/>
                <a:sym typeface="Roboto Mono"/>
              </a:rPr>
              <a:t>/income</a:t>
            </a:r>
            <a:r>
              <a:rPr lang="en">
                <a:solidFill>
                  <a:schemeClr val="dk1"/>
                </a:solidFill>
              </a:rPr>
              <a:t> handle the detailed tracking of spending and earnings.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streamline the process of exploring and interacting with our API, we will use Swagger UI. Swagger UI is an open-source tool that allows developers and users to visualize the API’s structure and interact with it directly in a web interface. It simplifies testing and understanding the API by providing a clear, interactive documentation format. With Swagger UI, developers can ensure that the endpoints function as intended while making it easier for others to understand and work with the API. This tool is especially helpful for collaboration and quality assurance as we develop the app further.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6f21142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16f21142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Entities are a crucial aspect of application development, as they represent the core data model or objects and are often mapped directly to database tables. In this project, entities are implemented as Java classes, which define how they are mapped to specific data structures. These entities establish the attributes of the data model, such as IDs, names, and categories, providing a structured and organized way to handle data within the application.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project includes a total of six entities, each serving a distinct purpose. One of the most important is the </a:t>
            </a:r>
            <a:r>
              <a:rPr b="1" lang="en">
                <a:solidFill>
                  <a:schemeClr val="dk1"/>
                </a:solidFill>
              </a:rPr>
              <a:t>Users</a:t>
            </a:r>
            <a:r>
              <a:rPr lang="en">
                <a:solidFill>
                  <a:schemeClr val="dk1"/>
                </a:solidFill>
              </a:rPr>
              <a:t> entity. This entity defines the type of user profile and includes various attributes, such as the user’s name, email, and authorization credentials. As an essential entity, it plays a key role in maintaining personal information while ensuring secure data management for the application.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Users</a:t>
            </a:r>
            <a:r>
              <a:rPr lang="en">
                <a:solidFill>
                  <a:schemeClr val="dk1"/>
                </a:solidFill>
              </a:rPr>
              <a:t> entity comprises several fields: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Id</a:t>
            </a:r>
            <a:r>
              <a:rPr lang="en">
                <a:solidFill>
                  <a:schemeClr val="dk1"/>
                </a:solidFill>
              </a:rPr>
              <a:t>: A unique identifier for each user.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Username</a:t>
            </a:r>
            <a:r>
              <a:rPr lang="en">
                <a:solidFill>
                  <a:schemeClr val="dk1"/>
                </a:solidFill>
              </a:rPr>
              <a:t>: The user’s display or account name.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Email</a:t>
            </a:r>
            <a:r>
              <a:rPr lang="en">
                <a:solidFill>
                  <a:schemeClr val="dk1"/>
                </a:solidFill>
              </a:rPr>
              <a:t>: Used for communication and account-related functionalities.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Age</a:t>
            </a:r>
            <a:r>
              <a:rPr lang="en">
                <a:solidFill>
                  <a:schemeClr val="dk1"/>
                </a:solidFill>
              </a:rPr>
              <a:t>: Tracks the user’s age, potentially for personalization or analytics.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totalIncome</a:t>
            </a:r>
            <a:r>
              <a:rPr lang="en">
                <a:solidFill>
                  <a:schemeClr val="dk1"/>
                </a:solidFill>
              </a:rPr>
              <a:t>: Represents the user’s total income, integral to budgeting features.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totalExpenses</a:t>
            </a:r>
            <a:r>
              <a:rPr lang="en">
                <a:solidFill>
                  <a:schemeClr val="dk1"/>
                </a:solidFill>
              </a:rPr>
              <a:t>: Records the total spending of the user to monitor financial activity.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Sal</a:t>
            </a:r>
            <a:r>
              <a:rPr lang="en">
                <a:solidFill>
                  <a:schemeClr val="dk1"/>
                </a:solidFill>
              </a:rPr>
              <a:t>: Likely referring to salary or recurring income.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Hash</a:t>
            </a:r>
            <a:r>
              <a:rPr lang="en">
                <a:solidFill>
                  <a:schemeClr val="dk1"/>
                </a:solidFill>
              </a:rPr>
              <a:t>: Ensures the secure handling of sensitive data, such as passwords.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By organizing the application’s data through entities like </a:t>
            </a:r>
            <a:r>
              <a:rPr b="1" lang="en">
                <a:solidFill>
                  <a:schemeClr val="dk1"/>
                </a:solidFill>
              </a:rPr>
              <a:t>Users</a:t>
            </a:r>
            <a:r>
              <a:rPr lang="en">
                <a:solidFill>
                  <a:schemeClr val="dk1"/>
                </a:solidFill>
              </a:rPr>
              <a:t>, we ensure a clear, reliable, and scalable structure for the project. These entities facilitate seamless data management, enhance security, and lay the groundwork for robust application functionality.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596933e6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596933e6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9c1779d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19c1779d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Entities like </a:t>
            </a:r>
            <a:r>
              <a:rPr b="1" lang="en">
                <a:solidFill>
                  <a:schemeClr val="dk1"/>
                </a:solidFill>
              </a:rPr>
              <a:t>Budget</a:t>
            </a:r>
            <a:r>
              <a:rPr lang="en">
                <a:solidFill>
                  <a:schemeClr val="dk1"/>
                </a:solidFill>
              </a:rPr>
              <a:t>, </a:t>
            </a:r>
            <a:r>
              <a:rPr b="1" lang="en">
                <a:solidFill>
                  <a:schemeClr val="dk1"/>
                </a:solidFill>
              </a:rPr>
              <a:t>Expenses</a:t>
            </a:r>
            <a:r>
              <a:rPr lang="en">
                <a:solidFill>
                  <a:schemeClr val="dk1"/>
                </a:solidFill>
              </a:rPr>
              <a:t>, and </a:t>
            </a:r>
            <a:r>
              <a:rPr b="1" lang="en">
                <a:solidFill>
                  <a:schemeClr val="dk1"/>
                </a:solidFill>
              </a:rPr>
              <a:t>Income</a:t>
            </a:r>
            <a:r>
              <a:rPr lang="en">
                <a:solidFill>
                  <a:schemeClr val="dk1"/>
                </a:solidFill>
              </a:rPr>
              <a:t> play an integral role in structuring the data for our application, ensuring the financial management tools are robust and user-centric. These entities work together to help users organize, track, and manage their financial activities effectively.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Budget</a:t>
            </a:r>
            <a:r>
              <a:rPr lang="en">
                <a:solidFill>
                  <a:schemeClr val="dk1"/>
                </a:solidFill>
              </a:rPr>
              <a:t> entity represents the overall financial plan for a user. It serves as a framework for defining and managing a user’s financial goals and allocations. The fields in this entity include: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Id</a:t>
            </a:r>
            <a:r>
              <a:rPr lang="en">
                <a:solidFill>
                  <a:schemeClr val="dk1"/>
                </a:solidFill>
              </a:rPr>
              <a:t>: A unique identifier for each budget.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userId</a:t>
            </a:r>
            <a:r>
              <a:rPr lang="en">
                <a:solidFill>
                  <a:schemeClr val="dk1"/>
                </a:solidFill>
              </a:rPr>
              <a:t>: Links the budget to a specific user.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budgetName</a:t>
            </a:r>
            <a:r>
              <a:rPr lang="en">
                <a:solidFill>
                  <a:schemeClr val="dk1"/>
                </a:solidFill>
              </a:rPr>
              <a:t>: The name assigned to the budget for easy identification.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timeCreated</a:t>
            </a:r>
            <a:r>
              <a:rPr lang="en">
                <a:solidFill>
                  <a:schemeClr val="dk1"/>
                </a:solidFill>
              </a:rPr>
              <a:t>: Tracks when the budget was created, useful for record-keeping and monitoring.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Expenses</a:t>
            </a:r>
            <a:r>
              <a:rPr lang="en">
                <a:solidFill>
                  <a:schemeClr val="dk1"/>
                </a:solidFill>
              </a:rPr>
              <a:t> entity is used to categorize and track various expenses a user may have. Users can create as many expenses as needed, with no imposed limit, providing flexibility for financial tracking. This entity utilizes a foreign key, </a:t>
            </a:r>
            <a:r>
              <a:rPr b="1" lang="en">
                <a:solidFill>
                  <a:schemeClr val="dk1"/>
                </a:solidFill>
              </a:rPr>
              <a:t>userId</a:t>
            </a:r>
            <a:r>
              <a:rPr lang="en">
                <a:solidFill>
                  <a:schemeClr val="dk1"/>
                </a:solidFill>
              </a:rPr>
              <a:t>, to associate each expense with a specific user. The fields include: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expenseId</a:t>
            </a:r>
            <a:r>
              <a:rPr lang="en">
                <a:solidFill>
                  <a:schemeClr val="dk1"/>
                </a:solidFill>
              </a:rPr>
              <a:t>: A unique identifier for each expense.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userId</a:t>
            </a:r>
            <a:r>
              <a:rPr lang="en">
                <a:solidFill>
                  <a:schemeClr val="dk1"/>
                </a:solidFill>
              </a:rPr>
              <a:t>: Links the expense to the relevant user.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Amount</a:t>
            </a:r>
            <a:r>
              <a:rPr lang="en">
                <a:solidFill>
                  <a:schemeClr val="dk1"/>
                </a:solidFill>
              </a:rPr>
              <a:t>: Records the cost associated with the expense.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Name</a:t>
            </a:r>
            <a:r>
              <a:rPr lang="en">
                <a:solidFill>
                  <a:schemeClr val="dk1"/>
                </a:solidFill>
              </a:rPr>
              <a:t>: The name or category of the expense for clarity.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Income</a:t>
            </a:r>
            <a:r>
              <a:rPr lang="en">
                <a:solidFill>
                  <a:schemeClr val="dk1"/>
                </a:solidFill>
              </a:rPr>
              <a:t> entity is designed to track a user’s earnings over time. It allows users to input and manage their various income sources, supporting long-term financial planning. The fields in this entity are: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incomeId</a:t>
            </a:r>
            <a:r>
              <a:rPr lang="en">
                <a:solidFill>
                  <a:schemeClr val="dk1"/>
                </a:solidFill>
              </a:rPr>
              <a:t>: A unique identifier for each income entry.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userId</a:t>
            </a:r>
            <a:r>
              <a:rPr lang="en">
                <a:solidFill>
                  <a:schemeClr val="dk1"/>
                </a:solidFill>
              </a:rPr>
              <a:t>: Links the income entry to a specific user.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Amount</a:t>
            </a:r>
            <a:r>
              <a:rPr lang="en">
                <a:solidFill>
                  <a:schemeClr val="dk1"/>
                </a:solidFill>
              </a:rPr>
              <a:t>: Represents the amount of income earned.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Name</a:t>
            </a:r>
            <a:r>
              <a:rPr lang="en">
                <a:solidFill>
                  <a:schemeClr val="dk1"/>
                </a:solidFill>
              </a:rPr>
              <a:t>: The name or description of the income source.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Together, these entities create a comprehensive system for users to oversee their financial health. The </a:t>
            </a:r>
            <a:r>
              <a:rPr b="1" lang="en">
                <a:solidFill>
                  <a:schemeClr val="dk1"/>
                </a:solidFill>
              </a:rPr>
              <a:t>Budget</a:t>
            </a:r>
            <a:r>
              <a:rPr lang="en">
                <a:solidFill>
                  <a:schemeClr val="dk1"/>
                </a:solidFill>
              </a:rPr>
              <a:t> provides an overarching view of financial goals, while </a:t>
            </a:r>
            <a:r>
              <a:rPr b="1" lang="en">
                <a:solidFill>
                  <a:schemeClr val="dk1"/>
                </a:solidFill>
              </a:rPr>
              <a:t>Expenses</a:t>
            </a:r>
            <a:r>
              <a:rPr lang="en">
                <a:solidFill>
                  <a:schemeClr val="dk1"/>
                </a:solidFill>
              </a:rPr>
              <a:t> and </a:t>
            </a:r>
            <a:r>
              <a:rPr b="1" lang="en">
                <a:solidFill>
                  <a:schemeClr val="dk1"/>
                </a:solidFill>
              </a:rPr>
              <a:t>Income</a:t>
            </a:r>
            <a:r>
              <a:rPr lang="en">
                <a:solidFill>
                  <a:schemeClr val="dk1"/>
                </a:solidFill>
              </a:rPr>
              <a:t> allow for detailed tracking and management, ensuring users have complete control over their finances.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19c1779d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19c1779d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16f21142c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16f21142c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purpose of </a:t>
            </a:r>
            <a:r>
              <a:rPr b="1" lang="en">
                <a:solidFill>
                  <a:schemeClr val="dk1"/>
                </a:solidFill>
              </a:rPr>
              <a:t>controllers</a:t>
            </a:r>
            <a:r>
              <a:rPr lang="en">
                <a:solidFill>
                  <a:schemeClr val="dk1"/>
                </a:solidFill>
              </a:rPr>
              <a:t> in an application is to handle client requests and return appropriate responses, acting as intermediaries between the user interface and backend logic. They play a critical role in ensuring smooth communication between the front-end and the back-end by processing user input, invoking the necessary services to perform actions, and then returning the results to the client in a structured format.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this application, the </a:t>
            </a:r>
            <a:r>
              <a:rPr b="1" lang="en">
                <a:solidFill>
                  <a:schemeClr val="dk1"/>
                </a:solidFill>
              </a:rPr>
              <a:t>controllers</a:t>
            </a:r>
            <a:r>
              <a:rPr lang="en">
                <a:solidFill>
                  <a:schemeClr val="dk1"/>
                </a:solidFill>
              </a:rPr>
              <a:t> serve several key functions: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Manages CRUD operations</a:t>
            </a:r>
            <a:r>
              <a:rPr lang="en">
                <a:solidFill>
                  <a:schemeClr val="dk1"/>
                </a:solidFill>
              </a:rPr>
              <a:t>: The controllers handle the core functionality of the application, including creating, retrieving, updating, and deleting data. They ensure that the necessary actions are carried out in response to client requests, allowing users to interact with the system and manipulate data as needed.</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 Conversion for Communication</a:t>
            </a:r>
            <a:r>
              <a:rPr lang="en">
                <a:solidFill>
                  <a:schemeClr val="dk1"/>
                </a:solidFill>
              </a:rPr>
              <a:t>: Controllers are responsible for converting entities into Data Transfer Objects (DTOs). This conversion ensures that the data exchanged between the backend and the client is clean, structured, and easy to work with. By using DTOs, the application separates the internal data structure from the data presented to the client, improving security and maintainability.</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Integration with Services</a:t>
            </a:r>
            <a:r>
              <a:rPr lang="en">
                <a:solidFill>
                  <a:schemeClr val="dk1"/>
                </a:solidFill>
              </a:rPr>
              <a:t>: Controllers interact with the </a:t>
            </a:r>
            <a:r>
              <a:rPr b="1" lang="en">
                <a:solidFill>
                  <a:schemeClr val="dk1"/>
                </a:solidFill>
              </a:rPr>
              <a:t>Service class</a:t>
            </a:r>
            <a:r>
              <a:rPr lang="en">
                <a:solidFill>
                  <a:schemeClr val="dk1"/>
                </a:solidFill>
              </a:rPr>
              <a:t> to perform operations on the data. For example, when a new piece of data is created, the controller will call the appropriate service method to save that data to the database. This ensures that business logic is kept in the service layer while the controller focuses on handling user requests.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Logging and Monitoring</a:t>
            </a:r>
            <a:r>
              <a:rPr lang="en">
                <a:solidFill>
                  <a:schemeClr val="dk1"/>
                </a:solidFill>
              </a:rPr>
              <a:t>: The controllers implement </a:t>
            </a:r>
            <a:r>
              <a:rPr b="1" lang="en">
                <a:solidFill>
                  <a:schemeClr val="dk1"/>
                </a:solidFill>
              </a:rPr>
              <a:t>SLF4J logging</a:t>
            </a:r>
            <a:r>
              <a:rPr lang="en">
                <a:solidFill>
                  <a:schemeClr val="dk1"/>
                </a:solidFill>
              </a:rPr>
              <a:t> to track the behavior of the application, errors, and performance. This is crucial for monitoring the system’s health, diagnosing issues, and understanding how the application behaves under different conditions. Logging also helps developers track user interactions and application flow for debugging and optimization purposes.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summary, controllers act as the backbone of request handling, ensuring that data is properly processed, converted, and communicated between the user interface and the backend system. They also help maintain a clean architecture by integrating with services, managing CRUD operations, and logging critical application information.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6f21142c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16f21142c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Data Transfer Object (DTO)</a:t>
            </a:r>
            <a:r>
              <a:rPr lang="en">
                <a:solidFill>
                  <a:schemeClr val="dk1"/>
                </a:solidFill>
              </a:rPr>
              <a:t> design pattern is a crucial technique used to transfer data between different layers or systems within an application. It simplifies data exchange, improves maintainability, and ensures better security by abstracting the details of the data. By using DTOs, we can manage how data is sent and received, preventing unnecessary exposure of sensitive or complex information.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this application, the </a:t>
            </a:r>
            <a:r>
              <a:rPr b="1" lang="en">
                <a:solidFill>
                  <a:schemeClr val="dk1"/>
                </a:solidFill>
              </a:rPr>
              <a:t>DTO</a:t>
            </a:r>
            <a:r>
              <a:rPr lang="en">
                <a:solidFill>
                  <a:schemeClr val="dk1"/>
                </a:solidFill>
              </a:rPr>
              <a:t> is used for several important purposes: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Facilitates Data Transfer</a:t>
            </a:r>
            <a:r>
              <a:rPr lang="en">
                <a:solidFill>
                  <a:schemeClr val="dk1"/>
                </a:solidFill>
              </a:rPr>
              <a:t>: DTOs serve as containers for data that need to be transferred between layers, such as from the backend to the front end. By structuring the data in a specific format, DTOs ensure that only the necessary information is passed along.</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Decouples Layers</a:t>
            </a:r>
            <a:r>
              <a:rPr lang="en">
                <a:solidFill>
                  <a:schemeClr val="dk1"/>
                </a:solidFill>
              </a:rPr>
              <a:t>: The DTO pattern helps to decouple the layers of the application. By separating the </a:t>
            </a:r>
            <a:r>
              <a:rPr b="1" lang="en">
                <a:solidFill>
                  <a:schemeClr val="dk1"/>
                </a:solidFill>
              </a:rPr>
              <a:t>entity layer</a:t>
            </a:r>
            <a:r>
              <a:rPr lang="en">
                <a:solidFill>
                  <a:schemeClr val="dk1"/>
                </a:solidFill>
              </a:rPr>
              <a:t> (which is responsible for interacting with the database) from the </a:t>
            </a:r>
            <a:r>
              <a:rPr b="1" lang="en">
                <a:solidFill>
                  <a:schemeClr val="dk1"/>
                </a:solidFill>
              </a:rPr>
              <a:t>presentation layer</a:t>
            </a:r>
            <a:r>
              <a:rPr lang="en">
                <a:solidFill>
                  <a:schemeClr val="dk1"/>
                </a:solidFill>
              </a:rPr>
              <a:t> (which is responsible for displaying data to the user), we ensure that sensitive backend details are not exposed to the client. This improves the security and clarity of the application.</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Enhances Code Maintainability</a:t>
            </a:r>
            <a:r>
              <a:rPr lang="en">
                <a:solidFill>
                  <a:schemeClr val="dk1"/>
                </a:solidFill>
              </a:rPr>
              <a:t>: Using DTOs helps improve the maintainability of the codebase. If there are any changes in the database structure, the entity layer can be updated without affecting the API layer. The DTOs simply need to be updated to reflect these changes, ensuring that the client-facing API remains stable and easy to use.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Bidirectional Support</a:t>
            </a:r>
            <a:r>
              <a:rPr lang="en">
                <a:solidFill>
                  <a:schemeClr val="dk1"/>
                </a:solidFill>
              </a:rPr>
              <a:t>: DTOs support both incoming and outgoing data. When data is received from the client (incoming), it can be mapped from the DTO to the entity layer, and when data is sent to the client (outgoing), it can be transformed from the entity layer into the DTO. This ensures that data flows smoothly in both directions while keeping the client and server logic separate.</a:t>
            </a:r>
            <a:br>
              <a:rPr lang="en">
                <a:solidFill>
                  <a:schemeClr val="dk1"/>
                </a:solidFill>
              </a:rPr>
            </a:br>
            <a:endParaRPr>
              <a:solidFill>
                <a:schemeClr val="dk1"/>
              </a:solidFill>
            </a:endParaRPr>
          </a:p>
          <a:p>
            <a:pPr indent="0" lvl="0" marL="0" rtl="0" algn="l">
              <a:lnSpc>
                <a:spcPct val="115000"/>
              </a:lnSpc>
              <a:spcBef>
                <a:spcPts val="1200"/>
              </a:spcBef>
              <a:spcAft>
                <a:spcPts val="1200"/>
              </a:spcAft>
              <a:buNone/>
            </a:pPr>
            <a:r>
              <a:rPr lang="en">
                <a:solidFill>
                  <a:schemeClr val="dk1"/>
                </a:solidFill>
              </a:rPr>
              <a:t>In summary, the DTO design pattern plays a key role in making the application more secure, maintainable, and efficient by ensuring that data is transferred properly between layers, while abstracting the underlying complexity from the client.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6f21142c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16f21142c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Repositories</a:t>
            </a:r>
            <a:r>
              <a:rPr lang="en">
                <a:solidFill>
                  <a:schemeClr val="dk1"/>
                </a:solidFill>
              </a:rPr>
              <a:t> are essential components in an application’s data layer, acting as a container for digital storage and enabling the management of data. They abstract the interaction with the database, allowing developers to interact with it without the need to manually write complex SQL queries. This not only simplifies the development process but also makes the code cleaner and easier to maintain.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this application, the </a:t>
            </a:r>
            <a:r>
              <a:rPr b="1" lang="en">
                <a:solidFill>
                  <a:schemeClr val="dk1"/>
                </a:solidFill>
              </a:rPr>
              <a:t>Repository class</a:t>
            </a:r>
            <a:r>
              <a:rPr lang="en">
                <a:solidFill>
                  <a:schemeClr val="dk1"/>
                </a:solidFill>
              </a:rPr>
              <a:t> utilizes the </a:t>
            </a:r>
            <a:r>
              <a:rPr lang="en">
                <a:solidFill>
                  <a:srgbClr val="188038"/>
                </a:solidFill>
                <a:latin typeface="Roboto Mono"/>
                <a:ea typeface="Roboto Mono"/>
                <a:cs typeface="Roboto Mono"/>
                <a:sym typeface="Roboto Mono"/>
              </a:rPr>
              <a:t>JpaRepository</a:t>
            </a:r>
            <a:r>
              <a:rPr lang="en">
                <a:solidFill>
                  <a:schemeClr val="dk1"/>
                </a:solidFill>
              </a:rPr>
              <a:t> API, a part of Spring Data JPA, which provides built-in methods to manage the persistence of data. The </a:t>
            </a:r>
            <a:r>
              <a:rPr lang="en">
                <a:solidFill>
                  <a:srgbClr val="188038"/>
                </a:solidFill>
                <a:latin typeface="Roboto Mono"/>
                <a:ea typeface="Roboto Mono"/>
                <a:cs typeface="Roboto Mono"/>
                <a:sym typeface="Roboto Mono"/>
              </a:rPr>
              <a:t>JpaRepository</a:t>
            </a:r>
            <a:r>
              <a:rPr lang="en">
                <a:solidFill>
                  <a:schemeClr val="dk1"/>
                </a:solidFill>
              </a:rPr>
              <a:t> API simplifies many common database operations, such as saving and updating records, as well as retrieving data from the database.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Repository class in this application serves several key functions: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Saving and updating records</a:t>
            </a:r>
            <a:r>
              <a:rPr lang="en">
                <a:solidFill>
                  <a:schemeClr val="dk1"/>
                </a:solidFill>
              </a:rPr>
              <a:t>: It allows data to be persisted in the database or updated if changes are made to existing records.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Retrieving records</a:t>
            </a:r>
            <a:r>
              <a:rPr lang="en">
                <a:solidFill>
                  <a:schemeClr val="dk1"/>
                </a:solidFill>
              </a:rPr>
              <a:t>: It fetches all records from the database, making it easy to access and manage the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Custom queries</a:t>
            </a:r>
            <a:r>
              <a:rPr lang="en">
                <a:solidFill>
                  <a:schemeClr val="dk1"/>
                </a:solidFill>
              </a:rPr>
              <a:t>: The Repository class supports custom queries for more specific data retrieval needs. For example, </a:t>
            </a:r>
            <a:r>
              <a:rPr lang="en">
                <a:solidFill>
                  <a:srgbClr val="188038"/>
                </a:solidFill>
                <a:latin typeface="Roboto Mono"/>
                <a:ea typeface="Roboto Mono"/>
                <a:cs typeface="Roboto Mono"/>
                <a:sym typeface="Roboto Mono"/>
              </a:rPr>
              <a:t>findBy()</a:t>
            </a:r>
            <a:r>
              <a:rPr lang="en">
                <a:solidFill>
                  <a:schemeClr val="dk1"/>
                </a:solidFill>
              </a:rPr>
              <a:t> is used to fetch entities by a specific attribute like name, allowing for more targeted data retrieval. Similarly, </a:t>
            </a:r>
            <a:r>
              <a:rPr lang="en">
                <a:solidFill>
                  <a:srgbClr val="188038"/>
                </a:solidFill>
                <a:latin typeface="Roboto Mono"/>
                <a:ea typeface="Roboto Mono"/>
                <a:cs typeface="Roboto Mono"/>
                <a:sym typeface="Roboto Mono"/>
              </a:rPr>
              <a:t>deleteBy()</a:t>
            </a:r>
            <a:r>
              <a:rPr lang="en">
                <a:solidFill>
                  <a:schemeClr val="dk1"/>
                </a:solidFill>
              </a:rPr>
              <a:t> is used to delete entities by a given attribute, such as name, providing a streamlined way to remove data from the database.</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Overall, the Repository class simplifies database interaction by abstracting the complexities of SQL and providing a clean, efficient way to handle data operations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16f21142c4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16f21142c4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Service</a:t>
            </a:r>
            <a:r>
              <a:rPr lang="en">
                <a:solidFill>
                  <a:schemeClr val="dk1"/>
                </a:solidFill>
              </a:rPr>
              <a:t> layer plays a crucial role in the architecture of the application, acting as a bridge between the </a:t>
            </a:r>
            <a:r>
              <a:rPr b="1" lang="en">
                <a:solidFill>
                  <a:schemeClr val="dk1"/>
                </a:solidFill>
              </a:rPr>
              <a:t>controllers</a:t>
            </a:r>
            <a:r>
              <a:rPr lang="en">
                <a:solidFill>
                  <a:schemeClr val="dk1"/>
                </a:solidFill>
              </a:rPr>
              <a:t> and </a:t>
            </a:r>
            <a:r>
              <a:rPr b="1" lang="en">
                <a:solidFill>
                  <a:schemeClr val="dk1"/>
                </a:solidFill>
              </a:rPr>
              <a:t>repositories</a:t>
            </a:r>
            <a:r>
              <a:rPr lang="en">
                <a:solidFill>
                  <a:schemeClr val="dk1"/>
                </a:solidFill>
              </a:rPr>
              <a:t>. It centralizes the business logic, ensuring consistent data handling and supporting a more organized and scalable workflow. By managing the interaction between the front-end controllers and the back-end repositories, the Service layer streamlines the process and ensures that data is handled correctly throughout the application.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One of the primary functions of the </a:t>
            </a:r>
            <a:r>
              <a:rPr b="1" lang="en">
                <a:solidFill>
                  <a:schemeClr val="dk1"/>
                </a:solidFill>
              </a:rPr>
              <a:t>Service class</a:t>
            </a:r>
            <a:r>
              <a:rPr lang="en">
                <a:solidFill>
                  <a:schemeClr val="dk1"/>
                </a:solidFill>
              </a:rPr>
              <a:t> is to retrieve data. It does this by utilizing various methods, such as </a:t>
            </a:r>
            <a:r>
              <a:rPr lang="en">
                <a:solidFill>
                  <a:srgbClr val="188038"/>
                </a:solidFill>
                <a:latin typeface="Roboto Mono"/>
                <a:ea typeface="Roboto Mono"/>
                <a:cs typeface="Roboto Mono"/>
                <a:sym typeface="Roboto Mono"/>
              </a:rPr>
              <a:t>findAll()</a:t>
            </a:r>
            <a:r>
              <a:rPr lang="en">
                <a:solidFill>
                  <a:schemeClr val="dk1"/>
                </a:solidFill>
              </a:rPr>
              <a:t> and </a:t>
            </a:r>
            <a:r>
              <a:rPr lang="en">
                <a:solidFill>
                  <a:srgbClr val="188038"/>
                </a:solidFill>
                <a:latin typeface="Roboto Mono"/>
                <a:ea typeface="Roboto Mono"/>
                <a:cs typeface="Roboto Mono"/>
                <a:sym typeface="Roboto Mono"/>
              </a:rPr>
              <a:t>findBy()</a:t>
            </a:r>
            <a:r>
              <a:rPr lang="en">
                <a:solidFill>
                  <a:schemeClr val="dk1"/>
                </a:solidFill>
              </a:rPr>
              <a:t>, which allow the application to retrieve data based on specific conditions or to fetch all entries from the database. These methods are essential for handling data retrieval efficiently.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addition to data retrieval, the Service layer is responsible for </a:t>
            </a:r>
            <a:r>
              <a:rPr b="1" lang="en">
                <a:solidFill>
                  <a:schemeClr val="dk1"/>
                </a:solidFill>
              </a:rPr>
              <a:t>data management</a:t>
            </a:r>
            <a:r>
              <a:rPr lang="en">
                <a:solidFill>
                  <a:schemeClr val="dk1"/>
                </a:solidFill>
              </a:rPr>
              <a:t>. It calls methods like </a:t>
            </a:r>
            <a:r>
              <a:rPr lang="en">
                <a:solidFill>
                  <a:srgbClr val="188038"/>
                </a:solidFill>
                <a:latin typeface="Roboto Mono"/>
                <a:ea typeface="Roboto Mono"/>
                <a:cs typeface="Roboto Mono"/>
                <a:sym typeface="Roboto Mono"/>
              </a:rPr>
              <a:t>save()</a:t>
            </a:r>
            <a:r>
              <a:rPr lang="en">
                <a:solidFill>
                  <a:schemeClr val="dk1"/>
                </a:solidFill>
              </a:rPr>
              <a:t> to persist new data or updates to the database, ensuring that the application’s state remains accurate and up-to-date. The Service class also handles </a:t>
            </a:r>
            <a:r>
              <a:rPr b="1" lang="en">
                <a:solidFill>
                  <a:schemeClr val="dk1"/>
                </a:solidFill>
              </a:rPr>
              <a:t>data deletion</a:t>
            </a:r>
            <a:r>
              <a:rPr lang="en">
                <a:solidFill>
                  <a:schemeClr val="dk1"/>
                </a:solidFill>
              </a:rPr>
              <a:t> through methods like </a:t>
            </a:r>
            <a:r>
              <a:rPr lang="en">
                <a:solidFill>
                  <a:srgbClr val="188038"/>
                </a:solidFill>
                <a:latin typeface="Roboto Mono"/>
                <a:ea typeface="Roboto Mono"/>
                <a:cs typeface="Roboto Mono"/>
                <a:sym typeface="Roboto Mono"/>
              </a:rPr>
              <a:t>deleteBy()</a:t>
            </a:r>
            <a:r>
              <a:rPr lang="en">
                <a:solidFill>
                  <a:schemeClr val="dk1"/>
                </a:solidFill>
              </a:rPr>
              <a:t>, which ensures that obsolete or unnecessary data can be removed from the system as needed.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Overall, the Service layer centralizes key functions, making the application more efficient, organized, and easier to maintain. It ensures that data handling is consistent and that the application’s workflow is reusable and scalable, which is essential as the application grows.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d5bfe936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d5bfe936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Salt and Hash</a:t>
            </a:r>
            <a:endParaRPr/>
          </a:p>
          <a:p>
            <a:pPr indent="0" lvl="0" marL="0" rtl="0" algn="l">
              <a:spcBef>
                <a:spcPts val="0"/>
              </a:spcBef>
              <a:spcAft>
                <a:spcPts val="0"/>
              </a:spcAft>
              <a:buNone/>
            </a:pPr>
            <a:r>
              <a:rPr lang="en"/>
              <a:t>CORS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1a29ea5e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1a29ea5e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1a29ea5e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1a29ea5e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1aa1a185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1aa1a185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596933e65_4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596933e65_4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5bfe936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d5bfe936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Testing is a crucial part of the application development process, as it ensures that all functions perform as expected. It helps identify and resolve bugs, providing confidence that each layer of the application, such as the service and repository layers, operates properly. By thoroughly testing our application, we ensure that it runs smoothly and reliably for users.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terms of </a:t>
            </a:r>
            <a:r>
              <a:rPr b="1" lang="en">
                <a:solidFill>
                  <a:schemeClr val="dk1"/>
                </a:solidFill>
              </a:rPr>
              <a:t>testing methodology</a:t>
            </a:r>
            <a:r>
              <a:rPr lang="en">
                <a:solidFill>
                  <a:schemeClr val="dk1"/>
                </a:solidFill>
              </a:rPr>
              <a:t>, we use </a:t>
            </a:r>
            <a:r>
              <a:rPr b="1" lang="en">
                <a:solidFill>
                  <a:schemeClr val="dk1"/>
                </a:solidFill>
              </a:rPr>
              <a:t>unit testing</a:t>
            </a:r>
            <a:r>
              <a:rPr lang="en">
                <a:solidFill>
                  <a:schemeClr val="dk1"/>
                </a:solidFill>
              </a:rPr>
              <a:t>, which focuses on testing individual components or methods in isolation. This approach allows us to verify that each part of the application works correctly without interference from other components. To ensure independence during testing, we make use of </a:t>
            </a:r>
            <a:r>
              <a:rPr b="1" lang="en">
                <a:solidFill>
                  <a:schemeClr val="dk1"/>
                </a:solidFill>
              </a:rPr>
              <a:t>mocking dependencies</a:t>
            </a:r>
            <a:r>
              <a:rPr lang="en">
                <a:solidFill>
                  <a:schemeClr val="dk1"/>
                </a:solidFill>
              </a:rPr>
              <a:t>. Specifically, we use the </a:t>
            </a:r>
            <a:r>
              <a:rPr lang="en">
                <a:solidFill>
                  <a:srgbClr val="188038"/>
                </a:solidFill>
                <a:latin typeface="Roboto Mono"/>
                <a:ea typeface="Roboto Mono"/>
                <a:cs typeface="Roboto Mono"/>
                <a:sym typeface="Roboto Mono"/>
              </a:rPr>
              <a:t>@Mock</a:t>
            </a:r>
            <a:r>
              <a:rPr lang="en">
                <a:solidFill>
                  <a:schemeClr val="dk1"/>
                </a:solidFill>
              </a:rPr>
              <a:t> annotation to mock the behavior of the repository layer, allowing the tests to run without relying on the actual database. This method helps us isolate the logic we’re testing, making the tests faster and more focused.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also use </a:t>
            </a:r>
            <a:r>
              <a:rPr b="1" lang="en">
                <a:solidFill>
                  <a:schemeClr val="dk1"/>
                </a:solidFill>
              </a:rPr>
              <a:t>assertions</a:t>
            </a:r>
            <a:r>
              <a:rPr lang="en">
                <a:solidFill>
                  <a:schemeClr val="dk1"/>
                </a:solidFill>
              </a:rPr>
              <a:t> to verify that the results returned by the application match our expectations. The </a:t>
            </a:r>
            <a:r>
              <a:rPr lang="en">
                <a:solidFill>
                  <a:srgbClr val="188038"/>
                </a:solidFill>
                <a:latin typeface="Roboto Mono"/>
                <a:ea typeface="Roboto Mono"/>
                <a:cs typeface="Roboto Mono"/>
                <a:sym typeface="Roboto Mono"/>
              </a:rPr>
              <a:t>assertThat</a:t>
            </a:r>
            <a:r>
              <a:rPr lang="en">
                <a:solidFill>
                  <a:schemeClr val="dk1"/>
                </a:solidFill>
              </a:rPr>
              <a:t> method from AssertJ is employed to compare output values against predefined results, ensuring that the application behaves as intended.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Two main tests are conducted in this application:</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UserRepositoryInMemoryTest.java</a:t>
            </a:r>
            <a:r>
              <a:rPr lang="en">
                <a:solidFill>
                  <a:schemeClr val="dk1"/>
                </a:solidFill>
              </a:rPr>
              <a:t>: This test ensures that the repository layer correctly performs basic database operations. It verifies the integrity of database interactions and checks the accuracy of customer query methods.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UserServiceTest.java</a:t>
            </a:r>
            <a:r>
              <a:rPr lang="en">
                <a:solidFill>
                  <a:schemeClr val="dk1"/>
                </a:solidFill>
              </a:rPr>
              <a:t>: This test validates the business logic implemented in the service layer. It uses Mockito to mock dependencies, allowing us to test various methods within the </a:t>
            </a:r>
            <a:r>
              <a:rPr lang="en">
                <a:solidFill>
                  <a:srgbClr val="188038"/>
                </a:solidFill>
                <a:latin typeface="Roboto Mono"/>
                <a:ea typeface="Roboto Mono"/>
                <a:cs typeface="Roboto Mono"/>
                <a:sym typeface="Roboto Mono"/>
              </a:rPr>
              <a:t>UserService</a:t>
            </a:r>
            <a:r>
              <a:rPr lang="en">
                <a:solidFill>
                  <a:schemeClr val="dk1"/>
                </a:solidFill>
              </a:rPr>
              <a:t> class and confirm that they work as expected under different conditions.</a:t>
            </a:r>
            <a:br>
              <a:rPr lang="en">
                <a:solidFill>
                  <a:schemeClr val="dk1"/>
                </a:solidFill>
              </a:rPr>
            </a:br>
            <a:endParaRPr>
              <a:solidFill>
                <a:schemeClr val="dk1"/>
              </a:solidFill>
            </a:endParaRPr>
          </a:p>
          <a:p>
            <a:pPr indent="0" lvl="0" marL="0" rtl="0" algn="l">
              <a:lnSpc>
                <a:spcPct val="115000"/>
              </a:lnSpc>
              <a:spcBef>
                <a:spcPts val="1200"/>
              </a:spcBef>
              <a:spcAft>
                <a:spcPts val="1200"/>
              </a:spcAft>
              <a:buNone/>
            </a:pPr>
            <a:r>
              <a:rPr lang="en">
                <a:solidFill>
                  <a:schemeClr val="dk1"/>
                </a:solidFill>
              </a:rPr>
              <a:t>By using these testing methods, we ensure that both the data layer and business logic are functioning correctly, which ultimately leads to a more reliable and efficient application.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d596933e6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d596933e6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Next semester, our primary focus will shift to the front-end development of the project. This phase is crucial as it involves building an intuitive and user-friendly interface that will enhance the overall user experience. One of our main goals is to create a visually appealing user interface (UI) that is in line with modern design principles. By incorporating user feedback into the design process, we’ll ensure that the final product not only meets but exceeds the expectations of the end-users.</a:t>
            </a:r>
            <a:endParaRPr/>
          </a:p>
          <a:p>
            <a:pPr indent="0" lvl="0" marL="0" rtl="0" algn="l">
              <a:lnSpc>
                <a:spcPct val="115000"/>
              </a:lnSpc>
              <a:spcBef>
                <a:spcPts val="1200"/>
              </a:spcBef>
              <a:spcAft>
                <a:spcPts val="0"/>
              </a:spcAft>
              <a:buClr>
                <a:schemeClr val="dk1"/>
              </a:buClr>
              <a:buSzPts val="1100"/>
              <a:buFont typeface="Arial"/>
              <a:buNone/>
            </a:pPr>
            <a:r>
              <a:rPr lang="en"/>
              <a:t>In terms of design, we will prioritize responsive design to ensure the application functions seamlessly across a variety of devices, including desktops, tablets, and smartphones. A responsive layout will ensure that the app adapts and provides an optimal viewing experience on different screen sizes, making it accessible and easy to use for all users. Additionally, we will focus on cross-browser compatibility, testing the application across popular browsers like Chrome, Firefox, Safari, and Edge to make sure that it performs consistently. Any discrepancies will be addressed to ensure a unified and smooth experience, no matter how users access the app.</a:t>
            </a:r>
            <a:endParaRPr/>
          </a:p>
          <a:p>
            <a:pPr indent="0" lvl="0" marL="0" rtl="0" algn="l">
              <a:lnSpc>
                <a:spcPct val="115000"/>
              </a:lnSpc>
              <a:spcBef>
                <a:spcPts val="1200"/>
              </a:spcBef>
              <a:spcAft>
                <a:spcPts val="0"/>
              </a:spcAft>
              <a:buClr>
                <a:schemeClr val="dk1"/>
              </a:buClr>
              <a:buSzPts val="1100"/>
              <a:buFont typeface="Arial"/>
              <a:buNone/>
            </a:pPr>
            <a:r>
              <a:rPr lang="en"/>
              <a:t>Regarding the technologies we’ll be using, the foundation of the front-end will be built with HTML, which will structure the content and define the layout of the application. CSS will be used for styling, making the interface visually engaging and responsive. Finally, JavaScript will add the dynamic functionality necessary for interactivity, ensuring the app is both engaging and usable.</a:t>
            </a:r>
            <a:endParaRPr/>
          </a:p>
          <a:p>
            <a:pPr indent="0" lvl="0" marL="0" rtl="0" algn="l">
              <a:lnSpc>
                <a:spcPct val="115000"/>
              </a:lnSpc>
              <a:spcBef>
                <a:spcPts val="1200"/>
              </a:spcBef>
              <a:spcAft>
                <a:spcPts val="1200"/>
              </a:spcAft>
              <a:buNone/>
            </a:pPr>
            <a:r>
              <a:rPr lang="en"/>
              <a:t>By focusing on these areas, we aim to create a front-end that is not only visually attractive but also smooth, responsive, and user-friendly, setting a strong foundation for the next stages of </a:t>
            </a:r>
            <a:r>
              <a:rPr lang="en"/>
              <a:t>development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6f21142c4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6f21142c4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c1c5731e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c1c5731e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596933e65_4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596933e65_4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6f21142c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6f21142c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6f21142c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6f21142c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6f21142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6f21142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5.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CEN 3024C Presentation</a:t>
            </a:r>
            <a:endParaRPr/>
          </a:p>
        </p:txBody>
      </p:sp>
      <p:sp>
        <p:nvSpPr>
          <p:cNvPr id="135" name="Google Shape;135;p13"/>
          <p:cNvSpPr txBox="1"/>
          <p:nvPr>
            <p:ph idx="1" type="subTitle"/>
          </p:nvPr>
        </p:nvSpPr>
        <p:spPr>
          <a:xfrm>
            <a:off x="5044625"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Cole Morrison, David Smith, Anthony Greene, Dayne Wright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 Board (Presented on Miro Board)</a:t>
            </a:r>
            <a:endParaRPr/>
          </a:p>
        </p:txBody>
      </p:sp>
      <p:sp>
        <p:nvSpPr>
          <p:cNvPr id="191" name="Google Shape;191;p22"/>
          <p:cNvSpPr txBox="1"/>
          <p:nvPr>
            <p:ph idx="1" type="body"/>
          </p:nvPr>
        </p:nvSpPr>
        <p:spPr>
          <a:xfrm>
            <a:off x="6260275" y="1307850"/>
            <a:ext cx="2461800" cy="37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Throughout</a:t>
            </a:r>
            <a:r>
              <a:rPr lang="en"/>
              <a:t> this process, we will be using the Miroboard. </a:t>
            </a:r>
            <a:endParaRPr/>
          </a:p>
          <a:p>
            <a:pPr indent="0" lvl="0" marL="0" rtl="0" algn="l">
              <a:spcBef>
                <a:spcPts val="1200"/>
              </a:spcBef>
              <a:spcAft>
                <a:spcPts val="0"/>
              </a:spcAft>
              <a:buNone/>
            </a:pPr>
            <a:r>
              <a:rPr lang="en"/>
              <a:t>Backlog - things that we want to add but are not at the stage in the </a:t>
            </a:r>
            <a:r>
              <a:rPr lang="en"/>
              <a:t>project.</a:t>
            </a:r>
            <a:r>
              <a:rPr lang="en"/>
              <a:t> </a:t>
            </a:r>
            <a:endParaRPr/>
          </a:p>
          <a:p>
            <a:pPr indent="0" lvl="0" marL="0" rtl="0" algn="l">
              <a:spcBef>
                <a:spcPts val="1200"/>
              </a:spcBef>
              <a:spcAft>
                <a:spcPts val="0"/>
              </a:spcAft>
              <a:buNone/>
            </a:pPr>
            <a:r>
              <a:rPr lang="en"/>
              <a:t>In progress - </a:t>
            </a:r>
            <a:r>
              <a:rPr lang="en"/>
              <a:t>Things</a:t>
            </a:r>
            <a:r>
              <a:rPr lang="en"/>
              <a:t> that we either were or are currently working on. </a:t>
            </a:r>
            <a:endParaRPr/>
          </a:p>
          <a:p>
            <a:pPr indent="0" lvl="0" marL="0" rtl="0" algn="l">
              <a:spcBef>
                <a:spcPts val="1200"/>
              </a:spcBef>
              <a:spcAft>
                <a:spcPts val="0"/>
              </a:spcAft>
              <a:buNone/>
            </a:pPr>
            <a:r>
              <a:rPr lang="en"/>
              <a:t>Blocked - this is where we would put issues and constraints. </a:t>
            </a:r>
            <a:endParaRPr/>
          </a:p>
          <a:p>
            <a:pPr indent="0" lvl="0" marL="0" rtl="0" algn="l">
              <a:spcBef>
                <a:spcPts val="1200"/>
              </a:spcBef>
              <a:spcAft>
                <a:spcPts val="1200"/>
              </a:spcAft>
              <a:buNone/>
            </a:pPr>
            <a:r>
              <a:rPr lang="en"/>
              <a:t>Done - things that are complete. </a:t>
            </a:r>
            <a:endParaRPr/>
          </a:p>
        </p:txBody>
      </p:sp>
      <p:pic>
        <p:nvPicPr>
          <p:cNvPr id="192" name="Google Shape;192;p22"/>
          <p:cNvPicPr preferRelativeResize="0"/>
          <p:nvPr/>
        </p:nvPicPr>
        <p:blipFill>
          <a:blip r:embed="rId3">
            <a:alphaModFix/>
          </a:blip>
          <a:stretch>
            <a:fillRect/>
          </a:stretch>
        </p:blipFill>
        <p:spPr>
          <a:xfrm>
            <a:off x="60475" y="1307850"/>
            <a:ext cx="6121175" cy="372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and Processes</a:t>
            </a:r>
            <a:endParaRPr/>
          </a:p>
        </p:txBody>
      </p:sp>
      <p:sp>
        <p:nvSpPr>
          <p:cNvPr id="198" name="Google Shape;198;p23"/>
          <p:cNvSpPr txBox="1"/>
          <p:nvPr>
            <p:ph idx="1" type="body"/>
          </p:nvPr>
        </p:nvSpPr>
        <p:spPr>
          <a:xfrm>
            <a:off x="1297500" y="1567550"/>
            <a:ext cx="7038900" cy="33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Tools: 	</a:t>
            </a:r>
            <a:endParaRPr b="1"/>
          </a:p>
          <a:p>
            <a:pPr indent="-311150" lvl="0" marL="457200" rtl="0" algn="l">
              <a:spcBef>
                <a:spcPts val="1200"/>
              </a:spcBef>
              <a:spcAft>
                <a:spcPts val="0"/>
              </a:spcAft>
              <a:buSzPts val="1300"/>
              <a:buChar char="●"/>
            </a:pPr>
            <a:r>
              <a:rPr b="1" lang="en"/>
              <a:t>Intellij</a:t>
            </a:r>
            <a:r>
              <a:rPr lang="en"/>
              <a:t>: Integrated Development Environment (IDE)</a:t>
            </a:r>
            <a:endParaRPr/>
          </a:p>
          <a:p>
            <a:pPr indent="-311150" lvl="0" marL="457200" rtl="0" algn="l">
              <a:spcBef>
                <a:spcPts val="0"/>
              </a:spcBef>
              <a:spcAft>
                <a:spcPts val="0"/>
              </a:spcAft>
              <a:buSzPts val="1300"/>
              <a:buChar char="●"/>
            </a:pPr>
            <a:r>
              <a:rPr b="1" lang="en"/>
              <a:t>Maven</a:t>
            </a:r>
            <a:r>
              <a:rPr lang="en"/>
              <a:t>: Build tool &amp; dependency management </a:t>
            </a:r>
            <a:endParaRPr/>
          </a:p>
          <a:p>
            <a:pPr indent="-311150" lvl="0" marL="457200" rtl="0" algn="l">
              <a:spcBef>
                <a:spcPts val="0"/>
              </a:spcBef>
              <a:spcAft>
                <a:spcPts val="0"/>
              </a:spcAft>
              <a:buSzPts val="1300"/>
              <a:buChar char="●"/>
            </a:pPr>
            <a:r>
              <a:rPr b="1" lang="en"/>
              <a:t>Spring Boot</a:t>
            </a:r>
            <a:r>
              <a:rPr lang="en"/>
              <a:t>: Framework</a:t>
            </a:r>
            <a:endParaRPr/>
          </a:p>
          <a:p>
            <a:pPr indent="-311150" lvl="0" marL="457200" rtl="0" algn="l">
              <a:spcBef>
                <a:spcPts val="0"/>
              </a:spcBef>
              <a:spcAft>
                <a:spcPts val="0"/>
              </a:spcAft>
              <a:buSzPts val="1300"/>
              <a:buChar char="●"/>
            </a:pPr>
            <a:r>
              <a:rPr b="1" lang="en"/>
              <a:t>JPA Hibernate</a:t>
            </a:r>
            <a:r>
              <a:rPr lang="en"/>
              <a:t>: Object-Relational Mapping(ORM)</a:t>
            </a:r>
            <a:endParaRPr/>
          </a:p>
          <a:p>
            <a:pPr indent="0" lvl="0" marL="0" rtl="0" algn="l">
              <a:spcBef>
                <a:spcPts val="1200"/>
              </a:spcBef>
              <a:spcAft>
                <a:spcPts val="0"/>
              </a:spcAft>
              <a:buNone/>
            </a:pPr>
            <a:r>
              <a:rPr lang="en"/>
              <a:t>P</a:t>
            </a:r>
            <a:r>
              <a:rPr b="1" lang="en"/>
              <a:t>rocesses: </a:t>
            </a:r>
            <a:endParaRPr b="1"/>
          </a:p>
          <a:p>
            <a:pPr indent="-311150" lvl="0" marL="457200" rtl="0" algn="l">
              <a:spcBef>
                <a:spcPts val="1200"/>
              </a:spcBef>
              <a:spcAft>
                <a:spcPts val="0"/>
              </a:spcAft>
              <a:buSzPts val="1300"/>
              <a:buChar char="●"/>
            </a:pPr>
            <a:r>
              <a:rPr b="1" lang="en"/>
              <a:t>Branching Strategy </a:t>
            </a:r>
            <a:endParaRPr b="1"/>
          </a:p>
          <a:p>
            <a:pPr indent="-311150" lvl="0" marL="457200" rtl="0" algn="l">
              <a:spcBef>
                <a:spcPts val="0"/>
              </a:spcBef>
              <a:spcAft>
                <a:spcPts val="0"/>
              </a:spcAft>
              <a:buSzPts val="1300"/>
              <a:buChar char="●"/>
            </a:pPr>
            <a:r>
              <a:rPr b="1" lang="en"/>
              <a:t>Pull Request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Intellij</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24"/>
          <p:cNvPicPr preferRelativeResize="0"/>
          <p:nvPr/>
        </p:nvPicPr>
        <p:blipFill>
          <a:blip r:embed="rId3">
            <a:alphaModFix/>
          </a:blip>
          <a:stretch>
            <a:fillRect/>
          </a:stretch>
        </p:blipFill>
        <p:spPr>
          <a:xfrm>
            <a:off x="645300" y="1126775"/>
            <a:ext cx="3999100" cy="3662000"/>
          </a:xfrm>
          <a:prstGeom prst="rect">
            <a:avLst/>
          </a:prstGeom>
          <a:noFill/>
          <a:ln>
            <a:noFill/>
          </a:ln>
        </p:spPr>
      </p:pic>
      <p:pic>
        <p:nvPicPr>
          <p:cNvPr id="206" name="Google Shape;206;p24"/>
          <p:cNvPicPr preferRelativeResize="0"/>
          <p:nvPr/>
        </p:nvPicPr>
        <p:blipFill>
          <a:blip r:embed="rId4">
            <a:alphaModFix/>
          </a:blip>
          <a:stretch>
            <a:fillRect/>
          </a:stretch>
        </p:blipFill>
        <p:spPr>
          <a:xfrm>
            <a:off x="5559751" y="840525"/>
            <a:ext cx="3060225" cy="413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Intellij</a:t>
            </a:r>
            <a:endParaRPr/>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25"/>
          <p:cNvPicPr preferRelativeResize="0"/>
          <p:nvPr/>
        </p:nvPicPr>
        <p:blipFill>
          <a:blip r:embed="rId3">
            <a:alphaModFix/>
          </a:blip>
          <a:stretch>
            <a:fillRect/>
          </a:stretch>
        </p:blipFill>
        <p:spPr>
          <a:xfrm>
            <a:off x="5265363" y="1307850"/>
            <a:ext cx="3717975" cy="502425"/>
          </a:xfrm>
          <a:prstGeom prst="rect">
            <a:avLst/>
          </a:prstGeom>
          <a:noFill/>
          <a:ln>
            <a:noFill/>
          </a:ln>
        </p:spPr>
      </p:pic>
      <p:pic>
        <p:nvPicPr>
          <p:cNvPr id="214" name="Google Shape;214;p25"/>
          <p:cNvPicPr preferRelativeResize="0"/>
          <p:nvPr/>
        </p:nvPicPr>
        <p:blipFill>
          <a:blip r:embed="rId4">
            <a:alphaModFix/>
          </a:blip>
          <a:stretch>
            <a:fillRect/>
          </a:stretch>
        </p:blipFill>
        <p:spPr>
          <a:xfrm>
            <a:off x="5613775" y="2070687"/>
            <a:ext cx="2210450" cy="2667776"/>
          </a:xfrm>
          <a:prstGeom prst="rect">
            <a:avLst/>
          </a:prstGeom>
          <a:noFill/>
          <a:ln>
            <a:noFill/>
          </a:ln>
        </p:spPr>
      </p:pic>
      <p:pic>
        <p:nvPicPr>
          <p:cNvPr id="215" name="Google Shape;215;p25"/>
          <p:cNvPicPr preferRelativeResize="0"/>
          <p:nvPr/>
        </p:nvPicPr>
        <p:blipFill>
          <a:blip r:embed="rId5">
            <a:alphaModFix/>
          </a:blip>
          <a:stretch>
            <a:fillRect/>
          </a:stretch>
        </p:blipFill>
        <p:spPr>
          <a:xfrm>
            <a:off x="635025" y="1162737"/>
            <a:ext cx="4281651" cy="372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Maven Overview</a:t>
            </a:r>
            <a:endParaRPr/>
          </a:p>
        </p:txBody>
      </p:sp>
      <p:sp>
        <p:nvSpPr>
          <p:cNvPr id="221" name="Google Shape;221;p26"/>
          <p:cNvSpPr txBox="1"/>
          <p:nvPr>
            <p:ph idx="1" type="body"/>
          </p:nvPr>
        </p:nvSpPr>
        <p:spPr>
          <a:xfrm>
            <a:off x="1177625" y="15784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381"/>
              <a:t>What is Maven? </a:t>
            </a:r>
            <a:endParaRPr sz="5381"/>
          </a:p>
          <a:p>
            <a:pPr indent="-314025" lvl="0" marL="457200" rtl="0" algn="l">
              <a:spcBef>
                <a:spcPts val="1200"/>
              </a:spcBef>
              <a:spcAft>
                <a:spcPts val="0"/>
              </a:spcAft>
              <a:buSzPct val="100000"/>
              <a:buChar char="●"/>
            </a:pPr>
            <a:r>
              <a:rPr lang="en" sz="5381"/>
              <a:t>Maven is an open-source CLI tool used for </a:t>
            </a:r>
            <a:r>
              <a:rPr lang="en" sz="5381">
                <a:solidFill>
                  <a:srgbClr val="FF9900"/>
                </a:solidFill>
              </a:rPr>
              <a:t>build automation</a:t>
            </a:r>
            <a:r>
              <a:rPr lang="en" sz="5381">
                <a:solidFill>
                  <a:srgbClr val="FFFF00"/>
                </a:solidFill>
              </a:rPr>
              <a:t> </a:t>
            </a:r>
            <a:r>
              <a:rPr lang="en" sz="5381"/>
              <a:t>and </a:t>
            </a:r>
            <a:r>
              <a:rPr lang="en" sz="5381">
                <a:solidFill>
                  <a:srgbClr val="FF9900"/>
                </a:solidFill>
              </a:rPr>
              <a:t>dependency management</a:t>
            </a:r>
            <a:r>
              <a:rPr lang="en" sz="5381"/>
              <a:t>.</a:t>
            </a:r>
            <a:endParaRPr sz="5381"/>
          </a:p>
          <a:p>
            <a:pPr indent="0" lvl="0" marL="0" rtl="0" algn="l">
              <a:spcBef>
                <a:spcPts val="1200"/>
              </a:spcBef>
              <a:spcAft>
                <a:spcPts val="0"/>
              </a:spcAft>
              <a:buNone/>
            </a:pPr>
            <a:r>
              <a:rPr lang="en" sz="5381"/>
              <a:t>Key Features</a:t>
            </a:r>
            <a:endParaRPr sz="5381"/>
          </a:p>
          <a:p>
            <a:pPr indent="-314025" lvl="0" marL="457200" rtl="0" algn="l">
              <a:spcBef>
                <a:spcPts val="1200"/>
              </a:spcBef>
              <a:spcAft>
                <a:spcPts val="0"/>
              </a:spcAft>
              <a:buSzPct val="100000"/>
              <a:buChar char="●"/>
            </a:pPr>
            <a:r>
              <a:rPr lang="en" sz="5381"/>
              <a:t>Provides a standardized project structure.</a:t>
            </a:r>
            <a:endParaRPr sz="5381"/>
          </a:p>
          <a:p>
            <a:pPr indent="-314025" lvl="0" marL="457200" rtl="0" algn="l">
              <a:spcBef>
                <a:spcPts val="0"/>
              </a:spcBef>
              <a:spcAft>
                <a:spcPts val="0"/>
              </a:spcAft>
              <a:buSzPct val="100000"/>
              <a:buChar char="●"/>
            </a:pPr>
            <a:r>
              <a:rPr lang="en" sz="5381"/>
              <a:t>Manages the project lifecycle, ensuring consistency across builds.</a:t>
            </a:r>
            <a:endParaRPr sz="5381"/>
          </a:p>
          <a:p>
            <a:pPr indent="-314025" lvl="0" marL="457200" rtl="0" algn="l">
              <a:spcBef>
                <a:spcPts val="0"/>
              </a:spcBef>
              <a:spcAft>
                <a:spcPts val="0"/>
              </a:spcAft>
              <a:buSzPct val="100000"/>
              <a:buChar char="●"/>
            </a:pPr>
            <a:r>
              <a:rPr lang="en" sz="5381"/>
              <a:t>Utilizes a simple configuration file (pom.xml) to define project details and settings.</a:t>
            </a:r>
            <a:endParaRPr sz="538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Maven Folder Structure</a:t>
            </a:r>
            <a:endParaRPr/>
          </a:p>
        </p:txBody>
      </p:sp>
      <p:sp>
        <p:nvSpPr>
          <p:cNvPr id="227" name="Google Shape;227;p27"/>
          <p:cNvSpPr txBox="1"/>
          <p:nvPr>
            <p:ph idx="1" type="body"/>
          </p:nvPr>
        </p:nvSpPr>
        <p:spPr>
          <a:xfrm>
            <a:off x="732275" y="1578450"/>
            <a:ext cx="4042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Maven command to create a project</a:t>
            </a:r>
            <a:r>
              <a:rPr lang="en"/>
              <a:t>:</a:t>
            </a:r>
            <a:br>
              <a:rPr lang="en"/>
            </a:br>
            <a:r>
              <a:rPr lang="en"/>
              <a:t>mvn archetype:generate -DgroupId=com.mycompany.app -DartifactId=my-app -DarchetypeArtifactId=maven-archetype-quickstart -DarchetypeVersion=1.5 -DinteractiveMode=false</a:t>
            </a:r>
            <a:endParaRPr/>
          </a:p>
        </p:txBody>
      </p:sp>
      <p:pic>
        <p:nvPicPr>
          <p:cNvPr id="228" name="Google Shape;228;p27"/>
          <p:cNvPicPr preferRelativeResize="0"/>
          <p:nvPr/>
        </p:nvPicPr>
        <p:blipFill rotWithShape="1">
          <a:blip r:embed="rId3">
            <a:alphaModFix/>
          </a:blip>
          <a:srcRect b="-5405" l="-6247" r="43267" t="-9115"/>
          <a:stretch/>
        </p:blipFill>
        <p:spPr>
          <a:xfrm>
            <a:off x="5320025" y="647300"/>
            <a:ext cx="2855075" cy="437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052550" y="2771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Maven Wrapper</a:t>
            </a:r>
            <a:endParaRPr/>
          </a:p>
        </p:txBody>
      </p:sp>
      <p:sp>
        <p:nvSpPr>
          <p:cNvPr id="234" name="Google Shape;234;p28"/>
          <p:cNvSpPr txBox="1"/>
          <p:nvPr>
            <p:ph idx="1" type="body"/>
          </p:nvPr>
        </p:nvSpPr>
        <p:spPr>
          <a:xfrm>
            <a:off x="1098350" y="1191275"/>
            <a:ext cx="3804300" cy="28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Maven W</a:t>
            </a:r>
            <a:r>
              <a:rPr b="1" lang="en"/>
              <a:t>rapper</a:t>
            </a:r>
            <a:r>
              <a:rPr b="1" lang="en"/>
              <a:t> Command:</a:t>
            </a:r>
            <a:endParaRPr b="1"/>
          </a:p>
          <a:p>
            <a:pPr indent="-311150" lvl="0" marL="457200" rtl="0" algn="l">
              <a:spcBef>
                <a:spcPts val="1200"/>
              </a:spcBef>
              <a:spcAft>
                <a:spcPts val="0"/>
              </a:spcAft>
              <a:buSzPts val="1300"/>
              <a:buChar char="●"/>
            </a:pPr>
            <a:r>
              <a:rPr lang="en"/>
              <a:t> </a:t>
            </a:r>
            <a:r>
              <a:rPr lang="en"/>
              <a:t>mvn wrapper: wrapper</a:t>
            </a:r>
            <a:endParaRPr/>
          </a:p>
          <a:p>
            <a:pPr indent="0" lvl="0" marL="0" rtl="0" algn="l">
              <a:spcBef>
                <a:spcPts val="1200"/>
              </a:spcBef>
              <a:spcAft>
                <a:spcPts val="0"/>
              </a:spcAft>
              <a:buNone/>
            </a:pPr>
            <a:r>
              <a:rPr lang="en"/>
              <a:t>Three New Files Added: </a:t>
            </a:r>
            <a:endParaRPr/>
          </a:p>
          <a:p>
            <a:pPr indent="-311150" lvl="0" marL="457200" rtl="0" algn="l">
              <a:spcBef>
                <a:spcPts val="1200"/>
              </a:spcBef>
              <a:spcAft>
                <a:spcPts val="0"/>
              </a:spcAft>
              <a:buSzPts val="1300"/>
              <a:buChar char="●"/>
            </a:pPr>
            <a:r>
              <a:rPr lang="en"/>
              <a:t>.mvn/wrapper: Wrapper configuration</a:t>
            </a:r>
            <a:endParaRPr/>
          </a:p>
          <a:p>
            <a:pPr indent="-311150" lvl="0" marL="457200" rtl="0" algn="l">
              <a:spcBef>
                <a:spcPts val="0"/>
              </a:spcBef>
              <a:spcAft>
                <a:spcPts val="0"/>
              </a:spcAft>
              <a:buSzPts val="1300"/>
              <a:buChar char="●"/>
            </a:pPr>
            <a:r>
              <a:rPr lang="en"/>
              <a:t>Mvnw: Script for Linux/Unix/Mac</a:t>
            </a:r>
            <a:endParaRPr/>
          </a:p>
          <a:p>
            <a:pPr indent="-311150" lvl="0" marL="457200" rtl="0" algn="l">
              <a:spcBef>
                <a:spcPts val="0"/>
              </a:spcBef>
              <a:spcAft>
                <a:spcPts val="0"/>
              </a:spcAft>
              <a:buSzPts val="1300"/>
              <a:buChar char="●"/>
            </a:pPr>
            <a:r>
              <a:rPr lang="en"/>
              <a:t>Mvnw.cmd: Script for Windows</a:t>
            </a:r>
            <a:endParaRPr/>
          </a:p>
          <a:p>
            <a:pPr indent="0" lvl="0" marL="0" rtl="0" algn="l">
              <a:spcBef>
                <a:spcPts val="1200"/>
              </a:spcBef>
              <a:spcAft>
                <a:spcPts val="1200"/>
              </a:spcAft>
              <a:buNone/>
            </a:pPr>
            <a:r>
              <a:rPr lang="en"/>
              <a:t>The Maven Wrapper allows you to embed Maven into your project directly, ensuring a consistent Maven version for all developers.</a:t>
            </a:r>
            <a:endParaRPr/>
          </a:p>
        </p:txBody>
      </p:sp>
      <p:pic>
        <p:nvPicPr>
          <p:cNvPr id="235" name="Google Shape;235;p28"/>
          <p:cNvPicPr preferRelativeResize="0"/>
          <p:nvPr/>
        </p:nvPicPr>
        <p:blipFill rotWithShape="1">
          <a:blip r:embed="rId3">
            <a:alphaModFix/>
          </a:blip>
          <a:srcRect b="0" l="0" r="0" t="0"/>
          <a:stretch/>
        </p:blipFill>
        <p:spPr>
          <a:xfrm>
            <a:off x="5098550" y="229675"/>
            <a:ext cx="3705475" cy="386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Maven as a Build Tool </a:t>
            </a:r>
            <a:endParaRPr/>
          </a:p>
        </p:txBody>
      </p:sp>
      <p:sp>
        <p:nvSpPr>
          <p:cNvPr id="241" name="Google Shape;241;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8"/>
              <a:t>What is a build tool?</a:t>
            </a:r>
            <a:endParaRPr sz="1408"/>
          </a:p>
          <a:p>
            <a:pPr indent="-311308" lvl="0" marL="457200" rtl="0" algn="l">
              <a:spcBef>
                <a:spcPts val="1200"/>
              </a:spcBef>
              <a:spcAft>
                <a:spcPts val="0"/>
              </a:spcAft>
              <a:buSzPct val="100000"/>
              <a:buChar char="●"/>
            </a:pPr>
            <a:r>
              <a:rPr lang="en" sz="1408"/>
              <a:t>A build tool automates the process of compiling, testing, packaging, and deploying software applications.</a:t>
            </a:r>
            <a:endParaRPr sz="1408"/>
          </a:p>
          <a:p>
            <a:pPr indent="-311308" lvl="0" marL="457200" rtl="0" algn="l">
              <a:spcBef>
                <a:spcPts val="0"/>
              </a:spcBef>
              <a:spcAft>
                <a:spcPts val="0"/>
              </a:spcAft>
              <a:buSzPct val="100000"/>
              <a:buChar char="●"/>
            </a:pPr>
            <a:r>
              <a:rPr lang="en" sz="1408"/>
              <a:t>It manages the entire project lifecycle, ensuring consistency and efficiency in building and delivering applications.</a:t>
            </a:r>
            <a:endParaRPr sz="1408"/>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 as a Build Tool </a:t>
            </a:r>
            <a:endParaRPr/>
          </a:p>
          <a:p>
            <a:pPr indent="0" lvl="0" marL="0" rtl="0" algn="l">
              <a:spcBef>
                <a:spcPts val="0"/>
              </a:spcBef>
              <a:spcAft>
                <a:spcPts val="0"/>
              </a:spcAft>
              <a:buNone/>
            </a:pPr>
            <a:r>
              <a:t/>
            </a:r>
            <a:endParaRPr/>
          </a:p>
        </p:txBody>
      </p:sp>
      <p:sp>
        <p:nvSpPr>
          <p:cNvPr id="247" name="Google Shape;247;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Maven commands: </a:t>
            </a:r>
            <a:endParaRPr/>
          </a:p>
          <a:p>
            <a:pPr indent="-311150" lvl="0" marL="457200" rtl="0" algn="l">
              <a:spcBef>
                <a:spcPts val="1200"/>
              </a:spcBef>
              <a:spcAft>
                <a:spcPts val="0"/>
              </a:spcAft>
              <a:buSzPts val="1300"/>
              <a:buChar char="●"/>
            </a:pPr>
            <a:r>
              <a:rPr lang="en"/>
              <a:t>mvn clean: Cleans the project by deleting the target/ directory.</a:t>
            </a:r>
            <a:endParaRPr/>
          </a:p>
          <a:p>
            <a:pPr indent="-311150" lvl="0" marL="457200" rtl="0" algn="l">
              <a:spcBef>
                <a:spcPts val="0"/>
              </a:spcBef>
              <a:spcAft>
                <a:spcPts val="0"/>
              </a:spcAft>
              <a:buSzPts val="1300"/>
              <a:buChar char="●"/>
            </a:pPr>
            <a:r>
              <a:rPr lang="en"/>
              <a:t>mvn compile: Compiles the project's source code.</a:t>
            </a:r>
            <a:endParaRPr/>
          </a:p>
          <a:p>
            <a:pPr indent="-311150" lvl="0" marL="457200" rtl="0" algn="l">
              <a:spcBef>
                <a:spcPts val="0"/>
              </a:spcBef>
              <a:spcAft>
                <a:spcPts val="0"/>
              </a:spcAft>
              <a:buSzPts val="1300"/>
              <a:buChar char="●"/>
            </a:pPr>
            <a:r>
              <a:rPr lang="en"/>
              <a:t>mvn test: Runs the tests for the project.</a:t>
            </a:r>
            <a:endParaRPr/>
          </a:p>
          <a:p>
            <a:pPr indent="-311150" lvl="0" marL="457200" rtl="0" algn="l">
              <a:spcBef>
                <a:spcPts val="0"/>
              </a:spcBef>
              <a:spcAft>
                <a:spcPts val="0"/>
              </a:spcAft>
              <a:buSzPts val="1300"/>
              <a:buChar char="●"/>
            </a:pPr>
            <a:r>
              <a:rPr lang="en"/>
              <a:t>mvn package: Packages the compiled code into a JAR, WAR, or other deployable format.</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Maven as Dependency Management</a:t>
            </a:r>
            <a:endParaRPr/>
          </a:p>
        </p:txBody>
      </p:sp>
      <p:sp>
        <p:nvSpPr>
          <p:cNvPr id="253" name="Google Shape;253;p31"/>
          <p:cNvSpPr txBox="1"/>
          <p:nvPr>
            <p:ph idx="1" type="body"/>
          </p:nvPr>
        </p:nvSpPr>
        <p:spPr>
          <a:xfrm>
            <a:off x="1210900" y="13683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Dependency Management?</a:t>
            </a:r>
            <a:endParaRPr/>
          </a:p>
          <a:p>
            <a:pPr indent="-311150" lvl="0" marL="457200" rtl="0" algn="l">
              <a:spcBef>
                <a:spcPts val="1200"/>
              </a:spcBef>
              <a:spcAft>
                <a:spcPts val="0"/>
              </a:spcAft>
              <a:buSzPts val="1300"/>
              <a:buChar char="●"/>
            </a:pPr>
            <a:r>
              <a:rPr lang="en"/>
              <a:t>Dependency management refers to the process of managing the libraries and external components that your project depends on.</a:t>
            </a:r>
            <a:endParaRPr/>
          </a:p>
          <a:p>
            <a:pPr indent="0" lvl="0" marL="0" rtl="0" algn="l">
              <a:spcBef>
                <a:spcPts val="1200"/>
              </a:spcBef>
              <a:spcAft>
                <a:spcPts val="0"/>
              </a:spcAft>
              <a:buNone/>
            </a:pPr>
            <a:r>
              <a:rPr lang="en"/>
              <a:t>Key Features: </a:t>
            </a:r>
            <a:endParaRPr/>
          </a:p>
          <a:p>
            <a:pPr indent="-311150" lvl="0" marL="457200" rtl="0" algn="l">
              <a:spcBef>
                <a:spcPts val="1200"/>
              </a:spcBef>
              <a:spcAft>
                <a:spcPts val="0"/>
              </a:spcAft>
              <a:buSzPts val="1300"/>
              <a:buChar char="●"/>
            </a:pPr>
            <a:r>
              <a:rPr lang="en"/>
              <a:t>Stores </a:t>
            </a:r>
            <a:r>
              <a:rPr lang="en"/>
              <a:t>dependencies</a:t>
            </a:r>
            <a:r>
              <a:rPr lang="en"/>
              <a:t> </a:t>
            </a:r>
            <a:r>
              <a:rPr lang="en"/>
              <a:t>definition</a:t>
            </a:r>
            <a:r>
              <a:rPr lang="en"/>
              <a:t> in pom.xml </a:t>
            </a:r>
            <a:endParaRPr/>
          </a:p>
          <a:p>
            <a:pPr indent="-311150" lvl="0" marL="457200" rtl="0" algn="l">
              <a:spcBef>
                <a:spcPts val="0"/>
              </a:spcBef>
              <a:spcAft>
                <a:spcPts val="0"/>
              </a:spcAft>
              <a:buSzPts val="1300"/>
              <a:buChar char="●"/>
            </a:pPr>
            <a:r>
              <a:rPr lang="en"/>
              <a:t>Automatic Dependency Resolution (Maven Central Repository)</a:t>
            </a:r>
            <a:endParaRPr/>
          </a:p>
          <a:p>
            <a:pPr indent="-311150" lvl="0" marL="457200" rtl="0" algn="l">
              <a:spcBef>
                <a:spcPts val="0"/>
              </a:spcBef>
              <a:spcAft>
                <a:spcPts val="0"/>
              </a:spcAft>
              <a:buSzPts val="1300"/>
              <a:buChar char="●"/>
            </a:pPr>
            <a:r>
              <a:rPr lang="en"/>
              <a:t>Transitive Dependencies</a:t>
            </a:r>
            <a:endParaRPr/>
          </a:p>
          <a:p>
            <a:pPr indent="-311150" lvl="0" marL="457200" rtl="0" algn="l">
              <a:spcBef>
                <a:spcPts val="0"/>
              </a:spcBef>
              <a:spcAft>
                <a:spcPts val="0"/>
              </a:spcAft>
              <a:buSzPts val="1300"/>
              <a:buChar char="●"/>
            </a:pPr>
            <a:r>
              <a:rPr lang="en"/>
              <a:t>Version Management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Introduction, Elaboration, GitHub - Dayne Wright</a:t>
            </a:r>
            <a:endParaRPr/>
          </a:p>
          <a:p>
            <a:pPr indent="0" lvl="0" marL="0" rtl="0" algn="l">
              <a:spcBef>
                <a:spcPts val="1200"/>
              </a:spcBef>
              <a:spcAft>
                <a:spcPts val="0"/>
              </a:spcAft>
              <a:buNone/>
            </a:pPr>
            <a:r>
              <a:rPr lang="en"/>
              <a:t>Back End Development - </a:t>
            </a:r>
            <a:r>
              <a:rPr lang="en"/>
              <a:t>Anthony</a:t>
            </a:r>
            <a:r>
              <a:rPr lang="en"/>
              <a:t> Greene</a:t>
            </a:r>
            <a:endParaRPr/>
          </a:p>
          <a:p>
            <a:pPr indent="0" lvl="0" marL="0" rtl="0" algn="l">
              <a:spcBef>
                <a:spcPts val="1200"/>
              </a:spcBef>
              <a:spcAft>
                <a:spcPts val="0"/>
              </a:spcAft>
              <a:buNone/>
            </a:pPr>
            <a:r>
              <a:rPr lang="en"/>
              <a:t>Tools and Processes -  Cole Morrison</a:t>
            </a:r>
            <a:endParaRPr/>
          </a:p>
          <a:p>
            <a:pPr indent="0" lvl="0" marL="0" rtl="0" algn="l">
              <a:spcBef>
                <a:spcPts val="1200"/>
              </a:spcBef>
              <a:spcAft>
                <a:spcPts val="1200"/>
              </a:spcAft>
              <a:buNone/>
            </a:pPr>
            <a:r>
              <a:rPr lang="en"/>
              <a:t>Security</a:t>
            </a:r>
            <a:r>
              <a:rPr lang="en"/>
              <a:t> - David Smith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 as Dependency Management</a:t>
            </a:r>
            <a:endParaRPr/>
          </a:p>
          <a:p>
            <a:pPr indent="0" lvl="0" marL="0" rtl="0" algn="l">
              <a:spcBef>
                <a:spcPts val="0"/>
              </a:spcBef>
              <a:spcAft>
                <a:spcPts val="0"/>
              </a:spcAft>
              <a:buNone/>
            </a:pPr>
            <a:r>
              <a:t/>
            </a:r>
            <a:endParaRPr/>
          </a:p>
        </p:txBody>
      </p:sp>
      <p:sp>
        <p:nvSpPr>
          <p:cNvPr id="259" name="Google Shape;259;p32"/>
          <p:cNvSpPr txBox="1"/>
          <p:nvPr>
            <p:ph idx="1" type="body"/>
          </p:nvPr>
        </p:nvSpPr>
        <p:spPr>
          <a:xfrm>
            <a:off x="1297500" y="1307850"/>
            <a:ext cx="7038900" cy="3275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a:t>The pom.xml (Project Object Model) file is the core configuration file in a Maven project. It is used to:</a:t>
            </a:r>
            <a:endParaRPr/>
          </a:p>
          <a:p>
            <a:pPr indent="-311150" lvl="0" marL="457200" rtl="0" algn="l">
              <a:lnSpc>
                <a:spcPct val="95000"/>
              </a:lnSpc>
              <a:spcBef>
                <a:spcPts val="1200"/>
              </a:spcBef>
              <a:spcAft>
                <a:spcPts val="0"/>
              </a:spcAft>
              <a:buSzPts val="1300"/>
              <a:buChar char="●"/>
            </a:pPr>
            <a:r>
              <a:rPr lang="en"/>
              <a:t>Store Dependency Definitions</a:t>
            </a:r>
            <a:endParaRPr/>
          </a:p>
          <a:p>
            <a:pPr indent="-311150" lvl="0" marL="457200" rtl="0" algn="l">
              <a:lnSpc>
                <a:spcPct val="95000"/>
              </a:lnSpc>
              <a:spcBef>
                <a:spcPts val="0"/>
              </a:spcBef>
              <a:spcAft>
                <a:spcPts val="0"/>
              </a:spcAft>
              <a:buSzPts val="1300"/>
              <a:buChar char="●"/>
            </a:pPr>
            <a:r>
              <a:rPr lang="en"/>
              <a:t>Manage Project Information</a:t>
            </a:r>
            <a:endParaRPr/>
          </a:p>
          <a:p>
            <a:pPr indent="-311150" lvl="0" marL="457200" rtl="0" algn="l">
              <a:lnSpc>
                <a:spcPct val="95000"/>
              </a:lnSpc>
              <a:spcBef>
                <a:spcPts val="0"/>
              </a:spcBef>
              <a:spcAft>
                <a:spcPts val="0"/>
              </a:spcAft>
              <a:buSzPts val="1300"/>
              <a:buChar char="●"/>
            </a:pPr>
            <a:r>
              <a:rPr lang="en"/>
              <a:t>Configure Build Settings</a:t>
            </a:r>
            <a:endParaRPr/>
          </a:p>
          <a:p>
            <a:pPr indent="0" lvl="0" marL="0" rtl="0" algn="l">
              <a:lnSpc>
                <a:spcPct val="95000"/>
              </a:lnSpc>
              <a:spcBef>
                <a:spcPts val="1200"/>
              </a:spcBef>
              <a:spcAft>
                <a:spcPts val="0"/>
              </a:spcAft>
              <a:buSzPts val="523"/>
              <a:buNone/>
            </a:pPr>
            <a:r>
              <a:rPr lang="en"/>
              <a:t>Dependency Installation:</a:t>
            </a:r>
            <a:endParaRPr/>
          </a:p>
          <a:p>
            <a:pPr indent="-311150" lvl="0" marL="457200" rtl="0" algn="l">
              <a:lnSpc>
                <a:spcPct val="95000"/>
              </a:lnSpc>
              <a:spcBef>
                <a:spcPts val="1200"/>
              </a:spcBef>
              <a:spcAft>
                <a:spcPts val="0"/>
              </a:spcAft>
              <a:buSzPts val="1300"/>
              <a:buChar char="●"/>
            </a:pPr>
            <a:r>
              <a:rPr lang="en"/>
              <a:t>When you install dependencies, Maven downloads them from remote repositories and stores them in a global local repository (~/.m2/repository), not in your project's local directory.</a:t>
            </a:r>
            <a:endParaRPr/>
          </a:p>
          <a:p>
            <a:pPr indent="-311150" lvl="0" marL="457200" rtl="0" algn="l">
              <a:lnSpc>
                <a:spcPct val="95000"/>
              </a:lnSpc>
              <a:spcBef>
                <a:spcPts val="0"/>
              </a:spcBef>
              <a:spcAft>
                <a:spcPts val="0"/>
              </a:spcAft>
              <a:buSzPts val="1300"/>
              <a:buChar char="●"/>
            </a:pPr>
            <a:r>
              <a:rPr lang="en"/>
              <a:t>T</a:t>
            </a:r>
            <a:r>
              <a:rPr lang="en"/>
              <a:t>hese dependencies are shared across all projects, which allows Maven to reuse them, reducing duplication and ensuring consistency.</a:t>
            </a:r>
            <a:endParaRPr/>
          </a:p>
          <a:p>
            <a:pPr indent="0" lvl="0" marL="0" rtl="0" algn="l">
              <a:lnSpc>
                <a:spcPct val="95000"/>
              </a:lnSpc>
              <a:spcBef>
                <a:spcPts val="1200"/>
              </a:spcBef>
              <a:spcAft>
                <a:spcPts val="1200"/>
              </a:spcAft>
              <a:buSzPts val="523"/>
              <a:buNone/>
            </a:pPr>
            <a:r>
              <a:t/>
            </a:r>
            <a:endParaRPr sz="417"/>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Spring Boot </a:t>
            </a:r>
            <a:endParaRPr/>
          </a:p>
        </p:txBody>
      </p:sp>
      <p:sp>
        <p:nvSpPr>
          <p:cNvPr id="265" name="Google Shape;265;p33"/>
          <p:cNvSpPr txBox="1"/>
          <p:nvPr>
            <p:ph idx="1" type="body"/>
          </p:nvPr>
        </p:nvSpPr>
        <p:spPr>
          <a:xfrm>
            <a:off x="1297500" y="1567550"/>
            <a:ext cx="3882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Key Features of Spring Boot</a:t>
            </a:r>
            <a:r>
              <a:rPr lang="en"/>
              <a:t>:</a:t>
            </a:r>
            <a:endParaRPr/>
          </a:p>
          <a:p>
            <a:pPr indent="-311150" lvl="0" marL="457200" rtl="0" algn="l">
              <a:spcBef>
                <a:spcPts val="1200"/>
              </a:spcBef>
              <a:spcAft>
                <a:spcPts val="0"/>
              </a:spcAft>
              <a:buSzPts val="1300"/>
              <a:buChar char="●"/>
            </a:pPr>
            <a:r>
              <a:rPr lang="en"/>
              <a:t>Spring boot built on top of Spring Framework</a:t>
            </a:r>
            <a:endParaRPr/>
          </a:p>
          <a:p>
            <a:pPr indent="-311150" lvl="0" marL="457200" rtl="0" algn="l">
              <a:spcBef>
                <a:spcPts val="0"/>
              </a:spcBef>
              <a:spcAft>
                <a:spcPts val="0"/>
              </a:spcAft>
              <a:buSzPts val="1300"/>
              <a:buChar char="●"/>
            </a:pPr>
            <a:r>
              <a:rPr lang="en"/>
              <a:t>Used in Java-based applications</a:t>
            </a:r>
            <a:endParaRPr/>
          </a:p>
          <a:p>
            <a:pPr indent="-311150" lvl="0" marL="457200" rtl="0" algn="l">
              <a:spcBef>
                <a:spcPts val="0"/>
              </a:spcBef>
              <a:spcAft>
                <a:spcPts val="0"/>
              </a:spcAft>
              <a:buSzPts val="1300"/>
              <a:buChar char="●"/>
            </a:pPr>
            <a:r>
              <a:rPr lang="en"/>
              <a:t>O</a:t>
            </a:r>
            <a:r>
              <a:rPr lang="en"/>
              <a:t>pinionated f</a:t>
            </a:r>
            <a:r>
              <a:rPr lang="en"/>
              <a:t>ramework </a:t>
            </a:r>
            <a:endParaRPr/>
          </a:p>
          <a:p>
            <a:pPr indent="-311150" lvl="0" marL="457200" rtl="0" algn="l">
              <a:spcBef>
                <a:spcPts val="0"/>
              </a:spcBef>
              <a:spcAft>
                <a:spcPts val="0"/>
              </a:spcAft>
              <a:buSzPts val="1300"/>
              <a:buChar char="●"/>
            </a:pPr>
            <a:r>
              <a:rPr lang="en"/>
              <a:t>Application Accelerator</a:t>
            </a:r>
            <a:endParaRPr/>
          </a:p>
          <a:p>
            <a:pPr indent="-311150" lvl="0" marL="457200" rtl="0" algn="l">
              <a:spcBef>
                <a:spcPts val="0"/>
              </a:spcBef>
              <a:spcAft>
                <a:spcPts val="0"/>
              </a:spcAft>
              <a:buSzPts val="1300"/>
              <a:buChar char="●"/>
            </a:pPr>
            <a:r>
              <a:rPr lang="en"/>
              <a:t>Embedded</a:t>
            </a:r>
            <a:r>
              <a:rPr lang="en"/>
              <a:t> Server</a:t>
            </a:r>
            <a:endParaRPr/>
          </a:p>
          <a:p>
            <a:pPr indent="0" lvl="0" marL="457200" rtl="0" algn="l">
              <a:spcBef>
                <a:spcPts val="1200"/>
              </a:spcBef>
              <a:spcAft>
                <a:spcPts val="1200"/>
              </a:spcAft>
              <a:buNone/>
            </a:pPr>
            <a:r>
              <a:t/>
            </a:r>
            <a:endParaRPr/>
          </a:p>
        </p:txBody>
      </p:sp>
      <p:pic>
        <p:nvPicPr>
          <p:cNvPr id="266" name="Google Shape;266;p33"/>
          <p:cNvPicPr preferRelativeResize="0"/>
          <p:nvPr/>
        </p:nvPicPr>
        <p:blipFill rotWithShape="1">
          <a:blip r:embed="rId3">
            <a:alphaModFix/>
          </a:blip>
          <a:srcRect b="0" l="0" r="46546" t="0"/>
          <a:stretch/>
        </p:blipFill>
        <p:spPr>
          <a:xfrm>
            <a:off x="5699200" y="1385775"/>
            <a:ext cx="2762451" cy="2667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JPA Hibernate</a:t>
            </a:r>
            <a:endParaRPr/>
          </a:p>
        </p:txBody>
      </p:sp>
      <p:sp>
        <p:nvSpPr>
          <p:cNvPr id="272" name="Google Shape;272;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JPA (Java Persistence API)?</a:t>
            </a:r>
            <a:endParaRPr/>
          </a:p>
          <a:p>
            <a:pPr indent="-311150" lvl="0" marL="457200" rtl="0" algn="l">
              <a:spcBef>
                <a:spcPts val="1200"/>
              </a:spcBef>
              <a:spcAft>
                <a:spcPts val="0"/>
              </a:spcAft>
              <a:buSzPts val="1300"/>
              <a:buChar char="●"/>
            </a:pPr>
            <a:r>
              <a:rPr lang="en"/>
              <a:t>JPA is a Java specification for mapping Java objects to relational database tables.</a:t>
            </a:r>
            <a:endParaRPr/>
          </a:p>
          <a:p>
            <a:pPr indent="-311150" lvl="0" marL="457200" rtl="0" algn="l">
              <a:spcBef>
                <a:spcPts val="0"/>
              </a:spcBef>
              <a:spcAft>
                <a:spcPts val="0"/>
              </a:spcAft>
              <a:buSzPts val="1300"/>
              <a:buChar char="●"/>
            </a:pPr>
            <a:r>
              <a:rPr lang="en"/>
              <a:t>Provides a standard API for persisting, retrieving, and managing data in a database.</a:t>
            </a:r>
            <a:endParaRPr/>
          </a:p>
          <a:p>
            <a:pPr indent="-311150" lvl="0" marL="457200" rtl="0" algn="l">
              <a:spcBef>
                <a:spcPts val="0"/>
              </a:spcBef>
              <a:spcAft>
                <a:spcPts val="0"/>
              </a:spcAft>
              <a:buSzPts val="1300"/>
              <a:buChar char="●"/>
            </a:pPr>
            <a:r>
              <a:rPr lang="en"/>
              <a:t>Defines the contract for ORM (Object-Relational Mapping) frameworks.</a:t>
            </a:r>
            <a:endParaRPr/>
          </a:p>
          <a:p>
            <a:pPr indent="0" lvl="0" marL="0" rtl="0" algn="l">
              <a:spcBef>
                <a:spcPts val="1200"/>
              </a:spcBef>
              <a:spcAft>
                <a:spcPts val="0"/>
              </a:spcAft>
              <a:buNone/>
            </a:pPr>
            <a:r>
              <a:rPr lang="en"/>
              <a:t>What is Hibernate?</a:t>
            </a:r>
            <a:endParaRPr/>
          </a:p>
          <a:p>
            <a:pPr indent="-311150" lvl="0" marL="457200" rtl="0" algn="l">
              <a:spcBef>
                <a:spcPts val="1200"/>
              </a:spcBef>
              <a:spcAft>
                <a:spcPts val="0"/>
              </a:spcAft>
              <a:buSzPts val="1300"/>
              <a:buChar char="●"/>
            </a:pPr>
            <a:r>
              <a:rPr lang="en"/>
              <a:t>H</a:t>
            </a:r>
            <a:r>
              <a:rPr lang="en"/>
              <a:t>ibernate is a popular ORM framework and an implementation of JPA.</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JPA Hibernate Example</a:t>
            </a:r>
            <a:endParaRPr/>
          </a:p>
        </p:txBody>
      </p:sp>
      <p:sp>
        <p:nvSpPr>
          <p:cNvPr id="278" name="Google Shape;278;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79" name="Google Shape;279;p35"/>
          <p:cNvPicPr preferRelativeResize="0"/>
          <p:nvPr/>
        </p:nvPicPr>
        <p:blipFill>
          <a:blip r:embed="rId3">
            <a:alphaModFix/>
          </a:blip>
          <a:stretch>
            <a:fillRect/>
          </a:stretch>
        </p:blipFill>
        <p:spPr>
          <a:xfrm>
            <a:off x="1880750" y="1092947"/>
            <a:ext cx="5644001" cy="3081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Branching Strategy </a:t>
            </a:r>
            <a:endParaRPr/>
          </a:p>
        </p:txBody>
      </p:sp>
      <p:sp>
        <p:nvSpPr>
          <p:cNvPr id="285" name="Google Shape;285;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a:t>
            </a:r>
            <a:endParaRPr/>
          </a:p>
          <a:p>
            <a:pPr indent="-311150" lvl="0" marL="457200" rtl="0" algn="l">
              <a:spcBef>
                <a:spcPts val="1200"/>
              </a:spcBef>
              <a:spcAft>
                <a:spcPts val="0"/>
              </a:spcAft>
              <a:buSzPts val="1300"/>
              <a:buChar char="●"/>
            </a:pPr>
            <a:r>
              <a:rPr lang="en"/>
              <a:t>Clone Repository</a:t>
            </a:r>
            <a:endParaRPr/>
          </a:p>
          <a:p>
            <a:pPr indent="-311150" lvl="0" marL="457200" rtl="0" algn="l">
              <a:spcBef>
                <a:spcPts val="0"/>
              </a:spcBef>
              <a:spcAft>
                <a:spcPts val="0"/>
              </a:spcAft>
              <a:buSzPts val="1300"/>
              <a:buChar char="●"/>
            </a:pPr>
            <a:r>
              <a:rPr lang="en"/>
              <a:t>Create new branch “git branch branch_name”</a:t>
            </a:r>
            <a:endParaRPr/>
          </a:p>
          <a:p>
            <a:pPr indent="-311150" lvl="0" marL="457200" rtl="0" algn="l">
              <a:spcBef>
                <a:spcPts val="0"/>
              </a:spcBef>
              <a:spcAft>
                <a:spcPts val="0"/>
              </a:spcAft>
              <a:buSzPts val="1300"/>
              <a:buChar char="●"/>
            </a:pPr>
            <a:r>
              <a:rPr lang="en"/>
              <a:t>Write code</a:t>
            </a:r>
            <a:endParaRPr/>
          </a:p>
          <a:p>
            <a:pPr indent="-311150" lvl="0" marL="457200" rtl="0" algn="l">
              <a:spcBef>
                <a:spcPts val="0"/>
              </a:spcBef>
              <a:spcAft>
                <a:spcPts val="0"/>
              </a:spcAft>
              <a:buSzPts val="1300"/>
              <a:buChar char="●"/>
            </a:pPr>
            <a:r>
              <a:rPr lang="en"/>
              <a:t>Stage changes “git add .”</a:t>
            </a:r>
            <a:endParaRPr/>
          </a:p>
          <a:p>
            <a:pPr indent="-311150" lvl="0" marL="457200" rtl="0" algn="l">
              <a:spcBef>
                <a:spcPts val="0"/>
              </a:spcBef>
              <a:spcAft>
                <a:spcPts val="0"/>
              </a:spcAft>
              <a:buSzPts val="1300"/>
              <a:buChar char="●"/>
            </a:pPr>
            <a:r>
              <a:rPr lang="en"/>
              <a:t>Commit change “git commit -m “my new feature”</a:t>
            </a:r>
            <a:endParaRPr/>
          </a:p>
          <a:p>
            <a:pPr indent="-311150" lvl="0" marL="457200" rtl="0" algn="l">
              <a:spcBef>
                <a:spcPts val="0"/>
              </a:spcBef>
              <a:spcAft>
                <a:spcPts val="0"/>
              </a:spcAft>
              <a:buSzPts val="1300"/>
              <a:buChar char="●"/>
            </a:pPr>
            <a:r>
              <a:rPr lang="en"/>
              <a:t>Push branch to remote repository “git push origin branch_name”</a:t>
            </a:r>
            <a:endParaRPr/>
          </a:p>
          <a:p>
            <a:pPr indent="0" lvl="0" marL="0" rtl="0" algn="l">
              <a:spcBef>
                <a:spcPts val="1200"/>
              </a:spcBef>
              <a:spcAft>
                <a:spcPts val="1200"/>
              </a:spcAft>
              <a:buNone/>
            </a:pPr>
            <a:r>
              <a:rPr lang="e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Branching Strategy </a:t>
            </a:r>
            <a:endParaRPr/>
          </a:p>
        </p:txBody>
      </p:sp>
      <p:sp>
        <p:nvSpPr>
          <p:cNvPr id="291" name="Google Shape;291;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2" name="Google Shape;292;p37"/>
          <p:cNvPicPr preferRelativeResize="0"/>
          <p:nvPr/>
        </p:nvPicPr>
        <p:blipFill>
          <a:blip r:embed="rId3">
            <a:alphaModFix/>
          </a:blip>
          <a:stretch>
            <a:fillRect/>
          </a:stretch>
        </p:blipFill>
        <p:spPr>
          <a:xfrm>
            <a:off x="1345975" y="1567550"/>
            <a:ext cx="7334250" cy="2724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Pull Request </a:t>
            </a:r>
            <a:endParaRPr/>
          </a:p>
        </p:txBody>
      </p:sp>
      <p:sp>
        <p:nvSpPr>
          <p:cNvPr id="298" name="Google Shape;298;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Steps for Creating a Pull Request (PR)</a:t>
            </a:r>
            <a:endParaRPr b="1"/>
          </a:p>
          <a:p>
            <a:pPr indent="-311150" lvl="0" marL="457200" rtl="0" algn="l">
              <a:spcBef>
                <a:spcPts val="1200"/>
              </a:spcBef>
              <a:spcAft>
                <a:spcPts val="0"/>
              </a:spcAft>
              <a:buSzPts val="1300"/>
              <a:buChar char="●"/>
            </a:pPr>
            <a:r>
              <a:rPr lang="en"/>
              <a:t>Go to GitHub and open your repository.</a:t>
            </a:r>
            <a:endParaRPr/>
          </a:p>
          <a:p>
            <a:pPr indent="-311150" lvl="0" marL="457200" rtl="0" algn="l">
              <a:spcBef>
                <a:spcPts val="0"/>
              </a:spcBef>
              <a:spcAft>
                <a:spcPts val="0"/>
              </a:spcAft>
              <a:buSzPts val="1300"/>
              <a:buChar char="●"/>
            </a:pPr>
            <a:r>
              <a:rPr lang="en"/>
              <a:t>Navigate to the Pull Requests tab and click New Pull Request.</a:t>
            </a:r>
            <a:endParaRPr/>
          </a:p>
          <a:p>
            <a:pPr indent="-311150" lvl="0" marL="457200" rtl="0" algn="l">
              <a:spcBef>
                <a:spcPts val="0"/>
              </a:spcBef>
              <a:spcAft>
                <a:spcPts val="0"/>
              </a:spcAft>
              <a:buSzPts val="1300"/>
              <a:buChar char="●"/>
            </a:pPr>
            <a:r>
              <a:rPr lang="en"/>
              <a:t>Select your feature branch and set main as the target branch.</a:t>
            </a:r>
            <a:endParaRPr/>
          </a:p>
          <a:p>
            <a:pPr indent="-311150" lvl="0" marL="457200" rtl="0" algn="l">
              <a:spcBef>
                <a:spcPts val="0"/>
              </a:spcBef>
              <a:spcAft>
                <a:spcPts val="0"/>
              </a:spcAft>
              <a:buSzPts val="1300"/>
              <a:buChar char="●"/>
            </a:pPr>
            <a:r>
              <a:rPr lang="en"/>
              <a:t>Request a review from a team member.</a:t>
            </a:r>
            <a:endParaRPr/>
          </a:p>
          <a:p>
            <a:pPr indent="-311150" lvl="0" marL="457200" rtl="0" algn="l">
              <a:spcBef>
                <a:spcPts val="0"/>
              </a:spcBef>
              <a:spcAft>
                <a:spcPts val="0"/>
              </a:spcAft>
              <a:buSzPts val="1300"/>
              <a:buChar char="●"/>
            </a:pPr>
            <a:r>
              <a:rPr lang="en"/>
              <a:t>After the review, if the code is approved, ask them to merge the pull request.</a:t>
            </a:r>
            <a:endParaRPr/>
          </a:p>
          <a:p>
            <a:pPr indent="0" lvl="0" marL="45720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a:t>
            </a:r>
            <a:endParaRPr/>
          </a:p>
        </p:txBody>
      </p:sp>
      <p:sp>
        <p:nvSpPr>
          <p:cNvPr id="304" name="Google Shape;304;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Application Programming </a:t>
            </a:r>
            <a:r>
              <a:rPr lang="en"/>
              <a:t>Interfaces</a:t>
            </a:r>
            <a:r>
              <a:rPr lang="en"/>
              <a:t> (API) allow communication between application and clients</a:t>
            </a:r>
            <a:endParaRPr/>
          </a:p>
          <a:p>
            <a:pPr indent="-311150" lvl="0" marL="457200" rtl="0" algn="l">
              <a:spcBef>
                <a:spcPts val="0"/>
              </a:spcBef>
              <a:spcAft>
                <a:spcPts val="0"/>
              </a:spcAft>
              <a:buSzPts val="1300"/>
              <a:buChar char="●"/>
            </a:pPr>
            <a:r>
              <a:rPr lang="en"/>
              <a:t>Enable users to interact with the application by retrieving or modifying data like budgets, expenses, and incomes.</a:t>
            </a:r>
            <a:endParaRPr/>
          </a:p>
          <a:p>
            <a:pPr indent="-311150" lvl="0" marL="457200" rtl="0" algn="l">
              <a:spcBef>
                <a:spcPts val="0"/>
              </a:spcBef>
              <a:spcAft>
                <a:spcPts val="0"/>
              </a:spcAft>
              <a:buSzPts val="1300"/>
              <a:buChar char="●"/>
            </a:pPr>
            <a:r>
              <a:rPr lang="en"/>
              <a:t>APIs are used to</a:t>
            </a:r>
            <a:endParaRPr/>
          </a:p>
          <a:p>
            <a:pPr indent="-298450" lvl="1" marL="914400" rtl="0" algn="l">
              <a:spcBef>
                <a:spcPts val="0"/>
              </a:spcBef>
              <a:spcAft>
                <a:spcPts val="0"/>
              </a:spcAft>
              <a:buSzPts val="1100"/>
              <a:buChar char="○"/>
            </a:pPr>
            <a:r>
              <a:rPr lang="en"/>
              <a:t>Act as a bridge between user and backend logic</a:t>
            </a:r>
            <a:endParaRPr/>
          </a:p>
          <a:p>
            <a:pPr indent="-298450" lvl="1" marL="914400" rtl="0" algn="l">
              <a:spcBef>
                <a:spcPts val="0"/>
              </a:spcBef>
              <a:spcAft>
                <a:spcPts val="0"/>
              </a:spcAft>
              <a:buSzPts val="1100"/>
              <a:buChar char="○"/>
            </a:pPr>
            <a:r>
              <a:rPr lang="en"/>
              <a:t>Show application’s key feature through endpoints</a:t>
            </a:r>
            <a:endParaRPr/>
          </a:p>
          <a:p>
            <a:pPr indent="-311150" lvl="0" marL="457200" rtl="0" algn="l">
              <a:spcBef>
                <a:spcPts val="0"/>
              </a:spcBef>
              <a:spcAft>
                <a:spcPts val="0"/>
              </a:spcAft>
              <a:buSzPts val="1300"/>
              <a:buChar char="●"/>
            </a:pPr>
            <a:r>
              <a:rPr lang="en"/>
              <a:t>HTTP Methods:</a:t>
            </a:r>
            <a:endParaRPr/>
          </a:p>
          <a:p>
            <a:pPr indent="-298450" lvl="1" marL="914400" rtl="0" algn="l">
              <a:spcBef>
                <a:spcPts val="0"/>
              </a:spcBef>
              <a:spcAft>
                <a:spcPts val="0"/>
              </a:spcAft>
              <a:buSzPts val="1100"/>
              <a:buChar char="○"/>
            </a:pPr>
            <a:r>
              <a:rPr lang="en"/>
              <a:t>GET (Retrieve data)</a:t>
            </a:r>
            <a:endParaRPr/>
          </a:p>
          <a:p>
            <a:pPr indent="-298450" lvl="1" marL="914400" rtl="0" algn="l">
              <a:spcBef>
                <a:spcPts val="0"/>
              </a:spcBef>
              <a:spcAft>
                <a:spcPts val="0"/>
              </a:spcAft>
              <a:buSzPts val="1100"/>
              <a:buChar char="○"/>
            </a:pPr>
            <a:r>
              <a:rPr lang="en"/>
              <a:t>POST ( Create new data)</a:t>
            </a:r>
            <a:endParaRPr/>
          </a:p>
          <a:p>
            <a:pPr indent="-298450" lvl="1" marL="914400" rtl="0" algn="l">
              <a:spcBef>
                <a:spcPts val="0"/>
              </a:spcBef>
              <a:spcAft>
                <a:spcPts val="0"/>
              </a:spcAft>
              <a:buSzPts val="1100"/>
              <a:buChar char="○"/>
            </a:pPr>
            <a:r>
              <a:rPr lang="en"/>
              <a:t>PUT (Update existing data)</a:t>
            </a:r>
            <a:endParaRPr/>
          </a:p>
          <a:p>
            <a:pPr indent="-298450" lvl="1" marL="914400" rtl="0" algn="l">
              <a:spcBef>
                <a:spcPts val="0"/>
              </a:spcBef>
              <a:spcAft>
                <a:spcPts val="0"/>
              </a:spcAft>
              <a:buSzPts val="1100"/>
              <a:buChar char="○"/>
            </a:pPr>
            <a:r>
              <a:rPr lang="en"/>
              <a:t>DELETE (REmove data)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Endpoint</a:t>
            </a:r>
            <a:endParaRPr/>
          </a:p>
        </p:txBody>
      </p:sp>
      <p:sp>
        <p:nvSpPr>
          <p:cNvPr id="310" name="Google Shape;310;p40"/>
          <p:cNvSpPr txBox="1"/>
          <p:nvPr>
            <p:ph idx="1" type="body"/>
          </p:nvPr>
        </p:nvSpPr>
        <p:spPr>
          <a:xfrm>
            <a:off x="1297500" y="1307850"/>
            <a:ext cx="3274500" cy="343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Endpoints are a s</a:t>
            </a:r>
            <a:r>
              <a:rPr lang="en"/>
              <a:t>pecific</a:t>
            </a:r>
            <a:r>
              <a:rPr lang="en"/>
              <a:t> URL that are used to access certain </a:t>
            </a:r>
            <a:r>
              <a:rPr lang="en"/>
              <a:t>resources</a:t>
            </a:r>
            <a:r>
              <a:rPr lang="en"/>
              <a:t> of functions for an API</a:t>
            </a:r>
            <a:endParaRPr/>
          </a:p>
          <a:p>
            <a:pPr indent="-311150" lvl="0" marL="457200" rtl="0" algn="l">
              <a:spcBef>
                <a:spcPts val="0"/>
              </a:spcBef>
              <a:spcAft>
                <a:spcPts val="0"/>
              </a:spcAft>
              <a:buSzPts val="1300"/>
              <a:buChar char="●"/>
            </a:pPr>
            <a:r>
              <a:rPr lang="en"/>
              <a:t>The key endpoints in the application are </a:t>
            </a:r>
            <a:endParaRPr/>
          </a:p>
          <a:p>
            <a:pPr indent="-298450" lvl="1" marL="914400" rtl="0" algn="l">
              <a:spcBef>
                <a:spcPts val="0"/>
              </a:spcBef>
              <a:spcAft>
                <a:spcPts val="0"/>
              </a:spcAft>
              <a:buSzPts val="1100"/>
              <a:buChar char="○"/>
            </a:pPr>
            <a:r>
              <a:rPr lang="en"/>
              <a:t>/budget</a:t>
            </a:r>
            <a:endParaRPr/>
          </a:p>
          <a:p>
            <a:pPr indent="-298450" lvl="1" marL="914400" rtl="0" algn="l">
              <a:spcBef>
                <a:spcPts val="0"/>
              </a:spcBef>
              <a:spcAft>
                <a:spcPts val="0"/>
              </a:spcAft>
              <a:buSzPts val="1100"/>
              <a:buChar char="○"/>
            </a:pPr>
            <a:r>
              <a:rPr lang="en"/>
              <a:t>/expesnes</a:t>
            </a:r>
            <a:endParaRPr/>
          </a:p>
          <a:p>
            <a:pPr indent="-298450" lvl="1" marL="914400" rtl="0" algn="l">
              <a:spcBef>
                <a:spcPts val="0"/>
              </a:spcBef>
              <a:spcAft>
                <a:spcPts val="0"/>
              </a:spcAft>
              <a:buSzPts val="1100"/>
              <a:buChar char="○"/>
            </a:pPr>
            <a:r>
              <a:rPr lang="en"/>
              <a:t>/income</a:t>
            </a:r>
            <a:endParaRPr/>
          </a:p>
          <a:p>
            <a:pPr indent="-298450" lvl="1" marL="914400" rtl="0" algn="l">
              <a:spcBef>
                <a:spcPts val="0"/>
              </a:spcBef>
              <a:spcAft>
                <a:spcPts val="0"/>
              </a:spcAft>
              <a:buSzPts val="1100"/>
              <a:buChar char="○"/>
            </a:pPr>
            <a:r>
              <a:rPr lang="en"/>
              <a:t>repaymentPlan</a:t>
            </a:r>
            <a:endParaRPr/>
          </a:p>
          <a:p>
            <a:pPr indent="-298450" lvl="1" marL="914400" rtl="0" algn="l">
              <a:spcBef>
                <a:spcPts val="0"/>
              </a:spcBef>
              <a:spcAft>
                <a:spcPts val="0"/>
              </a:spcAft>
              <a:buSzPts val="1100"/>
              <a:buChar char="○"/>
            </a:pPr>
            <a:r>
              <a:rPr lang="en"/>
              <a:t>/savings</a:t>
            </a:r>
            <a:endParaRPr/>
          </a:p>
          <a:p>
            <a:pPr indent="-298450" lvl="1" marL="914400" rtl="0" algn="l">
              <a:spcBef>
                <a:spcPts val="0"/>
              </a:spcBef>
              <a:spcAft>
                <a:spcPts val="0"/>
              </a:spcAft>
              <a:buSzPts val="1100"/>
              <a:buChar char="○"/>
            </a:pPr>
            <a:r>
              <a:rPr lang="en"/>
              <a:t>/users</a:t>
            </a:r>
            <a:endParaRPr/>
          </a:p>
          <a:p>
            <a:pPr indent="-311150" lvl="0" marL="457200" rtl="0" algn="l">
              <a:spcBef>
                <a:spcPts val="0"/>
              </a:spcBef>
              <a:spcAft>
                <a:spcPts val="0"/>
              </a:spcAft>
              <a:buSzPts val="1300"/>
              <a:buChar char="●"/>
            </a:pPr>
            <a:r>
              <a:rPr lang="en"/>
              <a:t>Swagger UI is an open-source tool that allows users to visualize and interact with an API</a:t>
            </a:r>
            <a:endParaRPr/>
          </a:p>
        </p:txBody>
      </p:sp>
      <p:pic>
        <p:nvPicPr>
          <p:cNvPr id="311" name="Google Shape;311;p40"/>
          <p:cNvPicPr preferRelativeResize="0"/>
          <p:nvPr/>
        </p:nvPicPr>
        <p:blipFill>
          <a:blip r:embed="rId3">
            <a:alphaModFix/>
          </a:blip>
          <a:stretch>
            <a:fillRect/>
          </a:stretch>
        </p:blipFill>
        <p:spPr>
          <a:xfrm>
            <a:off x="4637838" y="1567550"/>
            <a:ext cx="4506164" cy="2419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Entity</a:t>
            </a:r>
            <a:endParaRPr/>
          </a:p>
        </p:txBody>
      </p:sp>
      <p:sp>
        <p:nvSpPr>
          <p:cNvPr id="317" name="Google Shape;317;p41"/>
          <p:cNvSpPr txBox="1"/>
          <p:nvPr>
            <p:ph idx="1" type="body"/>
          </p:nvPr>
        </p:nvSpPr>
        <p:spPr>
          <a:xfrm>
            <a:off x="1297500" y="1307850"/>
            <a:ext cx="7038900" cy="3363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The purpose of entities is to </a:t>
            </a:r>
            <a:r>
              <a:rPr lang="en"/>
              <a:t>represent</a:t>
            </a:r>
            <a:r>
              <a:rPr lang="en"/>
              <a:t> the core data model or object in an </a:t>
            </a:r>
            <a:r>
              <a:rPr lang="en"/>
              <a:t>application</a:t>
            </a:r>
            <a:r>
              <a:rPr lang="en"/>
              <a:t>, often mapped to a database table. In this project the entities are Java classes used to specify how they are mapped to </a:t>
            </a:r>
            <a:r>
              <a:rPr lang="en"/>
              <a:t>data structures</a:t>
            </a:r>
            <a:endParaRPr/>
          </a:p>
          <a:p>
            <a:pPr indent="-298767" lvl="0" marL="457200" rtl="0" algn="l">
              <a:spcBef>
                <a:spcPts val="0"/>
              </a:spcBef>
              <a:spcAft>
                <a:spcPts val="0"/>
              </a:spcAft>
              <a:buSzPct val="100000"/>
              <a:buChar char="●"/>
            </a:pPr>
            <a:r>
              <a:rPr lang="en"/>
              <a:t>It creates and defines attributes of the data model including id, names, </a:t>
            </a:r>
            <a:r>
              <a:rPr lang="en"/>
              <a:t>category</a:t>
            </a:r>
            <a:r>
              <a:rPr lang="en"/>
              <a:t>, etc. </a:t>
            </a:r>
            <a:endParaRPr/>
          </a:p>
          <a:p>
            <a:pPr indent="-298767" lvl="0" marL="457200" rtl="0" algn="l">
              <a:spcBef>
                <a:spcPts val="0"/>
              </a:spcBef>
              <a:spcAft>
                <a:spcPts val="0"/>
              </a:spcAft>
              <a:buSzPct val="100000"/>
              <a:buChar char="●"/>
            </a:pPr>
            <a:r>
              <a:rPr lang="en"/>
              <a:t>There are a total of 6 entities in the </a:t>
            </a:r>
            <a:r>
              <a:rPr lang="en"/>
              <a:t>application</a:t>
            </a:r>
            <a:r>
              <a:rPr lang="en"/>
              <a:t>:</a:t>
            </a:r>
            <a:endParaRPr/>
          </a:p>
          <a:p>
            <a:pPr indent="-287972" lvl="1" marL="914400" rtl="0" algn="l">
              <a:spcBef>
                <a:spcPts val="0"/>
              </a:spcBef>
              <a:spcAft>
                <a:spcPts val="0"/>
              </a:spcAft>
              <a:buSzPct val="100000"/>
              <a:buChar char="○"/>
            </a:pPr>
            <a:r>
              <a:rPr lang="en"/>
              <a:t>Users</a:t>
            </a:r>
            <a:endParaRPr/>
          </a:p>
          <a:p>
            <a:pPr indent="-287972" lvl="2" marL="1371600" rtl="0" algn="l">
              <a:spcBef>
                <a:spcPts val="0"/>
              </a:spcBef>
              <a:spcAft>
                <a:spcPts val="0"/>
              </a:spcAft>
              <a:buSzPct val="100000"/>
              <a:buChar char="■"/>
            </a:pPr>
            <a:r>
              <a:rPr lang="en"/>
              <a:t>Describes type of user profile and </a:t>
            </a:r>
            <a:r>
              <a:rPr lang="en"/>
              <a:t>additional</a:t>
            </a:r>
            <a:r>
              <a:rPr lang="en"/>
              <a:t> attributes which include, but aren’t limited to\</a:t>
            </a:r>
            <a:endParaRPr/>
          </a:p>
          <a:p>
            <a:pPr indent="-287972" lvl="3" marL="1828800" rtl="0" algn="l">
              <a:spcBef>
                <a:spcPts val="0"/>
              </a:spcBef>
              <a:spcAft>
                <a:spcPts val="0"/>
              </a:spcAft>
              <a:buSzPct val="100000"/>
              <a:buChar char="●"/>
            </a:pPr>
            <a:r>
              <a:rPr lang="en"/>
              <a:t>Name </a:t>
            </a:r>
            <a:endParaRPr/>
          </a:p>
          <a:p>
            <a:pPr indent="-287972" lvl="3" marL="1828800" rtl="0" algn="l">
              <a:spcBef>
                <a:spcPts val="0"/>
              </a:spcBef>
              <a:spcAft>
                <a:spcPts val="0"/>
              </a:spcAft>
              <a:buSzPct val="100000"/>
              <a:buChar char="●"/>
            </a:pPr>
            <a:r>
              <a:rPr lang="en"/>
              <a:t>Email </a:t>
            </a:r>
            <a:endParaRPr/>
          </a:p>
          <a:p>
            <a:pPr indent="-287972" lvl="3" marL="1828800" rtl="0" algn="l">
              <a:spcBef>
                <a:spcPts val="0"/>
              </a:spcBef>
              <a:spcAft>
                <a:spcPts val="0"/>
              </a:spcAft>
              <a:buSzPct val="100000"/>
              <a:buChar char="●"/>
            </a:pPr>
            <a:r>
              <a:rPr lang="en"/>
              <a:t>Authorization </a:t>
            </a:r>
            <a:r>
              <a:rPr lang="en"/>
              <a:t>credentials</a:t>
            </a:r>
            <a:endParaRPr/>
          </a:p>
          <a:p>
            <a:pPr indent="-287972" lvl="2" marL="1371600" rtl="0" algn="l">
              <a:spcBef>
                <a:spcPts val="0"/>
              </a:spcBef>
              <a:spcAft>
                <a:spcPts val="0"/>
              </a:spcAft>
              <a:buSzPct val="100000"/>
              <a:buChar char="■"/>
            </a:pPr>
            <a:r>
              <a:rPr lang="en"/>
              <a:t>Essential entity for an application</a:t>
            </a:r>
            <a:endParaRPr/>
          </a:p>
          <a:p>
            <a:pPr indent="-287972" lvl="3" marL="1828800" rtl="0" algn="l">
              <a:spcBef>
                <a:spcPts val="0"/>
              </a:spcBef>
              <a:spcAft>
                <a:spcPts val="0"/>
              </a:spcAft>
              <a:buSzPct val="100000"/>
              <a:buChar char="●"/>
            </a:pPr>
            <a:r>
              <a:rPr lang="en"/>
              <a:t>Used to help maintain personal information and secure data management. </a:t>
            </a:r>
            <a:endParaRPr/>
          </a:p>
          <a:p>
            <a:pPr indent="-287972" lvl="2" marL="1371600" rtl="0" algn="l">
              <a:spcBef>
                <a:spcPts val="0"/>
              </a:spcBef>
              <a:spcAft>
                <a:spcPts val="0"/>
              </a:spcAft>
              <a:buSzPct val="100000"/>
              <a:buChar char="■"/>
            </a:pPr>
            <a:r>
              <a:rPr lang="en"/>
              <a:t>Fields:</a:t>
            </a:r>
            <a:endParaRPr/>
          </a:p>
          <a:p>
            <a:pPr indent="-287972" lvl="3" marL="1828800" rtl="0" algn="l">
              <a:spcBef>
                <a:spcPts val="0"/>
              </a:spcBef>
              <a:spcAft>
                <a:spcPts val="0"/>
              </a:spcAft>
              <a:buSzPct val="100000"/>
              <a:buChar char="●"/>
            </a:pPr>
            <a:r>
              <a:rPr lang="en"/>
              <a:t>Id</a:t>
            </a:r>
            <a:endParaRPr/>
          </a:p>
          <a:p>
            <a:pPr indent="-287972" lvl="3" marL="1828800" rtl="0" algn="l">
              <a:spcBef>
                <a:spcPts val="0"/>
              </a:spcBef>
              <a:spcAft>
                <a:spcPts val="0"/>
              </a:spcAft>
              <a:buSzPct val="100000"/>
              <a:buChar char="●"/>
            </a:pPr>
            <a:r>
              <a:rPr lang="en"/>
              <a:t>Username</a:t>
            </a:r>
            <a:endParaRPr/>
          </a:p>
          <a:p>
            <a:pPr indent="-287972" lvl="3" marL="1828800" rtl="0" algn="l">
              <a:spcBef>
                <a:spcPts val="0"/>
              </a:spcBef>
              <a:spcAft>
                <a:spcPts val="0"/>
              </a:spcAft>
              <a:buSzPct val="100000"/>
              <a:buChar char="●"/>
            </a:pPr>
            <a:r>
              <a:rPr lang="en"/>
              <a:t>Email</a:t>
            </a:r>
            <a:endParaRPr/>
          </a:p>
          <a:p>
            <a:pPr indent="-287972" lvl="3" marL="1828800" rtl="0" algn="l">
              <a:spcBef>
                <a:spcPts val="0"/>
              </a:spcBef>
              <a:spcAft>
                <a:spcPts val="0"/>
              </a:spcAft>
              <a:buSzPct val="100000"/>
              <a:buChar char="●"/>
            </a:pPr>
            <a:r>
              <a:rPr lang="en"/>
              <a:t>Age</a:t>
            </a:r>
            <a:endParaRPr/>
          </a:p>
          <a:p>
            <a:pPr indent="-287972" lvl="3" marL="1828800" rtl="0" algn="l">
              <a:spcBef>
                <a:spcPts val="0"/>
              </a:spcBef>
              <a:spcAft>
                <a:spcPts val="0"/>
              </a:spcAft>
              <a:buSzPct val="100000"/>
              <a:buChar char="●"/>
            </a:pPr>
            <a:r>
              <a:rPr lang="en"/>
              <a:t>totalIncome</a:t>
            </a:r>
            <a:endParaRPr/>
          </a:p>
          <a:p>
            <a:pPr indent="-287972" lvl="3" marL="1828800" rtl="0" algn="l">
              <a:spcBef>
                <a:spcPts val="0"/>
              </a:spcBef>
              <a:spcAft>
                <a:spcPts val="0"/>
              </a:spcAft>
              <a:buSzPct val="100000"/>
              <a:buChar char="●"/>
            </a:pPr>
            <a:r>
              <a:rPr lang="en"/>
              <a:t>totalExpenses</a:t>
            </a:r>
            <a:endParaRPr/>
          </a:p>
          <a:p>
            <a:pPr indent="-287972" lvl="3" marL="1828800" rtl="0" algn="l">
              <a:spcBef>
                <a:spcPts val="0"/>
              </a:spcBef>
              <a:spcAft>
                <a:spcPts val="0"/>
              </a:spcAft>
              <a:buSzPct val="100000"/>
              <a:buChar char="●"/>
            </a:pPr>
            <a:r>
              <a:rPr lang="en"/>
              <a:t>Salt</a:t>
            </a:r>
            <a:endParaRPr/>
          </a:p>
          <a:p>
            <a:pPr indent="-287972" lvl="3" marL="1828800" rtl="0" algn="l">
              <a:spcBef>
                <a:spcPts val="0"/>
              </a:spcBef>
              <a:spcAft>
                <a:spcPts val="0"/>
              </a:spcAft>
              <a:buSzPct val="100000"/>
              <a:buChar char="●"/>
            </a:pPr>
            <a:r>
              <a:rPr lang="en"/>
              <a:t>Hash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 Clarity (Purpose and Inspiration)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college students and aspiring Software Developers, we  </a:t>
            </a:r>
            <a:r>
              <a:rPr lang="en"/>
              <a:t>collectively</a:t>
            </a:r>
            <a:r>
              <a:rPr lang="en"/>
              <a:t> understand the financial burdens that come along with pursuing our dreams of becoming Software Developers</a:t>
            </a:r>
            <a:endParaRPr/>
          </a:p>
          <a:p>
            <a:pPr indent="0" lvl="0" marL="0" rtl="0" algn="l">
              <a:spcBef>
                <a:spcPts val="1200"/>
              </a:spcBef>
              <a:spcAft>
                <a:spcPts val="0"/>
              </a:spcAft>
              <a:buNone/>
            </a:pPr>
            <a:r>
              <a:rPr lang="en"/>
              <a:t>While</a:t>
            </a:r>
            <a:r>
              <a:rPr lang="en"/>
              <a:t> we </a:t>
            </a:r>
            <a:r>
              <a:rPr lang="en"/>
              <a:t>cannot</a:t>
            </a:r>
            <a:r>
              <a:rPr lang="en"/>
              <a:t> simply solve those problems with a push of a button or a wave of a wand, we can at least help in the tracking, planning, and maintenance of our day to day and unexpected  finances. </a:t>
            </a:r>
            <a:endParaRPr/>
          </a:p>
          <a:p>
            <a:pPr indent="0" lvl="0" marL="0" rtl="0" algn="l">
              <a:spcBef>
                <a:spcPts val="1200"/>
              </a:spcBef>
              <a:spcAft>
                <a:spcPts val="0"/>
              </a:spcAft>
              <a:buNone/>
            </a:pPr>
            <a:r>
              <a:rPr lang="en"/>
              <a:t>That is why we started Financial Clarity, as a means to helps not just college students but potentially others as well in this area of their lives. </a:t>
            </a:r>
            <a:endParaRPr/>
          </a:p>
          <a:p>
            <a:pPr indent="0" lvl="0" marL="0" rtl="0" algn="l">
              <a:spcBef>
                <a:spcPts val="1200"/>
              </a:spcBef>
              <a:spcAft>
                <a:spcPts val="1200"/>
              </a:spcAft>
              <a:buNone/>
            </a:pPr>
            <a:r>
              <a:rPr lang="en"/>
              <a:t>Our project was also inspired by a desire to demonstrate a comprehensive understanding of key concepts introduced in our coursework. We aim to develop a project with layered functionalities, allowing for both immediate interaction and potential future expansion.</a:t>
            </a:r>
            <a:r>
              <a:rPr lang="en"/>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Entity (con.)</a:t>
            </a:r>
            <a:endParaRPr/>
          </a:p>
        </p:txBody>
      </p:sp>
      <p:sp>
        <p:nvSpPr>
          <p:cNvPr id="323" name="Google Shape;323;p42"/>
          <p:cNvSpPr txBox="1"/>
          <p:nvPr>
            <p:ph idx="1" type="body"/>
          </p:nvPr>
        </p:nvSpPr>
        <p:spPr>
          <a:xfrm>
            <a:off x="1203425" y="1121825"/>
            <a:ext cx="7038900" cy="36453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0"/>
              </a:spcBef>
              <a:spcAft>
                <a:spcPts val="0"/>
              </a:spcAft>
              <a:buSzPct val="100000"/>
              <a:buChar char="●"/>
            </a:pPr>
            <a:r>
              <a:rPr lang="en" sz="1100"/>
              <a:t>Budget</a:t>
            </a:r>
            <a:endParaRPr sz="1100"/>
          </a:p>
          <a:p>
            <a:pPr indent="-287972" lvl="1" marL="914400" rtl="0" algn="l">
              <a:spcBef>
                <a:spcPts val="0"/>
              </a:spcBef>
              <a:spcAft>
                <a:spcPts val="0"/>
              </a:spcAft>
              <a:buSzPct val="100000"/>
              <a:buChar char="○"/>
            </a:pPr>
            <a:r>
              <a:rPr lang="en"/>
              <a:t>Represents overall financial plan for a user</a:t>
            </a:r>
            <a:endParaRPr/>
          </a:p>
          <a:p>
            <a:pPr indent="-287972" lvl="1" marL="914400" rtl="0" algn="l">
              <a:spcBef>
                <a:spcPts val="0"/>
              </a:spcBef>
              <a:spcAft>
                <a:spcPts val="0"/>
              </a:spcAft>
              <a:buSzPct val="100000"/>
              <a:buChar char="○"/>
            </a:pPr>
            <a:r>
              <a:rPr lang="en"/>
              <a:t>It is used to manage and define a financial plan </a:t>
            </a:r>
            <a:endParaRPr/>
          </a:p>
          <a:p>
            <a:pPr indent="-287972" lvl="1" marL="914400" rtl="0" algn="l">
              <a:spcBef>
                <a:spcPts val="0"/>
              </a:spcBef>
              <a:spcAft>
                <a:spcPts val="0"/>
              </a:spcAft>
              <a:buSzPct val="100000"/>
              <a:buChar char="○"/>
            </a:pPr>
            <a:r>
              <a:rPr lang="en"/>
              <a:t>Fields:</a:t>
            </a:r>
            <a:endParaRPr/>
          </a:p>
          <a:p>
            <a:pPr indent="-287972" lvl="2" marL="1371600" rtl="0" algn="l">
              <a:spcBef>
                <a:spcPts val="0"/>
              </a:spcBef>
              <a:spcAft>
                <a:spcPts val="0"/>
              </a:spcAft>
              <a:buSzPct val="100000"/>
              <a:buChar char="■"/>
            </a:pPr>
            <a:r>
              <a:rPr lang="en"/>
              <a:t>Id</a:t>
            </a:r>
            <a:endParaRPr/>
          </a:p>
          <a:p>
            <a:pPr indent="-287972" lvl="2" marL="1371600" rtl="0" algn="l">
              <a:spcBef>
                <a:spcPts val="0"/>
              </a:spcBef>
              <a:spcAft>
                <a:spcPts val="0"/>
              </a:spcAft>
              <a:buSzPct val="100000"/>
              <a:buChar char="■"/>
            </a:pPr>
            <a:r>
              <a:rPr lang="en"/>
              <a:t>userId</a:t>
            </a:r>
            <a:endParaRPr/>
          </a:p>
          <a:p>
            <a:pPr indent="-287972" lvl="2" marL="1371600" rtl="0" algn="l">
              <a:spcBef>
                <a:spcPts val="0"/>
              </a:spcBef>
              <a:spcAft>
                <a:spcPts val="0"/>
              </a:spcAft>
              <a:buSzPct val="100000"/>
              <a:buChar char="■"/>
            </a:pPr>
            <a:r>
              <a:rPr lang="en"/>
              <a:t>budgetName</a:t>
            </a:r>
            <a:endParaRPr/>
          </a:p>
          <a:p>
            <a:pPr indent="-287972" lvl="2" marL="1371600" rtl="0" algn="l">
              <a:spcBef>
                <a:spcPts val="0"/>
              </a:spcBef>
              <a:spcAft>
                <a:spcPts val="0"/>
              </a:spcAft>
              <a:buSzPct val="100000"/>
              <a:buChar char="■"/>
            </a:pPr>
            <a:r>
              <a:rPr lang="en"/>
              <a:t>timeCreated</a:t>
            </a:r>
            <a:endParaRPr/>
          </a:p>
          <a:p>
            <a:pPr indent="-287972" lvl="0" marL="457200" rtl="0" algn="l">
              <a:spcBef>
                <a:spcPts val="0"/>
              </a:spcBef>
              <a:spcAft>
                <a:spcPts val="0"/>
              </a:spcAft>
              <a:buSzPct val="100000"/>
              <a:buChar char="●"/>
            </a:pPr>
            <a:r>
              <a:rPr lang="en" sz="1100"/>
              <a:t>Expenses</a:t>
            </a:r>
            <a:endParaRPr sz="1100"/>
          </a:p>
          <a:p>
            <a:pPr indent="-287972" lvl="1" marL="914400" rtl="0" algn="l">
              <a:spcBef>
                <a:spcPts val="0"/>
              </a:spcBef>
              <a:spcAft>
                <a:spcPts val="0"/>
              </a:spcAft>
              <a:buSzPct val="100000"/>
              <a:buChar char="○"/>
            </a:pPr>
            <a:r>
              <a:rPr lang="en"/>
              <a:t>Used to categorize various expenses that a user may have</a:t>
            </a:r>
            <a:endParaRPr/>
          </a:p>
          <a:p>
            <a:pPr indent="-287972" lvl="1" marL="914400" rtl="0" algn="l">
              <a:spcBef>
                <a:spcPts val="0"/>
              </a:spcBef>
              <a:spcAft>
                <a:spcPts val="0"/>
              </a:spcAft>
              <a:buSzPct val="100000"/>
              <a:buChar char="○"/>
            </a:pPr>
            <a:r>
              <a:rPr lang="en"/>
              <a:t>There is no limit to how many expenses a user can create</a:t>
            </a:r>
            <a:endParaRPr/>
          </a:p>
          <a:p>
            <a:pPr indent="-287972" lvl="1" marL="914400" rtl="0" algn="l">
              <a:spcBef>
                <a:spcPts val="0"/>
              </a:spcBef>
              <a:spcAft>
                <a:spcPts val="0"/>
              </a:spcAft>
              <a:buSzPct val="100000"/>
              <a:buChar char="○"/>
            </a:pPr>
            <a:r>
              <a:rPr lang="en"/>
              <a:t>It uses a foreign key userId v</a:t>
            </a:r>
            <a:endParaRPr/>
          </a:p>
          <a:p>
            <a:pPr indent="-287972" lvl="1" marL="914400" rtl="0" algn="l">
              <a:spcBef>
                <a:spcPts val="0"/>
              </a:spcBef>
              <a:spcAft>
                <a:spcPts val="0"/>
              </a:spcAft>
              <a:buSzPct val="100000"/>
              <a:buChar char="○"/>
            </a:pPr>
            <a:r>
              <a:rPr lang="en"/>
              <a:t>Fields:</a:t>
            </a:r>
            <a:endParaRPr/>
          </a:p>
          <a:p>
            <a:pPr indent="-287972" lvl="2" marL="1371600" rtl="0" algn="l">
              <a:spcBef>
                <a:spcPts val="0"/>
              </a:spcBef>
              <a:spcAft>
                <a:spcPts val="0"/>
              </a:spcAft>
              <a:buSzPct val="100000"/>
              <a:buChar char="■"/>
            </a:pPr>
            <a:r>
              <a:rPr lang="en"/>
              <a:t>expenseId</a:t>
            </a:r>
            <a:endParaRPr/>
          </a:p>
          <a:p>
            <a:pPr indent="-287972" lvl="2" marL="1371600" rtl="0" algn="l">
              <a:spcBef>
                <a:spcPts val="0"/>
              </a:spcBef>
              <a:spcAft>
                <a:spcPts val="0"/>
              </a:spcAft>
              <a:buSzPct val="100000"/>
              <a:buChar char="■"/>
            </a:pPr>
            <a:r>
              <a:rPr lang="en"/>
              <a:t>userId</a:t>
            </a:r>
            <a:endParaRPr/>
          </a:p>
          <a:p>
            <a:pPr indent="-287972" lvl="2" marL="1371600" rtl="0" algn="l">
              <a:spcBef>
                <a:spcPts val="0"/>
              </a:spcBef>
              <a:spcAft>
                <a:spcPts val="0"/>
              </a:spcAft>
              <a:buSzPct val="100000"/>
              <a:buChar char="■"/>
            </a:pPr>
            <a:r>
              <a:rPr lang="en"/>
              <a:t>Amount</a:t>
            </a:r>
            <a:endParaRPr/>
          </a:p>
          <a:p>
            <a:pPr indent="-287972" lvl="2" marL="1371600" rtl="0" algn="l">
              <a:spcBef>
                <a:spcPts val="0"/>
              </a:spcBef>
              <a:spcAft>
                <a:spcPts val="0"/>
              </a:spcAft>
              <a:buSzPct val="100000"/>
              <a:buChar char="■"/>
            </a:pPr>
            <a:r>
              <a:rPr lang="en"/>
              <a:t>Name </a:t>
            </a:r>
            <a:endParaRPr/>
          </a:p>
          <a:p>
            <a:pPr indent="-287972" lvl="0" marL="457200" rtl="0" algn="l">
              <a:spcBef>
                <a:spcPts val="0"/>
              </a:spcBef>
              <a:spcAft>
                <a:spcPts val="0"/>
              </a:spcAft>
              <a:buSzPct val="100000"/>
              <a:buChar char="●"/>
            </a:pPr>
            <a:r>
              <a:rPr lang="en" sz="1100"/>
              <a:t>Income</a:t>
            </a:r>
            <a:endParaRPr sz="1100"/>
          </a:p>
          <a:p>
            <a:pPr indent="-287972" lvl="1" marL="914400" rtl="0" algn="l">
              <a:spcBef>
                <a:spcPts val="0"/>
              </a:spcBef>
              <a:spcAft>
                <a:spcPts val="0"/>
              </a:spcAft>
              <a:buSzPct val="100000"/>
              <a:buChar char="○"/>
            </a:pPr>
            <a:r>
              <a:rPr lang="en"/>
              <a:t>Used to track a users income(s)</a:t>
            </a:r>
            <a:endParaRPr/>
          </a:p>
          <a:p>
            <a:pPr indent="-287972" lvl="1" marL="914400" rtl="0" algn="l">
              <a:spcBef>
                <a:spcPts val="0"/>
              </a:spcBef>
              <a:spcAft>
                <a:spcPts val="0"/>
              </a:spcAft>
              <a:buSzPct val="100000"/>
              <a:buChar char="○"/>
            </a:pPr>
            <a:r>
              <a:rPr lang="en"/>
              <a:t>Allows for users input and allows them to manage their earnings overtime</a:t>
            </a:r>
            <a:endParaRPr/>
          </a:p>
          <a:p>
            <a:pPr indent="-287972" lvl="1" marL="914400" rtl="0" algn="l">
              <a:spcBef>
                <a:spcPts val="0"/>
              </a:spcBef>
              <a:spcAft>
                <a:spcPts val="0"/>
              </a:spcAft>
              <a:buSzPct val="100000"/>
              <a:buChar char="○"/>
            </a:pPr>
            <a:r>
              <a:rPr lang="en"/>
              <a:t>Fields:</a:t>
            </a:r>
            <a:endParaRPr/>
          </a:p>
          <a:p>
            <a:pPr indent="-287972" lvl="2" marL="1371600" rtl="0" algn="l">
              <a:spcBef>
                <a:spcPts val="0"/>
              </a:spcBef>
              <a:spcAft>
                <a:spcPts val="0"/>
              </a:spcAft>
              <a:buSzPct val="100000"/>
              <a:buChar char="■"/>
            </a:pPr>
            <a:r>
              <a:rPr lang="en"/>
              <a:t>incomeId</a:t>
            </a:r>
            <a:endParaRPr/>
          </a:p>
          <a:p>
            <a:pPr indent="-287972" lvl="2" marL="1371600" rtl="0" algn="l">
              <a:spcBef>
                <a:spcPts val="0"/>
              </a:spcBef>
              <a:spcAft>
                <a:spcPts val="0"/>
              </a:spcAft>
              <a:buSzPct val="100000"/>
              <a:buChar char="■"/>
            </a:pPr>
            <a:r>
              <a:rPr lang="en"/>
              <a:t>userId</a:t>
            </a:r>
            <a:endParaRPr/>
          </a:p>
          <a:p>
            <a:pPr indent="-287972" lvl="2" marL="1371600" rtl="0" algn="l">
              <a:spcBef>
                <a:spcPts val="0"/>
              </a:spcBef>
              <a:spcAft>
                <a:spcPts val="0"/>
              </a:spcAft>
              <a:buSzPct val="100000"/>
              <a:buChar char="■"/>
            </a:pPr>
            <a:r>
              <a:rPr lang="en"/>
              <a:t>Amount</a:t>
            </a:r>
            <a:endParaRPr/>
          </a:p>
          <a:p>
            <a:pPr indent="-287972" lvl="2" marL="1371600" rtl="0" algn="l">
              <a:spcBef>
                <a:spcPts val="0"/>
              </a:spcBef>
              <a:spcAft>
                <a:spcPts val="0"/>
              </a:spcAft>
              <a:buSzPct val="100000"/>
              <a:buChar char="■"/>
            </a:pPr>
            <a:r>
              <a:rPr lang="en"/>
              <a:t>name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Entity (con.)</a:t>
            </a:r>
            <a:endParaRPr/>
          </a:p>
        </p:txBody>
      </p:sp>
      <p:sp>
        <p:nvSpPr>
          <p:cNvPr id="329" name="Google Shape;329;p43"/>
          <p:cNvSpPr txBox="1"/>
          <p:nvPr>
            <p:ph idx="1" type="body"/>
          </p:nvPr>
        </p:nvSpPr>
        <p:spPr>
          <a:xfrm>
            <a:off x="1297500" y="1121825"/>
            <a:ext cx="7038900" cy="3833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RepaymentPlan</a:t>
            </a:r>
            <a:endParaRPr sz="1100"/>
          </a:p>
          <a:p>
            <a:pPr indent="-298450" lvl="1" marL="914400" rtl="0" algn="l">
              <a:spcBef>
                <a:spcPts val="0"/>
              </a:spcBef>
              <a:spcAft>
                <a:spcPts val="0"/>
              </a:spcAft>
              <a:buSzPts val="1100"/>
              <a:buChar char="○"/>
            </a:pPr>
            <a:r>
              <a:rPr lang="en"/>
              <a:t>Provides users a place to manage and track repayment schedules for loans and/or debts</a:t>
            </a:r>
            <a:endParaRPr/>
          </a:p>
          <a:p>
            <a:pPr indent="-298450" lvl="1" marL="914400" rtl="0" algn="l">
              <a:spcBef>
                <a:spcPts val="0"/>
              </a:spcBef>
              <a:spcAft>
                <a:spcPts val="0"/>
              </a:spcAft>
              <a:buSzPts val="1100"/>
              <a:buChar char="○"/>
            </a:pPr>
            <a:r>
              <a:rPr lang="en"/>
              <a:t>Allows users to create a timeline of when they would like to have everything paid off</a:t>
            </a:r>
            <a:endParaRPr/>
          </a:p>
          <a:p>
            <a:pPr indent="-298450" lvl="1" marL="914400" rtl="0" algn="l">
              <a:spcBef>
                <a:spcPts val="0"/>
              </a:spcBef>
              <a:spcAft>
                <a:spcPts val="0"/>
              </a:spcAft>
              <a:buSzPts val="1100"/>
              <a:buChar char="○"/>
            </a:pPr>
            <a:r>
              <a:rPr lang="en"/>
              <a:t>Fields</a:t>
            </a:r>
            <a:endParaRPr/>
          </a:p>
          <a:p>
            <a:pPr indent="-298450" lvl="2" marL="1371600" rtl="0" algn="l">
              <a:spcBef>
                <a:spcPts val="0"/>
              </a:spcBef>
              <a:spcAft>
                <a:spcPts val="0"/>
              </a:spcAft>
              <a:buSzPts val="1100"/>
              <a:buChar char="■"/>
            </a:pPr>
            <a:r>
              <a:rPr lang="en"/>
              <a:t>planId</a:t>
            </a:r>
            <a:endParaRPr/>
          </a:p>
          <a:p>
            <a:pPr indent="-298450" lvl="2" marL="1371600" rtl="0" algn="l">
              <a:spcBef>
                <a:spcPts val="0"/>
              </a:spcBef>
              <a:spcAft>
                <a:spcPts val="0"/>
              </a:spcAft>
              <a:buSzPts val="1100"/>
              <a:buChar char="■"/>
            </a:pPr>
            <a:r>
              <a:rPr lang="en"/>
              <a:t>userId</a:t>
            </a:r>
            <a:endParaRPr/>
          </a:p>
          <a:p>
            <a:pPr indent="-298450" lvl="2" marL="1371600" rtl="0" algn="l">
              <a:spcBef>
                <a:spcPts val="0"/>
              </a:spcBef>
              <a:spcAft>
                <a:spcPts val="0"/>
              </a:spcAft>
              <a:buSzPts val="1100"/>
              <a:buChar char="■"/>
            </a:pPr>
            <a:r>
              <a:rPr lang="en"/>
              <a:t>totalExpense</a:t>
            </a:r>
            <a:endParaRPr/>
          </a:p>
          <a:p>
            <a:pPr indent="-298450" lvl="2" marL="1371600" rtl="0" algn="l">
              <a:spcBef>
                <a:spcPts val="0"/>
              </a:spcBef>
              <a:spcAft>
                <a:spcPts val="0"/>
              </a:spcAft>
              <a:buSzPts val="1100"/>
              <a:buChar char="■"/>
            </a:pPr>
            <a:r>
              <a:rPr lang="en"/>
              <a:t>Payment</a:t>
            </a:r>
            <a:endParaRPr/>
          </a:p>
          <a:p>
            <a:pPr indent="-298450" lvl="2" marL="1371600" rtl="0" algn="l">
              <a:spcBef>
                <a:spcPts val="0"/>
              </a:spcBef>
              <a:spcAft>
                <a:spcPts val="0"/>
              </a:spcAft>
              <a:buSzPts val="1100"/>
              <a:buChar char="■"/>
            </a:pPr>
            <a:r>
              <a:rPr lang="en"/>
              <a:t>timeLIne</a:t>
            </a:r>
            <a:endParaRPr/>
          </a:p>
          <a:p>
            <a:pPr indent="-298450" lvl="2" marL="1371600" rtl="0" algn="l">
              <a:spcBef>
                <a:spcPts val="0"/>
              </a:spcBef>
              <a:spcAft>
                <a:spcPts val="0"/>
              </a:spcAft>
              <a:buSzPts val="1100"/>
              <a:buChar char="■"/>
            </a:pPr>
            <a:r>
              <a:rPr lang="en"/>
              <a:t>Category</a:t>
            </a:r>
            <a:endParaRPr/>
          </a:p>
          <a:p>
            <a:pPr indent="-298450" lvl="2" marL="1371600" rtl="0" algn="l">
              <a:spcBef>
                <a:spcPts val="0"/>
              </a:spcBef>
              <a:spcAft>
                <a:spcPts val="0"/>
              </a:spcAft>
              <a:buSzPts val="1100"/>
              <a:buChar char="■"/>
            </a:pPr>
            <a:r>
              <a:rPr lang="en"/>
              <a:t>planName</a:t>
            </a:r>
            <a:endParaRPr/>
          </a:p>
          <a:p>
            <a:pPr indent="-298450" lvl="0" marL="457200" rtl="0" algn="l">
              <a:spcBef>
                <a:spcPts val="0"/>
              </a:spcBef>
              <a:spcAft>
                <a:spcPts val="0"/>
              </a:spcAft>
              <a:buSzPts val="1100"/>
              <a:buChar char="●"/>
            </a:pPr>
            <a:r>
              <a:rPr lang="en" sz="1100"/>
              <a:t>Savings</a:t>
            </a:r>
            <a:endParaRPr sz="1100"/>
          </a:p>
          <a:p>
            <a:pPr indent="-298450" lvl="1" marL="914400" rtl="0" algn="l">
              <a:spcBef>
                <a:spcPts val="0"/>
              </a:spcBef>
              <a:spcAft>
                <a:spcPts val="0"/>
              </a:spcAft>
              <a:buSzPts val="1100"/>
              <a:buChar char="○"/>
            </a:pPr>
            <a:r>
              <a:rPr lang="en"/>
              <a:t>Lets users set and monitor savings goals</a:t>
            </a:r>
            <a:endParaRPr/>
          </a:p>
          <a:p>
            <a:pPr indent="-298450" lvl="1" marL="914400" rtl="0" algn="l">
              <a:spcBef>
                <a:spcPts val="0"/>
              </a:spcBef>
              <a:spcAft>
                <a:spcPts val="0"/>
              </a:spcAft>
              <a:buSzPts val="1100"/>
              <a:buChar char="○"/>
            </a:pPr>
            <a:r>
              <a:rPr lang="en"/>
              <a:t>Goals can be labeled for specific purpose</a:t>
            </a:r>
            <a:endParaRPr/>
          </a:p>
          <a:p>
            <a:pPr indent="-298450" lvl="1" marL="914400" rtl="0" algn="l">
              <a:spcBef>
                <a:spcPts val="0"/>
              </a:spcBef>
              <a:spcAft>
                <a:spcPts val="0"/>
              </a:spcAft>
              <a:buSzPts val="1100"/>
              <a:buChar char="○"/>
            </a:pPr>
            <a:r>
              <a:rPr lang="en"/>
              <a:t>Fields:</a:t>
            </a:r>
            <a:endParaRPr/>
          </a:p>
          <a:p>
            <a:pPr indent="-298450" lvl="2" marL="1371600" rtl="0" algn="l">
              <a:spcBef>
                <a:spcPts val="0"/>
              </a:spcBef>
              <a:spcAft>
                <a:spcPts val="0"/>
              </a:spcAft>
              <a:buSzPts val="1100"/>
              <a:buChar char="■"/>
            </a:pPr>
            <a:r>
              <a:rPr lang="en"/>
              <a:t>savingsId</a:t>
            </a:r>
            <a:endParaRPr/>
          </a:p>
          <a:p>
            <a:pPr indent="-298450" lvl="2" marL="1371600" rtl="0" algn="l">
              <a:spcBef>
                <a:spcPts val="0"/>
              </a:spcBef>
              <a:spcAft>
                <a:spcPts val="0"/>
              </a:spcAft>
              <a:buSzPts val="1100"/>
              <a:buChar char="■"/>
            </a:pPr>
            <a:r>
              <a:rPr lang="en"/>
              <a:t>savingsAmount</a:t>
            </a:r>
            <a:endParaRPr/>
          </a:p>
          <a:p>
            <a:pPr indent="-298450" lvl="2" marL="1371600" rtl="0" algn="l">
              <a:spcBef>
                <a:spcPts val="0"/>
              </a:spcBef>
              <a:spcAft>
                <a:spcPts val="0"/>
              </a:spcAft>
              <a:buSzPts val="1100"/>
              <a:buChar char="■"/>
            </a:pPr>
            <a:r>
              <a:rPr lang="en"/>
              <a:t>userId</a:t>
            </a:r>
            <a:endParaRPr/>
          </a:p>
          <a:p>
            <a:pPr indent="-298450" lvl="2" marL="1371600" rtl="0" algn="l">
              <a:spcBef>
                <a:spcPts val="0"/>
              </a:spcBef>
              <a:spcAft>
                <a:spcPts val="0"/>
              </a:spcAft>
              <a:buSzPts val="1100"/>
              <a:buChar char="■"/>
            </a:pPr>
            <a:r>
              <a:rPr lang="en"/>
              <a:t>Description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Controller</a:t>
            </a:r>
            <a:endParaRPr/>
          </a:p>
        </p:txBody>
      </p:sp>
      <p:sp>
        <p:nvSpPr>
          <p:cNvPr id="335" name="Google Shape;335;p44"/>
          <p:cNvSpPr txBox="1"/>
          <p:nvPr>
            <p:ph idx="1" type="body"/>
          </p:nvPr>
        </p:nvSpPr>
        <p:spPr>
          <a:xfrm>
            <a:off x="1297500" y="1307850"/>
            <a:ext cx="7038900" cy="3450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purpose of controllers is to process requests for the </a:t>
            </a:r>
            <a:r>
              <a:rPr lang="en"/>
              <a:t>client</a:t>
            </a:r>
            <a:r>
              <a:rPr lang="en"/>
              <a:t> and return appropriate </a:t>
            </a:r>
            <a:r>
              <a:rPr lang="en"/>
              <a:t>responses</a:t>
            </a:r>
            <a:r>
              <a:rPr lang="en"/>
              <a:t> </a:t>
            </a:r>
            <a:endParaRPr/>
          </a:p>
          <a:p>
            <a:pPr indent="-311150" lvl="0" marL="457200" rtl="0" algn="l">
              <a:spcBef>
                <a:spcPts val="0"/>
              </a:spcBef>
              <a:spcAft>
                <a:spcPts val="0"/>
              </a:spcAft>
              <a:buSzPts val="1300"/>
              <a:buChar char="●"/>
            </a:pPr>
            <a:r>
              <a:rPr lang="en"/>
              <a:t>They ensure smooth communication between application’s UI and backend logic, by calling appropriate services to process user input and them return the result. </a:t>
            </a:r>
            <a:endParaRPr/>
          </a:p>
          <a:p>
            <a:pPr indent="-311150" lvl="0" marL="457200" rtl="0" algn="l">
              <a:spcBef>
                <a:spcPts val="0"/>
              </a:spcBef>
              <a:spcAft>
                <a:spcPts val="0"/>
              </a:spcAft>
              <a:buSzPts val="1300"/>
              <a:buChar char="●"/>
            </a:pPr>
            <a:r>
              <a:rPr lang="en"/>
              <a:t>In this application the main functions of the controllers are to: </a:t>
            </a:r>
            <a:endParaRPr/>
          </a:p>
          <a:p>
            <a:pPr indent="-298450" lvl="1" marL="914400" rtl="0" algn="l">
              <a:spcBef>
                <a:spcPts val="0"/>
              </a:spcBef>
              <a:spcAft>
                <a:spcPts val="0"/>
              </a:spcAft>
              <a:buSzPts val="1100"/>
              <a:buChar char="○"/>
            </a:pPr>
            <a:r>
              <a:rPr lang="en"/>
              <a:t>Manages CRUD (Creating, </a:t>
            </a:r>
            <a:r>
              <a:rPr lang="en"/>
              <a:t>Retrieving, Updating, and Deleting) operations</a:t>
            </a:r>
            <a:endParaRPr/>
          </a:p>
          <a:p>
            <a:pPr indent="-298450" lvl="1" marL="914400" rtl="0" algn="l">
              <a:spcBef>
                <a:spcPts val="0"/>
              </a:spcBef>
              <a:spcAft>
                <a:spcPts val="0"/>
              </a:spcAft>
              <a:buSzPts val="1100"/>
              <a:buChar char="○"/>
            </a:pPr>
            <a:r>
              <a:rPr lang="en"/>
              <a:t>Data Conversion for Communication</a:t>
            </a:r>
            <a:endParaRPr/>
          </a:p>
          <a:p>
            <a:pPr indent="-298450" lvl="2" marL="1371600" rtl="0" algn="l">
              <a:spcBef>
                <a:spcPts val="0"/>
              </a:spcBef>
              <a:spcAft>
                <a:spcPts val="0"/>
              </a:spcAft>
              <a:buSzPts val="1100"/>
              <a:buChar char="■"/>
            </a:pPr>
            <a:r>
              <a:rPr lang="en"/>
              <a:t>Convert entity to Data Transfer Object (DTO) to ensure clean and organized data transfer between backend and client</a:t>
            </a:r>
            <a:endParaRPr/>
          </a:p>
          <a:p>
            <a:pPr indent="-298450" lvl="1" marL="914400" rtl="0" algn="l">
              <a:spcBef>
                <a:spcPts val="0"/>
              </a:spcBef>
              <a:spcAft>
                <a:spcPts val="0"/>
              </a:spcAft>
              <a:buSzPts val="1100"/>
              <a:buChar char="○"/>
            </a:pPr>
            <a:r>
              <a:rPr lang="en"/>
              <a:t>Integration with Services</a:t>
            </a:r>
            <a:endParaRPr/>
          </a:p>
          <a:p>
            <a:pPr indent="-298450" lvl="2" marL="1371600" rtl="0" algn="l">
              <a:spcBef>
                <a:spcPts val="0"/>
              </a:spcBef>
              <a:spcAft>
                <a:spcPts val="0"/>
              </a:spcAft>
              <a:buSzPts val="1100"/>
              <a:buChar char="■"/>
            </a:pPr>
            <a:r>
              <a:rPr lang="en"/>
              <a:t>Utilizes Service class to save new data</a:t>
            </a:r>
            <a:endParaRPr/>
          </a:p>
          <a:p>
            <a:pPr indent="-298450" lvl="1" marL="914400" rtl="0" algn="l">
              <a:spcBef>
                <a:spcPts val="0"/>
              </a:spcBef>
              <a:spcAft>
                <a:spcPts val="0"/>
              </a:spcAft>
              <a:buSzPts val="1100"/>
              <a:buChar char="○"/>
            </a:pPr>
            <a:r>
              <a:rPr lang="en"/>
              <a:t>Logging and Monitoring</a:t>
            </a:r>
            <a:endParaRPr/>
          </a:p>
          <a:p>
            <a:pPr indent="-298450" lvl="2" marL="1371600" rtl="0" algn="l">
              <a:spcBef>
                <a:spcPts val="0"/>
              </a:spcBef>
              <a:spcAft>
                <a:spcPts val="0"/>
              </a:spcAft>
              <a:buSzPts val="1100"/>
              <a:buChar char="■"/>
            </a:pPr>
            <a:r>
              <a:rPr lang="en"/>
              <a:t>Implements SLF4J logging for tracking application behavior, errors and performance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DTO</a:t>
            </a:r>
            <a:endParaRPr/>
          </a:p>
        </p:txBody>
      </p:sp>
      <p:sp>
        <p:nvSpPr>
          <p:cNvPr id="341" name="Google Shape;341;p4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Transfer Object (DTO) design pattern used to transfer data between different layers or systems</a:t>
            </a:r>
            <a:endParaRPr/>
          </a:p>
          <a:p>
            <a:pPr indent="-311150" lvl="0" marL="457200" rtl="0" algn="l">
              <a:spcBef>
                <a:spcPts val="0"/>
              </a:spcBef>
              <a:spcAft>
                <a:spcPts val="0"/>
              </a:spcAft>
              <a:buSzPts val="1300"/>
              <a:buChar char="●"/>
            </a:pPr>
            <a:r>
              <a:rPr lang="en"/>
              <a:t>They help to simplify data </a:t>
            </a:r>
            <a:r>
              <a:rPr lang="en"/>
              <a:t>exchange</a:t>
            </a:r>
            <a:r>
              <a:rPr lang="en"/>
              <a:t>, </a:t>
            </a:r>
            <a:r>
              <a:rPr lang="en"/>
              <a:t>improve</a:t>
            </a:r>
            <a:r>
              <a:rPr lang="en"/>
              <a:t> maintainability and ensure </a:t>
            </a:r>
            <a:r>
              <a:rPr lang="en"/>
              <a:t>security</a:t>
            </a:r>
            <a:endParaRPr/>
          </a:p>
          <a:p>
            <a:pPr indent="-311150" lvl="0" marL="457200" rtl="0" algn="l">
              <a:spcBef>
                <a:spcPts val="0"/>
              </a:spcBef>
              <a:spcAft>
                <a:spcPts val="0"/>
              </a:spcAft>
              <a:buSzPts val="1300"/>
              <a:buChar char="●"/>
            </a:pPr>
            <a:r>
              <a:rPr lang="en"/>
              <a:t>In this application the DTO is used to:</a:t>
            </a:r>
            <a:endParaRPr/>
          </a:p>
          <a:p>
            <a:pPr indent="-298450" lvl="1" marL="914400" rtl="0" algn="l">
              <a:spcBef>
                <a:spcPts val="0"/>
              </a:spcBef>
              <a:spcAft>
                <a:spcPts val="0"/>
              </a:spcAft>
              <a:buSzPts val="1100"/>
              <a:buChar char="○"/>
            </a:pPr>
            <a:r>
              <a:rPr lang="en"/>
              <a:t>Facilitates Data Transfer</a:t>
            </a:r>
            <a:endParaRPr/>
          </a:p>
          <a:p>
            <a:pPr indent="-298450" lvl="1" marL="914400" rtl="0" algn="l">
              <a:spcBef>
                <a:spcPts val="0"/>
              </a:spcBef>
              <a:spcAft>
                <a:spcPts val="0"/>
              </a:spcAft>
              <a:buSzPts val="1100"/>
              <a:buChar char="○"/>
            </a:pPr>
            <a:r>
              <a:rPr lang="en"/>
              <a:t>Decouples Layers</a:t>
            </a:r>
            <a:endParaRPr/>
          </a:p>
          <a:p>
            <a:pPr indent="-298450" lvl="2" marL="1371600" rtl="0" algn="l">
              <a:spcBef>
                <a:spcPts val="0"/>
              </a:spcBef>
              <a:spcAft>
                <a:spcPts val="0"/>
              </a:spcAft>
              <a:buSzPts val="1100"/>
              <a:buChar char="■"/>
            </a:pPr>
            <a:r>
              <a:rPr lang="en"/>
              <a:t>Separate entity layer from presentation layer, ensuring backend details are not seen by client</a:t>
            </a:r>
            <a:endParaRPr/>
          </a:p>
          <a:p>
            <a:pPr indent="-298450" lvl="1" marL="914400" rtl="0" algn="l">
              <a:spcBef>
                <a:spcPts val="0"/>
              </a:spcBef>
              <a:spcAft>
                <a:spcPts val="0"/>
              </a:spcAft>
              <a:buSzPts val="1100"/>
              <a:buChar char="○"/>
            </a:pPr>
            <a:r>
              <a:rPr lang="en"/>
              <a:t>Enhance code maintainability</a:t>
            </a:r>
            <a:endParaRPr/>
          </a:p>
          <a:p>
            <a:pPr indent="-298450" lvl="2" marL="1371600" rtl="0" algn="l">
              <a:spcBef>
                <a:spcPts val="0"/>
              </a:spcBef>
              <a:spcAft>
                <a:spcPts val="0"/>
              </a:spcAft>
              <a:buSzPts val="1100"/>
              <a:buChar char="■"/>
            </a:pPr>
            <a:r>
              <a:rPr lang="en"/>
              <a:t>Ensures changes in database structure doesn’t directly impact API layer, updates are reflected in DTO mapping</a:t>
            </a:r>
            <a:endParaRPr/>
          </a:p>
          <a:p>
            <a:pPr indent="-298450" lvl="1" marL="914400" rtl="0" algn="l">
              <a:spcBef>
                <a:spcPts val="0"/>
              </a:spcBef>
              <a:spcAft>
                <a:spcPts val="0"/>
              </a:spcAft>
              <a:buSzPts val="1100"/>
              <a:buChar char="○"/>
            </a:pPr>
            <a:r>
              <a:rPr lang="en"/>
              <a:t>Bidirectional Support</a:t>
            </a:r>
            <a:endParaRPr/>
          </a:p>
          <a:p>
            <a:pPr indent="-298450" lvl="2" marL="1371600" rtl="0" algn="l">
              <a:spcBef>
                <a:spcPts val="0"/>
              </a:spcBef>
              <a:spcAft>
                <a:spcPts val="0"/>
              </a:spcAft>
              <a:buSzPts val="1100"/>
              <a:buChar char="■"/>
            </a:pPr>
            <a:r>
              <a:rPr lang="en"/>
              <a:t>Works for both outgoing and incoming data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Repository</a:t>
            </a:r>
            <a:endParaRPr/>
          </a:p>
        </p:txBody>
      </p:sp>
      <p:sp>
        <p:nvSpPr>
          <p:cNvPr id="347" name="Google Shape;347;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Repositories are a container used for digital storage to  maintain and change data. It allows developers to interact with a database without needing to write SQL queries manually</a:t>
            </a:r>
            <a:endParaRPr/>
          </a:p>
          <a:p>
            <a:pPr indent="-311150" lvl="0" marL="457200" rtl="0" algn="l">
              <a:spcBef>
                <a:spcPts val="0"/>
              </a:spcBef>
              <a:spcAft>
                <a:spcPts val="0"/>
              </a:spcAft>
              <a:buSzPts val="1300"/>
              <a:buChar char="●"/>
            </a:pPr>
            <a:r>
              <a:rPr lang="en"/>
              <a:t>In this application the Repository class</a:t>
            </a:r>
            <a:endParaRPr/>
          </a:p>
          <a:p>
            <a:pPr indent="-298450" lvl="1" marL="914400" rtl="0" algn="l">
              <a:spcBef>
                <a:spcPts val="0"/>
              </a:spcBef>
              <a:spcAft>
                <a:spcPts val="0"/>
              </a:spcAft>
              <a:buSzPts val="1100"/>
              <a:buChar char="○"/>
            </a:pPr>
            <a:r>
              <a:rPr lang="en"/>
              <a:t>Utilities the JpaRepostiory API</a:t>
            </a:r>
            <a:endParaRPr/>
          </a:p>
          <a:p>
            <a:pPr indent="-298450" lvl="2" marL="1371600" rtl="0" algn="l">
              <a:spcBef>
                <a:spcPts val="0"/>
              </a:spcBef>
              <a:spcAft>
                <a:spcPts val="0"/>
              </a:spcAft>
              <a:buSzPts val="1100"/>
              <a:buChar char="■"/>
            </a:pPr>
            <a:r>
              <a:rPr lang="en"/>
              <a:t>Saves and updates records</a:t>
            </a:r>
            <a:endParaRPr/>
          </a:p>
          <a:p>
            <a:pPr indent="-298450" lvl="2" marL="1371600" rtl="0" algn="l">
              <a:spcBef>
                <a:spcPts val="0"/>
              </a:spcBef>
              <a:spcAft>
                <a:spcPts val="0"/>
              </a:spcAft>
              <a:buSzPts val="1100"/>
              <a:buChar char="■"/>
            </a:pPr>
            <a:r>
              <a:rPr lang="en"/>
              <a:t>Retrieves all records from database</a:t>
            </a:r>
            <a:endParaRPr/>
          </a:p>
          <a:p>
            <a:pPr indent="-298450" lvl="1" marL="914400" rtl="0" algn="l">
              <a:spcBef>
                <a:spcPts val="0"/>
              </a:spcBef>
              <a:spcAft>
                <a:spcPts val="0"/>
              </a:spcAft>
              <a:buSzPts val="1100"/>
              <a:buChar char="○"/>
            </a:pPr>
            <a:r>
              <a:rPr lang="en"/>
              <a:t>Utilizes custom queries</a:t>
            </a:r>
            <a:endParaRPr/>
          </a:p>
          <a:p>
            <a:pPr indent="-298450" lvl="2" marL="1371600" rtl="0" algn="l">
              <a:spcBef>
                <a:spcPts val="0"/>
              </a:spcBef>
              <a:spcAft>
                <a:spcPts val="0"/>
              </a:spcAft>
              <a:buSzPts val="1100"/>
              <a:buChar char="■"/>
            </a:pPr>
            <a:r>
              <a:rPr lang="en"/>
              <a:t>findBy</a:t>
            </a:r>
            <a:endParaRPr/>
          </a:p>
          <a:p>
            <a:pPr indent="-298450" lvl="3" marL="1828800" rtl="0" algn="l">
              <a:spcBef>
                <a:spcPts val="0"/>
              </a:spcBef>
              <a:spcAft>
                <a:spcPts val="0"/>
              </a:spcAft>
              <a:buSzPts val="1100"/>
              <a:buChar char="●"/>
            </a:pPr>
            <a:r>
              <a:rPr lang="en"/>
              <a:t>Fetches entity by name</a:t>
            </a:r>
            <a:endParaRPr/>
          </a:p>
          <a:p>
            <a:pPr indent="-298450" lvl="2" marL="1371600" rtl="0" algn="l">
              <a:spcBef>
                <a:spcPts val="0"/>
              </a:spcBef>
              <a:spcAft>
                <a:spcPts val="0"/>
              </a:spcAft>
              <a:buSzPts val="1100"/>
              <a:buChar char="■"/>
            </a:pPr>
            <a:r>
              <a:rPr lang="en"/>
              <a:t>deleteBy</a:t>
            </a:r>
            <a:endParaRPr/>
          </a:p>
          <a:p>
            <a:pPr indent="-298450" lvl="3" marL="1828800" rtl="0" algn="l">
              <a:spcBef>
                <a:spcPts val="0"/>
              </a:spcBef>
              <a:spcAft>
                <a:spcPts val="0"/>
              </a:spcAft>
              <a:buSzPts val="1100"/>
              <a:buChar char="●"/>
            </a:pPr>
            <a:r>
              <a:rPr lang="en"/>
              <a:t>Deletes by name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a:t>
            </a:r>
            <a:endParaRPr/>
          </a:p>
        </p:txBody>
      </p:sp>
      <p:sp>
        <p:nvSpPr>
          <p:cNvPr id="353" name="Google Shape;353;p4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Service acts as a bridge between controllers and repositories</a:t>
            </a:r>
            <a:endParaRPr/>
          </a:p>
          <a:p>
            <a:pPr indent="-311150" lvl="0" marL="457200" rtl="0" algn="l">
              <a:spcBef>
                <a:spcPts val="0"/>
              </a:spcBef>
              <a:spcAft>
                <a:spcPts val="0"/>
              </a:spcAft>
              <a:buSzPts val="1300"/>
              <a:buChar char="●"/>
            </a:pPr>
            <a:r>
              <a:rPr lang="en"/>
              <a:t>It centralizes logic for consistent data handling and supports reusable and scalable workflow</a:t>
            </a:r>
            <a:endParaRPr/>
          </a:p>
          <a:p>
            <a:pPr indent="-311150" lvl="0" marL="457200" rtl="0" algn="l">
              <a:spcBef>
                <a:spcPts val="0"/>
              </a:spcBef>
              <a:spcAft>
                <a:spcPts val="0"/>
              </a:spcAft>
              <a:buSzPts val="1300"/>
              <a:buChar char="●"/>
            </a:pPr>
            <a:r>
              <a:rPr lang="en"/>
              <a:t>The Service class:</a:t>
            </a:r>
            <a:endParaRPr/>
          </a:p>
          <a:p>
            <a:pPr indent="-298450" lvl="1" marL="914400" rtl="0" algn="l">
              <a:spcBef>
                <a:spcPts val="0"/>
              </a:spcBef>
              <a:spcAft>
                <a:spcPts val="0"/>
              </a:spcAft>
              <a:buSzPts val="1100"/>
              <a:buChar char="○"/>
            </a:pPr>
            <a:r>
              <a:rPr lang="en"/>
              <a:t>Retrieves</a:t>
            </a:r>
            <a:r>
              <a:rPr lang="en"/>
              <a:t> Data</a:t>
            </a:r>
            <a:endParaRPr/>
          </a:p>
          <a:p>
            <a:pPr indent="-298450" lvl="2" marL="1371600" rtl="0" algn="l">
              <a:spcBef>
                <a:spcPts val="0"/>
              </a:spcBef>
              <a:spcAft>
                <a:spcPts val="0"/>
              </a:spcAft>
              <a:buSzPts val="1100"/>
              <a:buChar char="■"/>
            </a:pPr>
            <a:r>
              <a:rPr lang="en"/>
              <a:t>Utilizes methods</a:t>
            </a:r>
            <a:endParaRPr/>
          </a:p>
          <a:p>
            <a:pPr indent="-298450" lvl="3" marL="1828800" rtl="0" algn="l">
              <a:spcBef>
                <a:spcPts val="0"/>
              </a:spcBef>
              <a:spcAft>
                <a:spcPts val="0"/>
              </a:spcAft>
              <a:buSzPts val="1100"/>
              <a:buChar char="●"/>
            </a:pPr>
            <a:r>
              <a:rPr lang="en"/>
              <a:t>finalAll()</a:t>
            </a:r>
            <a:endParaRPr/>
          </a:p>
          <a:p>
            <a:pPr indent="-298450" lvl="3" marL="1828800" rtl="0" algn="l">
              <a:spcBef>
                <a:spcPts val="0"/>
              </a:spcBef>
              <a:spcAft>
                <a:spcPts val="0"/>
              </a:spcAft>
              <a:buSzPts val="1100"/>
              <a:buChar char="●"/>
            </a:pPr>
            <a:r>
              <a:rPr lang="en"/>
              <a:t>findyBy()</a:t>
            </a:r>
            <a:endParaRPr/>
          </a:p>
          <a:p>
            <a:pPr indent="-298450" lvl="1" marL="914400" rtl="0" algn="l">
              <a:spcBef>
                <a:spcPts val="0"/>
              </a:spcBef>
              <a:spcAft>
                <a:spcPts val="0"/>
              </a:spcAft>
              <a:buSzPts val="1100"/>
              <a:buChar char="○"/>
            </a:pPr>
            <a:r>
              <a:rPr lang="en"/>
              <a:t>Data Management</a:t>
            </a:r>
            <a:endParaRPr/>
          </a:p>
          <a:p>
            <a:pPr indent="-298450" lvl="2" marL="1371600" rtl="0" algn="l">
              <a:spcBef>
                <a:spcPts val="0"/>
              </a:spcBef>
              <a:spcAft>
                <a:spcPts val="0"/>
              </a:spcAft>
              <a:buSzPts val="1100"/>
              <a:buChar char="■"/>
            </a:pPr>
            <a:r>
              <a:rPr lang="en"/>
              <a:t>Calls methods</a:t>
            </a:r>
            <a:endParaRPr/>
          </a:p>
          <a:p>
            <a:pPr indent="-298450" lvl="3" marL="1828800" rtl="0" algn="l">
              <a:spcBef>
                <a:spcPts val="0"/>
              </a:spcBef>
              <a:spcAft>
                <a:spcPts val="0"/>
              </a:spcAft>
              <a:buSzPts val="1100"/>
              <a:buChar char="●"/>
            </a:pPr>
            <a:r>
              <a:rPr lang="en"/>
              <a:t>save()</a:t>
            </a:r>
            <a:endParaRPr/>
          </a:p>
          <a:p>
            <a:pPr indent="-298450" lvl="1" marL="914400" rtl="0" algn="l">
              <a:spcBef>
                <a:spcPts val="0"/>
              </a:spcBef>
              <a:spcAft>
                <a:spcPts val="0"/>
              </a:spcAft>
              <a:buSzPts val="1100"/>
              <a:buChar char="○"/>
            </a:pPr>
            <a:r>
              <a:rPr lang="en"/>
              <a:t>Data deletion</a:t>
            </a:r>
            <a:endParaRPr/>
          </a:p>
          <a:p>
            <a:pPr indent="-298450" lvl="2" marL="1371600" rtl="0" algn="l">
              <a:spcBef>
                <a:spcPts val="0"/>
              </a:spcBef>
              <a:spcAft>
                <a:spcPts val="0"/>
              </a:spcAft>
              <a:buSzPts val="1100"/>
              <a:buChar char="■"/>
            </a:pPr>
            <a:r>
              <a:rPr lang="en"/>
              <a:t>deleteBy()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 </a:t>
            </a:r>
            <a:r>
              <a:rPr lang="en"/>
              <a:t>Implementation</a:t>
            </a:r>
            <a:r>
              <a:rPr lang="en"/>
              <a:t> </a:t>
            </a:r>
            <a:endParaRPr/>
          </a:p>
        </p:txBody>
      </p:sp>
      <p:sp>
        <p:nvSpPr>
          <p:cNvPr id="359" name="Google Shape;359;p48"/>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For our application we went with a more (SaC) </a:t>
            </a:r>
            <a:r>
              <a:rPr lang="en"/>
              <a:t>security</a:t>
            </a:r>
            <a:r>
              <a:rPr lang="en"/>
              <a:t> as  code approach to </a:t>
            </a:r>
            <a:r>
              <a:rPr lang="en"/>
              <a:t>implementation</a:t>
            </a:r>
            <a:r>
              <a:rPr lang="en"/>
              <a:t> </a:t>
            </a:r>
            <a:endParaRPr/>
          </a:p>
          <a:p>
            <a:pPr indent="0" lvl="0" marL="0" rtl="0" algn="l">
              <a:spcBef>
                <a:spcPts val="1200"/>
              </a:spcBef>
              <a:spcAft>
                <a:spcPts val="0"/>
              </a:spcAft>
              <a:buNone/>
            </a:pPr>
            <a:r>
              <a:rPr lang="en"/>
              <a:t>We </a:t>
            </a:r>
            <a:r>
              <a:rPr lang="en"/>
              <a:t>utilized some </a:t>
            </a:r>
            <a:r>
              <a:rPr lang="en"/>
              <a:t> </a:t>
            </a:r>
            <a:r>
              <a:rPr lang="en"/>
              <a:t>predefined</a:t>
            </a:r>
            <a:r>
              <a:rPr lang="en"/>
              <a:t> code to help with  with </a:t>
            </a:r>
            <a:r>
              <a:rPr lang="en"/>
              <a:t>security and assessments</a:t>
            </a:r>
            <a:r>
              <a:rPr lang="en"/>
              <a:t> </a:t>
            </a:r>
            <a:endParaRPr/>
          </a:p>
          <a:p>
            <a:pPr indent="0" lvl="0" marL="0" rtl="0" algn="l">
              <a:spcBef>
                <a:spcPts val="1200"/>
              </a:spcBef>
              <a:spcAft>
                <a:spcPts val="0"/>
              </a:spcAft>
              <a:buNone/>
            </a:pPr>
            <a:r>
              <a:rPr lang="en"/>
              <a:t>Gut hub was also very helpful in finding our </a:t>
            </a:r>
            <a:r>
              <a:rPr lang="en"/>
              <a:t>vulnerabilities and any errors </a:t>
            </a:r>
            <a:endParaRPr/>
          </a:p>
          <a:p>
            <a:pPr indent="0" lvl="0" marL="0" rtl="0" algn="l">
              <a:spcBef>
                <a:spcPts val="1200"/>
              </a:spcBef>
              <a:spcAft>
                <a:spcPts val="0"/>
              </a:spcAft>
              <a:buNone/>
            </a:pPr>
            <a:r>
              <a:rPr lang="en"/>
              <a:t>This approach for security was the best way for our group</a:t>
            </a:r>
            <a:endParaRPr/>
          </a:p>
          <a:p>
            <a:pPr indent="0" lvl="0" marL="0" rtl="0" algn="l">
              <a:spcBef>
                <a:spcPts val="1200"/>
              </a:spcBef>
              <a:spcAft>
                <a:spcPts val="1200"/>
              </a:spcAft>
              <a:buNone/>
            </a:pPr>
            <a:r>
              <a:rPr lang="en"/>
              <a:t>We also utilized some other security features mentioned by our instructor</a:t>
            </a:r>
            <a:r>
              <a:rPr lang="en"/>
              <a:t>  </a:t>
            </a:r>
            <a:endParaRPr/>
          </a:p>
        </p:txBody>
      </p:sp>
      <p:pic>
        <p:nvPicPr>
          <p:cNvPr id="360" name="Google Shape;360;p48"/>
          <p:cNvPicPr preferRelativeResize="0"/>
          <p:nvPr/>
        </p:nvPicPr>
        <p:blipFill>
          <a:blip r:embed="rId3">
            <a:alphaModFix/>
          </a:blip>
          <a:stretch>
            <a:fillRect/>
          </a:stretch>
        </p:blipFill>
        <p:spPr>
          <a:xfrm>
            <a:off x="5057000" y="739275"/>
            <a:ext cx="3935125" cy="2233575"/>
          </a:xfrm>
          <a:prstGeom prst="rect">
            <a:avLst/>
          </a:prstGeom>
          <a:noFill/>
          <a:ln>
            <a:noFill/>
          </a:ln>
        </p:spPr>
      </p:pic>
      <p:pic>
        <p:nvPicPr>
          <p:cNvPr id="361" name="Google Shape;361;p48"/>
          <p:cNvPicPr preferRelativeResize="0"/>
          <p:nvPr/>
        </p:nvPicPr>
        <p:blipFill>
          <a:blip r:embed="rId4">
            <a:alphaModFix/>
          </a:blip>
          <a:stretch>
            <a:fillRect/>
          </a:stretch>
        </p:blipFill>
        <p:spPr>
          <a:xfrm>
            <a:off x="5057000" y="2972850"/>
            <a:ext cx="3935125" cy="1974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CORS</a:t>
            </a:r>
            <a:endParaRPr/>
          </a:p>
        </p:txBody>
      </p:sp>
      <p:sp>
        <p:nvSpPr>
          <p:cNvPr id="367" name="Google Shape;367;p49"/>
          <p:cNvSpPr txBox="1"/>
          <p:nvPr>
            <p:ph idx="1" type="body"/>
          </p:nvPr>
        </p:nvSpPr>
        <p:spPr>
          <a:xfrm>
            <a:off x="1297500" y="1835750"/>
            <a:ext cx="3798900" cy="255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400"/>
              <a:t>CORS stand for Cross-Origin Resource Sharing is an HTTP-header-based </a:t>
            </a:r>
            <a:r>
              <a:rPr lang="en" sz="4400"/>
              <a:t>mechanism</a:t>
            </a:r>
            <a:endParaRPr sz="4400"/>
          </a:p>
          <a:p>
            <a:pPr indent="-298450" lvl="0" marL="457200" rtl="0" algn="l">
              <a:spcBef>
                <a:spcPts val="1200"/>
              </a:spcBef>
              <a:spcAft>
                <a:spcPts val="0"/>
              </a:spcAft>
              <a:buSzPct val="100000"/>
              <a:buChar char="●"/>
            </a:pPr>
            <a:r>
              <a:rPr lang="en" sz="4400"/>
              <a:t>Explicitly allowlist certain origins </a:t>
            </a:r>
            <a:endParaRPr sz="4400"/>
          </a:p>
          <a:p>
            <a:pPr indent="-298450" lvl="0" marL="457200" rtl="0" algn="l">
              <a:spcBef>
                <a:spcPts val="0"/>
              </a:spcBef>
              <a:spcAft>
                <a:spcPts val="0"/>
              </a:spcAft>
              <a:buSzPct val="100000"/>
              <a:buChar char="●"/>
            </a:pPr>
            <a:r>
              <a:rPr lang="en" sz="4400"/>
              <a:t>And helps bypass the same-origin policy</a:t>
            </a:r>
            <a:endParaRPr sz="4400"/>
          </a:p>
          <a:p>
            <a:pPr indent="0" lvl="0" marL="0" rtl="0" algn="l">
              <a:spcBef>
                <a:spcPts val="1200"/>
              </a:spcBef>
              <a:spcAft>
                <a:spcPts val="0"/>
              </a:spcAft>
              <a:buNone/>
            </a:pPr>
            <a:r>
              <a:rPr lang="en" sz="4400"/>
              <a:t>CORS will create a preflight request before the actual request</a:t>
            </a:r>
            <a:endParaRPr sz="4400"/>
          </a:p>
          <a:p>
            <a:pPr indent="0" lvl="0" marL="0" rtl="0" algn="l">
              <a:spcBef>
                <a:spcPts val="1200"/>
              </a:spcBef>
              <a:spcAft>
                <a:spcPts val="0"/>
              </a:spcAft>
              <a:buNone/>
            </a:pPr>
            <a:r>
              <a:rPr lang="en" sz="4400"/>
              <a:t>With the help of CORS </a:t>
            </a:r>
            <a:r>
              <a:rPr lang="en" sz="4400"/>
              <a:t> we are able to secure our API endpoints </a:t>
            </a:r>
            <a:endParaRPr sz="4400"/>
          </a:p>
          <a:p>
            <a:pPr indent="-298450" lvl="0" marL="457200" rtl="0" algn="l">
              <a:spcBef>
                <a:spcPts val="1200"/>
              </a:spcBef>
              <a:spcAft>
                <a:spcPts val="0"/>
              </a:spcAft>
              <a:buSzPct val="100000"/>
              <a:buChar char="●"/>
            </a:pPr>
            <a:r>
              <a:rPr lang="en" sz="4400"/>
              <a:t>@CrossOrigin</a:t>
            </a:r>
            <a:endParaRPr sz="4400"/>
          </a:p>
          <a:p>
            <a:pPr indent="-298450" lvl="0" marL="457200" rtl="0" algn="l">
              <a:spcBef>
                <a:spcPts val="0"/>
              </a:spcBef>
              <a:spcAft>
                <a:spcPts val="0"/>
              </a:spcAft>
              <a:buSzPct val="100000"/>
              <a:buChar char="●"/>
            </a:pPr>
            <a:r>
              <a:rPr lang="en" sz="4400"/>
              <a:t>@AllArgsConstructor</a:t>
            </a:r>
            <a:endParaRPr sz="4400"/>
          </a:p>
          <a:p>
            <a:pPr indent="-298450" lvl="0" marL="457200" rtl="0" algn="l">
              <a:spcBef>
                <a:spcPts val="0"/>
              </a:spcBef>
              <a:spcAft>
                <a:spcPts val="0"/>
              </a:spcAft>
              <a:buSzPct val="100000"/>
              <a:buChar char="●"/>
            </a:pPr>
            <a:r>
              <a:rPr lang="en" sz="4400"/>
              <a:t>@RestController</a:t>
            </a:r>
            <a:endParaRPr sz="4400"/>
          </a:p>
          <a:p>
            <a:pPr indent="-298450" lvl="0" marL="457200" rtl="0" algn="l">
              <a:spcBef>
                <a:spcPts val="0"/>
              </a:spcBef>
              <a:spcAft>
                <a:spcPts val="0"/>
              </a:spcAft>
              <a:buSzPct val="100000"/>
              <a:buChar char="●"/>
            </a:pPr>
            <a:r>
              <a:rPr lang="en" sz="4400"/>
              <a:t>@RequestMapping(“api/v1/expenses)</a:t>
            </a:r>
            <a:endParaRPr sz="4400"/>
          </a:p>
          <a:p>
            <a:pPr indent="0" lvl="0" marL="0" rtl="0" algn="l">
              <a:spcBef>
                <a:spcPts val="1200"/>
              </a:spcBef>
              <a:spcAft>
                <a:spcPts val="0"/>
              </a:spcAft>
              <a:buNone/>
            </a:pPr>
            <a:r>
              <a:rPr lang="en" sz="4400"/>
              <a:t>Which helps keep our data from being leaked from the backend through certain applications</a:t>
            </a:r>
            <a:endParaRPr sz="4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68" name="Google Shape;368;p49"/>
          <p:cNvPicPr preferRelativeResize="0"/>
          <p:nvPr/>
        </p:nvPicPr>
        <p:blipFill>
          <a:blip r:embed="rId3">
            <a:alphaModFix/>
          </a:blip>
          <a:stretch>
            <a:fillRect/>
          </a:stretch>
        </p:blipFill>
        <p:spPr>
          <a:xfrm>
            <a:off x="4994050" y="1625725"/>
            <a:ext cx="3994524" cy="2552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Salting and Hashing</a:t>
            </a:r>
            <a:endParaRPr/>
          </a:p>
        </p:txBody>
      </p:sp>
      <p:sp>
        <p:nvSpPr>
          <p:cNvPr id="374" name="Google Shape;374;p5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are aware that the user needed </a:t>
            </a:r>
            <a:r>
              <a:rPr lang="en"/>
              <a:t>security</a:t>
            </a:r>
            <a:r>
              <a:rPr lang="en"/>
              <a:t> for </a:t>
            </a:r>
            <a:r>
              <a:rPr lang="en"/>
              <a:t>authentication to prevent breaches.</a:t>
            </a:r>
            <a:endParaRPr/>
          </a:p>
          <a:p>
            <a:pPr indent="0" lvl="0" marL="0" rtl="0" algn="l">
              <a:spcBef>
                <a:spcPts val="1200"/>
              </a:spcBef>
              <a:spcAft>
                <a:spcPts val="0"/>
              </a:spcAft>
              <a:buNone/>
            </a:pPr>
            <a:r>
              <a:rPr lang="en"/>
              <a:t>We </a:t>
            </a:r>
            <a:r>
              <a:rPr lang="en"/>
              <a:t>utilize</a:t>
            </a:r>
            <a:r>
              <a:rPr lang="en"/>
              <a:t> both Salt and Hash code to achieve this.</a:t>
            </a:r>
            <a:endParaRPr/>
          </a:p>
          <a:p>
            <a:pPr indent="-304958" lvl="0" marL="457200" rtl="0" algn="l">
              <a:spcBef>
                <a:spcPts val="1200"/>
              </a:spcBef>
              <a:spcAft>
                <a:spcPts val="0"/>
              </a:spcAft>
              <a:buSzPct val="100000"/>
              <a:buChar char="●"/>
            </a:pPr>
            <a:r>
              <a:rPr lang="en"/>
              <a:t>Hashing takes value of a previous data and makes it something else</a:t>
            </a:r>
            <a:endParaRPr/>
          </a:p>
          <a:p>
            <a:pPr indent="-304958" lvl="0" marL="457200" rtl="0" algn="l">
              <a:spcBef>
                <a:spcPts val="0"/>
              </a:spcBef>
              <a:spcAft>
                <a:spcPts val="0"/>
              </a:spcAft>
              <a:buSzPct val="100000"/>
              <a:buChar char="●"/>
            </a:pPr>
            <a:r>
              <a:rPr lang="en"/>
              <a:t>Salt creates another layer of protection to hash by making </a:t>
            </a:r>
            <a:r>
              <a:rPr lang="en"/>
              <a:t>unique</a:t>
            </a:r>
            <a:r>
              <a:rPr lang="en"/>
              <a:t> hash value</a:t>
            </a:r>
            <a:endParaRPr/>
          </a:p>
          <a:p>
            <a:pPr indent="0" lvl="0" marL="0" rtl="0" algn="l">
              <a:spcBef>
                <a:spcPts val="1200"/>
              </a:spcBef>
              <a:spcAft>
                <a:spcPts val="0"/>
              </a:spcAft>
              <a:buNone/>
            </a:pPr>
            <a:r>
              <a:rPr lang="en"/>
              <a:t>salting makes it so that same passwords have different hashes to know the difference</a:t>
            </a:r>
            <a:endParaRPr/>
          </a:p>
          <a:p>
            <a:pPr indent="-304958" lvl="0" marL="457200" rtl="0" algn="l">
              <a:spcBef>
                <a:spcPts val="1200"/>
              </a:spcBef>
              <a:spcAft>
                <a:spcPts val="0"/>
              </a:spcAft>
              <a:buSzPct val="100000"/>
              <a:buChar char="●"/>
            </a:pPr>
            <a:r>
              <a:rPr lang="en"/>
              <a:t>public String getSalt() {return salt;}</a:t>
            </a:r>
            <a:endParaRPr/>
          </a:p>
          <a:p>
            <a:pPr indent="-304958" lvl="0" marL="457200" rtl="0" algn="l">
              <a:spcBef>
                <a:spcPts val="0"/>
              </a:spcBef>
              <a:spcAft>
                <a:spcPts val="0"/>
              </a:spcAft>
              <a:buSzPct val="100000"/>
              <a:buChar char="●"/>
            </a:pPr>
            <a:r>
              <a:rPr lang="en"/>
              <a:t>public void setSalt(String salt) {this.salt = salt;}</a:t>
            </a:r>
            <a:endParaRPr/>
          </a:p>
          <a:p>
            <a:pPr indent="0" lvl="0" marL="0" rtl="0" algn="l">
              <a:spcBef>
                <a:spcPts val="1200"/>
              </a:spcBef>
              <a:spcAft>
                <a:spcPts val="0"/>
              </a:spcAft>
              <a:buNone/>
            </a:pPr>
            <a:r>
              <a:rPr lang="en"/>
              <a:t>Hashing will make so that the stored users passwords have to be deciphered to understand</a:t>
            </a:r>
            <a:endParaRPr/>
          </a:p>
          <a:p>
            <a:pPr indent="-304958" lvl="0" marL="457200" rtl="0" algn="l">
              <a:spcBef>
                <a:spcPts val="1200"/>
              </a:spcBef>
              <a:spcAft>
                <a:spcPts val="0"/>
              </a:spcAft>
              <a:buSzPct val="100000"/>
              <a:buChar char="●"/>
            </a:pPr>
            <a:r>
              <a:rPr lang="en"/>
              <a:t> public String getHash() {return hash;}</a:t>
            </a:r>
            <a:endParaRPr/>
          </a:p>
          <a:p>
            <a:pPr indent="-304958" lvl="0" marL="457200" rtl="0" algn="l">
              <a:spcBef>
                <a:spcPts val="0"/>
              </a:spcBef>
              <a:spcAft>
                <a:spcPts val="0"/>
              </a:spcAft>
              <a:buSzPct val="100000"/>
              <a:buChar char="●"/>
            </a:pPr>
            <a:r>
              <a:rPr lang="en"/>
              <a:t> public void setHash(String hash) {this.hash = hash;}</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a:t>
            </a:r>
            <a:r>
              <a:rPr lang="en"/>
              <a:t> for the future</a:t>
            </a:r>
            <a:endParaRPr/>
          </a:p>
        </p:txBody>
      </p:sp>
      <p:sp>
        <p:nvSpPr>
          <p:cNvPr id="380" name="Google Shape;380;p5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Things we want to add for the next class</a:t>
            </a:r>
            <a:endParaRPr/>
          </a:p>
          <a:p>
            <a:pPr indent="-311150" lvl="0" marL="457200" rtl="0" algn="l">
              <a:spcBef>
                <a:spcPts val="1200"/>
              </a:spcBef>
              <a:spcAft>
                <a:spcPts val="0"/>
              </a:spcAft>
              <a:buSzPts val="1300"/>
              <a:buChar char="●"/>
            </a:pPr>
            <a:r>
              <a:rPr lang="en"/>
              <a:t>Have a secure state </a:t>
            </a:r>
            <a:endParaRPr/>
          </a:p>
          <a:p>
            <a:pPr indent="-298450" lvl="1" marL="914400" rtl="0" algn="l">
              <a:spcBef>
                <a:spcPts val="0"/>
              </a:spcBef>
              <a:spcAft>
                <a:spcPts val="0"/>
              </a:spcAft>
              <a:buSzPts val="1100"/>
              <a:buChar char="○"/>
            </a:pPr>
            <a:r>
              <a:rPr lang="en"/>
              <a:t>Keep </a:t>
            </a:r>
            <a:r>
              <a:rPr lang="en"/>
              <a:t>sensitive</a:t>
            </a:r>
            <a:r>
              <a:rPr lang="en"/>
              <a:t> data safe</a:t>
            </a:r>
            <a:endParaRPr/>
          </a:p>
          <a:p>
            <a:pPr indent="-311150" lvl="0" marL="457200" rtl="0" algn="l">
              <a:spcBef>
                <a:spcPts val="0"/>
              </a:spcBef>
              <a:spcAft>
                <a:spcPts val="0"/>
              </a:spcAft>
              <a:buSzPts val="1300"/>
              <a:buChar char="●"/>
            </a:pPr>
            <a:r>
              <a:rPr lang="en"/>
              <a:t>Minimize</a:t>
            </a:r>
            <a:r>
              <a:rPr lang="en"/>
              <a:t> attack surfaces from threat actors</a:t>
            </a:r>
            <a:endParaRPr/>
          </a:p>
          <a:p>
            <a:pPr indent="-298450" lvl="1" marL="914400" rtl="0" algn="l">
              <a:spcBef>
                <a:spcPts val="0"/>
              </a:spcBef>
              <a:spcAft>
                <a:spcPts val="0"/>
              </a:spcAft>
              <a:buSzPts val="1100"/>
              <a:buChar char="○"/>
            </a:pPr>
            <a:r>
              <a:rPr lang="en"/>
              <a:t>Deleting lines of code and duplicate APIs</a:t>
            </a:r>
            <a:endParaRPr/>
          </a:p>
          <a:p>
            <a:pPr indent="-311150" lvl="0" marL="457200" rtl="0" algn="l">
              <a:spcBef>
                <a:spcPts val="0"/>
              </a:spcBef>
              <a:spcAft>
                <a:spcPts val="0"/>
              </a:spcAft>
              <a:buSzPts val="1300"/>
              <a:buChar char="●"/>
            </a:pPr>
            <a:r>
              <a:rPr lang="en"/>
              <a:t>And have a </a:t>
            </a:r>
            <a:r>
              <a:rPr lang="en"/>
              <a:t>separation</a:t>
            </a:r>
            <a:r>
              <a:rPr lang="en"/>
              <a:t> of duties </a:t>
            </a:r>
            <a:endParaRPr/>
          </a:p>
          <a:p>
            <a:pPr indent="-298450" lvl="1" marL="914400" rtl="0" algn="l">
              <a:spcBef>
                <a:spcPts val="0"/>
              </a:spcBef>
              <a:spcAft>
                <a:spcPts val="0"/>
              </a:spcAft>
              <a:buSzPts val="1100"/>
              <a:buChar char="○"/>
            </a:pPr>
            <a:r>
              <a:rPr lang="en"/>
              <a:t>Least </a:t>
            </a:r>
            <a:r>
              <a:rPr lang="en"/>
              <a:t>privileging</a:t>
            </a:r>
            <a:r>
              <a:rPr lang="en"/>
              <a:t> </a:t>
            </a:r>
            <a:endParaRPr/>
          </a:p>
          <a:p>
            <a:pPr indent="0" lvl="0" marL="0" rtl="0" algn="l">
              <a:spcBef>
                <a:spcPts val="1200"/>
              </a:spcBef>
              <a:spcAft>
                <a:spcPts val="0"/>
              </a:spcAft>
              <a:buNone/>
            </a:pPr>
            <a:r>
              <a:rPr lang="en"/>
              <a:t>With these added we can ensure the privacy and </a:t>
            </a:r>
            <a:r>
              <a:rPr lang="en"/>
              <a:t>safety</a:t>
            </a:r>
            <a:r>
              <a:rPr lang="en"/>
              <a:t> of our data and the users</a:t>
            </a:r>
            <a:endParaRPr/>
          </a:p>
          <a:p>
            <a:pPr indent="0" lvl="0" marL="0" rtl="0" algn="l">
              <a:spcBef>
                <a:spcPts val="1200"/>
              </a:spcBef>
              <a:spcAft>
                <a:spcPts val="1200"/>
              </a:spcAft>
              <a:buNone/>
            </a:pPr>
            <a:r>
              <a:rPr lang="en"/>
              <a:t>While </a:t>
            </a:r>
            <a:r>
              <a:rPr lang="en"/>
              <a:t>minimizing any fatal errors in the launch of our app</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Github</a:t>
            </a:r>
            <a:endParaRPr sz="32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933">
                <a:latin typeface="Arial"/>
                <a:ea typeface="Arial"/>
                <a:cs typeface="Arial"/>
                <a:sym typeface="Arial"/>
              </a:rPr>
              <a:t>A Collaborative Development Platform</a:t>
            </a:r>
            <a:endParaRPr b="1" sz="4933">
              <a:latin typeface="Arial"/>
              <a:ea typeface="Arial"/>
              <a:cs typeface="Arial"/>
              <a:sym typeface="Arial"/>
            </a:endParaRPr>
          </a:p>
          <a:p>
            <a:pPr indent="-306914" lvl="0" marL="457200" rtl="0" algn="l">
              <a:spcBef>
                <a:spcPts val="1200"/>
              </a:spcBef>
              <a:spcAft>
                <a:spcPts val="0"/>
              </a:spcAft>
              <a:buClr>
                <a:schemeClr val="lt1"/>
              </a:buClr>
              <a:buSzPct val="100000"/>
              <a:buFont typeface="Arial"/>
              <a:buChar char="●"/>
            </a:pPr>
            <a:r>
              <a:rPr lang="en" sz="4933">
                <a:latin typeface="Arial"/>
                <a:ea typeface="Arial"/>
                <a:cs typeface="Arial"/>
                <a:sym typeface="Arial"/>
              </a:rPr>
              <a:t>Enables developers to create, store, manage, and share code seamlessly.</a:t>
            </a:r>
            <a:endParaRPr sz="4933">
              <a:latin typeface="Arial"/>
              <a:ea typeface="Arial"/>
              <a:cs typeface="Arial"/>
              <a:sym typeface="Arial"/>
            </a:endParaRPr>
          </a:p>
          <a:p>
            <a:pPr indent="0" lvl="0" marL="0" rtl="0" algn="l">
              <a:spcBef>
                <a:spcPts val="1200"/>
              </a:spcBef>
              <a:spcAft>
                <a:spcPts val="0"/>
              </a:spcAft>
              <a:buNone/>
            </a:pPr>
            <a:r>
              <a:rPr b="1" lang="en" sz="4933">
                <a:latin typeface="Arial"/>
                <a:ea typeface="Arial"/>
                <a:cs typeface="Arial"/>
                <a:sym typeface="Arial"/>
              </a:rPr>
              <a:t>Code Repository with Multi-User Collaboration</a:t>
            </a:r>
            <a:endParaRPr b="1" sz="4933">
              <a:latin typeface="Arial"/>
              <a:ea typeface="Arial"/>
              <a:cs typeface="Arial"/>
              <a:sym typeface="Arial"/>
            </a:endParaRPr>
          </a:p>
          <a:p>
            <a:pPr indent="-306914" lvl="0" marL="457200" rtl="0" algn="l">
              <a:spcBef>
                <a:spcPts val="1200"/>
              </a:spcBef>
              <a:spcAft>
                <a:spcPts val="0"/>
              </a:spcAft>
              <a:buClr>
                <a:schemeClr val="lt1"/>
              </a:buClr>
              <a:buSzPct val="100000"/>
              <a:buFont typeface="Arial"/>
              <a:buChar char="●"/>
            </a:pPr>
            <a:r>
              <a:rPr lang="en" sz="4933">
                <a:latin typeface="Arial"/>
                <a:ea typeface="Arial"/>
                <a:cs typeface="Arial"/>
                <a:sym typeface="Arial"/>
              </a:rPr>
              <a:t>Provides a centralized location for code storage (repository), allowing multiple contributors to work together effectively.</a:t>
            </a:r>
            <a:endParaRPr sz="4933">
              <a:latin typeface="Arial"/>
              <a:ea typeface="Arial"/>
              <a:cs typeface="Arial"/>
              <a:sym typeface="Arial"/>
            </a:endParaRPr>
          </a:p>
          <a:p>
            <a:pPr indent="0" lvl="0" marL="0" rtl="0" algn="l">
              <a:spcBef>
                <a:spcPts val="1200"/>
              </a:spcBef>
              <a:spcAft>
                <a:spcPts val="0"/>
              </a:spcAft>
              <a:buNone/>
            </a:pPr>
            <a:r>
              <a:rPr b="1" lang="en" sz="4933">
                <a:latin typeface="Arial"/>
                <a:ea typeface="Arial"/>
                <a:cs typeface="Arial"/>
                <a:sym typeface="Arial"/>
              </a:rPr>
              <a:t>Safe Code Modification and Management</a:t>
            </a:r>
            <a:endParaRPr b="1" sz="4933">
              <a:latin typeface="Arial"/>
              <a:ea typeface="Arial"/>
              <a:cs typeface="Arial"/>
              <a:sym typeface="Arial"/>
            </a:endParaRPr>
          </a:p>
          <a:p>
            <a:pPr indent="-306914" lvl="0" marL="457200" rtl="0" algn="l">
              <a:spcBef>
                <a:spcPts val="1200"/>
              </a:spcBef>
              <a:spcAft>
                <a:spcPts val="0"/>
              </a:spcAft>
              <a:buClr>
                <a:schemeClr val="lt1"/>
              </a:buClr>
              <a:buSzPct val="100000"/>
              <a:buFont typeface="Arial"/>
              <a:buChar char="●"/>
            </a:pPr>
            <a:r>
              <a:rPr lang="en" sz="4933">
                <a:latin typeface="Arial"/>
                <a:ea typeface="Arial"/>
                <a:cs typeface="Arial"/>
                <a:sym typeface="Arial"/>
              </a:rPr>
              <a:t>Allows edits and change suggestions without affecting the main codebase, ensuring the stability of the project.</a:t>
            </a:r>
            <a:endParaRPr sz="4933">
              <a:latin typeface="Arial"/>
              <a:ea typeface="Arial"/>
              <a:cs typeface="Arial"/>
              <a:sym typeface="Arial"/>
            </a:endParaRPr>
          </a:p>
          <a:p>
            <a:pPr indent="0" lvl="0" marL="457200" rtl="0" algn="l">
              <a:spcBef>
                <a:spcPts val="1200"/>
              </a:spcBef>
              <a:spcAft>
                <a:spcPts val="0"/>
              </a:spcAft>
              <a:buNone/>
            </a:pPr>
            <a:r>
              <a:t/>
            </a:r>
            <a:endParaRPr sz="4133">
              <a:latin typeface="Arial"/>
              <a:ea typeface="Arial"/>
              <a:cs typeface="Arial"/>
              <a:sym typeface="Arial"/>
            </a:endParaRPr>
          </a:p>
          <a:p>
            <a:pPr indent="0" lvl="0" marL="0" rtl="0" algn="l">
              <a:spcBef>
                <a:spcPts val="120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7117525" y="78575"/>
            <a:ext cx="1544451" cy="154445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386" name="Google Shape;386;p52"/>
          <p:cNvSpPr txBox="1"/>
          <p:nvPr>
            <p:ph idx="1" type="body"/>
          </p:nvPr>
        </p:nvSpPr>
        <p:spPr>
          <a:xfrm>
            <a:off x="1297500" y="945675"/>
            <a:ext cx="7038900" cy="4197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purpose of testing in an application is to make sure that all functions work as expected</a:t>
            </a:r>
            <a:endParaRPr/>
          </a:p>
          <a:p>
            <a:pPr indent="-311150" lvl="0" marL="457200" rtl="0" algn="l">
              <a:spcBef>
                <a:spcPts val="0"/>
              </a:spcBef>
              <a:spcAft>
                <a:spcPts val="0"/>
              </a:spcAft>
              <a:buSzPts val="1300"/>
              <a:buChar char="●"/>
            </a:pPr>
            <a:r>
              <a:rPr lang="en"/>
              <a:t>Testing looks for and resolves bugs and ensure that each layer (ex. service and repository) work properly</a:t>
            </a:r>
            <a:endParaRPr/>
          </a:p>
          <a:p>
            <a:pPr indent="-311150" lvl="0" marL="457200" rtl="0" algn="l">
              <a:spcBef>
                <a:spcPts val="0"/>
              </a:spcBef>
              <a:spcAft>
                <a:spcPts val="0"/>
              </a:spcAft>
              <a:buSzPts val="1300"/>
              <a:buChar char="●"/>
            </a:pPr>
            <a:r>
              <a:rPr lang="en"/>
              <a:t> Testing </a:t>
            </a:r>
            <a:r>
              <a:rPr lang="en"/>
              <a:t>Methodology</a:t>
            </a:r>
            <a:r>
              <a:rPr lang="en"/>
              <a:t> </a:t>
            </a:r>
            <a:endParaRPr/>
          </a:p>
          <a:p>
            <a:pPr indent="-298450" lvl="1" marL="914400" rtl="0" algn="l">
              <a:spcBef>
                <a:spcPts val="0"/>
              </a:spcBef>
              <a:spcAft>
                <a:spcPts val="0"/>
              </a:spcAft>
              <a:buSzPts val="1100"/>
              <a:buChar char="○"/>
            </a:pPr>
            <a:r>
              <a:rPr lang="en"/>
              <a:t>Unit Testing</a:t>
            </a:r>
            <a:endParaRPr/>
          </a:p>
          <a:p>
            <a:pPr indent="-298450" lvl="2" marL="1371600" rtl="0" algn="l">
              <a:spcBef>
                <a:spcPts val="0"/>
              </a:spcBef>
              <a:spcAft>
                <a:spcPts val="0"/>
              </a:spcAft>
              <a:buSzPts val="1100"/>
              <a:buChar char="■"/>
            </a:pPr>
            <a:r>
              <a:rPr lang="en"/>
              <a:t>Tests individual components or methods in isolation</a:t>
            </a:r>
            <a:endParaRPr/>
          </a:p>
          <a:p>
            <a:pPr indent="-298450" lvl="1" marL="914400" rtl="0" algn="l">
              <a:spcBef>
                <a:spcPts val="0"/>
              </a:spcBef>
              <a:spcAft>
                <a:spcPts val="0"/>
              </a:spcAft>
              <a:buSzPts val="1100"/>
              <a:buChar char="○"/>
            </a:pPr>
            <a:r>
              <a:rPr lang="en"/>
              <a:t>Mocking Dependencies</a:t>
            </a:r>
            <a:endParaRPr/>
          </a:p>
          <a:p>
            <a:pPr indent="-298450" lvl="2" marL="1371600" rtl="0" algn="l">
              <a:spcBef>
                <a:spcPts val="0"/>
              </a:spcBef>
              <a:spcAft>
                <a:spcPts val="0"/>
              </a:spcAft>
              <a:buSzPts val="1100"/>
              <a:buChar char="■"/>
            </a:pPr>
            <a:r>
              <a:rPr lang="en"/>
              <a:t>@Mock annotation utilized to mock </a:t>
            </a:r>
            <a:r>
              <a:rPr lang="en"/>
              <a:t>behavior</a:t>
            </a:r>
            <a:r>
              <a:rPr lang="en"/>
              <a:t> of </a:t>
            </a:r>
            <a:r>
              <a:rPr lang="en"/>
              <a:t>repository</a:t>
            </a:r>
            <a:r>
              <a:rPr lang="en"/>
              <a:t> layer, ensures </a:t>
            </a:r>
            <a:r>
              <a:rPr lang="en"/>
              <a:t>independence</a:t>
            </a:r>
            <a:r>
              <a:rPr lang="en"/>
              <a:t> of tests from database</a:t>
            </a:r>
            <a:endParaRPr/>
          </a:p>
          <a:p>
            <a:pPr indent="-298450" lvl="1" marL="914400" rtl="0" algn="l">
              <a:spcBef>
                <a:spcPts val="0"/>
              </a:spcBef>
              <a:spcAft>
                <a:spcPts val="0"/>
              </a:spcAft>
              <a:buSzPts val="1100"/>
              <a:buChar char="○"/>
            </a:pPr>
            <a:r>
              <a:rPr lang="en"/>
              <a:t>Assertions</a:t>
            </a:r>
            <a:endParaRPr/>
          </a:p>
          <a:p>
            <a:pPr indent="-298450" lvl="2" marL="1371600" rtl="0" algn="l">
              <a:spcBef>
                <a:spcPts val="0"/>
              </a:spcBef>
              <a:spcAft>
                <a:spcPts val="0"/>
              </a:spcAft>
              <a:buSzPts val="1100"/>
              <a:buChar char="■"/>
            </a:pPr>
            <a:r>
              <a:rPr lang="en"/>
              <a:t>The assertThat method from AssertJ </a:t>
            </a:r>
            <a:r>
              <a:rPr lang="en"/>
              <a:t>assert</a:t>
            </a:r>
            <a:r>
              <a:rPr lang="en"/>
              <a:t> </a:t>
            </a:r>
            <a:r>
              <a:rPr lang="en"/>
              <a:t>output values against results expectations</a:t>
            </a:r>
            <a:endParaRPr/>
          </a:p>
          <a:p>
            <a:pPr indent="-311150" lvl="0" marL="457200" rtl="0" algn="l">
              <a:spcBef>
                <a:spcPts val="0"/>
              </a:spcBef>
              <a:spcAft>
                <a:spcPts val="0"/>
              </a:spcAft>
              <a:buSzPts val="1300"/>
              <a:buChar char="●"/>
            </a:pPr>
            <a:r>
              <a:rPr lang="en"/>
              <a:t>The two tests in this applications are </a:t>
            </a:r>
            <a:endParaRPr/>
          </a:p>
          <a:p>
            <a:pPr indent="-298450" lvl="1" marL="914400" rtl="0" algn="l">
              <a:spcBef>
                <a:spcPts val="0"/>
              </a:spcBef>
              <a:spcAft>
                <a:spcPts val="0"/>
              </a:spcAft>
              <a:buSzPts val="1100"/>
              <a:buChar char="○"/>
            </a:pPr>
            <a:r>
              <a:rPr lang="en"/>
              <a:t>UserRepostiroyInMemoryTest.java</a:t>
            </a:r>
            <a:endParaRPr/>
          </a:p>
          <a:p>
            <a:pPr indent="-298450" lvl="2" marL="1371600" rtl="0" algn="l">
              <a:spcBef>
                <a:spcPts val="0"/>
              </a:spcBef>
              <a:spcAft>
                <a:spcPts val="0"/>
              </a:spcAft>
              <a:buSzPts val="1100"/>
              <a:buChar char="■"/>
            </a:pPr>
            <a:r>
              <a:rPr lang="en"/>
              <a:t>Verifies that the repository correctly performs basic database operations</a:t>
            </a:r>
            <a:endParaRPr/>
          </a:p>
          <a:p>
            <a:pPr indent="-298450" lvl="2" marL="1371600" rtl="0" algn="l">
              <a:spcBef>
                <a:spcPts val="0"/>
              </a:spcBef>
              <a:spcAft>
                <a:spcPts val="0"/>
              </a:spcAft>
              <a:buSzPts val="1100"/>
              <a:buChar char="■"/>
            </a:pPr>
            <a:r>
              <a:rPr lang="en"/>
              <a:t>Ensures the integrity of database interactions and correctness of customer query methods</a:t>
            </a:r>
            <a:endParaRPr/>
          </a:p>
          <a:p>
            <a:pPr indent="-298450" lvl="1" marL="914400" rtl="0" algn="l">
              <a:spcBef>
                <a:spcPts val="0"/>
              </a:spcBef>
              <a:spcAft>
                <a:spcPts val="0"/>
              </a:spcAft>
              <a:buSzPts val="1100"/>
              <a:buChar char="○"/>
            </a:pPr>
            <a:r>
              <a:rPr lang="en"/>
              <a:t>UserServiceTest.java</a:t>
            </a:r>
            <a:endParaRPr/>
          </a:p>
          <a:p>
            <a:pPr indent="-298450" lvl="2" marL="1371600" rtl="0" algn="l">
              <a:spcBef>
                <a:spcPts val="0"/>
              </a:spcBef>
              <a:spcAft>
                <a:spcPts val="0"/>
              </a:spcAft>
              <a:buSzPts val="1100"/>
              <a:buChar char="■"/>
            </a:pPr>
            <a:r>
              <a:rPr lang="en"/>
              <a:t>Verifies business logic implemented in service layer of application</a:t>
            </a:r>
            <a:endParaRPr/>
          </a:p>
          <a:p>
            <a:pPr indent="-298450" lvl="2" marL="1371600" rtl="0" algn="l">
              <a:spcBef>
                <a:spcPts val="0"/>
              </a:spcBef>
              <a:spcAft>
                <a:spcPts val="0"/>
              </a:spcAft>
              <a:buSzPts val="1100"/>
              <a:buChar char="■"/>
            </a:pPr>
            <a:r>
              <a:rPr lang="en"/>
              <a:t>Uses Mockito to mock dependencies, testing various methods within the UserService class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92" name="Google Shape;392;p53"/>
          <p:cNvSpPr txBox="1"/>
          <p:nvPr>
            <p:ph idx="1" type="body"/>
          </p:nvPr>
        </p:nvSpPr>
        <p:spPr>
          <a:xfrm>
            <a:off x="1297500" y="1186200"/>
            <a:ext cx="7038900" cy="34497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lang="en"/>
              <a:t>Next semester, our primary focus will shift to the front-end development of the project. This will </a:t>
            </a:r>
            <a:r>
              <a:rPr lang="en"/>
              <a:t>involve</a:t>
            </a:r>
            <a:r>
              <a:rPr lang="en"/>
              <a:t> </a:t>
            </a:r>
            <a:r>
              <a:rPr lang="en"/>
              <a:t>designing</a:t>
            </a:r>
            <a:r>
              <a:rPr lang="en"/>
              <a:t> and building an intuitive and user-friendly interface that enhances the overall user </a:t>
            </a:r>
            <a:r>
              <a:rPr lang="en"/>
              <a:t>experience</a:t>
            </a:r>
            <a:endParaRPr/>
          </a:p>
          <a:p>
            <a:pPr indent="-298767" lvl="0" marL="457200" rtl="0" algn="l">
              <a:spcBef>
                <a:spcPts val="0"/>
              </a:spcBef>
              <a:spcAft>
                <a:spcPts val="0"/>
              </a:spcAft>
              <a:buSzPct val="100000"/>
              <a:buChar char="●"/>
            </a:pPr>
            <a:r>
              <a:rPr lang="en"/>
              <a:t>Key areas of </a:t>
            </a:r>
            <a:r>
              <a:rPr lang="en"/>
              <a:t>development</a:t>
            </a:r>
            <a:r>
              <a:rPr lang="en"/>
              <a:t> include:</a:t>
            </a:r>
            <a:endParaRPr/>
          </a:p>
          <a:p>
            <a:pPr indent="-287972" lvl="0" marL="457200" rtl="0" algn="l">
              <a:spcBef>
                <a:spcPts val="0"/>
              </a:spcBef>
              <a:spcAft>
                <a:spcPts val="0"/>
              </a:spcAft>
              <a:buSzPct val="100000"/>
              <a:buAutoNum type="arabicPeriod"/>
            </a:pPr>
            <a:r>
              <a:rPr lang="en" sz="1100"/>
              <a:t>User Interface (UI) Design</a:t>
            </a:r>
            <a:endParaRPr sz="1100"/>
          </a:p>
          <a:p>
            <a:pPr indent="-287972" lvl="1" marL="914400" rtl="0" algn="l">
              <a:spcBef>
                <a:spcPts val="0"/>
              </a:spcBef>
              <a:spcAft>
                <a:spcPts val="0"/>
              </a:spcAft>
              <a:buSzPct val="100000"/>
              <a:buAutoNum type="alphaLcPeriod"/>
            </a:pPr>
            <a:r>
              <a:rPr lang="en"/>
              <a:t>Crafting a visually appealing layout that aligns with modern design principle</a:t>
            </a:r>
            <a:endParaRPr/>
          </a:p>
          <a:p>
            <a:pPr indent="-287972" lvl="1" marL="914400" rtl="0" algn="l">
              <a:spcBef>
                <a:spcPts val="0"/>
              </a:spcBef>
              <a:spcAft>
                <a:spcPts val="0"/>
              </a:spcAft>
              <a:buSzPct val="100000"/>
              <a:buAutoNum type="alphaLcPeriod"/>
            </a:pPr>
            <a:r>
              <a:rPr lang="en"/>
              <a:t>Incorporating user feedback to ensure the interface meets their needs and expectations</a:t>
            </a:r>
            <a:endParaRPr/>
          </a:p>
          <a:p>
            <a:pPr indent="-298767" lvl="0" marL="457200" rtl="0" algn="l">
              <a:spcBef>
                <a:spcPts val="0"/>
              </a:spcBef>
              <a:spcAft>
                <a:spcPts val="0"/>
              </a:spcAft>
              <a:buSzPct val="100000"/>
              <a:buAutoNum type="arabicPeriod"/>
            </a:pPr>
            <a:r>
              <a:rPr lang="en"/>
              <a:t>Responsive Design </a:t>
            </a:r>
            <a:endParaRPr/>
          </a:p>
          <a:p>
            <a:pPr indent="-287972" lvl="1" marL="914400" rtl="0" algn="l">
              <a:spcBef>
                <a:spcPts val="0"/>
              </a:spcBef>
              <a:spcAft>
                <a:spcPts val="0"/>
              </a:spcAft>
              <a:buSzPct val="100000"/>
              <a:buAutoNum type="alphaLcPeriod"/>
            </a:pPr>
            <a:r>
              <a:rPr lang="en"/>
              <a:t>Ensuring the application functions </a:t>
            </a:r>
            <a:r>
              <a:rPr lang="en"/>
              <a:t>seamlessly</a:t>
            </a:r>
            <a:r>
              <a:rPr lang="en"/>
              <a:t> across devices, including desktops, tables and smartphones</a:t>
            </a:r>
            <a:endParaRPr/>
          </a:p>
          <a:p>
            <a:pPr indent="-287972" lvl="1" marL="914400" rtl="0" algn="l">
              <a:spcBef>
                <a:spcPts val="0"/>
              </a:spcBef>
              <a:spcAft>
                <a:spcPts val="0"/>
              </a:spcAft>
              <a:buSzPct val="100000"/>
              <a:buAutoNum type="alphaLcPeriod"/>
            </a:pPr>
            <a:r>
              <a:rPr lang="en"/>
              <a:t>Adopting a responsive design that adapts to mobile devices and web classes</a:t>
            </a:r>
            <a:endParaRPr/>
          </a:p>
          <a:p>
            <a:pPr indent="-298767" lvl="0" marL="457200" rtl="0" algn="l">
              <a:spcBef>
                <a:spcPts val="0"/>
              </a:spcBef>
              <a:spcAft>
                <a:spcPts val="0"/>
              </a:spcAft>
              <a:buSzPct val="100000"/>
              <a:buAutoNum type="arabicPeriod"/>
            </a:pPr>
            <a:r>
              <a:rPr lang="en"/>
              <a:t>Cross-Browser Compatibility </a:t>
            </a:r>
            <a:endParaRPr/>
          </a:p>
          <a:p>
            <a:pPr indent="-287972" lvl="1" marL="914400" rtl="0" algn="l">
              <a:spcBef>
                <a:spcPts val="0"/>
              </a:spcBef>
              <a:spcAft>
                <a:spcPts val="0"/>
              </a:spcAft>
              <a:buSzPct val="100000"/>
              <a:buAutoNum type="alphaLcPeriod"/>
            </a:pPr>
            <a:r>
              <a:rPr lang="en"/>
              <a:t>Testing and optimizing the application to perform consistently across major web browser, such as CHrome, Firefox, Safari and Edge</a:t>
            </a:r>
            <a:endParaRPr/>
          </a:p>
          <a:p>
            <a:pPr indent="-287972" lvl="1" marL="914400" rtl="0" algn="l">
              <a:spcBef>
                <a:spcPts val="0"/>
              </a:spcBef>
              <a:spcAft>
                <a:spcPts val="0"/>
              </a:spcAft>
              <a:buSzPct val="100000"/>
              <a:buAutoNum type="alphaLcPeriod"/>
            </a:pPr>
            <a:r>
              <a:rPr lang="en"/>
              <a:t>Addressing any potential </a:t>
            </a:r>
            <a:r>
              <a:rPr lang="en"/>
              <a:t>discrepancies</a:t>
            </a:r>
            <a:r>
              <a:rPr lang="en"/>
              <a:t> to maintain a unified user </a:t>
            </a:r>
            <a:r>
              <a:rPr lang="en"/>
              <a:t>experience</a:t>
            </a:r>
            <a:endParaRPr/>
          </a:p>
          <a:p>
            <a:pPr indent="-298767" lvl="0" marL="457200" rtl="0" algn="l">
              <a:spcBef>
                <a:spcPts val="0"/>
              </a:spcBef>
              <a:spcAft>
                <a:spcPts val="0"/>
              </a:spcAft>
              <a:buSzPct val="100000"/>
              <a:buAutoNum type="arabicPeriod"/>
            </a:pPr>
            <a:r>
              <a:rPr lang="en"/>
              <a:t>Languages and tools to be Used </a:t>
            </a:r>
            <a:endParaRPr/>
          </a:p>
          <a:p>
            <a:pPr indent="-287972" lvl="1" marL="914400" rtl="0" algn="l">
              <a:spcBef>
                <a:spcPts val="0"/>
              </a:spcBef>
              <a:spcAft>
                <a:spcPts val="0"/>
              </a:spcAft>
              <a:buSzPct val="100000"/>
              <a:buAutoNum type="alphaLcPeriod"/>
            </a:pPr>
            <a:r>
              <a:rPr lang="en"/>
              <a:t>HTML</a:t>
            </a:r>
            <a:endParaRPr/>
          </a:p>
          <a:p>
            <a:pPr indent="-287972" lvl="2" marL="1371600" rtl="0" algn="l">
              <a:spcBef>
                <a:spcPts val="0"/>
              </a:spcBef>
              <a:spcAft>
                <a:spcPts val="0"/>
              </a:spcAft>
              <a:buSzPct val="100000"/>
              <a:buAutoNum type="romanLcPeriod"/>
            </a:pPr>
            <a:r>
              <a:rPr lang="en"/>
              <a:t>Structuring the content and elements of the application</a:t>
            </a:r>
            <a:endParaRPr/>
          </a:p>
          <a:p>
            <a:pPr indent="-287972" lvl="1" marL="914400" rtl="0" algn="l">
              <a:spcBef>
                <a:spcPts val="0"/>
              </a:spcBef>
              <a:spcAft>
                <a:spcPts val="0"/>
              </a:spcAft>
              <a:buSzPct val="100000"/>
              <a:buAutoNum type="alphaLcPeriod"/>
            </a:pPr>
            <a:r>
              <a:rPr lang="en"/>
              <a:t>CSS</a:t>
            </a:r>
            <a:endParaRPr/>
          </a:p>
          <a:p>
            <a:pPr indent="-287972" lvl="2" marL="1371600" rtl="0" algn="l">
              <a:spcBef>
                <a:spcPts val="0"/>
              </a:spcBef>
              <a:spcAft>
                <a:spcPts val="0"/>
              </a:spcAft>
              <a:buSzPct val="100000"/>
              <a:buAutoNum type="romanLcPeriod"/>
            </a:pPr>
            <a:r>
              <a:rPr lang="en"/>
              <a:t>Styling the interface for an </a:t>
            </a:r>
            <a:r>
              <a:rPr lang="en"/>
              <a:t>engaging</a:t>
            </a:r>
            <a:r>
              <a:rPr lang="en"/>
              <a:t> visual appeal and </a:t>
            </a:r>
            <a:r>
              <a:rPr lang="en"/>
              <a:t>responsive</a:t>
            </a:r>
            <a:r>
              <a:rPr lang="en"/>
              <a:t> design</a:t>
            </a:r>
            <a:endParaRPr/>
          </a:p>
          <a:p>
            <a:pPr indent="-287972" lvl="1" marL="914400" rtl="0" algn="l">
              <a:spcBef>
                <a:spcPts val="0"/>
              </a:spcBef>
              <a:spcAft>
                <a:spcPts val="0"/>
              </a:spcAft>
              <a:buSzPct val="100000"/>
              <a:buAutoNum type="alphaLcPeriod"/>
            </a:pPr>
            <a:r>
              <a:rPr lang="en"/>
              <a:t>JS</a:t>
            </a:r>
            <a:endParaRPr/>
          </a:p>
          <a:p>
            <a:pPr indent="-287972" lvl="2" marL="1371600" rtl="0" algn="l">
              <a:spcBef>
                <a:spcPts val="0"/>
              </a:spcBef>
              <a:spcAft>
                <a:spcPts val="0"/>
              </a:spcAft>
              <a:buSzPct val="100000"/>
              <a:buAutoNum type="romanLcPeriod"/>
            </a:pPr>
            <a:r>
              <a:rPr lang="en"/>
              <a:t>Adding dynamic </a:t>
            </a:r>
            <a:r>
              <a:rPr lang="en"/>
              <a:t>functionality</a:t>
            </a:r>
            <a:r>
              <a:rPr lang="en"/>
              <a:t> to enhance interactivity and usability </a:t>
            </a:r>
            <a:endParaRPr sz="1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Cited</a:t>
            </a:r>
            <a:endParaRPr/>
          </a:p>
        </p:txBody>
      </p:sp>
      <p:sp>
        <p:nvSpPr>
          <p:cNvPr id="398" name="Google Shape;398;p5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457200" rtl="0" algn="l">
              <a:lnSpc>
                <a:spcPct val="200000"/>
              </a:lnSpc>
              <a:spcBef>
                <a:spcPts val="0"/>
              </a:spcBef>
              <a:spcAft>
                <a:spcPts val="0"/>
              </a:spcAft>
              <a:buNone/>
            </a:pPr>
            <a:r>
              <a:rPr lang="en" sz="1200">
                <a:latin typeface="Arial"/>
                <a:ea typeface="Arial"/>
                <a:cs typeface="Arial"/>
                <a:sym typeface="Arial"/>
              </a:rPr>
              <a:t>Biam, Liron. “7 Principles of Secure Design in Software Development.” </a:t>
            </a:r>
            <a:r>
              <a:rPr i="1" lang="en" sz="1200">
                <a:latin typeface="Arial"/>
                <a:ea typeface="Arial"/>
                <a:cs typeface="Arial"/>
                <a:sym typeface="Arial"/>
              </a:rPr>
              <a:t>Jit</a:t>
            </a:r>
            <a:r>
              <a:rPr lang="en" sz="1200">
                <a:latin typeface="Arial"/>
                <a:ea typeface="Arial"/>
                <a:cs typeface="Arial"/>
                <a:sym typeface="Arial"/>
              </a:rPr>
              <a:t>, 11 June 2024, www.jit.io/resources/app-security/secure-design-principles. Accessed 20 Nov. 2024.</a:t>
            </a:r>
            <a:endParaRPr sz="1200">
              <a:latin typeface="Arial"/>
              <a:ea typeface="Arial"/>
              <a:cs typeface="Arial"/>
              <a:sym typeface="Arial"/>
            </a:endParaRPr>
          </a:p>
          <a:p>
            <a:pPr indent="0" lvl="0" marL="0" rtl="0" algn="l">
              <a:lnSpc>
                <a:spcPct val="200000"/>
              </a:lnSpc>
              <a:spcBef>
                <a:spcPts val="0"/>
              </a:spcBef>
              <a:spcAft>
                <a:spcPts val="0"/>
              </a:spcAft>
              <a:buNone/>
            </a:pPr>
            <a:r>
              <a:t/>
            </a:r>
            <a:endParaRPr sz="1200">
              <a:latin typeface="Arial"/>
              <a:ea typeface="Arial"/>
              <a:cs typeface="Arial"/>
              <a:sym typeface="Arial"/>
            </a:endParaRPr>
          </a:p>
          <a:p>
            <a:pPr indent="-457200" lvl="0" marL="45720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Features of GitHub</a:t>
            </a:r>
            <a:endParaRPr/>
          </a:p>
        </p:txBody>
      </p:sp>
      <p:sp>
        <p:nvSpPr>
          <p:cNvPr id="160" name="Google Shape;160;p17"/>
          <p:cNvSpPr txBox="1"/>
          <p:nvPr>
            <p:ph idx="1" type="body"/>
          </p:nvPr>
        </p:nvSpPr>
        <p:spPr>
          <a:xfrm>
            <a:off x="1391875" y="975225"/>
            <a:ext cx="6984000" cy="3995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400">
                <a:latin typeface="Arial"/>
                <a:ea typeface="Arial"/>
                <a:cs typeface="Arial"/>
                <a:sym typeface="Arial"/>
              </a:rPr>
              <a:t>Branches</a:t>
            </a:r>
            <a:r>
              <a:rPr lang="en" sz="4400">
                <a:latin typeface="Arial"/>
                <a:ea typeface="Arial"/>
                <a:cs typeface="Arial"/>
                <a:sym typeface="Arial"/>
              </a:rPr>
              <a:t>:</a:t>
            </a:r>
            <a:br>
              <a:rPr lang="en" sz="4400">
                <a:latin typeface="Arial"/>
                <a:ea typeface="Arial"/>
                <a:cs typeface="Arial"/>
                <a:sym typeface="Arial"/>
              </a:rPr>
            </a:br>
            <a:r>
              <a:rPr lang="en" sz="4400">
                <a:latin typeface="Arial"/>
                <a:ea typeface="Arial"/>
                <a:cs typeface="Arial"/>
                <a:sym typeface="Arial"/>
              </a:rPr>
              <a:t>Allows developers to work on isolated code versions for specific features, bug fixes, or experimental changes. This enables parallel development workflows and reduces conflicts among team members.</a:t>
            </a:r>
            <a:endParaRPr sz="4400">
              <a:latin typeface="Arial"/>
              <a:ea typeface="Arial"/>
              <a:cs typeface="Arial"/>
              <a:sym typeface="Arial"/>
            </a:endParaRPr>
          </a:p>
          <a:p>
            <a:pPr indent="0" lvl="0" marL="0" rtl="0" algn="l">
              <a:spcBef>
                <a:spcPts val="1200"/>
              </a:spcBef>
              <a:spcAft>
                <a:spcPts val="0"/>
              </a:spcAft>
              <a:buNone/>
            </a:pPr>
            <a:r>
              <a:rPr b="1" lang="en" sz="4400">
                <a:latin typeface="Arial"/>
                <a:ea typeface="Arial"/>
                <a:cs typeface="Arial"/>
                <a:sym typeface="Arial"/>
              </a:rPr>
              <a:t>Pull Requests</a:t>
            </a:r>
            <a:r>
              <a:rPr lang="en" sz="4400">
                <a:latin typeface="Arial"/>
                <a:ea typeface="Arial"/>
                <a:cs typeface="Arial"/>
                <a:sym typeface="Arial"/>
              </a:rPr>
              <a:t>:</a:t>
            </a:r>
            <a:br>
              <a:rPr lang="en" sz="4400">
                <a:latin typeface="Arial"/>
                <a:ea typeface="Arial"/>
                <a:cs typeface="Arial"/>
                <a:sym typeface="Arial"/>
              </a:rPr>
            </a:br>
            <a:r>
              <a:rPr lang="en" sz="4400">
                <a:latin typeface="Arial"/>
                <a:ea typeface="Arial"/>
                <a:cs typeface="Arial"/>
                <a:sym typeface="Arial"/>
              </a:rPr>
              <a:t>Encourages peer review and discussions before integrating changes into the main codebase. Pull requests streamline the collaboration process by providing a space for feedback, testing, and quality assurance.</a:t>
            </a:r>
            <a:endParaRPr sz="4400">
              <a:latin typeface="Arial"/>
              <a:ea typeface="Arial"/>
              <a:cs typeface="Arial"/>
              <a:sym typeface="Arial"/>
            </a:endParaRPr>
          </a:p>
          <a:p>
            <a:pPr indent="0" lvl="0" marL="0" rtl="0" algn="l">
              <a:spcBef>
                <a:spcPts val="1200"/>
              </a:spcBef>
              <a:spcAft>
                <a:spcPts val="0"/>
              </a:spcAft>
              <a:buNone/>
            </a:pPr>
            <a:r>
              <a:rPr b="1" lang="en" sz="4400">
                <a:latin typeface="Arial"/>
                <a:ea typeface="Arial"/>
                <a:cs typeface="Arial"/>
                <a:sym typeface="Arial"/>
              </a:rPr>
              <a:t>Version History</a:t>
            </a:r>
            <a:r>
              <a:rPr lang="en" sz="4400">
                <a:latin typeface="Arial"/>
                <a:ea typeface="Arial"/>
                <a:cs typeface="Arial"/>
                <a:sym typeface="Arial"/>
              </a:rPr>
              <a:t>:</a:t>
            </a:r>
            <a:br>
              <a:rPr lang="en" sz="4400">
                <a:latin typeface="Arial"/>
                <a:ea typeface="Arial"/>
                <a:cs typeface="Arial"/>
                <a:sym typeface="Arial"/>
              </a:rPr>
            </a:br>
            <a:r>
              <a:rPr lang="en" sz="4400">
                <a:latin typeface="Arial"/>
                <a:ea typeface="Arial"/>
                <a:cs typeface="Arial"/>
                <a:sym typeface="Arial"/>
              </a:rPr>
              <a:t>Tracks all changes made to the code over time, making it easy to revert to previous versions if needed. This ensures accountability and provides a safety net for experimentation.</a:t>
            </a:r>
            <a:endParaRPr sz="4400">
              <a:latin typeface="Arial"/>
              <a:ea typeface="Arial"/>
              <a:cs typeface="Arial"/>
              <a:sym typeface="Arial"/>
            </a:endParaRPr>
          </a:p>
          <a:p>
            <a:pPr indent="0" lvl="0" marL="0" rtl="0" algn="l">
              <a:spcBef>
                <a:spcPts val="1200"/>
              </a:spcBef>
              <a:spcAft>
                <a:spcPts val="0"/>
              </a:spcAft>
              <a:buNone/>
            </a:pPr>
            <a:r>
              <a:rPr b="1" lang="en" sz="4400">
                <a:latin typeface="Arial"/>
                <a:ea typeface="Arial"/>
                <a:cs typeface="Arial"/>
                <a:sym typeface="Arial"/>
              </a:rPr>
              <a:t>Merge Conflict Resolution Tools</a:t>
            </a:r>
            <a:r>
              <a:rPr lang="en" sz="4400">
                <a:latin typeface="Arial"/>
                <a:ea typeface="Arial"/>
                <a:cs typeface="Arial"/>
                <a:sym typeface="Arial"/>
              </a:rPr>
              <a:t>:</a:t>
            </a:r>
            <a:br>
              <a:rPr lang="en" sz="4400">
                <a:latin typeface="Arial"/>
                <a:ea typeface="Arial"/>
                <a:cs typeface="Arial"/>
                <a:sym typeface="Arial"/>
              </a:rPr>
            </a:br>
            <a:r>
              <a:rPr lang="en" sz="4400">
                <a:latin typeface="Arial"/>
                <a:ea typeface="Arial"/>
                <a:cs typeface="Arial"/>
                <a:sym typeface="Arial"/>
              </a:rPr>
              <a:t>Helps resolve discrepancies when multiple contributors make changes to the same parts of the code. These tools assist developers in integrating changes smoothly without losing progress or introducing errors.</a:t>
            </a:r>
            <a:endParaRPr sz="4400">
              <a:latin typeface="Arial"/>
              <a:ea typeface="Arial"/>
              <a:cs typeface="Arial"/>
              <a:sym typeface="Arial"/>
            </a:endParaRPr>
          </a:p>
          <a:p>
            <a:pPr indent="0" lvl="0" marL="0" rtl="0" algn="l">
              <a:spcBef>
                <a:spcPts val="1200"/>
              </a:spcBef>
              <a:spcAft>
                <a:spcPts val="0"/>
              </a:spcAft>
              <a:buNone/>
            </a:pPr>
            <a:r>
              <a:rPr b="1" lang="en" sz="4400">
                <a:latin typeface="Arial"/>
                <a:ea typeface="Arial"/>
                <a:cs typeface="Arial"/>
                <a:sym typeface="Arial"/>
              </a:rPr>
              <a:t>Integrated CI/CD Pipelines</a:t>
            </a:r>
            <a:r>
              <a:rPr lang="en" sz="4400">
                <a:latin typeface="Arial"/>
                <a:ea typeface="Arial"/>
                <a:cs typeface="Arial"/>
                <a:sym typeface="Arial"/>
              </a:rPr>
              <a:t>:</a:t>
            </a:r>
            <a:br>
              <a:rPr lang="en" sz="4400">
                <a:latin typeface="Arial"/>
                <a:ea typeface="Arial"/>
                <a:cs typeface="Arial"/>
                <a:sym typeface="Arial"/>
              </a:rPr>
            </a:br>
            <a:r>
              <a:rPr lang="en" sz="4400">
                <a:latin typeface="Arial"/>
                <a:ea typeface="Arial"/>
                <a:cs typeface="Arial"/>
                <a:sym typeface="Arial"/>
              </a:rPr>
              <a:t>Enables automated testing, building, and deployment processes directly from the platform. This ensures code quality and accelerates the delivery of new features.</a:t>
            </a:r>
            <a:endParaRPr sz="4400">
              <a:latin typeface="Arial"/>
              <a:ea typeface="Arial"/>
              <a:cs typeface="Arial"/>
              <a:sym typeface="Arial"/>
            </a:endParaRPr>
          </a:p>
          <a:p>
            <a:pPr indent="0" lvl="0" marL="0" rtl="0" algn="l">
              <a:spcBef>
                <a:spcPts val="1200"/>
              </a:spcBef>
              <a:spcAft>
                <a:spcPts val="0"/>
              </a:spcAft>
              <a:buNone/>
            </a:pPr>
            <a:r>
              <a:rPr b="1" lang="en" sz="4400">
                <a:latin typeface="Arial"/>
                <a:ea typeface="Arial"/>
                <a:cs typeface="Arial"/>
                <a:sym typeface="Arial"/>
              </a:rPr>
              <a:t>Access Control and Permissions</a:t>
            </a:r>
            <a:r>
              <a:rPr lang="en" sz="4400">
                <a:latin typeface="Arial"/>
                <a:ea typeface="Arial"/>
                <a:cs typeface="Arial"/>
                <a:sym typeface="Arial"/>
              </a:rPr>
              <a:t>:</a:t>
            </a:r>
            <a:br>
              <a:rPr lang="en" sz="4400">
                <a:latin typeface="Arial"/>
                <a:ea typeface="Arial"/>
                <a:cs typeface="Arial"/>
                <a:sym typeface="Arial"/>
              </a:rPr>
            </a:br>
            <a:r>
              <a:rPr lang="en" sz="4400">
                <a:latin typeface="Arial"/>
                <a:ea typeface="Arial"/>
                <a:cs typeface="Arial"/>
                <a:sym typeface="Arial"/>
              </a:rPr>
              <a:t>Ensures secure collaboration by allowing administrators to define roles and permissions for team members, protecting sensitive parts of the project while fostering teamwork.</a:t>
            </a:r>
            <a:endParaRPr sz="4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Framework</a:t>
            </a:r>
            <a:endParaRPr/>
          </a:p>
        </p:txBody>
      </p:sp>
      <p:sp>
        <p:nvSpPr>
          <p:cNvPr id="166" name="Google Shape;166;p18"/>
          <p:cNvSpPr txBox="1"/>
          <p:nvPr>
            <p:ph idx="1" type="body"/>
          </p:nvPr>
        </p:nvSpPr>
        <p:spPr>
          <a:xfrm>
            <a:off x="1297500" y="1567550"/>
            <a:ext cx="69210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Our project relies on five core entities that being User, Income, </a:t>
            </a:r>
            <a:r>
              <a:rPr lang="en"/>
              <a:t>Expenses, Budget, Repayment Plan, and Saving.</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Each user by default, will be required to fill out their Income and Expenses so that we can see money going in and money going out. This information with be stored with the Budget Entity so that it can be updated later if need be. </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From here the User has a choice, is their goal to pay off debt or build a savings nest egg. Either will be stored in their respective entities and a plan will be built for the user in order to complete that goal.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Philosophy Debt Repayment</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it comes to paying off debt and saving for the future we take from the teachings of  Dave Ramsey of the Ramsey Network. </a:t>
            </a:r>
            <a:endParaRPr/>
          </a:p>
          <a:p>
            <a:pPr indent="0" lvl="0" marL="0" rtl="0" algn="l">
              <a:spcBef>
                <a:spcPts val="1200"/>
              </a:spcBef>
              <a:spcAft>
                <a:spcPts val="0"/>
              </a:spcAft>
              <a:buNone/>
            </a:pPr>
            <a:r>
              <a:rPr lang="en"/>
              <a:t>We plan to incorporate the Snowball method for when Users decide to Pay off Debt which is as follows.</a:t>
            </a:r>
            <a:endParaRPr/>
          </a:p>
          <a:p>
            <a:pPr indent="-311150" lvl="0" marL="457200" rtl="0" algn="l">
              <a:spcBef>
                <a:spcPts val="1200"/>
              </a:spcBef>
              <a:spcAft>
                <a:spcPts val="0"/>
              </a:spcAft>
              <a:buSzPts val="1300"/>
              <a:buAutoNum type="arabicPeriod"/>
            </a:pPr>
            <a:r>
              <a:rPr lang="en"/>
              <a:t>List all your debts from smallest to largest making minimum payments on all of them.</a:t>
            </a:r>
            <a:endParaRPr/>
          </a:p>
          <a:p>
            <a:pPr indent="-311150" lvl="0" marL="457200" rtl="0" algn="l">
              <a:spcBef>
                <a:spcPts val="0"/>
              </a:spcBef>
              <a:spcAft>
                <a:spcPts val="0"/>
              </a:spcAft>
              <a:buSzPts val="1300"/>
              <a:buAutoNum type="arabicPeriod"/>
            </a:pPr>
            <a:r>
              <a:rPr lang="en"/>
              <a:t>Starting with your smallest debt, put whatever extra money you have at the end of the month and attack that debt. </a:t>
            </a:r>
            <a:endParaRPr/>
          </a:p>
          <a:p>
            <a:pPr indent="-311150" lvl="0" marL="457200" rtl="0" algn="l">
              <a:spcBef>
                <a:spcPts val="0"/>
              </a:spcBef>
              <a:spcAft>
                <a:spcPts val="0"/>
              </a:spcAft>
              <a:buSzPts val="1300"/>
              <a:buAutoNum type="arabicPeriod"/>
            </a:pPr>
            <a:r>
              <a:rPr lang="en"/>
              <a:t>Once one is paid off, you take the extra money, and the minimum payment of the first debt and pay of the second debt. Then so on and so forth until all the debt is gone.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Philosophy Of Saving</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Dave Ramsey also </a:t>
            </a:r>
            <a:r>
              <a:rPr lang="en"/>
              <a:t>recommend the importance of a starter emergency fund of $1000. </a:t>
            </a:r>
            <a:endParaRPr/>
          </a:p>
          <a:p>
            <a:pPr indent="0" lvl="0" marL="0" rtl="0" algn="l">
              <a:spcBef>
                <a:spcPts val="1200"/>
              </a:spcBef>
              <a:spcAft>
                <a:spcPts val="0"/>
              </a:spcAft>
              <a:buNone/>
            </a:pPr>
            <a:r>
              <a:rPr lang="en"/>
              <a:t>This is to be used for those rainy days grandma and grandpa warned us about.</a:t>
            </a:r>
            <a:endParaRPr/>
          </a:p>
          <a:p>
            <a:pPr indent="0" lvl="0" marL="0" rtl="0" algn="l">
              <a:spcBef>
                <a:spcPts val="1200"/>
              </a:spcBef>
              <a:spcAft>
                <a:spcPts val="0"/>
              </a:spcAft>
              <a:buNone/>
            </a:pPr>
            <a:r>
              <a:rPr lang="en"/>
              <a:t>Cars need oil changes, electronic devices break, emergency ER visits happen. No one knows for sure if or when it’s going to rain but someday it will.</a:t>
            </a:r>
            <a:endParaRPr/>
          </a:p>
          <a:p>
            <a:pPr indent="0" lvl="0" marL="0" rtl="0" algn="l">
              <a:spcBef>
                <a:spcPts val="1200"/>
              </a:spcBef>
              <a:spcAft>
                <a:spcPts val="1200"/>
              </a:spcAft>
              <a:buNone/>
            </a:pPr>
            <a:r>
              <a:rPr lang="en"/>
              <a:t>As the old saying goes, when it rains it pours. So keep you umbrella handy.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Outline </a:t>
            </a:r>
            <a:endParaRPr/>
          </a:p>
        </p:txBody>
      </p:sp>
      <p:sp>
        <p:nvSpPr>
          <p:cNvPr id="184" name="Google Shape;184;p21"/>
          <p:cNvSpPr txBox="1"/>
          <p:nvPr>
            <p:ph idx="1" type="body"/>
          </p:nvPr>
        </p:nvSpPr>
        <p:spPr>
          <a:xfrm>
            <a:off x="5843450" y="1394375"/>
            <a:ext cx="2815500" cy="3402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At the core of this application is the User with it’s One to many relationships. </a:t>
            </a:r>
            <a:endParaRPr/>
          </a:p>
          <a:p>
            <a:pPr indent="-311150" lvl="0" marL="457200" rtl="0" algn="l">
              <a:spcBef>
                <a:spcPts val="0"/>
              </a:spcBef>
              <a:spcAft>
                <a:spcPts val="0"/>
              </a:spcAft>
              <a:buSzPts val="1300"/>
              <a:buChar char="●"/>
            </a:pPr>
            <a:r>
              <a:rPr lang="en"/>
              <a:t>Every user at minimum will have an Income, </a:t>
            </a:r>
            <a:r>
              <a:rPr lang="en"/>
              <a:t>Expense</a:t>
            </a:r>
            <a:r>
              <a:rPr lang="en"/>
              <a:t>, and Budget.</a:t>
            </a:r>
            <a:endParaRPr/>
          </a:p>
          <a:p>
            <a:pPr indent="-311150" lvl="0" marL="457200" rtl="0" algn="l">
              <a:spcBef>
                <a:spcPts val="0"/>
              </a:spcBef>
              <a:spcAft>
                <a:spcPts val="0"/>
              </a:spcAft>
              <a:buSzPts val="1300"/>
              <a:buChar char="●"/>
            </a:pPr>
            <a:r>
              <a:rPr lang="en"/>
              <a:t>From there the User will decide based on their financial needs </a:t>
            </a:r>
            <a:r>
              <a:rPr lang="en"/>
              <a:t>whether</a:t>
            </a:r>
            <a:r>
              <a:rPr lang="en"/>
              <a:t> they want to Build a Saving Nest egg or Pay Off Debt with a Repayment Plan. </a:t>
            </a:r>
            <a:endParaRPr/>
          </a:p>
          <a:p>
            <a:pPr indent="0" lvl="0" marL="457200" rtl="0" algn="l">
              <a:spcBef>
                <a:spcPts val="1200"/>
              </a:spcBef>
              <a:spcAft>
                <a:spcPts val="1200"/>
              </a:spcAft>
              <a:buNone/>
            </a:pPr>
            <a:r>
              <a:t/>
            </a:r>
            <a:endParaRPr/>
          </a:p>
        </p:txBody>
      </p:sp>
      <p:pic>
        <p:nvPicPr>
          <p:cNvPr id="185" name="Google Shape;185;p21"/>
          <p:cNvPicPr preferRelativeResize="0"/>
          <p:nvPr/>
        </p:nvPicPr>
        <p:blipFill>
          <a:blip r:embed="rId3">
            <a:alphaModFix/>
          </a:blip>
          <a:stretch>
            <a:fillRect/>
          </a:stretch>
        </p:blipFill>
        <p:spPr>
          <a:xfrm>
            <a:off x="47000" y="1014550"/>
            <a:ext cx="5894575" cy="3617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