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836" r:id="rId2"/>
    <p:sldId id="939" r:id="rId3"/>
    <p:sldId id="256" r:id="rId4"/>
    <p:sldId id="984" r:id="rId5"/>
    <p:sldId id="1019" r:id="rId6"/>
    <p:sldId id="986" r:id="rId7"/>
    <p:sldId id="1018" r:id="rId8"/>
    <p:sldId id="261" r:id="rId9"/>
    <p:sldId id="1006" r:id="rId10"/>
    <p:sldId id="1007" r:id="rId11"/>
    <p:sldId id="1008" r:id="rId12"/>
    <p:sldId id="938" r:id="rId13"/>
    <p:sldId id="995" r:id="rId14"/>
    <p:sldId id="266" r:id="rId15"/>
    <p:sldId id="988" r:id="rId16"/>
    <p:sldId id="269" r:id="rId17"/>
    <p:sldId id="268" r:id="rId18"/>
    <p:sldId id="270" r:id="rId19"/>
    <p:sldId id="997" r:id="rId20"/>
    <p:sldId id="1002" r:id="rId21"/>
    <p:sldId id="1003" r:id="rId22"/>
    <p:sldId id="273" r:id="rId23"/>
    <p:sldId id="989" r:id="rId24"/>
    <p:sldId id="999" r:id="rId25"/>
    <p:sldId id="990" r:id="rId26"/>
    <p:sldId id="1000" r:id="rId27"/>
    <p:sldId id="1001" r:id="rId28"/>
    <p:sldId id="1004" r:id="rId29"/>
    <p:sldId id="865" r:id="rId30"/>
    <p:sldId id="1005" r:id="rId31"/>
    <p:sldId id="877" r:id="rId32"/>
    <p:sldId id="878" r:id="rId33"/>
    <p:sldId id="881" r:id="rId34"/>
    <p:sldId id="882" r:id="rId35"/>
    <p:sldId id="883" r:id="rId36"/>
    <p:sldId id="879" r:id="rId37"/>
    <p:sldId id="885" r:id="rId38"/>
    <p:sldId id="271" r:id="rId39"/>
    <p:sldId id="982" r:id="rId40"/>
    <p:sldId id="993" r:id="rId41"/>
    <p:sldId id="994" r:id="rId42"/>
    <p:sldId id="291" r:id="rId43"/>
    <p:sldId id="1009" r:id="rId44"/>
    <p:sldId id="1017" r:id="rId45"/>
    <p:sldId id="1015" r:id="rId46"/>
    <p:sldId id="1011" r:id="rId47"/>
    <p:sldId id="1012" r:id="rId48"/>
    <p:sldId id="1013" r:id="rId49"/>
    <p:sldId id="1014" r:id="rId50"/>
    <p:sldId id="1016"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16" autoAdjust="0"/>
  </p:normalViewPr>
  <p:slideViewPr>
    <p:cSldViewPr snapToGrid="0">
      <p:cViewPr varScale="1">
        <p:scale>
          <a:sx n="74" d="100"/>
          <a:sy n="74" d="100"/>
        </p:scale>
        <p:origin x="69" y="274"/>
      </p:cViewPr>
      <p:guideLst>
        <p:guide orient="horz" pos="2160"/>
        <p:guide pos="3840"/>
      </p:guideLst>
    </p:cSldViewPr>
  </p:slideViewPr>
  <p:outlineViewPr>
    <p:cViewPr>
      <p:scale>
        <a:sx n="33" d="100"/>
        <a:sy n="33" d="100"/>
      </p:scale>
      <p:origin x="0" y="6102"/>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12/26/2022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dirty="0"/>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D873-D8E3-41B9-B25A-D5E9ADC1650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0B39D2D-51D7-42B1-8D59-C8F6EF06FBE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3084-B67E-4D66-BB6C-41AF5CA12A94}"/>
              </a:ext>
            </a:extLst>
          </p:cNvPr>
          <p:cNvSpPr>
            <a:spLocks noGrp="1"/>
          </p:cNvSpPr>
          <p:nvPr>
            <p:ph type="dt" sz="half" idx="10"/>
          </p:nvPr>
        </p:nvSpPr>
        <p:spPr/>
        <p:txBody>
          <a:bodyPr/>
          <a:lstStyle/>
          <a:p>
            <a:fld id="{EA4713E7-B5C7-46C0-9D1A-09BA4EBDD267}" type="datetime1">
              <a:rPr lang="en-US" smtClean="0"/>
              <a:t>12/26/2022</a:t>
            </a:fld>
            <a:endParaRPr lang="en-US"/>
          </a:p>
        </p:txBody>
      </p:sp>
      <p:sp>
        <p:nvSpPr>
          <p:cNvPr id="5" name="Footer Placeholder 4">
            <a:extLst>
              <a:ext uri="{FF2B5EF4-FFF2-40B4-BE49-F238E27FC236}">
                <a16:creationId xmlns:a16="http://schemas.microsoft.com/office/drawing/2014/main" id="{9978FF9A-17C4-4800-B728-AF3C25BD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52D1C-C14C-4CAD-878F-4A163205A522}"/>
              </a:ext>
            </a:extLst>
          </p:cNvPr>
          <p:cNvSpPr>
            <a:spLocks noGrp="1"/>
          </p:cNvSpPr>
          <p:nvPr>
            <p:ph type="sldNum" sz="quarter" idx="12"/>
          </p:nvPr>
        </p:nvSpPr>
        <p:spPr/>
        <p:txBody>
          <a:bodyPr/>
          <a:lstStyle/>
          <a:p>
            <a:fld id="{3A6A1FD8-DC5E-4118-B28D-026D064165E4}" type="slidenum">
              <a:rPr lang="en-US" smtClean="0"/>
              <a:t>‹#›</a:t>
            </a:fld>
            <a:endParaRPr lang="en-US"/>
          </a:p>
        </p:txBody>
      </p:sp>
    </p:spTree>
    <p:extLst>
      <p:ext uri="{BB962C8B-B14F-4D97-AF65-F5344CB8AC3E}">
        <p14:creationId xmlns:p14="http://schemas.microsoft.com/office/powerpoint/2010/main" val="5748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dirty="0"/>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4"/>
          <a:stretch>
            <a:fillRect/>
          </a:stretch>
        </p:blipFill>
        <p:spPr>
          <a:xfrm>
            <a:off x="11390957" y="6483096"/>
            <a:ext cx="658368" cy="364944"/>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5"/>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wlearning.com/quant/kohler/stat/biographical_sketches/bio12.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064213"/>
            <a:ext cx="9177170" cy="3459249"/>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dirty="0">
                <a:solidFill>
                  <a:schemeClr val="tx1"/>
                </a:solidFill>
              </a:rPr>
              <a:t>Module 8: Advanced Statistics in R: </a:t>
            </a:r>
          </a:p>
          <a:p>
            <a:r>
              <a:rPr lang="en-US" sz="3600" dirty="0">
                <a:solidFill>
                  <a:schemeClr val="tx1"/>
                </a:solidFill>
              </a:rPr>
              <a:t>Hypothesis Testing</a:t>
            </a:r>
          </a:p>
          <a:p>
            <a:r>
              <a:rPr lang="en-US" sz="2800" dirty="0">
                <a:solidFill>
                  <a:schemeClr val="tx1"/>
                </a:solidFill>
              </a:rPr>
              <a:t>Reading (Book of R):</a:t>
            </a:r>
          </a:p>
          <a:p>
            <a:pPr marL="339725" indent="-339725">
              <a:buClr>
                <a:schemeClr val="tx1"/>
              </a:buClr>
              <a:buFont typeface="Arial" panose="020B0604020202020204" pitchFamily="34" charset="0"/>
              <a:buChar char="•"/>
            </a:pPr>
            <a:r>
              <a:rPr lang="en-US" sz="2800" dirty="0">
                <a:solidFill>
                  <a:schemeClr val="tx1"/>
                </a:solidFill>
              </a:rPr>
              <a:t>Ch. 17 Sampling Distributions and Confidence</a:t>
            </a:r>
          </a:p>
          <a:p>
            <a:pPr marL="339725" indent="-339725">
              <a:buClr>
                <a:schemeClr val="tx1"/>
              </a:buClr>
              <a:buFont typeface="Arial" panose="020B0604020202020204" pitchFamily="34" charset="0"/>
              <a:buChar char="•"/>
            </a:pPr>
            <a:r>
              <a:rPr lang="en-US" sz="2800" dirty="0">
                <a:solidFill>
                  <a:schemeClr val="tx1"/>
                </a:solidFill>
              </a:rPr>
              <a:t>Ch. 18 Hypothesis Testing</a:t>
            </a:r>
          </a:p>
          <a:p>
            <a:pPr marL="339725" indent="-339725">
              <a:buClr>
                <a:schemeClr val="tx1"/>
              </a:buClr>
              <a:buFont typeface="Arial" panose="020B0604020202020204" pitchFamily="34" charset="0"/>
              <a:buChar char="•"/>
            </a:pPr>
            <a:r>
              <a:rPr lang="en-US" sz="2800" dirty="0">
                <a:solidFill>
                  <a:schemeClr val="tx1"/>
                </a:solidFill>
              </a:rPr>
              <a:t>Ch. 19 Analysis of Variance</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20341"/>
            <a:ext cx="10160000" cy="5148072"/>
          </a:xfrm>
        </p:spPr>
        <p:txBody>
          <a:bodyPr numCol="2">
            <a:noAutofit/>
          </a:bodyPr>
          <a:lstStyle/>
          <a:p>
            <a:pPr marL="457200" indent="0">
              <a:buNone/>
            </a:pPr>
            <a:r>
              <a:rPr lang="en-US" sz="2000" dirty="0">
                <a:cs typeface="Courier New" panose="02070309020205020404" pitchFamily="49" charset="0"/>
              </a:rPr>
              <a:t>CI(</a:t>
            </a:r>
            <a:r>
              <a:rPr lang="en-US" sz="2000" i="1" dirty="0">
                <a:cs typeface="Courier New" panose="02070309020205020404" pitchFamily="49" charset="0"/>
              </a:rPr>
              <a:t>α</a:t>
            </a:r>
            <a:r>
              <a:rPr lang="en-US" sz="2000" dirty="0">
                <a:cs typeface="Courier New" panose="02070309020205020404" pitchFamily="49" charset="0"/>
              </a:rPr>
              <a:t>)</a:t>
            </a:r>
            <a:r>
              <a:rPr lang="en-US" sz="2000" i="1" dirty="0">
                <a:cs typeface="Courier New" panose="02070309020205020404" pitchFamily="49" charset="0"/>
              </a:rPr>
              <a:t> = </a:t>
            </a:r>
            <a:r>
              <a:rPr lang="en-US" sz="2000" dirty="0" err="1">
                <a:cs typeface="Courier New" panose="02070309020205020404" pitchFamily="49" charset="0"/>
              </a:rPr>
              <a:t>Xbar</a:t>
            </a:r>
            <a:r>
              <a:rPr lang="en-US" sz="2000" dirty="0">
                <a:cs typeface="Courier New" panose="02070309020205020404" pitchFamily="49" charset="0"/>
              </a:rPr>
              <a:t> +- z(</a:t>
            </a:r>
            <a:r>
              <a:rPr lang="en-US" sz="1800" i="1" dirty="0">
                <a:cs typeface="Courier New" panose="02070309020205020404" pitchFamily="49" charset="0"/>
              </a:rPr>
              <a:t>α</a:t>
            </a:r>
            <a:r>
              <a:rPr lang="en-US" sz="2000" dirty="0">
                <a:cs typeface="Courier New" panose="02070309020205020404" pitchFamily="49" charset="0"/>
              </a:rPr>
              <a:t>/2) * (15000</a:t>
            </a:r>
            <a:r>
              <a:rPr lang="el-GR" sz="2000" dirty="0">
                <a:cs typeface="Courier New" panose="02070309020205020404" pitchFamily="49" charset="0"/>
              </a:rPr>
              <a:t> </a:t>
            </a:r>
            <a:r>
              <a:rPr lang="en-US" sz="2000" dirty="0">
                <a:cs typeface="Courier New" panose="02070309020205020404" pitchFamily="49" charset="0"/>
              </a:rPr>
              <a:t>/sqrt(10))</a:t>
            </a:r>
          </a:p>
          <a:p>
            <a:pPr marL="457200" indent="0">
              <a:buNone/>
            </a:pPr>
            <a:endParaRPr lang="en-US" sz="1100" dirty="0">
              <a:cs typeface="Courier New" panose="02070309020205020404" pitchFamily="49" charset="0"/>
            </a:endParaRPr>
          </a:p>
          <a:p>
            <a:pPr marL="457200" indent="0">
              <a:buNone/>
            </a:pPr>
            <a:r>
              <a:rPr lang="en-US" sz="2400" b="1" dirty="0">
                <a:cs typeface="Courier New" panose="02070309020205020404" pitchFamily="49" charset="0"/>
              </a:rPr>
              <a:t>90% CI</a:t>
            </a:r>
          </a:p>
          <a:p>
            <a:pPr marL="457200" indent="0">
              <a:buNone/>
            </a:pPr>
            <a:r>
              <a:rPr lang="en-US" sz="2000" i="1" dirty="0">
                <a:cs typeface="Courier New" panose="02070309020205020404" pitchFamily="49" charset="0"/>
              </a:rPr>
              <a:t>α</a:t>
            </a:r>
            <a:r>
              <a:rPr lang="en-US" sz="2000" dirty="0">
                <a:cs typeface="Courier New" panose="02070309020205020404" pitchFamily="49" charset="0"/>
              </a:rPr>
              <a:t> = 0.10</a:t>
            </a:r>
          </a:p>
          <a:p>
            <a:pPr marL="457200" indent="0">
              <a:buNone/>
            </a:pPr>
            <a:r>
              <a:rPr lang="en-US" sz="2000" dirty="0">
                <a:cs typeface="Courier New" panose="02070309020205020404" pitchFamily="49" charset="0"/>
              </a:rPr>
              <a:t>Use </a:t>
            </a:r>
            <a:r>
              <a:rPr lang="en-US" sz="2000" dirty="0" err="1">
                <a:cs typeface="Courier New" panose="02070309020205020404" pitchFamily="49" charset="0"/>
              </a:rPr>
              <a:t>qnorm</a:t>
            </a:r>
            <a:r>
              <a:rPr lang="en-US" sz="2000" dirty="0">
                <a:cs typeface="Courier New" panose="02070309020205020404" pitchFamily="49" charset="0"/>
              </a:rPr>
              <a:t> to calculate the Z-score of </a:t>
            </a:r>
          </a:p>
          <a:p>
            <a:pPr marL="457200" indent="0">
              <a:buNone/>
            </a:pPr>
            <a:r>
              <a:rPr lang="en-US" sz="1800" i="1" dirty="0">
                <a:cs typeface="Courier New" panose="02070309020205020404" pitchFamily="49" charset="0"/>
              </a:rPr>
              <a:t>α</a:t>
            </a:r>
            <a:r>
              <a:rPr lang="en-US" sz="2000" dirty="0">
                <a:cs typeface="Courier New" panose="02070309020205020404" pitchFamily="49" charset="0"/>
              </a:rPr>
              <a:t>/2 = z(0.05)</a:t>
            </a:r>
            <a:endParaRPr lang="en-US" sz="1200"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-1.644854</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sample mean </a:t>
            </a:r>
            <a:r>
              <a:rPr lang="en-US" sz="2000" b="1" dirty="0" err="1">
                <a:cs typeface="Courier New" panose="02070309020205020404" pitchFamily="49" charset="0"/>
              </a:rPr>
              <a:t>xbar</a:t>
            </a:r>
            <a:r>
              <a:rPr lang="en-US" sz="2000" dirty="0">
                <a:cs typeface="Courier New" panose="02070309020205020404" pitchFamily="49" charset="0"/>
              </a:rPr>
              <a:t> is: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&lt;- mean(salaries)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14277.7</a:t>
            </a:r>
          </a:p>
          <a:p>
            <a:pPr marL="457200" indent="0">
              <a:buNone/>
            </a:pPr>
            <a:r>
              <a:rPr lang="en-US" sz="2000" dirty="0">
                <a:cs typeface="Courier New" panose="02070309020205020404" pitchFamily="49" charset="0"/>
              </a:rPr>
              <a:t>The standard error is </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r>
              <a:rPr lang="en-US" sz="2000" dirty="0">
                <a:latin typeface="Courier New" panose="02070309020205020404" pitchFamily="49" charset="0"/>
                <a:cs typeface="Courier New" panose="02070309020205020404" pitchFamily="49" charset="0"/>
              </a:rPr>
              <a:t> &lt;- (15000</a:t>
            </a:r>
            <a:r>
              <a:rPr lang="el-G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/sqrt(10))</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4743.416</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6479.523</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22075.88</a:t>
            </a:r>
          </a:p>
          <a:p>
            <a:pPr marL="457200" indent="0">
              <a:buNone/>
            </a:pPr>
            <a:endParaRPr lang="en-US" sz="2000"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90% CI is ($6479, $22076)</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10</a:t>
            </a:fld>
            <a:endParaRPr lang="en-US"/>
          </a:p>
        </p:txBody>
      </p:sp>
    </p:spTree>
    <p:extLst>
      <p:ext uri="{BB962C8B-B14F-4D97-AF65-F5344CB8AC3E}">
        <p14:creationId xmlns:p14="http://schemas.microsoft.com/office/powerpoint/2010/main" val="38562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52728"/>
            <a:ext cx="10160000" cy="5148072"/>
          </a:xfrm>
        </p:spPr>
        <p:txBody>
          <a:bodyPr numCol="2">
            <a:noAutofit/>
          </a:bodyPr>
          <a:lstStyle/>
          <a:p>
            <a:pPr marL="457200" indent="0">
              <a:buNone/>
            </a:pPr>
            <a:r>
              <a:rPr lang="en-US" sz="2400" b="1" dirty="0">
                <a:cs typeface="Courier New" panose="02070309020205020404" pitchFamily="49" charset="0"/>
              </a:rPr>
              <a:t>95% CI</a:t>
            </a:r>
          </a:p>
          <a:p>
            <a:pPr marL="457200" indent="0">
              <a:buNone/>
            </a:pPr>
            <a:r>
              <a:rPr lang="en-US" sz="2400" dirty="0"/>
              <a:t>For a 95% CI, </a:t>
            </a:r>
            <a:r>
              <a:rPr lang="en-US" sz="2400" i="1" dirty="0">
                <a:cs typeface="Courier New" panose="02070309020205020404" pitchFamily="49" charset="0"/>
              </a:rPr>
              <a:t>α</a:t>
            </a:r>
            <a:r>
              <a:rPr lang="en-US" sz="2400" dirty="0"/>
              <a:t> = 0.05.</a:t>
            </a:r>
          </a:p>
          <a:p>
            <a:pPr marL="457200" indent="0">
              <a:buNone/>
            </a:pPr>
            <a:r>
              <a:rPr lang="en-US" sz="2400" dirty="0"/>
              <a:t>All of the steps are the same, except replace z(.05) with z(.025)</a:t>
            </a:r>
          </a:p>
          <a:p>
            <a:pPr marL="457200" indent="0">
              <a:buNone/>
            </a:pPr>
            <a:endParaRPr lang="en-US" sz="2400" b="1"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(.025)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-1.959964</a:t>
            </a:r>
          </a:p>
          <a:p>
            <a:pPr marL="457200" indent="0">
              <a:buNone/>
            </a:pPr>
            <a:endParaRPr lang="en-US" sz="2000" dirty="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4980.775</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23574.63</a:t>
            </a:r>
            <a:endParaRPr lang="en-US" sz="2000" b="1"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95% CI is ($4981, $23575)</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Note that the range is larger, a tradeoff for the higher CI</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11</a:t>
            </a:fld>
            <a:endParaRPr lang="en-US"/>
          </a:p>
        </p:txBody>
      </p:sp>
    </p:spTree>
    <p:extLst>
      <p:ext uri="{BB962C8B-B14F-4D97-AF65-F5344CB8AC3E}">
        <p14:creationId xmlns:p14="http://schemas.microsoft.com/office/powerpoint/2010/main" val="166838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18 Hypothesis Testing</a:t>
            </a:r>
          </a:p>
        </p:txBody>
      </p:sp>
    </p:spTree>
    <p:extLst>
      <p:ext uri="{BB962C8B-B14F-4D97-AF65-F5344CB8AC3E}">
        <p14:creationId xmlns:p14="http://schemas.microsoft.com/office/powerpoint/2010/main" val="284919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3200" dirty="0"/>
              <a:t>Hypothesis testing defines a </a:t>
            </a:r>
            <a:r>
              <a:rPr lang="en-US" sz="3200" u="sng" dirty="0"/>
              <a:t>null</a:t>
            </a:r>
            <a:r>
              <a:rPr lang="en-US" sz="3200" dirty="0"/>
              <a:t> and an </a:t>
            </a:r>
            <a:r>
              <a:rPr lang="en-US" sz="3200" u="sng" dirty="0"/>
              <a:t>alternative</a:t>
            </a:r>
            <a:r>
              <a:rPr lang="en-US" sz="3200" dirty="0"/>
              <a:t> hypothesis</a:t>
            </a:r>
          </a:p>
          <a:p>
            <a:pPr lvl="1"/>
            <a:r>
              <a:rPr lang="en-US" sz="2400" dirty="0"/>
              <a:t>The null and alternative hypotheses are denoted H0 and HA, respectively (sometimes H0 and H1, or H</a:t>
            </a:r>
            <a:r>
              <a:rPr lang="en-US" sz="2400" baseline="-25000" dirty="0"/>
              <a:t>0</a:t>
            </a:r>
            <a:r>
              <a:rPr lang="en-US" sz="2400" dirty="0"/>
              <a:t> and H</a:t>
            </a:r>
            <a:r>
              <a:rPr lang="en-US" sz="2400" baseline="-25000" dirty="0"/>
              <a:t>1</a:t>
            </a:r>
            <a:r>
              <a:rPr lang="en-US" sz="2400" dirty="0"/>
              <a:t>)</a:t>
            </a:r>
          </a:p>
          <a:p>
            <a:pPr lvl="1"/>
            <a:r>
              <a:rPr lang="en-US" sz="2400" dirty="0"/>
              <a:t>The null hypothesis is interpreted as the baseline and is </a:t>
            </a:r>
            <a:r>
              <a:rPr lang="en-US" sz="2400" b="1" dirty="0"/>
              <a:t>assumed to be true</a:t>
            </a:r>
          </a:p>
          <a:p>
            <a:pPr lvl="1"/>
            <a:r>
              <a:rPr lang="en-US" sz="2400" dirty="0"/>
              <a:t>The alternative hypothesis is the item that you’re testing against the null hypothesis and is determined before any data are collected</a:t>
            </a:r>
          </a:p>
          <a:p>
            <a:r>
              <a:rPr lang="en-US" sz="2800" dirty="0"/>
              <a:t>The alternative hypothesis takes the form of either an </a:t>
            </a:r>
            <a:r>
              <a:rPr lang="en-US" sz="2800" u="sng" dirty="0"/>
              <a:t>upper-tailed</a:t>
            </a:r>
            <a:r>
              <a:rPr lang="en-US" sz="2800" dirty="0"/>
              <a:t>, </a:t>
            </a:r>
            <a:r>
              <a:rPr lang="en-US" sz="2800" u="sng" dirty="0"/>
              <a:t>lower-tailed</a:t>
            </a:r>
            <a:r>
              <a:rPr lang="en-US" sz="2800"/>
              <a:t>, or </a:t>
            </a:r>
            <a:r>
              <a:rPr lang="en-US" sz="2800" u="sng" dirty="0"/>
              <a:t>two-tailed test</a:t>
            </a:r>
          </a:p>
        </p:txBody>
      </p:sp>
      <p:sp>
        <p:nvSpPr>
          <p:cNvPr id="4" name="Slide Number Placeholder 3">
            <a:extLst>
              <a:ext uri="{FF2B5EF4-FFF2-40B4-BE49-F238E27FC236}">
                <a16:creationId xmlns:a16="http://schemas.microsoft.com/office/drawing/2014/main" id="{57E28B49-5D77-4BAF-BCB9-FD1F02306B2A}"/>
              </a:ext>
            </a:extLst>
          </p:cNvPr>
          <p:cNvSpPr>
            <a:spLocks noGrp="1"/>
          </p:cNvSpPr>
          <p:nvPr>
            <p:ph type="sldNum" sz="quarter" idx="12"/>
          </p:nvPr>
        </p:nvSpPr>
        <p:spPr/>
        <p:txBody>
          <a:bodyPr/>
          <a:lstStyle/>
          <a:p>
            <a:fld id="{3A6A1FD8-DC5E-4118-B28D-026D064165E4}" type="slidenum">
              <a:rPr lang="en-US" smtClean="0"/>
              <a:t>13</a:t>
            </a:fld>
            <a:endParaRPr lang="en-US"/>
          </a:p>
        </p:txBody>
      </p:sp>
    </p:spTree>
    <p:extLst>
      <p:ext uri="{BB962C8B-B14F-4D97-AF65-F5344CB8AC3E}">
        <p14:creationId xmlns:p14="http://schemas.microsoft.com/office/powerpoint/2010/main" val="5423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2800" dirty="0"/>
              <a:t>When HA is defined in terms of a "less-than" statement, it is one-sided and </a:t>
            </a:r>
            <a:r>
              <a:rPr lang="en-US" sz="2800" u="sng" dirty="0"/>
              <a:t>lower-tailed.</a:t>
            </a:r>
          </a:p>
          <a:p>
            <a:pPr lvl="1"/>
            <a:r>
              <a:rPr lang="en-US" sz="2400" dirty="0"/>
              <a:t>H0 is rejected if the test statistic is </a:t>
            </a:r>
            <a:r>
              <a:rPr lang="en-US" sz="2400" b="1" dirty="0"/>
              <a:t>smaller</a:t>
            </a:r>
            <a:r>
              <a:rPr lang="en-US" sz="2400" dirty="0"/>
              <a:t> than the critical value.</a:t>
            </a:r>
            <a:r>
              <a:rPr lang="en-US" sz="2600" dirty="0"/>
              <a:t> </a:t>
            </a:r>
            <a:endParaRPr lang="en-US" sz="2600" u="sng" dirty="0"/>
          </a:p>
          <a:p>
            <a:r>
              <a:rPr lang="en-US" sz="2800" dirty="0"/>
              <a:t>When HA is defined in terms of a "greater-than" statement, it is one-sided and </a:t>
            </a:r>
            <a:r>
              <a:rPr lang="en-US" sz="2800" u="sng" dirty="0"/>
              <a:t>upper-tailed.</a:t>
            </a:r>
          </a:p>
          <a:p>
            <a:pPr lvl="1"/>
            <a:r>
              <a:rPr lang="en-US" sz="2400" dirty="0"/>
              <a:t>H0 is rejected if the test statistic is </a:t>
            </a:r>
            <a:r>
              <a:rPr lang="en-US" sz="2400" b="1" dirty="0"/>
              <a:t>larger</a:t>
            </a:r>
            <a:r>
              <a:rPr lang="en-US" sz="2400" dirty="0"/>
              <a:t> than the critical value.</a:t>
            </a:r>
          </a:p>
          <a:p>
            <a:r>
              <a:rPr lang="en-US" sz="2800" dirty="0"/>
              <a:t>When HA is defined in terms of a "not-equal" statement, it is two-sided, or </a:t>
            </a:r>
            <a:r>
              <a:rPr lang="en-US" sz="2800" u="sng" dirty="0"/>
              <a:t>two-tailed.</a:t>
            </a:r>
          </a:p>
          <a:p>
            <a:pPr lvl="1"/>
            <a:r>
              <a:rPr lang="en-US" sz="2400" dirty="0"/>
              <a:t>H0 is rejected if the test statistic is </a:t>
            </a:r>
            <a:r>
              <a:rPr lang="en-US" sz="2400" b="1" dirty="0"/>
              <a:t>smaller or larger</a:t>
            </a:r>
            <a:r>
              <a:rPr lang="en-US" sz="2400" dirty="0"/>
              <a:t> than the critical value.</a:t>
            </a:r>
            <a:endParaRPr lang="en-US" sz="2200" dirty="0"/>
          </a:p>
        </p:txBody>
      </p:sp>
      <p:sp>
        <p:nvSpPr>
          <p:cNvPr id="4" name="Slide Number Placeholder 3">
            <a:extLst>
              <a:ext uri="{FF2B5EF4-FFF2-40B4-BE49-F238E27FC236}">
                <a16:creationId xmlns:a16="http://schemas.microsoft.com/office/drawing/2014/main" id="{6C645479-7C74-48BB-B42A-D388E73A44B4}"/>
              </a:ext>
            </a:extLst>
          </p:cNvPr>
          <p:cNvSpPr>
            <a:spLocks noGrp="1"/>
          </p:cNvSpPr>
          <p:nvPr>
            <p:ph type="sldNum" sz="quarter" idx="12"/>
          </p:nvPr>
        </p:nvSpPr>
        <p:spPr/>
        <p:txBody>
          <a:bodyPr/>
          <a:lstStyle/>
          <a:p>
            <a:fld id="{3A6A1FD8-DC5E-4118-B28D-026D064165E4}" type="slidenum">
              <a:rPr lang="en-US" smtClean="0"/>
              <a:t>14</a:t>
            </a:fld>
            <a:endParaRPr lang="en-US"/>
          </a:p>
        </p:txBody>
      </p:sp>
    </p:spTree>
    <p:extLst>
      <p:ext uri="{BB962C8B-B14F-4D97-AF65-F5344CB8AC3E}">
        <p14:creationId xmlns:p14="http://schemas.microsoft.com/office/powerpoint/2010/main" val="20495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E73-1848-4505-939B-387C174BF03D}"/>
              </a:ext>
            </a:extLst>
          </p:cNvPr>
          <p:cNvSpPr>
            <a:spLocks noGrp="1"/>
          </p:cNvSpPr>
          <p:nvPr>
            <p:ph type="title"/>
          </p:nvPr>
        </p:nvSpPr>
        <p:spPr>
          <a:xfrm>
            <a:off x="609600" y="126856"/>
            <a:ext cx="10160000" cy="815253"/>
          </a:xfrm>
        </p:spPr>
        <p:txBody>
          <a:bodyPr/>
          <a:lstStyle/>
          <a:p>
            <a:r>
              <a:rPr lang="en-US" dirty="0"/>
              <a:t>Hypothesis Test Example</a:t>
            </a:r>
          </a:p>
        </p:txBody>
      </p:sp>
      <p:sp>
        <p:nvSpPr>
          <p:cNvPr id="3" name="Text Placeholder 2">
            <a:extLst>
              <a:ext uri="{FF2B5EF4-FFF2-40B4-BE49-F238E27FC236}">
                <a16:creationId xmlns:a16="http://schemas.microsoft.com/office/drawing/2014/main" id="{9D6D35AC-97F6-4B40-A33A-71ECDE4C5EC6}"/>
              </a:ext>
            </a:extLst>
          </p:cNvPr>
          <p:cNvSpPr>
            <a:spLocks noGrp="1"/>
          </p:cNvSpPr>
          <p:nvPr>
            <p:ph type="body" idx="1"/>
          </p:nvPr>
        </p:nvSpPr>
        <p:spPr>
          <a:xfrm>
            <a:off x="609600" y="1182255"/>
            <a:ext cx="10160000" cy="5218545"/>
          </a:xfrm>
        </p:spPr>
        <p:txBody>
          <a:bodyPr>
            <a:noAutofit/>
          </a:bodyPr>
          <a:lstStyle/>
          <a:p>
            <a:r>
              <a:rPr lang="en-US" sz="2800" dirty="0"/>
              <a:t>The null hypothesis is usually a hypothesis of "there is </a:t>
            </a:r>
            <a:r>
              <a:rPr lang="en-US" sz="2800" u="sng" dirty="0"/>
              <a:t>no</a:t>
            </a:r>
            <a:r>
              <a:rPr lang="en-US" sz="2800" dirty="0"/>
              <a:t> difference"</a:t>
            </a:r>
          </a:p>
          <a:p>
            <a:pPr marL="914400" indent="0">
              <a:buNone/>
            </a:pPr>
            <a:r>
              <a:rPr lang="en-US" sz="2000" dirty="0">
                <a:latin typeface="Courier New" panose="02070309020205020404" pitchFamily="49" charset="0"/>
                <a:cs typeface="Courier New" panose="02070309020205020404" pitchFamily="49" charset="0"/>
              </a:rPr>
              <a:t>H0 = "there is </a:t>
            </a:r>
            <a:r>
              <a:rPr lang="en-US" sz="2000" u="sng" dirty="0">
                <a:latin typeface="Courier New" panose="02070309020205020404" pitchFamily="49" charset="0"/>
                <a:cs typeface="Courier New" panose="02070309020205020404" pitchFamily="49" charset="0"/>
              </a:rPr>
              <a:t>no</a:t>
            </a:r>
            <a:r>
              <a:rPr lang="en-US" sz="2000" dirty="0">
                <a:latin typeface="Courier New" panose="02070309020205020404" pitchFamily="49" charset="0"/>
                <a:cs typeface="Courier New" panose="02070309020205020404" pitchFamily="49" charset="0"/>
              </a:rPr>
              <a:t> difference between blood pressures in group A and group B if we give group A the test drug and group B a sugar pill."</a:t>
            </a:r>
          </a:p>
          <a:p>
            <a:pPr lvl="1"/>
            <a:r>
              <a:rPr lang="en-US" sz="2400" dirty="0"/>
              <a:t>Always define a null hypothesis for each question clearly before the start of a study.</a:t>
            </a:r>
            <a:endParaRPr lang="en-US" sz="2800" dirty="0"/>
          </a:p>
          <a:p>
            <a:r>
              <a:rPr lang="en-US" sz="2800" dirty="0"/>
              <a:t>The alternative hypothesis (HA) is the opposite of the null hypothesis; this is usually the hypothesis you set out to investigate</a:t>
            </a:r>
          </a:p>
          <a:p>
            <a:pPr marL="914400" indent="0">
              <a:buNone/>
            </a:pPr>
            <a:r>
              <a:rPr lang="en-US" sz="2000" dirty="0">
                <a:latin typeface="Courier New" panose="02070309020205020404" pitchFamily="49" charset="0"/>
                <a:cs typeface="Courier New" panose="02070309020205020404" pitchFamily="49" charset="0"/>
              </a:rPr>
              <a:t>HA = "there </a:t>
            </a:r>
            <a:r>
              <a:rPr lang="en-US" sz="2000" u="sng"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 difference in blood pressures between groups A and B if we give group A the test drug and group B a sugar pill".</a:t>
            </a:r>
          </a:p>
        </p:txBody>
      </p:sp>
      <p:sp>
        <p:nvSpPr>
          <p:cNvPr id="4" name="Slide Number Placeholder 3">
            <a:extLst>
              <a:ext uri="{FF2B5EF4-FFF2-40B4-BE49-F238E27FC236}">
                <a16:creationId xmlns:a16="http://schemas.microsoft.com/office/drawing/2014/main" id="{E9ACE6B3-3D36-461A-AC21-5AA99CE1F0DD}"/>
              </a:ext>
            </a:extLst>
          </p:cNvPr>
          <p:cNvSpPr>
            <a:spLocks noGrp="1"/>
          </p:cNvSpPr>
          <p:nvPr>
            <p:ph type="sldNum" sz="quarter" idx="12"/>
          </p:nvPr>
        </p:nvSpPr>
        <p:spPr/>
        <p:txBody>
          <a:bodyPr/>
          <a:lstStyle/>
          <a:p>
            <a:fld id="{3A6A1FD8-DC5E-4118-B28D-026D064165E4}" type="slidenum">
              <a:rPr lang="en-US" smtClean="0"/>
              <a:t>15</a:t>
            </a:fld>
            <a:endParaRPr lang="en-US"/>
          </a:p>
        </p:txBody>
      </p:sp>
      <p:sp>
        <p:nvSpPr>
          <p:cNvPr id="5" name="Rectangle 4">
            <a:extLst>
              <a:ext uri="{FF2B5EF4-FFF2-40B4-BE49-F238E27FC236}">
                <a16:creationId xmlns:a16="http://schemas.microsoft.com/office/drawing/2014/main" id="{1C775813-5F52-4606-98B1-E3006BE5782F}"/>
              </a:ext>
            </a:extLst>
          </p:cNvPr>
          <p:cNvSpPr/>
          <p:nvPr/>
        </p:nvSpPr>
        <p:spPr>
          <a:xfrm>
            <a:off x="2750927" y="6031468"/>
            <a:ext cx="5397055" cy="369332"/>
          </a:xfrm>
          <a:prstGeom prst="rect">
            <a:avLst/>
          </a:prstGeom>
        </p:spPr>
        <p:txBody>
          <a:bodyPr wrap="none">
            <a:spAutoFit/>
          </a:bodyPr>
          <a:lstStyle/>
          <a:p>
            <a:r>
              <a:rPr lang="en-US" dirty="0"/>
              <a:t>https://www.statsdirect.com/help/basics/p_values.htm</a:t>
            </a:r>
          </a:p>
        </p:txBody>
      </p:sp>
    </p:spTree>
    <p:extLst>
      <p:ext uri="{BB962C8B-B14F-4D97-AF65-F5344CB8AC3E}">
        <p14:creationId xmlns:p14="http://schemas.microsoft.com/office/powerpoint/2010/main" val="8175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19D-F176-4E34-A789-F529499C4ACC}"/>
              </a:ext>
            </a:extLst>
          </p:cNvPr>
          <p:cNvSpPr>
            <a:spLocks noGrp="1"/>
          </p:cNvSpPr>
          <p:nvPr>
            <p:ph type="title"/>
          </p:nvPr>
        </p:nvSpPr>
        <p:spPr>
          <a:xfrm>
            <a:off x="609600" y="145329"/>
            <a:ext cx="10160000" cy="787544"/>
          </a:xfrm>
        </p:spPr>
        <p:txBody>
          <a:bodyPr/>
          <a:lstStyle/>
          <a:p>
            <a:pPr marR="0" rtl="0"/>
            <a:r>
              <a:rPr lang="en-US">
                <a:latin typeface="Cambria" panose="02040503050406030204" pitchFamily="18" charset="0"/>
              </a:rPr>
              <a:t>The p-</a:t>
            </a:r>
            <a:r>
              <a:rPr lang="en-US" b="0" i="0" u="none" strike="noStrike" baseline="0">
                <a:latin typeface="Cambria" panose="02040503050406030204" pitchFamily="18" charset="0"/>
              </a:rPr>
              <a:t>value</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7A6C814D-AF58-4D45-91A6-2A05E6E2E8D3}"/>
              </a:ext>
            </a:extLst>
          </p:cNvPr>
          <p:cNvSpPr>
            <a:spLocks noGrp="1"/>
          </p:cNvSpPr>
          <p:nvPr>
            <p:ph type="body" idx="1"/>
          </p:nvPr>
        </p:nvSpPr>
        <p:spPr>
          <a:xfrm>
            <a:off x="609600" y="1117600"/>
            <a:ext cx="10160000" cy="5283200"/>
          </a:xfrm>
        </p:spPr>
        <p:txBody>
          <a:bodyPr/>
          <a:lstStyle/>
          <a:p>
            <a:r>
              <a:rPr lang="en-US" sz="2800" dirty="0"/>
              <a:t>The p-value, or calculated probability, is the probability of finding results when the null hypothesis (H0) of a study question is true</a:t>
            </a:r>
          </a:p>
          <a:p>
            <a:r>
              <a:rPr lang="en-US" sz="2800" dirty="0"/>
              <a:t>The p-value is used to quantify the amount of evidence, if any, against the null hypothesis</a:t>
            </a:r>
          </a:p>
          <a:p>
            <a:r>
              <a:rPr lang="en-US" sz="2800" dirty="0"/>
              <a:t>The exact nature of calculating a p-value is dictated by the type of statistics being tested and the nature of the alternative hypothesis</a:t>
            </a:r>
          </a:p>
          <a:p>
            <a:pPr lvl="1"/>
            <a:r>
              <a:rPr lang="en-US" sz="2400" dirty="0"/>
              <a:t>A lower-tailed test implies the p-value is the left-hand tail probability from the sampling distribution of interest</a:t>
            </a:r>
          </a:p>
          <a:p>
            <a:pPr lvl="1"/>
            <a:r>
              <a:rPr lang="en-US" sz="2400" dirty="0"/>
              <a:t>For an upper-tailed test, the p-value is the right-hand tail probability</a:t>
            </a:r>
          </a:p>
          <a:p>
            <a:pPr lvl="1"/>
            <a:r>
              <a:rPr lang="en-US" sz="2400" dirty="0"/>
              <a:t>For a two-sided test, the p-value is the sum of a left-hand tail probability and right-hand tail probability (2x the area in either tail for symmetric distributions)</a:t>
            </a:r>
          </a:p>
        </p:txBody>
      </p:sp>
      <p:sp>
        <p:nvSpPr>
          <p:cNvPr id="4" name="Slide Number Placeholder 3">
            <a:extLst>
              <a:ext uri="{FF2B5EF4-FFF2-40B4-BE49-F238E27FC236}">
                <a16:creationId xmlns:a16="http://schemas.microsoft.com/office/drawing/2014/main" id="{EAC60704-4276-400F-8D0B-6DB037EF4CAC}"/>
              </a:ext>
            </a:extLst>
          </p:cNvPr>
          <p:cNvSpPr>
            <a:spLocks noGrp="1"/>
          </p:cNvSpPr>
          <p:nvPr>
            <p:ph type="sldNum" sz="quarter" idx="12"/>
          </p:nvPr>
        </p:nvSpPr>
        <p:spPr/>
        <p:txBody>
          <a:bodyPr/>
          <a:lstStyle/>
          <a:p>
            <a:fld id="{3A6A1FD8-DC5E-4118-B28D-026D064165E4}" type="slidenum">
              <a:rPr lang="en-US" smtClean="0"/>
              <a:t>16</a:t>
            </a:fld>
            <a:endParaRPr lang="en-US"/>
          </a:p>
        </p:txBody>
      </p:sp>
    </p:spTree>
    <p:extLst>
      <p:ext uri="{BB962C8B-B14F-4D97-AF65-F5344CB8AC3E}">
        <p14:creationId xmlns:p14="http://schemas.microsoft.com/office/powerpoint/2010/main" val="337524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50F-722A-4F9D-B75D-8BA7BBCF4326}"/>
              </a:ext>
            </a:extLst>
          </p:cNvPr>
          <p:cNvSpPr>
            <a:spLocks noGrp="1"/>
          </p:cNvSpPr>
          <p:nvPr>
            <p:ph type="title"/>
          </p:nvPr>
        </p:nvSpPr>
        <p:spPr>
          <a:xfrm>
            <a:off x="609600" y="86519"/>
            <a:ext cx="10160000" cy="741362"/>
          </a:xfrm>
        </p:spPr>
        <p:txBody>
          <a:bodyPr/>
          <a:lstStyle/>
          <a:p>
            <a:pPr marR="0" rtl="0"/>
            <a:r>
              <a:rPr lang="en-US" b="0" i="0" u="none" strike="noStrike" baseline="0">
                <a:latin typeface="Cambria" panose="02040503050406030204" pitchFamily="18" charset="0"/>
              </a:rPr>
              <a:t>The Test </a:t>
            </a:r>
            <a:r>
              <a:rPr lang="en-US" b="0" i="0" u="none" strike="noStrike" baseline="0" dirty="0">
                <a:latin typeface="Cambria" panose="02040503050406030204" pitchFamily="18" charset="0"/>
              </a:rPr>
              <a:t>Statistic</a:t>
            </a:r>
          </a:p>
        </p:txBody>
      </p:sp>
      <p:sp>
        <p:nvSpPr>
          <p:cNvPr id="3" name="Text Placeholder 2">
            <a:extLst>
              <a:ext uri="{FF2B5EF4-FFF2-40B4-BE49-F238E27FC236}">
                <a16:creationId xmlns:a16="http://schemas.microsoft.com/office/drawing/2014/main" id="{D7FE92C9-76ED-46F6-BC60-8E3F1EFE7B5E}"/>
              </a:ext>
            </a:extLst>
          </p:cNvPr>
          <p:cNvSpPr>
            <a:spLocks noGrp="1"/>
          </p:cNvSpPr>
          <p:nvPr>
            <p:ph type="body" idx="1"/>
          </p:nvPr>
        </p:nvSpPr>
        <p:spPr>
          <a:xfrm>
            <a:off x="609600" y="1117600"/>
            <a:ext cx="10160000" cy="5283200"/>
          </a:xfrm>
        </p:spPr>
        <p:txBody>
          <a:bodyPr>
            <a:normAutofit lnSpcReduction="10000"/>
          </a:bodyPr>
          <a:lstStyle/>
          <a:p>
            <a:r>
              <a:rPr lang="en-US" sz="2800" dirty="0"/>
              <a:t>The test statistic is compared to the appropriate standardized sampling distribution to yield the p-value</a:t>
            </a:r>
          </a:p>
          <a:p>
            <a:r>
              <a:rPr lang="en-US" sz="2800" dirty="0"/>
              <a:t>Test statistics frequently use Z-scores for normal distributions, or t-scores using t-distributions for small sample sizes (usually less than 30) or when the population standard deviation is unknown</a:t>
            </a:r>
          </a:p>
          <a:p>
            <a:r>
              <a:rPr lang="en-US" sz="3000" dirty="0"/>
              <a:t>The distribution and distance from zero of the test statistic determine the size of the p-value</a:t>
            </a:r>
          </a:p>
          <a:p>
            <a:r>
              <a:rPr lang="en-US" sz="3200" b="1" dirty="0"/>
              <a:t>The more extreme the test statistic, the smaller the p-value</a:t>
            </a:r>
          </a:p>
          <a:p>
            <a:r>
              <a:rPr lang="en-US" sz="3200" b="1" dirty="0"/>
              <a:t>The smaller the p-value, the greater the amount of statistical evidence against the assumed truth of H0</a:t>
            </a:r>
            <a:endParaRPr lang="en-US" sz="3000" dirty="0"/>
          </a:p>
          <a:p>
            <a:endParaRPr lang="en-US" dirty="0"/>
          </a:p>
        </p:txBody>
      </p:sp>
      <p:sp>
        <p:nvSpPr>
          <p:cNvPr id="4" name="Slide Number Placeholder 3">
            <a:extLst>
              <a:ext uri="{FF2B5EF4-FFF2-40B4-BE49-F238E27FC236}">
                <a16:creationId xmlns:a16="http://schemas.microsoft.com/office/drawing/2014/main" id="{BEB4D0C2-9173-4DB7-A237-C0690D960283}"/>
              </a:ext>
            </a:extLst>
          </p:cNvPr>
          <p:cNvSpPr>
            <a:spLocks noGrp="1"/>
          </p:cNvSpPr>
          <p:nvPr>
            <p:ph type="sldNum" sz="quarter" idx="12"/>
          </p:nvPr>
        </p:nvSpPr>
        <p:spPr/>
        <p:txBody>
          <a:bodyPr/>
          <a:lstStyle/>
          <a:p>
            <a:fld id="{3A6A1FD8-DC5E-4118-B28D-026D064165E4}" type="slidenum">
              <a:rPr lang="en-US" smtClean="0"/>
              <a:t>17</a:t>
            </a:fld>
            <a:endParaRPr lang="en-US"/>
          </a:p>
        </p:txBody>
      </p:sp>
    </p:spTree>
    <p:extLst>
      <p:ext uri="{BB962C8B-B14F-4D97-AF65-F5344CB8AC3E}">
        <p14:creationId xmlns:p14="http://schemas.microsoft.com/office/powerpoint/2010/main" val="392211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571D-80CA-4D8E-A9E6-4D0427C282B9}"/>
              </a:ext>
            </a:extLst>
          </p:cNvPr>
          <p:cNvSpPr>
            <a:spLocks noGrp="1"/>
          </p:cNvSpPr>
          <p:nvPr>
            <p:ph type="title"/>
          </p:nvPr>
        </p:nvSpPr>
        <p:spPr>
          <a:xfrm>
            <a:off x="609600" y="77282"/>
            <a:ext cx="10160000" cy="759835"/>
          </a:xfrm>
        </p:spPr>
        <p:txBody>
          <a:bodyPr/>
          <a:lstStyle/>
          <a:p>
            <a:pPr marR="0" rtl="0"/>
            <a:r>
              <a:rPr lang="en-US" b="0" i="0" u="none" strike="noStrike" baseline="0" dirty="0">
                <a:latin typeface="Cambria" panose="02040503050406030204" pitchFamily="18" charset="0"/>
              </a:rPr>
              <a:t>Significance Level</a:t>
            </a:r>
          </a:p>
        </p:txBody>
      </p:sp>
      <p:sp>
        <p:nvSpPr>
          <p:cNvPr id="3" name="Text Placeholder 2">
            <a:extLst>
              <a:ext uri="{FF2B5EF4-FFF2-40B4-BE49-F238E27FC236}">
                <a16:creationId xmlns:a16="http://schemas.microsoft.com/office/drawing/2014/main" id="{A242B9E3-8289-478E-A8D4-C40B9C411D66}"/>
              </a:ext>
            </a:extLst>
          </p:cNvPr>
          <p:cNvSpPr>
            <a:spLocks noGrp="1"/>
          </p:cNvSpPr>
          <p:nvPr>
            <p:ph type="body" idx="1"/>
          </p:nvPr>
        </p:nvSpPr>
        <p:spPr>
          <a:xfrm>
            <a:off x="609600" y="1163782"/>
            <a:ext cx="10160000" cy="5237018"/>
          </a:xfrm>
        </p:spPr>
        <p:txBody>
          <a:bodyPr>
            <a:noAutofit/>
          </a:bodyPr>
          <a:lstStyle/>
          <a:p>
            <a:r>
              <a:rPr lang="en-US" sz="2800" dirty="0"/>
              <a:t>For every hypothesis test, a significance level α is assumed. </a:t>
            </a:r>
          </a:p>
          <a:p>
            <a:r>
              <a:rPr lang="en-US" sz="2800" dirty="0"/>
              <a:t>The significance level defines a cutoff point, at which you decide whether there is sufficient evidence to view H0 as incorrect and favor HA instead.</a:t>
            </a:r>
          </a:p>
          <a:p>
            <a:pPr lvl="1"/>
            <a:r>
              <a:rPr lang="en-US" sz="2400" b="1" dirty="0"/>
              <a:t>If the p-value is greater than or equal to α</a:t>
            </a:r>
            <a:r>
              <a:rPr lang="en-US" sz="2400" dirty="0"/>
              <a:t>, then you conclude there is insufficient evidence against the null hypothesis, and therefore you retain H0 when compared to HA</a:t>
            </a:r>
          </a:p>
          <a:p>
            <a:pPr lvl="1"/>
            <a:r>
              <a:rPr lang="en-US" sz="2400" b="1" dirty="0"/>
              <a:t>If the p-value is less than α</a:t>
            </a:r>
            <a:r>
              <a:rPr lang="en-US" sz="2400" dirty="0"/>
              <a:t>, then the result of the test is statistically significant. This implies there is sufficient evidence against the null hypothesis, and therefore you reject H0 in favor of HA</a:t>
            </a:r>
          </a:p>
        </p:txBody>
      </p:sp>
      <p:sp>
        <p:nvSpPr>
          <p:cNvPr id="4" name="Slide Number Placeholder 3">
            <a:extLst>
              <a:ext uri="{FF2B5EF4-FFF2-40B4-BE49-F238E27FC236}">
                <a16:creationId xmlns:a16="http://schemas.microsoft.com/office/drawing/2014/main" id="{0B29BC5D-1752-4218-9448-0B258757591F}"/>
              </a:ext>
            </a:extLst>
          </p:cNvPr>
          <p:cNvSpPr>
            <a:spLocks noGrp="1"/>
          </p:cNvSpPr>
          <p:nvPr>
            <p:ph type="sldNum" sz="quarter" idx="12"/>
          </p:nvPr>
        </p:nvSpPr>
        <p:spPr/>
        <p:txBody>
          <a:bodyPr/>
          <a:lstStyle/>
          <a:p>
            <a:fld id="{3A6A1FD8-DC5E-4118-B28D-026D064165E4}" type="slidenum">
              <a:rPr lang="en-US" smtClean="0"/>
              <a:t>18</a:t>
            </a:fld>
            <a:endParaRPr lang="en-US"/>
          </a:p>
        </p:txBody>
      </p:sp>
    </p:spTree>
    <p:extLst>
      <p:ext uri="{BB962C8B-B14F-4D97-AF65-F5344CB8AC3E}">
        <p14:creationId xmlns:p14="http://schemas.microsoft.com/office/powerpoint/2010/main" val="17972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Lower-Tailed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19</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pic>
        <p:nvPicPr>
          <p:cNvPr id="7" name="Picture 6">
            <a:extLst>
              <a:ext uri="{FF2B5EF4-FFF2-40B4-BE49-F238E27FC236}">
                <a16:creationId xmlns:a16="http://schemas.microsoft.com/office/drawing/2014/main" id="{327326F8-DF72-4AFD-BC95-2868D915FEC0}"/>
              </a:ext>
            </a:extLst>
          </p:cNvPr>
          <p:cNvPicPr>
            <a:picLocks noChangeAspect="1"/>
          </p:cNvPicPr>
          <p:nvPr/>
        </p:nvPicPr>
        <p:blipFill>
          <a:blip r:embed="rId2"/>
          <a:stretch>
            <a:fillRect/>
          </a:stretch>
        </p:blipFill>
        <p:spPr>
          <a:xfrm>
            <a:off x="1040525" y="1409652"/>
            <a:ext cx="5901408" cy="4480560"/>
          </a:xfrm>
          <a:prstGeom prst="rect">
            <a:avLst/>
          </a:prstGeom>
        </p:spPr>
      </p:pic>
      <p:sp>
        <p:nvSpPr>
          <p:cNvPr id="8" name="Rectangle 7">
            <a:extLst>
              <a:ext uri="{FF2B5EF4-FFF2-40B4-BE49-F238E27FC236}">
                <a16:creationId xmlns:a16="http://schemas.microsoft.com/office/drawing/2014/main" id="{7E02E9F6-E72F-42E0-B032-A1B5AF0BBA99}"/>
              </a:ext>
            </a:extLst>
          </p:cNvPr>
          <p:cNvSpPr/>
          <p:nvPr/>
        </p:nvSpPr>
        <p:spPr>
          <a:xfrm>
            <a:off x="7415247" y="2996092"/>
            <a:ext cx="3266437" cy="1200329"/>
          </a:xfrm>
          <a:prstGeom prst="rect">
            <a:avLst/>
          </a:prstGeom>
        </p:spPr>
        <p:txBody>
          <a:bodyPr wrap="square">
            <a:spAutoFit/>
          </a:bodyPr>
          <a:lstStyle/>
          <a:p>
            <a:r>
              <a:rPr lang="en-US" sz="2400" dirty="0"/>
              <a:t>The rejection region consists of one part, left from the center.</a:t>
            </a:r>
          </a:p>
        </p:txBody>
      </p:sp>
    </p:spTree>
    <p:extLst>
      <p:ext uri="{BB962C8B-B14F-4D97-AF65-F5344CB8AC3E}">
        <p14:creationId xmlns:p14="http://schemas.microsoft.com/office/powerpoint/2010/main" val="38178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3"/>
            <a:ext cx="9006364" cy="3215707"/>
          </a:xfrm>
        </p:spPr>
        <p:txBody>
          <a:bodyPr/>
          <a:lstStyle/>
          <a:p>
            <a:pPr>
              <a:buClr>
                <a:schemeClr val="tx1"/>
              </a:buClr>
            </a:pPr>
            <a:r>
              <a:rPr lang="en-US" dirty="0"/>
              <a:t>Ch. 17 Sampling Distributions and Confidence</a:t>
            </a:r>
          </a:p>
        </p:txBody>
      </p:sp>
    </p:spTree>
    <p:extLst>
      <p:ext uri="{BB962C8B-B14F-4D97-AF65-F5344CB8AC3E}">
        <p14:creationId xmlns:p14="http://schemas.microsoft.com/office/powerpoint/2010/main" val="358513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Upper-Tailed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20</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514897" y="3003600"/>
            <a:ext cx="3191366" cy="1200329"/>
          </a:xfrm>
          <a:prstGeom prst="rect">
            <a:avLst/>
          </a:prstGeom>
        </p:spPr>
        <p:txBody>
          <a:bodyPr wrap="square">
            <a:spAutoFit/>
          </a:bodyPr>
          <a:lstStyle/>
          <a:p>
            <a:r>
              <a:rPr lang="en-US" sz="2400" dirty="0"/>
              <a:t>The rejection region consists of one part, right of center.</a:t>
            </a:r>
          </a:p>
        </p:txBody>
      </p:sp>
      <p:pic>
        <p:nvPicPr>
          <p:cNvPr id="3" name="Picture 2">
            <a:extLst>
              <a:ext uri="{FF2B5EF4-FFF2-40B4-BE49-F238E27FC236}">
                <a16:creationId xmlns:a16="http://schemas.microsoft.com/office/drawing/2014/main" id="{8C49E57B-4EC0-4D46-9ACA-74BD780A633F}"/>
              </a:ext>
            </a:extLst>
          </p:cNvPr>
          <p:cNvPicPr>
            <a:picLocks noChangeAspect="1"/>
          </p:cNvPicPr>
          <p:nvPr/>
        </p:nvPicPr>
        <p:blipFill>
          <a:blip r:embed="rId2"/>
          <a:stretch>
            <a:fillRect/>
          </a:stretch>
        </p:blipFill>
        <p:spPr>
          <a:xfrm>
            <a:off x="504497" y="1216860"/>
            <a:ext cx="6053959" cy="4519043"/>
          </a:xfrm>
          <a:prstGeom prst="rect">
            <a:avLst/>
          </a:prstGeom>
        </p:spPr>
      </p:pic>
    </p:spTree>
    <p:extLst>
      <p:ext uri="{BB962C8B-B14F-4D97-AF65-F5344CB8AC3E}">
        <p14:creationId xmlns:p14="http://schemas.microsoft.com/office/powerpoint/2010/main" val="29589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Two-Tailed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21</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252137" y="3003600"/>
            <a:ext cx="3454125" cy="1569660"/>
          </a:xfrm>
          <a:prstGeom prst="rect">
            <a:avLst/>
          </a:prstGeom>
        </p:spPr>
        <p:txBody>
          <a:bodyPr wrap="square">
            <a:spAutoFit/>
          </a:bodyPr>
          <a:lstStyle/>
          <a:p>
            <a:r>
              <a:rPr lang="en-US" sz="2400" dirty="0"/>
              <a:t>The rejection region consists of two parts, one on the left and one on the right.</a:t>
            </a:r>
          </a:p>
        </p:txBody>
      </p:sp>
      <p:pic>
        <p:nvPicPr>
          <p:cNvPr id="5" name="Picture 4">
            <a:extLst>
              <a:ext uri="{FF2B5EF4-FFF2-40B4-BE49-F238E27FC236}">
                <a16:creationId xmlns:a16="http://schemas.microsoft.com/office/drawing/2014/main" id="{0B415E6A-B1A1-47CF-971F-8572C3A0BA21}"/>
              </a:ext>
            </a:extLst>
          </p:cNvPr>
          <p:cNvPicPr>
            <a:picLocks noChangeAspect="1"/>
          </p:cNvPicPr>
          <p:nvPr/>
        </p:nvPicPr>
        <p:blipFill>
          <a:blip r:embed="rId2"/>
          <a:stretch>
            <a:fillRect/>
          </a:stretch>
        </p:blipFill>
        <p:spPr>
          <a:xfrm>
            <a:off x="880241" y="1393190"/>
            <a:ext cx="6248163" cy="4406134"/>
          </a:xfrm>
          <a:prstGeom prst="rect">
            <a:avLst/>
          </a:prstGeom>
        </p:spPr>
      </p:pic>
    </p:spTree>
    <p:extLst>
      <p:ext uri="{BB962C8B-B14F-4D97-AF65-F5344CB8AC3E}">
        <p14:creationId xmlns:p14="http://schemas.microsoft.com/office/powerpoint/2010/main" val="20405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81901"/>
            <a:ext cx="10160000" cy="750598"/>
          </a:xfrm>
        </p:spPr>
        <p:txBody>
          <a:bodyPr/>
          <a:lstStyle/>
          <a:p>
            <a:pPr marR="0" rtl="0"/>
            <a:r>
              <a:rPr lang="en-US" b="0" i="0" u="none" strike="noStrike" baseline="0" dirty="0">
                <a:latin typeface="Cambria" panose="02040503050406030204" pitchFamily="18" charset="0"/>
              </a:rPr>
              <a:t>Single Mean Example Using </a:t>
            </a:r>
            <a:r>
              <a:rPr lang="en-US" b="0" i="0" u="none" strike="noStrike" baseline="0" dirty="0" err="1">
                <a:latin typeface="Cambria" panose="02040503050406030204" pitchFamily="18" charset="0"/>
              </a:rPr>
              <a:t>pt</a:t>
            </a:r>
            <a:r>
              <a:rPr lang="en-US" b="0" i="0" u="none" strike="noStrike" baseline="0" dirty="0">
                <a:latin typeface="Cambria" panose="02040503050406030204" pitchFamily="18" charset="0"/>
              </a:rPr>
              <a:t> Function</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016000"/>
            <a:ext cx="10160000" cy="5578764"/>
          </a:xfrm>
        </p:spPr>
        <p:txBody>
          <a:bodyPr/>
          <a:lstStyle/>
          <a:p>
            <a:r>
              <a:rPr lang="en-US" dirty="0"/>
              <a:t>A manufacturer of a snack advertises a package of snacks has a mean net weight of 80 grams. </a:t>
            </a:r>
          </a:p>
          <a:p>
            <a:r>
              <a:rPr lang="en-US" dirty="0"/>
              <a:t>A consumer calls in with a complaint—over time they have bought and precisely weighed the contents of 44 randomly selected 80-gram packs from different stores and recorded the weights as follows:</a:t>
            </a:r>
          </a:p>
          <a:p>
            <a:endParaRPr lang="en-US" sz="1200" dirty="0"/>
          </a:p>
          <a:p>
            <a:pPr marL="114300" indent="0">
              <a:buNone/>
            </a:pPr>
            <a:r>
              <a:rPr lang="en-US" sz="1600" dirty="0">
                <a:latin typeface="Courier New" panose="02070309020205020404" pitchFamily="49" charset="0"/>
                <a:cs typeface="Courier New" panose="02070309020205020404" pitchFamily="49" charset="0"/>
              </a:rPr>
              <a:t>&gt; snacks &lt;- c(87.7,80.01,77.28,78.76,81.52,74.2,80.71,79.5,77.87,81.94,80.7,</a:t>
            </a:r>
          </a:p>
          <a:p>
            <a:pPr marL="114300" indent="0">
              <a:buNone/>
            </a:pPr>
            <a:r>
              <a:rPr lang="en-US" sz="1600" dirty="0">
                <a:latin typeface="Courier New" panose="02070309020205020404" pitchFamily="49" charset="0"/>
                <a:cs typeface="Courier New" panose="02070309020205020404" pitchFamily="49" charset="0"/>
              </a:rPr>
              <a:t>               82.32,75.78,80.19,83.91,79.4,77.52,77.62,81.4,74.89,82.95,</a:t>
            </a:r>
          </a:p>
          <a:p>
            <a:pPr marL="114300" indent="0">
              <a:buNone/>
            </a:pPr>
            <a:r>
              <a:rPr lang="en-US" sz="1600" dirty="0">
                <a:latin typeface="Courier New" panose="02070309020205020404" pitchFamily="49" charset="0"/>
                <a:cs typeface="Courier New" panose="02070309020205020404" pitchFamily="49" charset="0"/>
              </a:rPr>
              <a:t>               73.59,77.92,77.18,79.83,81.23,79.28,78.44,79.01,80.47,76.23,</a:t>
            </a:r>
          </a:p>
          <a:p>
            <a:pPr marL="114300" indent="0">
              <a:buNone/>
            </a:pPr>
            <a:r>
              <a:rPr lang="en-US" sz="1600" dirty="0">
                <a:latin typeface="Courier New" panose="02070309020205020404" pitchFamily="49" charset="0"/>
                <a:cs typeface="Courier New" panose="02070309020205020404" pitchFamily="49" charset="0"/>
              </a:rPr>
              <a:t>               78.89,77.14,69.94,78.54,79.7,82.45,77.29,75.52,77.21,75.99,</a:t>
            </a:r>
          </a:p>
          <a:p>
            <a:pPr marL="114300" indent="0">
              <a:buNone/>
            </a:pPr>
            <a:r>
              <a:rPr lang="en-US" sz="1600" dirty="0">
                <a:latin typeface="Courier New" panose="02070309020205020404" pitchFamily="49" charset="0"/>
                <a:cs typeface="Courier New" panose="02070309020205020404" pitchFamily="49" charset="0"/>
              </a:rPr>
              <a:t>               81.94,80.41,77.7)</a:t>
            </a:r>
          </a:p>
          <a:p>
            <a:pPr marL="114300" indent="0">
              <a:buNone/>
            </a:pPr>
            <a:endParaRPr lang="en-US" sz="1200" dirty="0"/>
          </a:p>
          <a:p>
            <a:r>
              <a:rPr lang="en-US" dirty="0"/>
              <a:t>The customer claims that they’ve been shortchanged because their data cannot have arisen from a distribution with mean μ = 80, so the true mean weight must be less than 80. </a:t>
            </a:r>
          </a:p>
          <a:p>
            <a:r>
              <a:rPr lang="en-US" dirty="0"/>
              <a:t>To investigate this claim, the manufacturer conducts a hypothesis test using a significance level of α = 0.05.</a:t>
            </a:r>
          </a:p>
        </p:txBody>
      </p:sp>
      <p:sp>
        <p:nvSpPr>
          <p:cNvPr id="4" name="Slide Number Placeholder 3">
            <a:extLst>
              <a:ext uri="{FF2B5EF4-FFF2-40B4-BE49-F238E27FC236}">
                <a16:creationId xmlns:a16="http://schemas.microsoft.com/office/drawing/2014/main" id="{B15B4B29-9DF2-4AEF-AB88-D7F005A37A72}"/>
              </a:ext>
            </a:extLst>
          </p:cNvPr>
          <p:cNvSpPr>
            <a:spLocks noGrp="1"/>
          </p:cNvSpPr>
          <p:nvPr>
            <p:ph type="sldNum" sz="quarter" idx="12"/>
          </p:nvPr>
        </p:nvSpPr>
        <p:spPr/>
        <p:txBody>
          <a:bodyPr/>
          <a:lstStyle/>
          <a:p>
            <a:fld id="{3A6A1FD8-DC5E-4118-B28D-026D064165E4}" type="slidenum">
              <a:rPr lang="en-US" smtClean="0"/>
              <a:t>22</a:t>
            </a:fld>
            <a:endParaRPr lang="en-US"/>
          </a:p>
        </p:txBody>
      </p:sp>
    </p:spTree>
    <p:extLst>
      <p:ext uri="{BB962C8B-B14F-4D97-AF65-F5344CB8AC3E}">
        <p14:creationId xmlns:p14="http://schemas.microsoft.com/office/powerpoint/2010/main" val="33565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Autofit/>
          </a:bodyPr>
          <a:lstStyle/>
          <a:p>
            <a:r>
              <a:rPr lang="en-US" sz="2800" dirty="0"/>
              <a:t>First, the hypotheses must be defined.</a:t>
            </a:r>
          </a:p>
          <a:p>
            <a:pPr lvl="1"/>
            <a:r>
              <a:rPr lang="en-US" sz="2400" dirty="0"/>
              <a:t>The null hypothesis H0, is that the mean net weight μ is 80 grams. </a:t>
            </a:r>
          </a:p>
          <a:p>
            <a:pPr lvl="1"/>
            <a:r>
              <a:rPr lang="en-US" sz="2400" dirty="0"/>
              <a:t>The alternative hypothesis HA, or “what you’re testing for”, is that μ is smaller than 80.</a:t>
            </a:r>
          </a:p>
          <a:p>
            <a:r>
              <a:rPr lang="en-US" sz="2800" dirty="0"/>
              <a:t>These hypotheses are formalized as</a:t>
            </a:r>
          </a:p>
          <a:p>
            <a:endParaRPr lang="en-US" sz="1200" dirty="0"/>
          </a:p>
          <a:p>
            <a:pPr marL="1828800" indent="0">
              <a:buNone/>
            </a:pPr>
            <a:r>
              <a:rPr lang="en-US" sz="2800" b="1" dirty="0"/>
              <a:t>H0: μ = 80</a:t>
            </a:r>
          </a:p>
          <a:p>
            <a:pPr marL="1828800" indent="0">
              <a:buNone/>
            </a:pPr>
            <a:r>
              <a:rPr lang="en-US" sz="2800" b="1" dirty="0"/>
              <a:t>HA: μ &lt; 80</a:t>
            </a:r>
            <a:endParaRPr lang="en-US" sz="2800" dirty="0"/>
          </a:p>
          <a:p>
            <a:endParaRPr lang="en-US" sz="1200" dirty="0"/>
          </a:p>
          <a:p>
            <a:r>
              <a:rPr lang="en-US" sz="2800" dirty="0"/>
              <a:t>Second, the mean and standard deviation must be estimated from the sample.</a:t>
            </a:r>
          </a:p>
        </p:txBody>
      </p:sp>
      <p:sp>
        <p:nvSpPr>
          <p:cNvPr id="4" name="Slide Number Placeholder 3">
            <a:extLst>
              <a:ext uri="{FF2B5EF4-FFF2-40B4-BE49-F238E27FC236}">
                <a16:creationId xmlns:a16="http://schemas.microsoft.com/office/drawing/2014/main" id="{5BEF3F60-9988-43FD-BDB5-FB41246D300F}"/>
              </a:ext>
            </a:extLst>
          </p:cNvPr>
          <p:cNvSpPr>
            <a:spLocks noGrp="1"/>
          </p:cNvSpPr>
          <p:nvPr>
            <p:ph type="sldNum" sz="quarter" idx="12"/>
          </p:nvPr>
        </p:nvSpPr>
        <p:spPr/>
        <p:txBody>
          <a:bodyPr/>
          <a:lstStyle/>
          <a:p>
            <a:fld id="{3A6A1FD8-DC5E-4118-B28D-026D064165E4}" type="slidenum">
              <a:rPr lang="en-US" smtClean="0"/>
              <a:t>23</a:t>
            </a:fld>
            <a:endParaRPr lang="en-US"/>
          </a:p>
        </p:txBody>
      </p:sp>
    </p:spTree>
    <p:extLst>
      <p:ext uri="{BB962C8B-B14F-4D97-AF65-F5344CB8AC3E}">
        <p14:creationId xmlns:p14="http://schemas.microsoft.com/office/powerpoint/2010/main" val="411212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rmAutofit/>
          </a:bodyPr>
          <a:lstStyle/>
          <a:p>
            <a:pPr marL="114300" indent="0">
              <a:buNone/>
            </a:pPr>
            <a:r>
              <a:rPr lang="en-US" sz="2800" dirty="0">
                <a:latin typeface="Courier New" panose="02070309020205020404" pitchFamily="49" charset="0"/>
                <a:cs typeface="Courier New" panose="02070309020205020404" pitchFamily="49" charset="0"/>
              </a:rPr>
              <a:t>&gt; n &lt;- length(snacks)</a:t>
            </a:r>
          </a:p>
          <a:p>
            <a:pPr marL="114300" indent="0">
              <a:buNone/>
            </a:pPr>
            <a:r>
              <a:rPr lang="en-US" sz="2800" dirty="0">
                <a:latin typeface="Courier New" panose="02070309020205020404" pitchFamily="49" charset="0"/>
                <a:cs typeface="Courier New" panose="02070309020205020404" pitchFamily="49" charset="0"/>
              </a:rPr>
              <a:t># calculate the mean</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r>
              <a:rPr lang="en-US" sz="2800" dirty="0">
                <a:latin typeface="Courier New" panose="02070309020205020404" pitchFamily="49" charset="0"/>
                <a:cs typeface="Courier New" panose="02070309020205020404" pitchFamily="49" charset="0"/>
              </a:rPr>
              <a:t> &lt;- mean(snacks)</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[1] 78.91068</a:t>
            </a:r>
          </a:p>
          <a:p>
            <a:pPr marL="114300" indent="0">
              <a:buNone/>
            </a:pPr>
            <a:r>
              <a:rPr lang="en-US" sz="2800" dirty="0">
                <a:latin typeface="Courier New" panose="02070309020205020404" pitchFamily="49" charset="0"/>
                <a:cs typeface="Courier New" panose="02070309020205020404" pitchFamily="49" charset="0"/>
              </a:rPr>
              <a:t># calculate the standard deviation</a:t>
            </a:r>
          </a:p>
          <a:p>
            <a:pPr marL="114300" indent="0">
              <a:buNone/>
            </a:pPr>
            <a:r>
              <a:rPr lang="en-US" sz="2800" dirty="0">
                <a:latin typeface="Courier New" panose="02070309020205020404" pitchFamily="49" charset="0"/>
                <a:cs typeface="Courier New" panose="02070309020205020404" pitchFamily="49" charset="0"/>
              </a:rPr>
              <a:t>&gt; snack.sd &lt;-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(snacks)</a:t>
            </a:r>
          </a:p>
          <a:p>
            <a:pPr marL="114300" indent="0">
              <a:buNone/>
            </a:pPr>
            <a:r>
              <a:rPr lang="en-US" sz="2800" dirty="0">
                <a:latin typeface="Courier New" panose="02070309020205020404" pitchFamily="49" charset="0"/>
                <a:cs typeface="Courier New" panose="02070309020205020404" pitchFamily="49" charset="0"/>
              </a:rPr>
              <a:t>&gt; snack.sd</a:t>
            </a:r>
          </a:p>
          <a:p>
            <a:pPr marL="114300" indent="0">
              <a:buNone/>
            </a:pPr>
            <a:r>
              <a:rPr lang="en-US" sz="2800" dirty="0">
                <a:latin typeface="Courier New" panose="02070309020205020404" pitchFamily="49" charset="0"/>
                <a:cs typeface="Courier New" panose="02070309020205020404" pitchFamily="49" charset="0"/>
              </a:rPr>
              <a:t>[1] 3.056023</a:t>
            </a:r>
          </a:p>
        </p:txBody>
      </p:sp>
      <p:sp>
        <p:nvSpPr>
          <p:cNvPr id="4" name="Slide Number Placeholder 3">
            <a:extLst>
              <a:ext uri="{FF2B5EF4-FFF2-40B4-BE49-F238E27FC236}">
                <a16:creationId xmlns:a16="http://schemas.microsoft.com/office/drawing/2014/main" id="{DFFD2099-0A51-43E2-AC72-E2C51EC52C3A}"/>
              </a:ext>
            </a:extLst>
          </p:cNvPr>
          <p:cNvSpPr>
            <a:spLocks noGrp="1"/>
          </p:cNvSpPr>
          <p:nvPr>
            <p:ph type="sldNum" sz="quarter" idx="12"/>
          </p:nvPr>
        </p:nvSpPr>
        <p:spPr/>
        <p:txBody>
          <a:bodyPr/>
          <a:lstStyle/>
          <a:p>
            <a:fld id="{3A6A1FD8-DC5E-4118-B28D-026D064165E4}" type="slidenum">
              <a:rPr lang="en-US" smtClean="0"/>
              <a:t>24</a:t>
            </a:fld>
            <a:endParaRPr lang="en-US"/>
          </a:p>
        </p:txBody>
      </p:sp>
    </p:spTree>
    <p:extLst>
      <p:ext uri="{BB962C8B-B14F-4D97-AF65-F5344CB8AC3E}">
        <p14:creationId xmlns:p14="http://schemas.microsoft.com/office/powerpoint/2010/main" val="7888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r>
              <a:rPr lang="en-US" sz="2800" dirty="0"/>
              <a:t>Given the estimated standard deviation, what is the probability of observing a sample mean (n = 44) of 78.91 (the calculated sample mean) grams or less if the true (advertised) mean is 80 grams?</a:t>
            </a:r>
          </a:p>
          <a:p>
            <a:r>
              <a:rPr lang="en-US" sz="2800" dirty="0"/>
              <a:t>To answer this, you need to calculate the relevant test statistic:</a:t>
            </a:r>
          </a:p>
          <a:p>
            <a:endParaRPr lang="en-US" sz="2800" dirty="0"/>
          </a:p>
          <a:p>
            <a:endParaRPr lang="en-US" dirty="0"/>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dirty="0"/>
          </a:p>
        </p:txBody>
      </p:sp>
      <p:sp>
        <p:nvSpPr>
          <p:cNvPr id="5" name="Rectangle 4">
            <a:extLst>
              <a:ext uri="{FF2B5EF4-FFF2-40B4-BE49-F238E27FC236}">
                <a16:creationId xmlns:a16="http://schemas.microsoft.com/office/drawing/2014/main" id="{6EA64BC8-D29F-4F5B-9624-D8E318F856DF}"/>
              </a:ext>
            </a:extLst>
          </p:cNvPr>
          <p:cNvSpPr/>
          <p:nvPr/>
        </p:nvSpPr>
        <p:spPr>
          <a:xfrm>
            <a:off x="1881352" y="3657600"/>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F14482-6E6E-4BB4-B13E-0FF94CF7E427}"/>
              </a:ext>
            </a:extLst>
          </p:cNvPr>
          <p:cNvSpPr>
            <a:spLocks noGrp="1"/>
          </p:cNvSpPr>
          <p:nvPr>
            <p:ph type="sldNum" sz="quarter" idx="12"/>
          </p:nvPr>
        </p:nvSpPr>
        <p:spPr/>
        <p:txBody>
          <a:bodyPr/>
          <a:lstStyle/>
          <a:p>
            <a:fld id="{3A6A1FD8-DC5E-4118-B28D-026D064165E4}" type="slidenum">
              <a:rPr lang="en-US" smtClean="0"/>
              <a:t>25</a:t>
            </a:fld>
            <a:endParaRPr lang="en-US"/>
          </a:p>
        </p:txBody>
      </p:sp>
    </p:spTree>
    <p:extLst>
      <p:ext uri="{BB962C8B-B14F-4D97-AF65-F5344CB8AC3E}">
        <p14:creationId xmlns:p14="http://schemas.microsoft.com/office/powerpoint/2010/main" val="13825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352690" cy="5213131"/>
          </a:xfrm>
        </p:spPr>
        <p:txBody>
          <a:bodyPr/>
          <a:lstStyle/>
          <a:p>
            <a:pPr marL="1376363" indent="0">
              <a:buNone/>
            </a:pPr>
            <a:endParaRPr lang="en-US" sz="2400" b="1" dirty="0">
              <a:latin typeface="Courier New" panose="02070309020205020404" pitchFamily="49" charset="0"/>
              <a:cs typeface="Courier New" panose="02070309020205020404" pitchFamily="49" charset="0"/>
            </a:endParaRPr>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________________________________________</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sz="1200" dirty="0"/>
          </a:p>
          <a:p>
            <a:pPr marL="1376363" indent="0">
              <a:buNone/>
            </a:pPr>
            <a:endParaRPr lang="en-US" sz="20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&gt; snack.se &lt;- snack.sd / sqrt(n)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&gt; snack.se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[1] 0.4607128</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r>
              <a:rPr lang="en-US" sz="2800" dirty="0">
                <a:latin typeface="Courier New" panose="02070309020205020404" pitchFamily="49" charset="0"/>
                <a:cs typeface="Courier New" panose="02070309020205020404" pitchFamily="49" charset="0"/>
              </a:rPr>
              <a:t> &lt;- (mean(snacks)- 80) / snack.se</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endParaRPr lang="en-US" sz="28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[1] -2.364419</a:t>
            </a:r>
          </a:p>
          <a:p>
            <a:endParaRPr lang="en-US" dirty="0"/>
          </a:p>
        </p:txBody>
      </p:sp>
      <p:sp>
        <p:nvSpPr>
          <p:cNvPr id="4" name="Rectangle 3">
            <a:extLst>
              <a:ext uri="{FF2B5EF4-FFF2-40B4-BE49-F238E27FC236}">
                <a16:creationId xmlns:a16="http://schemas.microsoft.com/office/drawing/2014/main" id="{E1E402EE-8285-491D-83E9-88A71B999E37}"/>
              </a:ext>
            </a:extLst>
          </p:cNvPr>
          <p:cNvSpPr/>
          <p:nvPr/>
        </p:nvSpPr>
        <p:spPr>
          <a:xfrm>
            <a:off x="1828801" y="1345324"/>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38019C-072B-4A19-B988-32541EB01FCE}"/>
              </a:ext>
            </a:extLst>
          </p:cNvPr>
          <p:cNvSpPr>
            <a:spLocks noGrp="1"/>
          </p:cNvSpPr>
          <p:nvPr>
            <p:ph type="sldNum" sz="quarter" idx="12"/>
          </p:nvPr>
        </p:nvSpPr>
        <p:spPr/>
        <p:txBody>
          <a:bodyPr/>
          <a:lstStyle/>
          <a:p>
            <a:fld id="{3A6A1FD8-DC5E-4118-B28D-026D064165E4}" type="slidenum">
              <a:rPr lang="en-US" smtClean="0"/>
              <a:t>26</a:t>
            </a:fld>
            <a:endParaRPr lang="en-US"/>
          </a:p>
        </p:txBody>
      </p:sp>
    </p:spTree>
    <p:extLst>
      <p:ext uri="{BB962C8B-B14F-4D97-AF65-F5344CB8AC3E}">
        <p14:creationId xmlns:p14="http://schemas.microsoft.com/office/powerpoint/2010/main" val="41346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pPr marL="0" indent="0">
              <a:buNone/>
            </a:pPr>
            <a:r>
              <a:rPr lang="en-US" sz="2400" dirty="0">
                <a:latin typeface="Courier New" panose="02070309020205020404" pitchFamily="49" charset="0"/>
                <a:cs typeface="Courier New" panose="02070309020205020404" pitchFamily="49" charset="0"/>
              </a:rPr>
              <a:t># use the test statistic to calculate the p-value</a:t>
            </a:r>
          </a:p>
          <a:p>
            <a:pPr marL="0" indent="0">
              <a:buNone/>
            </a:pPr>
            <a:r>
              <a:rPr lang="en-US" sz="2400" dirty="0">
                <a:latin typeface="Courier New" panose="02070309020205020404" pitchFamily="49" charset="0"/>
                <a:cs typeface="Courier New" panose="02070309020205020404" pitchFamily="49" charset="0"/>
              </a:rPr>
              <a:t># with the </a:t>
            </a:r>
            <a:r>
              <a:rPr lang="en-US" sz="2400" dirty="0" err="1">
                <a:latin typeface="Courier New" panose="02070309020205020404" pitchFamily="49" charset="0"/>
                <a:cs typeface="Courier New" panose="02070309020205020404" pitchFamily="49" charset="0"/>
              </a:rPr>
              <a:t>pt</a:t>
            </a:r>
            <a:r>
              <a:rPr lang="en-US" sz="2400" dirty="0">
                <a:latin typeface="Courier New" panose="02070309020205020404" pitchFamily="49" charset="0"/>
                <a:cs typeface="Courier New" panose="02070309020205020404" pitchFamily="49" charset="0"/>
              </a:rPr>
              <a:t> function (use n − 1 degrees of freedom)</a:t>
            </a:r>
          </a:p>
          <a:p>
            <a:pPr marL="0" indent="0">
              <a:buNone/>
            </a:pPr>
            <a:r>
              <a:rPr lang="sv-SE" sz="2400" dirty="0">
                <a:latin typeface="Courier New" panose="02070309020205020404" pitchFamily="49" charset="0"/>
                <a:cs typeface="Courier New" panose="02070309020205020404" pitchFamily="49" charset="0"/>
              </a:rPr>
              <a:t>&gt; </a:t>
            </a:r>
            <a:r>
              <a:rPr lang="sv-SE" sz="2400" b="1" dirty="0">
                <a:latin typeface="Courier New" panose="02070309020205020404" pitchFamily="49" charset="0"/>
                <a:cs typeface="Courier New" panose="02070309020205020404" pitchFamily="49" charset="0"/>
              </a:rPr>
              <a:t>pt(snack.T,df=n-1)</a:t>
            </a:r>
          </a:p>
          <a:p>
            <a:pPr marL="0" indent="0">
              <a:buNone/>
            </a:pPr>
            <a:r>
              <a:rPr lang="sv-SE" sz="2400" dirty="0">
                <a:latin typeface="Courier New" panose="02070309020205020404" pitchFamily="49" charset="0"/>
                <a:cs typeface="Courier New" panose="02070309020205020404" pitchFamily="49" charset="0"/>
              </a:rPr>
              <a:t>[1] 0.01132175</a:t>
            </a:r>
          </a:p>
          <a:p>
            <a:pPr marL="0" indent="0">
              <a:buNone/>
            </a:pPr>
            <a:endParaRPr lang="en-US" sz="1200" dirty="0"/>
          </a:p>
          <a:p>
            <a:pPr indent="-342900"/>
            <a:r>
              <a:rPr lang="en-US" sz="3200" dirty="0"/>
              <a:t>This p-value is smaller than the predefined significance level of α = 0.05</a:t>
            </a:r>
          </a:p>
          <a:p>
            <a:pPr indent="-342900"/>
            <a:r>
              <a:rPr lang="en-US" sz="3200" dirty="0"/>
              <a:t>The manufacturer can conclude that there is sufficient evidence to reject the null hypothesis in favor of the alternative, suggesting the true value of μ is in fact less than 80 grams</a:t>
            </a:r>
          </a:p>
        </p:txBody>
      </p:sp>
      <p:sp>
        <p:nvSpPr>
          <p:cNvPr id="4" name="Slide Number Placeholder 3">
            <a:extLst>
              <a:ext uri="{FF2B5EF4-FFF2-40B4-BE49-F238E27FC236}">
                <a16:creationId xmlns:a16="http://schemas.microsoft.com/office/drawing/2014/main" id="{3E58270C-EDB1-48C1-8931-92E10A10B955}"/>
              </a:ext>
            </a:extLst>
          </p:cNvPr>
          <p:cNvSpPr>
            <a:spLocks noGrp="1"/>
          </p:cNvSpPr>
          <p:nvPr>
            <p:ph type="sldNum" sz="quarter" idx="12"/>
          </p:nvPr>
        </p:nvSpPr>
        <p:spPr/>
        <p:txBody>
          <a:bodyPr/>
          <a:lstStyle/>
          <a:p>
            <a:fld id="{3A6A1FD8-DC5E-4118-B28D-026D064165E4}" type="slidenum">
              <a:rPr lang="en-US" smtClean="0"/>
              <a:t>27</a:t>
            </a:fld>
            <a:endParaRPr lang="en-US"/>
          </a:p>
        </p:txBody>
      </p:sp>
    </p:spTree>
    <p:extLst>
      <p:ext uri="{BB962C8B-B14F-4D97-AF65-F5344CB8AC3E}">
        <p14:creationId xmlns:p14="http://schemas.microsoft.com/office/powerpoint/2010/main" val="385442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6F72-A98A-4E39-92DF-F175F2043077}"/>
              </a:ext>
            </a:extLst>
          </p:cNvPr>
          <p:cNvSpPr>
            <a:spLocks noGrp="1"/>
          </p:cNvSpPr>
          <p:nvPr>
            <p:ph type="title"/>
          </p:nvPr>
        </p:nvSpPr>
        <p:spPr>
          <a:xfrm>
            <a:off x="609600" y="75856"/>
            <a:ext cx="10160000" cy="976093"/>
          </a:xfrm>
        </p:spPr>
        <p:txBody>
          <a:bodyPr/>
          <a:lstStyle/>
          <a:p>
            <a:r>
              <a:rPr lang="en-US" dirty="0"/>
              <a:t>t-Distribution</a:t>
            </a:r>
          </a:p>
        </p:txBody>
      </p:sp>
      <p:sp>
        <p:nvSpPr>
          <p:cNvPr id="3" name="Content Placeholder 2">
            <a:extLst>
              <a:ext uri="{FF2B5EF4-FFF2-40B4-BE49-F238E27FC236}">
                <a16:creationId xmlns:a16="http://schemas.microsoft.com/office/drawing/2014/main" id="{35AD74DD-51AD-4570-BC93-B92AABC77E61}"/>
              </a:ext>
            </a:extLst>
          </p:cNvPr>
          <p:cNvSpPr>
            <a:spLocks noGrp="1"/>
          </p:cNvSpPr>
          <p:nvPr>
            <p:ph idx="1"/>
          </p:nvPr>
        </p:nvSpPr>
        <p:spPr>
          <a:xfrm>
            <a:off x="609600" y="1051949"/>
            <a:ext cx="10160000" cy="5425051"/>
          </a:xfrm>
        </p:spPr>
        <p:txBody>
          <a:bodyPr/>
          <a:lstStyle/>
          <a:p>
            <a:r>
              <a:rPr lang="en-US" sz="2400" dirty="0"/>
              <a:t>A </a:t>
            </a:r>
            <a:r>
              <a:rPr lang="en-US" sz="2400" u="sng" dirty="0"/>
              <a:t>t-distribution</a:t>
            </a:r>
            <a:r>
              <a:rPr lang="en-US" sz="2400" dirty="0"/>
              <a:t> is any member of a family of continuous probability distributions that arises when estimating the mean of a normally distributed population in situations where the </a:t>
            </a:r>
            <a:r>
              <a:rPr lang="en-US" sz="2400" u="sng" dirty="0"/>
              <a:t>sample size is small</a:t>
            </a:r>
            <a:r>
              <a:rPr lang="en-US" sz="2400" dirty="0"/>
              <a:t> and the </a:t>
            </a:r>
            <a:r>
              <a:rPr lang="en-US" sz="2400" u="sng" dirty="0"/>
              <a:t>population standard deviation is unknown</a:t>
            </a:r>
            <a:endParaRPr lang="en-US" sz="2400" dirty="0"/>
          </a:p>
          <a:p>
            <a:pPr lvl="1"/>
            <a:r>
              <a:rPr lang="en-US" sz="2200" dirty="0"/>
              <a:t>Developed by William Sealy </a:t>
            </a:r>
            <a:r>
              <a:rPr lang="en-US" sz="2200" dirty="0" err="1"/>
              <a:t>Gosset</a:t>
            </a:r>
            <a:r>
              <a:rPr lang="en-US" sz="2200" dirty="0"/>
              <a:t> under the pseudonym </a:t>
            </a:r>
            <a:r>
              <a:rPr lang="en-US" sz="2200" dirty="0">
                <a:hlinkClick r:id="rId2"/>
              </a:rPr>
              <a:t>Student</a:t>
            </a:r>
            <a:endParaRPr lang="en-US" sz="2200" dirty="0"/>
          </a:p>
          <a:p>
            <a:pPr lvl="1"/>
            <a:r>
              <a:rPr lang="en-US" sz="2200" dirty="0"/>
              <a:t>The t-distribution is symmetric and bell-shaped,</a:t>
            </a:r>
            <a:br>
              <a:rPr lang="en-US" sz="2200" dirty="0"/>
            </a:br>
            <a:r>
              <a:rPr lang="en-US" sz="2200" dirty="0"/>
              <a:t>like the normal distribution, but has "heavier" tails</a:t>
            </a:r>
          </a:p>
        </p:txBody>
      </p:sp>
      <p:sp>
        <p:nvSpPr>
          <p:cNvPr id="4" name="Slide Number Placeholder 3">
            <a:extLst>
              <a:ext uri="{FF2B5EF4-FFF2-40B4-BE49-F238E27FC236}">
                <a16:creationId xmlns:a16="http://schemas.microsoft.com/office/drawing/2014/main" id="{AF6813B5-410D-4AA7-82AA-20785CF3B632}"/>
              </a:ext>
            </a:extLst>
          </p:cNvPr>
          <p:cNvSpPr>
            <a:spLocks noGrp="1"/>
          </p:cNvSpPr>
          <p:nvPr>
            <p:ph type="sldNum" sz="quarter" idx="12"/>
          </p:nvPr>
        </p:nvSpPr>
        <p:spPr/>
        <p:txBody>
          <a:bodyPr/>
          <a:lstStyle/>
          <a:p>
            <a:fld id="{4FE1A042-55E0-4FEE-A3E3-0291800935DF}" type="slidenum">
              <a:rPr lang="en-US" smtClean="0"/>
              <a:t>28</a:t>
            </a:fld>
            <a:endParaRPr lang="en-US"/>
          </a:p>
        </p:txBody>
      </p:sp>
      <p:pic>
        <p:nvPicPr>
          <p:cNvPr id="6" name="Picture 2" descr="1df">
            <a:extLst>
              <a:ext uri="{FF2B5EF4-FFF2-40B4-BE49-F238E27FC236}">
                <a16:creationId xmlns:a16="http://schemas.microsoft.com/office/drawing/2014/main" id="{631C2091-55F3-463F-8ACF-A7F1F973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05" y="3749040"/>
            <a:ext cx="3108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E4682-BBF4-4042-9F27-734A805F5087}"/>
              </a:ext>
            </a:extLst>
          </p:cNvPr>
          <p:cNvSpPr txBox="1"/>
          <p:nvPr/>
        </p:nvSpPr>
        <p:spPr>
          <a:xfrm>
            <a:off x="2616360" y="4642862"/>
            <a:ext cx="3595254" cy="830997"/>
          </a:xfrm>
          <a:prstGeom prst="rect">
            <a:avLst/>
          </a:prstGeom>
          <a:noFill/>
          <a:ln>
            <a:solidFill>
              <a:schemeClr val="tx1"/>
            </a:solidFill>
          </a:ln>
        </p:spPr>
        <p:txBody>
          <a:bodyPr wrap="square" rtlCol="0">
            <a:spAutoFit/>
          </a:bodyPr>
          <a:lstStyle/>
          <a:p>
            <a:r>
              <a:rPr lang="en-US" sz="2400" dirty="0"/>
              <a:t>t-distribution (red)</a:t>
            </a:r>
            <a:br>
              <a:rPr lang="en-US" sz="2400" dirty="0"/>
            </a:br>
            <a:r>
              <a:rPr lang="en-US" sz="2400" dirty="0"/>
              <a:t>normal distribution (blue)</a:t>
            </a:r>
          </a:p>
        </p:txBody>
      </p:sp>
    </p:spTree>
    <p:extLst>
      <p:ext uri="{BB962C8B-B14F-4D97-AF65-F5344CB8AC3E}">
        <p14:creationId xmlns:p14="http://schemas.microsoft.com/office/powerpoint/2010/main" val="1308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3" name="Content Placeholder 2">
            <a:extLst>
              <a:ext uri="{FF2B5EF4-FFF2-40B4-BE49-F238E27FC236}">
                <a16:creationId xmlns:a16="http://schemas.microsoft.com/office/drawing/2014/main" id="{DED90957-AF96-4D57-9883-5219E59BAC96}"/>
              </a:ext>
            </a:extLst>
          </p:cNvPr>
          <p:cNvSpPr>
            <a:spLocks noGrp="1"/>
          </p:cNvSpPr>
          <p:nvPr>
            <p:ph idx="1"/>
          </p:nvPr>
        </p:nvSpPr>
        <p:spPr>
          <a:xfrm>
            <a:off x="609600" y="1145629"/>
            <a:ext cx="10160000" cy="5331372"/>
          </a:xfrm>
        </p:spPr>
        <p:txBody>
          <a:bodyPr/>
          <a:lstStyle/>
          <a:p>
            <a:r>
              <a:rPr lang="en-US" sz="3200" dirty="0"/>
              <a:t>Student's t-test compares two samples to determine if they are different using the means of both samples</a:t>
            </a:r>
          </a:p>
          <a:p>
            <a:pPr lvl="1"/>
            <a:r>
              <a:rPr lang="en-US" sz="2800" dirty="0"/>
              <a:t>goal is evidence of a significant difference between population means (2-sample t) or between the population mean and a hypothesized value (1-sample t)</a:t>
            </a:r>
          </a:p>
          <a:p>
            <a:pPr lvl="1"/>
            <a:r>
              <a:rPr lang="en-US" sz="2800" dirty="0"/>
              <a:t>t-value measures the size of the difference relative to the variation in your sample data</a:t>
            </a:r>
          </a:p>
          <a:p>
            <a:pPr lvl="1"/>
            <a:r>
              <a:rPr lang="en-US" sz="2800" dirty="0" err="1"/>
              <a:t>t.test</a:t>
            </a:r>
            <a:r>
              <a:rPr lang="en-US" sz="2800" dirty="0"/>
              <a:t>() is another (simpler) way to calculate a confidence interval</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29</a:t>
            </a:fld>
            <a:endParaRPr lang="en-US"/>
          </a:p>
        </p:txBody>
      </p:sp>
    </p:spTree>
    <p:extLst>
      <p:ext uri="{BB962C8B-B14F-4D97-AF65-F5344CB8AC3E}">
        <p14:creationId xmlns:p14="http://schemas.microsoft.com/office/powerpoint/2010/main" val="18114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3EA-B608-4CFC-BDF4-3944022A1894}"/>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Sampling Distributions</a:t>
            </a:r>
          </a:p>
        </p:txBody>
      </p:sp>
      <p:sp>
        <p:nvSpPr>
          <p:cNvPr id="3" name="Text Placeholder 2">
            <a:extLst>
              <a:ext uri="{FF2B5EF4-FFF2-40B4-BE49-F238E27FC236}">
                <a16:creationId xmlns:a16="http://schemas.microsoft.com/office/drawing/2014/main" id="{2ED51A17-AE07-4E7B-A27A-3AEB552C1398}"/>
              </a:ext>
            </a:extLst>
          </p:cNvPr>
          <p:cNvSpPr>
            <a:spLocks noGrp="1"/>
          </p:cNvSpPr>
          <p:nvPr>
            <p:ph type="body" idx="1"/>
          </p:nvPr>
        </p:nvSpPr>
        <p:spPr/>
        <p:txBody>
          <a:bodyPr>
            <a:normAutofit/>
          </a:bodyPr>
          <a:lstStyle/>
          <a:p>
            <a:r>
              <a:rPr lang="en-US" sz="2400" dirty="0"/>
              <a:t>A </a:t>
            </a:r>
            <a:r>
              <a:rPr lang="en-US" sz="2400" u="sng" dirty="0"/>
              <a:t>sampling</a:t>
            </a:r>
            <a:r>
              <a:rPr lang="en-US" sz="2400" dirty="0"/>
              <a:t> </a:t>
            </a:r>
            <a:r>
              <a:rPr lang="en-US" sz="2400" u="sng" dirty="0"/>
              <a:t>distribution</a:t>
            </a:r>
            <a:r>
              <a:rPr lang="en-US" sz="2400" dirty="0"/>
              <a:t> is a probability distribution that accounts for variability when population parameters are estimated using sample statistics.</a:t>
            </a:r>
          </a:p>
          <a:p>
            <a:pPr lvl="1"/>
            <a:r>
              <a:rPr lang="en-US" sz="2200" dirty="0"/>
              <a:t>Modeling variability in an estimated sample statistic is a key part of many statistical analyses.</a:t>
            </a:r>
          </a:p>
          <a:p>
            <a:r>
              <a:rPr lang="en-US" sz="2400" dirty="0"/>
              <a:t>The sampling mean (X̅, or "X-bar") is calculated using a smaller number of observations, so variability can decrease compared to a population mean.</a:t>
            </a:r>
          </a:p>
          <a:p>
            <a:r>
              <a:rPr lang="en-US" sz="2400" dirty="0"/>
              <a:t>The sampling standard deviation is referred to as the </a:t>
            </a:r>
            <a:r>
              <a:rPr lang="en-US" sz="2400" u="sng" dirty="0"/>
              <a:t>standard</a:t>
            </a:r>
            <a:r>
              <a:rPr lang="en-US" sz="2400" dirty="0"/>
              <a:t> </a:t>
            </a:r>
            <a:r>
              <a:rPr lang="en-US" sz="2400" u="sng" dirty="0"/>
              <a:t>error</a:t>
            </a:r>
            <a:r>
              <a:rPr lang="en-US" sz="2400" dirty="0"/>
              <a:t>, (</a:t>
            </a:r>
            <a:r>
              <a:rPr lang="el-GR" sz="2400" dirty="0"/>
              <a:t>σ</a:t>
            </a:r>
            <a:r>
              <a:rPr lang="en-US" sz="2400" baseline="-25000" dirty="0"/>
              <a:t>X̅ </a:t>
            </a:r>
            <a:r>
              <a:rPr lang="en-US" sz="2400" dirty="0"/>
              <a:t>, or sigma-X-bar") reflecting the fact that the probabilities are calculated from a sample.</a:t>
            </a:r>
          </a:p>
          <a:p>
            <a:r>
              <a:rPr lang="en-US" sz="2400" dirty="0"/>
              <a:t>The formulas for sampling distributions depend upon the probability distributions that generated the raw data, availability of measures of the population mean and standard deviation, and the size of the sample itself.</a:t>
            </a:r>
          </a:p>
        </p:txBody>
      </p:sp>
      <p:sp>
        <p:nvSpPr>
          <p:cNvPr id="4" name="Slide Number Placeholder 3">
            <a:extLst>
              <a:ext uri="{FF2B5EF4-FFF2-40B4-BE49-F238E27FC236}">
                <a16:creationId xmlns:a16="http://schemas.microsoft.com/office/drawing/2014/main" id="{08A917E0-09C4-479D-B99B-A9052115570A}"/>
              </a:ext>
            </a:extLst>
          </p:cNvPr>
          <p:cNvSpPr>
            <a:spLocks noGrp="1"/>
          </p:cNvSpPr>
          <p:nvPr>
            <p:ph type="sldNum" sz="quarter" idx="12"/>
          </p:nvPr>
        </p:nvSpPr>
        <p:spPr/>
        <p:txBody>
          <a:bodyPr/>
          <a:lstStyle/>
          <a:p>
            <a:fld id="{3A6A1FD8-DC5E-4118-B28D-026D064165E4}" type="slidenum">
              <a:rPr lang="en-US" smtClean="0"/>
              <a:t>3</a:t>
            </a:fld>
            <a:endParaRPr lang="en-US"/>
          </a:p>
        </p:txBody>
      </p:sp>
    </p:spTree>
    <p:extLst>
      <p:ext uri="{BB962C8B-B14F-4D97-AF65-F5344CB8AC3E}">
        <p14:creationId xmlns:p14="http://schemas.microsoft.com/office/powerpoint/2010/main" val="3559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30</a:t>
            </a:fld>
            <a:endParaRPr lang="en-US"/>
          </a:p>
        </p:txBody>
      </p:sp>
      <p:sp>
        <p:nvSpPr>
          <p:cNvPr id="6" name="Rectangle 5">
            <a:extLst>
              <a:ext uri="{FF2B5EF4-FFF2-40B4-BE49-F238E27FC236}">
                <a16:creationId xmlns:a16="http://schemas.microsoft.com/office/drawing/2014/main" id="{78AE626A-10D1-4F90-8D67-7543DAB3A680}"/>
              </a:ext>
            </a:extLst>
          </p:cNvPr>
          <p:cNvSpPr/>
          <p:nvPr/>
        </p:nvSpPr>
        <p:spPr>
          <a:xfrm>
            <a:off x="816283" y="1278220"/>
            <a:ext cx="8916296" cy="1538883"/>
          </a:xfrm>
          <a:prstGeom prst="rect">
            <a:avLst/>
          </a:prstGeom>
        </p:spPr>
        <p:txBody>
          <a:bodyPr wrap="square">
            <a:spAutoFit/>
          </a:bodyPr>
          <a:lstStyle/>
          <a:p>
            <a:r>
              <a:rPr lang="en-US" sz="2000" b="1" dirty="0"/>
              <a:t>Usage:  </a:t>
            </a:r>
            <a:r>
              <a:rPr lang="en-US" sz="2000" b="1" dirty="0" err="1"/>
              <a:t>t.test</a:t>
            </a:r>
            <a:r>
              <a:rPr lang="en-US" sz="2000" b="1" dirty="0"/>
              <a:t>(x, ...)</a:t>
            </a:r>
          </a:p>
          <a:p>
            <a:endParaRPr lang="en-US" sz="1400" dirty="0"/>
          </a:p>
          <a:p>
            <a:r>
              <a:rPr lang="en-US" sz="2000" dirty="0" err="1"/>
              <a:t>t.test</a:t>
            </a:r>
            <a:r>
              <a:rPr lang="en-US" sz="2000" dirty="0"/>
              <a:t>(x, y = NULL, alternative = c("</a:t>
            </a:r>
            <a:r>
              <a:rPr lang="en-US" sz="2000" dirty="0" err="1"/>
              <a:t>two.sided</a:t>
            </a:r>
            <a:r>
              <a:rPr lang="en-US" sz="2000" dirty="0"/>
              <a:t>", "less", "greater"),</a:t>
            </a:r>
          </a:p>
          <a:p>
            <a:r>
              <a:rPr lang="en-US" sz="2000" dirty="0"/>
              <a:t>          mu = 0, paired = FALSE, </a:t>
            </a:r>
            <a:r>
              <a:rPr lang="en-US" sz="2000" dirty="0" err="1"/>
              <a:t>var.equal</a:t>
            </a:r>
            <a:r>
              <a:rPr lang="en-US" sz="2000" dirty="0"/>
              <a:t> = FALSE,</a:t>
            </a:r>
          </a:p>
          <a:p>
            <a:r>
              <a:rPr lang="en-US" sz="2000" dirty="0"/>
              <a:t>          </a:t>
            </a:r>
            <a:r>
              <a:rPr lang="en-US" sz="2000" dirty="0" err="1"/>
              <a:t>conf.level</a:t>
            </a:r>
            <a:r>
              <a:rPr lang="en-US" sz="2000" dirty="0"/>
              <a:t> = 0.95, ...)</a:t>
            </a:r>
          </a:p>
        </p:txBody>
      </p:sp>
      <p:sp>
        <p:nvSpPr>
          <p:cNvPr id="7" name="Rectangle 6">
            <a:extLst>
              <a:ext uri="{FF2B5EF4-FFF2-40B4-BE49-F238E27FC236}">
                <a16:creationId xmlns:a16="http://schemas.microsoft.com/office/drawing/2014/main" id="{EF821D1C-F4AF-437A-9BBC-F2EF0329058B}"/>
              </a:ext>
            </a:extLst>
          </p:cNvPr>
          <p:cNvSpPr/>
          <p:nvPr/>
        </p:nvSpPr>
        <p:spPr>
          <a:xfrm>
            <a:off x="816282" y="2949695"/>
            <a:ext cx="9953317" cy="3416320"/>
          </a:xfrm>
          <a:prstGeom prst="rect">
            <a:avLst/>
          </a:prstGeom>
        </p:spPr>
        <p:txBody>
          <a:bodyPr wrap="square">
            <a:spAutoFit/>
          </a:bodyPr>
          <a:lstStyle/>
          <a:p>
            <a:r>
              <a:rPr lang="en-US" b="1" u="sng" dirty="0"/>
              <a:t>Arguments</a:t>
            </a:r>
          </a:p>
          <a:p>
            <a:r>
              <a:rPr lang="en-US" dirty="0"/>
              <a:t>x		a (non-empty) numeric vector of data values.</a:t>
            </a:r>
          </a:p>
          <a:p>
            <a:r>
              <a:rPr lang="en-US" dirty="0"/>
              <a:t>y		an optional (non-empty) numeric vector of data values.</a:t>
            </a:r>
          </a:p>
          <a:p>
            <a:r>
              <a:rPr lang="en-US" dirty="0"/>
              <a:t>alternative	a character string specifying the alternative hypothesis, must be one of "</a:t>
            </a:r>
            <a:r>
              <a:rPr lang="en-US" dirty="0" err="1"/>
              <a:t>two.sided</a:t>
            </a:r>
            <a:r>
              <a:rPr lang="en-US" dirty="0"/>
              <a:t>" </a:t>
            </a:r>
            <a:br>
              <a:rPr lang="en-US" dirty="0"/>
            </a:br>
            <a:r>
              <a:rPr lang="en-US" dirty="0"/>
              <a:t>                                  (default), "greater" or "less". You can specify just the initial letter.</a:t>
            </a:r>
          </a:p>
          <a:p>
            <a:r>
              <a:rPr lang="en-US" dirty="0"/>
              <a:t>mu		a number indicating the true value of the mean (or difference in means if you are </a:t>
            </a:r>
            <a:br>
              <a:rPr lang="en-US" dirty="0"/>
            </a:br>
            <a:r>
              <a:rPr lang="en-US" dirty="0"/>
              <a:t>                                   performing a two sample test).</a:t>
            </a:r>
          </a:p>
          <a:p>
            <a:r>
              <a:rPr lang="en-US" dirty="0"/>
              <a:t>paired		a logical indicating whether you want a paired t-test.</a:t>
            </a:r>
          </a:p>
          <a:p>
            <a:r>
              <a:rPr lang="en-US" dirty="0" err="1"/>
              <a:t>var.equal</a:t>
            </a:r>
            <a:r>
              <a:rPr lang="en-US" dirty="0"/>
              <a:t>		a logical variable indicating whether to treat the two variances as being equal. If </a:t>
            </a:r>
            <a:br>
              <a:rPr lang="en-US" dirty="0"/>
            </a:br>
            <a:r>
              <a:rPr lang="en-US" dirty="0"/>
              <a:t>                                  TRUE then the pooled variance is used to estimate the variance otherwise the Welch </a:t>
            </a:r>
            <a:br>
              <a:rPr lang="en-US" dirty="0"/>
            </a:br>
            <a:r>
              <a:rPr lang="en-US" dirty="0"/>
              <a:t>                                  (or Satterthwaite) approximation to the degrees of freedom is used.</a:t>
            </a:r>
          </a:p>
          <a:p>
            <a:r>
              <a:rPr lang="en-US" dirty="0" err="1"/>
              <a:t>conf.level</a:t>
            </a:r>
            <a:r>
              <a:rPr lang="en-US" dirty="0"/>
              <a:t>		confidence level of the interval</a:t>
            </a:r>
          </a:p>
        </p:txBody>
      </p:sp>
    </p:spTree>
    <p:extLst>
      <p:ext uri="{BB962C8B-B14F-4D97-AF65-F5344CB8AC3E}">
        <p14:creationId xmlns:p14="http://schemas.microsoft.com/office/powerpoint/2010/main" val="228485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B17-22E6-454A-8AFF-AA801238368A}"/>
              </a:ext>
            </a:extLst>
          </p:cNvPr>
          <p:cNvSpPr>
            <a:spLocks noGrp="1"/>
          </p:cNvSpPr>
          <p:nvPr>
            <p:ph type="title"/>
          </p:nvPr>
        </p:nvSpPr>
        <p:spPr>
          <a:xfrm>
            <a:off x="609600" y="138550"/>
            <a:ext cx="10160000" cy="827800"/>
          </a:xfrm>
        </p:spPr>
        <p:txBody>
          <a:bodyPr/>
          <a:lstStyle/>
          <a:p>
            <a:r>
              <a:rPr lang="en-US" dirty="0" err="1"/>
              <a:t>t.test</a:t>
            </a:r>
            <a:r>
              <a:rPr lang="en-US" dirty="0"/>
              <a:t>() Example</a:t>
            </a:r>
          </a:p>
        </p:txBody>
      </p:sp>
      <p:sp>
        <p:nvSpPr>
          <p:cNvPr id="3" name="Content Placeholder 2">
            <a:extLst>
              <a:ext uri="{FF2B5EF4-FFF2-40B4-BE49-F238E27FC236}">
                <a16:creationId xmlns:a16="http://schemas.microsoft.com/office/drawing/2014/main" id="{6B275880-F5CC-4A79-A024-83EAB39E3E04}"/>
              </a:ext>
            </a:extLst>
          </p:cNvPr>
          <p:cNvSpPr>
            <a:spLocks noGrp="1"/>
          </p:cNvSpPr>
          <p:nvPr>
            <p:ph idx="1"/>
          </p:nvPr>
        </p:nvSpPr>
        <p:spPr>
          <a:xfrm>
            <a:off x="609600" y="1208690"/>
            <a:ext cx="10160000" cy="5268310"/>
          </a:xfrm>
        </p:spPr>
        <p:txBody>
          <a:bodyPr>
            <a:normAutofit fontScale="92500" lnSpcReduction="20000"/>
          </a:bodyPr>
          <a:lstStyle/>
          <a:p>
            <a:pPr marL="114300" indent="0">
              <a:buNone/>
            </a:pPr>
            <a:r>
              <a:rPr lang="en-US" dirty="0"/>
              <a:t>&gt; data2</a:t>
            </a:r>
          </a:p>
          <a:p>
            <a:pPr marL="114300" indent="0">
              <a:buNone/>
            </a:pPr>
            <a:r>
              <a:rPr lang="en-US" dirty="0"/>
              <a:t> [1] 3 5 7 5 3 2 6 8 5 6 9 4 5 7 3 4</a:t>
            </a:r>
          </a:p>
          <a:p>
            <a:pPr marL="114300" indent="0">
              <a:buNone/>
            </a:pPr>
            <a:r>
              <a:rPr lang="en-US" dirty="0"/>
              <a:t>&gt; data3</a:t>
            </a:r>
          </a:p>
          <a:p>
            <a:pPr marL="114300" indent="0">
              <a:buNone/>
            </a:pPr>
            <a:r>
              <a:rPr lang="en-US" dirty="0"/>
              <a:t> [1]  6  7  8  7  6  3  8  9 10  7  6  9</a:t>
            </a:r>
          </a:p>
          <a:p>
            <a:pPr marL="114300" indent="0">
              <a:buNone/>
            </a:pPr>
            <a:r>
              <a:rPr lang="en-US" dirty="0"/>
              <a:t>&gt; </a:t>
            </a:r>
            <a:r>
              <a:rPr lang="en-US" dirty="0" err="1"/>
              <a:t>t.test</a:t>
            </a:r>
            <a:r>
              <a:rPr lang="en-US" dirty="0"/>
              <a:t>(data2,data3)</a:t>
            </a:r>
          </a:p>
          <a:p>
            <a:pPr marL="114300" indent="0">
              <a:buNone/>
            </a:pPr>
            <a:endParaRPr lang="en-US" dirty="0"/>
          </a:p>
          <a:p>
            <a:pPr marL="114300" indent="0">
              <a:buNone/>
            </a:pPr>
            <a:r>
              <a:rPr lang="en-US" dirty="0"/>
              <a:t>	Welch Two Sample t-test</a:t>
            </a:r>
          </a:p>
          <a:p>
            <a:pPr marL="114300" indent="0">
              <a:buNone/>
            </a:pPr>
            <a:endParaRPr lang="en-US" dirty="0"/>
          </a:p>
          <a:p>
            <a:pPr marL="114300" indent="0">
              <a:buNone/>
            </a:pPr>
            <a:r>
              <a:rPr lang="en-US" dirty="0"/>
              <a:t>data:  data2 and data3</a:t>
            </a:r>
          </a:p>
          <a:p>
            <a:pPr marL="114300" indent="0">
              <a:buNone/>
            </a:pPr>
            <a:r>
              <a:rPr lang="en-US" dirty="0"/>
              <a:t>t = -2.8151, df = 24.564, p-value = 0.009462</a:t>
            </a:r>
          </a:p>
          <a:p>
            <a:pPr marL="114300" indent="0">
              <a:buNone/>
            </a:pPr>
            <a:r>
              <a:rPr lang="en-US" b="1" dirty="0"/>
              <a:t>alternative hypothesis: true difference in means is not equal to 0</a:t>
            </a:r>
          </a:p>
          <a:p>
            <a:pPr marL="114300" indent="0">
              <a:buNone/>
            </a:pPr>
            <a:r>
              <a:rPr lang="en-US" dirty="0"/>
              <a:t>95 percent confidence interval:</a:t>
            </a:r>
          </a:p>
          <a:p>
            <a:pPr marL="114300" indent="0">
              <a:buNone/>
            </a:pPr>
            <a:r>
              <a:rPr lang="en-US" dirty="0"/>
              <a:t> -3.5366789 -0.5466544</a:t>
            </a:r>
          </a:p>
          <a:p>
            <a:pPr marL="114300" indent="0">
              <a:buNone/>
            </a:pPr>
            <a:r>
              <a:rPr lang="en-US" dirty="0"/>
              <a:t>sample estimates:</a:t>
            </a:r>
          </a:p>
          <a:p>
            <a:pPr marL="114300" indent="0">
              <a:buNone/>
            </a:pPr>
            <a:r>
              <a:rPr lang="en-US" dirty="0"/>
              <a:t>mean of x  mean of y </a:t>
            </a:r>
          </a:p>
          <a:p>
            <a:pPr marL="114300" indent="0">
              <a:buNone/>
            </a:pPr>
            <a:r>
              <a:rPr lang="en-US" dirty="0"/>
              <a:t> 5.125000  7.166667 </a:t>
            </a:r>
          </a:p>
        </p:txBody>
      </p:sp>
      <p:sp>
        <p:nvSpPr>
          <p:cNvPr id="4" name="Slide Number Placeholder 3">
            <a:extLst>
              <a:ext uri="{FF2B5EF4-FFF2-40B4-BE49-F238E27FC236}">
                <a16:creationId xmlns:a16="http://schemas.microsoft.com/office/drawing/2014/main" id="{7AD5175E-CD58-400E-A7B3-57A77ACF966E}"/>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5" name="Callout: Line with Accent Bar 4">
            <a:extLst>
              <a:ext uri="{FF2B5EF4-FFF2-40B4-BE49-F238E27FC236}">
                <a16:creationId xmlns:a16="http://schemas.microsoft.com/office/drawing/2014/main" id="{414D7FF0-D08B-4A48-9AF5-61B15E3328B8}"/>
              </a:ext>
            </a:extLst>
          </p:cNvPr>
          <p:cNvSpPr/>
          <p:nvPr/>
        </p:nvSpPr>
        <p:spPr>
          <a:xfrm>
            <a:off x="8146194" y="3178246"/>
            <a:ext cx="2477729" cy="1710813"/>
          </a:xfrm>
          <a:prstGeom prst="accentCallout1">
            <a:avLst>
              <a:gd name="adj1" fmla="val 18750"/>
              <a:gd name="adj2" fmla="val -8333"/>
              <a:gd name="adj3" fmla="val 48173"/>
              <a:gd name="adj4" fmla="val -195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degrees of freedom (df): estimate values of unknown population parameters, and calculates the variability of the estimates. Determined by the number of observations in sample. As df increases, distribution becomes more tightly clustered around the central value</a:t>
            </a:r>
          </a:p>
        </p:txBody>
      </p:sp>
      <p:sp>
        <p:nvSpPr>
          <p:cNvPr id="6" name="Callout: Line with Accent Bar 5">
            <a:extLst>
              <a:ext uri="{FF2B5EF4-FFF2-40B4-BE49-F238E27FC236}">
                <a16:creationId xmlns:a16="http://schemas.microsoft.com/office/drawing/2014/main" id="{47C89AE9-A50E-44C2-8D28-64C08E1A635D}"/>
              </a:ext>
            </a:extLst>
          </p:cNvPr>
          <p:cNvSpPr/>
          <p:nvPr/>
        </p:nvSpPr>
        <p:spPr>
          <a:xfrm>
            <a:off x="8146194" y="5708766"/>
            <a:ext cx="2477729" cy="563510"/>
          </a:xfrm>
          <a:prstGeom prst="accentCallout1">
            <a:avLst>
              <a:gd name="adj1" fmla="val 18750"/>
              <a:gd name="adj2" fmla="val -8333"/>
              <a:gd name="adj3" fmla="val -173451"/>
              <a:gd name="adj4" fmla="val -162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confidence interval: expected interval  (difference of means) for sample obtained 95% of the time</a:t>
            </a:r>
          </a:p>
        </p:txBody>
      </p:sp>
      <p:sp>
        <p:nvSpPr>
          <p:cNvPr id="8" name="Callout: Line with Accent Bar 7">
            <a:extLst>
              <a:ext uri="{FF2B5EF4-FFF2-40B4-BE49-F238E27FC236}">
                <a16:creationId xmlns:a16="http://schemas.microsoft.com/office/drawing/2014/main" id="{B9B5ACE7-2AB6-4B15-BE29-CA85F45D1CFF}"/>
              </a:ext>
            </a:extLst>
          </p:cNvPr>
          <p:cNvSpPr/>
          <p:nvPr/>
        </p:nvSpPr>
        <p:spPr>
          <a:xfrm>
            <a:off x="8146194" y="1208690"/>
            <a:ext cx="2477729" cy="1834022"/>
          </a:xfrm>
          <a:prstGeom prst="accentCallout1">
            <a:avLst>
              <a:gd name="adj1" fmla="val 18750"/>
              <a:gd name="adj2" fmla="val -8333"/>
              <a:gd name="adj3" fmla="val 152482"/>
              <a:gd name="adj4" fmla="val -2492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t-value measures the size of the difference relative to the variation in sample data. The greater the magnitude of t (either positive or negative), the greater the evidence against the null hypothesis that there is no significant difference. The closer t is to 0, the more likely there isn't a significant difference.</a:t>
            </a:r>
          </a:p>
        </p:txBody>
      </p:sp>
      <p:sp>
        <p:nvSpPr>
          <p:cNvPr id="10" name="Callout: Line with Accent Bar 9">
            <a:extLst>
              <a:ext uri="{FF2B5EF4-FFF2-40B4-BE49-F238E27FC236}">
                <a16:creationId xmlns:a16="http://schemas.microsoft.com/office/drawing/2014/main" id="{AB74EA7D-4796-4FF3-BD5E-7B8E95E28C86}"/>
              </a:ext>
            </a:extLst>
          </p:cNvPr>
          <p:cNvSpPr/>
          <p:nvPr/>
        </p:nvSpPr>
        <p:spPr>
          <a:xfrm>
            <a:off x="8146194" y="5024593"/>
            <a:ext cx="2477729" cy="548640"/>
          </a:xfrm>
          <a:prstGeom prst="accentCallout1">
            <a:avLst>
              <a:gd name="adj1" fmla="val 18750"/>
              <a:gd name="adj2" fmla="val -8333"/>
              <a:gd name="adj3" fmla="val -152017"/>
              <a:gd name="adj4" fmla="val -1630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p-value &lt; 0.05: reject null hypothesis</a:t>
            </a:r>
          </a:p>
        </p:txBody>
      </p:sp>
    </p:spTree>
    <p:extLst>
      <p:ext uri="{BB962C8B-B14F-4D97-AF65-F5344CB8AC3E}">
        <p14:creationId xmlns:p14="http://schemas.microsoft.com/office/powerpoint/2010/main" val="412495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08691"/>
            <a:ext cx="10160000" cy="5268310"/>
          </a:xfrm>
        </p:spPr>
        <p:txBody>
          <a:bodyPr/>
          <a:lstStyle/>
          <a:p>
            <a:r>
              <a:rPr lang="en-US" sz="2400" dirty="0"/>
              <a:t>It's Friday night and you want to watch a movie. There are three movies that caught your eye, but you're not really sure if they're good or not.</a:t>
            </a:r>
          </a:p>
          <a:p>
            <a:pPr lvl="1"/>
            <a:r>
              <a:rPr lang="en-US" sz="2400" dirty="0"/>
              <a:t>In this modern day and age, you're that kind of person that still relies on family and friends for recommendations. So, you ask them to rate those movies and get ready to crunch the data.</a:t>
            </a:r>
          </a:p>
          <a:p>
            <a:endParaRPr lang="en-US"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1638145"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 4.5</a:t>
            </a:r>
          </a:p>
          <a:p>
            <a:pPr algn="ctr"/>
            <a:r>
              <a:rPr lang="en-US" sz="1400" dirty="0">
                <a:solidFill>
                  <a:schemeClr val="tx1"/>
                </a:solidFill>
              </a:rPr>
              <a:t>mean: 4.26</a:t>
            </a:r>
          </a:p>
          <a:p>
            <a:pPr algn="ctr"/>
            <a:r>
              <a:rPr lang="en-US" sz="1400" dirty="0">
                <a:solidFill>
                  <a:schemeClr val="tx1"/>
                </a:solidFill>
              </a:rPr>
              <a:t>standard deviation: 0.663</a:t>
            </a:r>
          </a:p>
        </p:txBody>
      </p:sp>
      <p:sp>
        <p:nvSpPr>
          <p:cNvPr id="6" name="Rectangle 5">
            <a:extLst>
              <a:ext uri="{FF2B5EF4-FFF2-40B4-BE49-F238E27FC236}">
                <a16:creationId xmlns:a16="http://schemas.microsoft.com/office/drawing/2014/main" id="{36EB6C40-BF0D-4E61-8683-CCDE705BF719}"/>
              </a:ext>
            </a:extLst>
          </p:cNvPr>
          <p:cNvSpPr/>
          <p:nvPr/>
        </p:nvSpPr>
        <p:spPr>
          <a:xfrm>
            <a:off x="7029296" y="3650386"/>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median:  3.5</a:t>
            </a:r>
          </a:p>
          <a:p>
            <a:pPr algn="ctr"/>
            <a:r>
              <a:rPr lang="en-US" sz="1400" dirty="0">
                <a:solidFill>
                  <a:schemeClr val="tx1"/>
                </a:solidFill>
              </a:rPr>
              <a:t>mean:  3.5</a:t>
            </a:r>
          </a:p>
          <a:p>
            <a:pPr algn="ctr"/>
            <a:r>
              <a:rPr lang="en-US" sz="1400" dirty="0">
                <a:solidFill>
                  <a:schemeClr val="tx1"/>
                </a:solidFill>
              </a:rPr>
              <a:t>standard deviation: .892</a:t>
            </a:r>
          </a:p>
        </p:txBody>
      </p:sp>
      <p:sp>
        <p:nvSpPr>
          <p:cNvPr id="7" name="TextBox 6">
            <a:extLst>
              <a:ext uri="{FF2B5EF4-FFF2-40B4-BE49-F238E27FC236}">
                <a16:creationId xmlns:a16="http://schemas.microsoft.com/office/drawing/2014/main" id="{EED16CD3-4FFD-44A0-B4A7-AD40D206CD4E}"/>
              </a:ext>
            </a:extLst>
          </p:cNvPr>
          <p:cNvSpPr txBox="1"/>
          <p:nvPr/>
        </p:nvSpPr>
        <p:spPr>
          <a:xfrm>
            <a:off x="3733800" y="6403817"/>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4305146"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  4.5</a:t>
            </a:r>
          </a:p>
          <a:p>
            <a:pPr algn="ctr"/>
            <a:r>
              <a:rPr lang="en-US" sz="1400" dirty="0">
                <a:solidFill>
                  <a:schemeClr val="tx1"/>
                </a:solidFill>
              </a:rPr>
              <a:t>mean:  4.09</a:t>
            </a:r>
          </a:p>
          <a:p>
            <a:pPr algn="ctr"/>
            <a:r>
              <a:rPr lang="en-US" sz="1400" dirty="0">
                <a:solidFill>
                  <a:schemeClr val="tx1"/>
                </a:solidFill>
              </a:rPr>
              <a:t>standard deviation:  .746</a:t>
            </a:r>
          </a:p>
        </p:txBody>
      </p:sp>
    </p:spTree>
    <p:extLst>
      <p:ext uri="{BB962C8B-B14F-4D97-AF65-F5344CB8AC3E}">
        <p14:creationId xmlns:p14="http://schemas.microsoft.com/office/powerpoint/2010/main" val="111919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148514"/>
            <a:ext cx="10160000" cy="923541"/>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198179"/>
            <a:ext cx="10160000" cy="5278821"/>
          </a:xfrm>
        </p:spPr>
        <p:txBody>
          <a:bodyPr>
            <a:normAutofit/>
          </a:bodyPr>
          <a:lstStyle/>
          <a:p>
            <a:r>
              <a:rPr lang="en-US" sz="2400" dirty="0"/>
              <a:t>The null hypothesis (H0) states that all things remain equal. No phenomena is observed or there is not relationship between what you are comparing</a:t>
            </a:r>
          </a:p>
          <a:p>
            <a:r>
              <a:rPr lang="en-US" sz="2400" dirty="0"/>
              <a:t>The alternative hypothesis (HA): states the opposite of the null Hypothesis. That there was some change, or observed relationship between what you are comparing</a:t>
            </a:r>
          </a:p>
          <a:p>
            <a:r>
              <a:rPr lang="en-US" sz="2400" dirty="0"/>
              <a:t>For your movie choices, you want to know if one movie is significantly better than the others.</a:t>
            </a:r>
          </a:p>
          <a:p>
            <a:pPr lvl="1"/>
            <a:r>
              <a:rPr lang="en-US" sz="2400" dirty="0"/>
              <a:t>In this case, you can build your hypothesis on the difference between the average rating your friends gave to each movie.</a:t>
            </a:r>
          </a:p>
          <a:p>
            <a:pPr lvl="1"/>
            <a:endParaRPr lang="en-US" sz="2400" dirty="0"/>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33</a:t>
            </a:fld>
            <a:endParaRPr lang="en-US"/>
          </a:p>
        </p:txBody>
      </p:sp>
    </p:spTree>
    <p:extLst>
      <p:ext uri="{BB962C8B-B14F-4D97-AF65-F5344CB8AC3E}">
        <p14:creationId xmlns:p14="http://schemas.microsoft.com/office/powerpoint/2010/main" val="1237902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B7F-8FE2-4584-B6C5-B9BA97EB7087}"/>
              </a:ext>
            </a:extLst>
          </p:cNvPr>
          <p:cNvSpPr>
            <a:spLocks noGrp="1"/>
          </p:cNvSpPr>
          <p:nvPr>
            <p:ph type="title"/>
          </p:nvPr>
        </p:nvSpPr>
        <p:spPr>
          <a:xfrm>
            <a:off x="609600" y="274638"/>
            <a:ext cx="10160000" cy="955072"/>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87366"/>
            <a:ext cx="10160000" cy="5333474"/>
          </a:xfrm>
        </p:spPr>
        <p:txBody>
          <a:bodyPr>
            <a:normAutofit lnSpcReduction="10000"/>
          </a:bodyPr>
          <a:lstStyle/>
          <a:p>
            <a:r>
              <a:rPr lang="en-US" sz="2800" dirty="0"/>
              <a:t>Null hypothesis (H0): The mean of movie A is equal to the mean of movie B </a:t>
            </a:r>
          </a:p>
          <a:p>
            <a:pPr lvl="1"/>
            <a:r>
              <a:rPr lang="en-US" sz="2600" dirty="0"/>
              <a:t>Alternative hypothesis (HA): The mean of movie A is not equal to the mean of movie B</a:t>
            </a:r>
          </a:p>
          <a:p>
            <a:endParaRPr lang="en-US" sz="1200" dirty="0"/>
          </a:p>
          <a:p>
            <a:pPr marL="2743200" lvl="1" indent="0">
              <a:buNone/>
            </a:pPr>
            <a:r>
              <a:rPr lang="en-US" sz="2400" b="1" dirty="0"/>
              <a:t>H0: </a:t>
            </a:r>
            <a:r>
              <a:rPr lang="en-US" sz="2400" b="1" dirty="0" err="1"/>
              <a:t>μA</a:t>
            </a:r>
            <a:r>
              <a:rPr lang="en-US" sz="2400" b="1" dirty="0"/>
              <a:t> = </a:t>
            </a:r>
            <a:r>
              <a:rPr lang="en-US" sz="2400" b="1" dirty="0" err="1"/>
              <a:t>μB</a:t>
            </a:r>
            <a:endParaRPr lang="en-US" sz="2400" b="1" dirty="0"/>
          </a:p>
          <a:p>
            <a:pPr marL="2743200" lvl="1" indent="0">
              <a:buNone/>
            </a:pPr>
            <a:r>
              <a:rPr lang="en-US" sz="2400" b="1" dirty="0"/>
              <a:t>HA: </a:t>
            </a:r>
            <a:r>
              <a:rPr lang="en-US" sz="2400" b="1" dirty="0" err="1"/>
              <a:t>μA</a:t>
            </a:r>
            <a:r>
              <a:rPr lang="en-US" sz="2400" b="1" dirty="0"/>
              <a:t> </a:t>
            </a:r>
            <a:r>
              <a:rPr lang="en-US" sz="2400" b="1" dirty="0">
                <a:latin typeface="Calibri" panose="020F0502020204030204" pitchFamily="34" charset="0"/>
                <a:cs typeface="Calibri" panose="020F0502020204030204" pitchFamily="34" charset="0"/>
              </a:rPr>
              <a:t>≠ </a:t>
            </a:r>
            <a:r>
              <a:rPr lang="en-US" sz="2400" b="1" dirty="0" err="1"/>
              <a:t>μB</a:t>
            </a:r>
            <a:endParaRPr lang="en-US" sz="2400" b="1" dirty="0"/>
          </a:p>
          <a:p>
            <a:pPr marL="114300" indent="0">
              <a:buNone/>
            </a:pPr>
            <a:endParaRPr lang="en-US" sz="1100" dirty="0"/>
          </a:p>
          <a:p>
            <a:r>
              <a:rPr lang="en-US" sz="2800" dirty="0"/>
              <a:t>The goal of the test is to reject the null hypothesis </a:t>
            </a:r>
            <a:r>
              <a:rPr lang="en-US" sz="2800" u="sng" dirty="0"/>
              <a:t>with confidence</a:t>
            </a:r>
          </a:p>
          <a:p>
            <a:pPr lvl="1"/>
            <a:r>
              <a:rPr lang="en-US" sz="2600" dirty="0"/>
              <a:t>The </a:t>
            </a:r>
            <a:r>
              <a:rPr lang="en-US" sz="2600" u="sng" dirty="0"/>
              <a:t>Welch's t-test</a:t>
            </a:r>
            <a:r>
              <a:rPr lang="en-US" sz="2600" dirty="0"/>
              <a:t> (default for </a:t>
            </a:r>
            <a:r>
              <a:rPr lang="en-US" sz="2600" dirty="0" err="1"/>
              <a:t>t.test</a:t>
            </a:r>
            <a:r>
              <a:rPr lang="en-US" sz="2600" dirty="0"/>
              <a:t>) is also called the </a:t>
            </a:r>
            <a:r>
              <a:rPr lang="en-US" sz="2600" i="1" dirty="0"/>
              <a:t>unequal variances t-test</a:t>
            </a:r>
            <a:r>
              <a:rPr lang="en-US" sz="2600" dirty="0"/>
              <a:t> </a:t>
            </a:r>
          </a:p>
          <a:p>
            <a:pPr lvl="1"/>
            <a:r>
              <a:rPr lang="en-US" sz="2600" dirty="0"/>
              <a:t>Requires data to be normally distributed but takes into account differences in standard deviations</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34</a:t>
            </a:fld>
            <a:endParaRPr lang="en-US"/>
          </a:p>
        </p:txBody>
      </p:sp>
    </p:spTree>
    <p:extLst>
      <p:ext uri="{BB962C8B-B14F-4D97-AF65-F5344CB8AC3E}">
        <p14:creationId xmlns:p14="http://schemas.microsoft.com/office/powerpoint/2010/main" val="50365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274638"/>
            <a:ext cx="10160000" cy="913031"/>
          </a:xfrm>
        </p:spPr>
        <p:txBody>
          <a:bodyPr/>
          <a:lstStyle/>
          <a:p>
            <a:r>
              <a:rPr lang="en-US" dirty="0"/>
              <a:t>Specify the Significance Level</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13793"/>
            <a:ext cx="10160000" cy="5163207"/>
          </a:xfrm>
        </p:spPr>
        <p:txBody>
          <a:bodyPr>
            <a:normAutofit/>
          </a:bodyPr>
          <a:lstStyle/>
          <a:p>
            <a:r>
              <a:rPr lang="el-GR" sz="3200" dirty="0"/>
              <a:t>α</a:t>
            </a:r>
            <a:r>
              <a:rPr lang="en-US" sz="3200" dirty="0"/>
              <a:t>  (alpha) specifies the probability of rejecting the null hypothesis when it was actually true</a:t>
            </a:r>
            <a:endParaRPr lang="en-US" sz="1800" dirty="0"/>
          </a:p>
          <a:p>
            <a:r>
              <a:rPr lang="en-US" sz="3200" dirty="0"/>
              <a:t>The significance levels that are normally used are 1% and 5%</a:t>
            </a:r>
          </a:p>
          <a:p>
            <a:r>
              <a:rPr lang="en-US" sz="3200" dirty="0"/>
              <a:t>Confidence interval of 95% indicates 5% significance level</a:t>
            </a:r>
          </a:p>
          <a:p>
            <a:r>
              <a:rPr lang="en-US" sz="3200" dirty="0" err="1"/>
              <a:t>t.test</a:t>
            </a:r>
            <a:r>
              <a:rPr lang="en-US" sz="3200" dirty="0"/>
              <a:t>() uses a default confidence interval of 95%</a:t>
            </a:r>
          </a:p>
          <a:p>
            <a:pPr lvl="1"/>
            <a:r>
              <a:rPr lang="en-US" sz="3200" dirty="0" err="1"/>
              <a:t>conf.level</a:t>
            </a:r>
            <a:r>
              <a:rPr lang="en-US" sz="3200" dirty="0"/>
              <a:t> = 0.95</a:t>
            </a:r>
          </a:p>
          <a:p>
            <a:r>
              <a:rPr lang="en-US" sz="3200" dirty="0"/>
              <a:t>also defaults to non-equal standard deviations</a:t>
            </a:r>
          </a:p>
          <a:p>
            <a:pPr lvl="1"/>
            <a:r>
              <a:rPr lang="en-US" sz="3200" dirty="0" err="1"/>
              <a:t>var.equal</a:t>
            </a:r>
            <a:r>
              <a:rPr lang="en-US" sz="3200" dirty="0"/>
              <a:t> = FALSE</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35</a:t>
            </a:fld>
            <a:endParaRPr lang="en-US"/>
          </a:p>
        </p:txBody>
      </p:sp>
    </p:spTree>
    <p:extLst>
      <p:ext uri="{BB962C8B-B14F-4D97-AF65-F5344CB8AC3E}">
        <p14:creationId xmlns:p14="http://schemas.microsoft.com/office/powerpoint/2010/main" val="330383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136692"/>
            <a:ext cx="10160000" cy="923541"/>
          </a:xfrm>
        </p:spPr>
        <p:txBody>
          <a:bodyPr/>
          <a:lstStyle/>
          <a:p>
            <a:r>
              <a:rPr lang="en-US" dirty="0"/>
              <a:t>Test 1</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3951"/>
            <a:ext cx="10160000" cy="5597357"/>
          </a:xfrm>
        </p:spPr>
        <p:txBody>
          <a:bodyPr>
            <a:normAutofit/>
          </a:bodyPr>
          <a:lstStyle/>
          <a:p>
            <a:r>
              <a:rPr lang="en-US" sz="2800" dirty="0"/>
              <a:t>Compare "Interstellar" to "Star Wars: Last Jedi"</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m_i,m_sw</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m_sw</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1.4955</a:t>
            </a:r>
            <a:r>
              <a:rPr lang="en-US" sz="1800" dirty="0">
                <a:latin typeface="Courier New" panose="02070309020205020404" pitchFamily="49" charset="0"/>
                <a:cs typeface="Courier New" panose="02070309020205020404" pitchFamily="49" charset="0"/>
              </a:rPr>
              <a:t>, df = 158.75, </a:t>
            </a:r>
            <a:r>
              <a:rPr lang="en-US" sz="1800" b="1" dirty="0">
                <a:latin typeface="Courier New" panose="02070309020205020404" pitchFamily="49" charset="0"/>
                <a:cs typeface="Courier New" panose="02070309020205020404" pitchFamily="49" charset="0"/>
              </a:rPr>
              <a:t>p-value = 0.1368</a:t>
            </a:r>
          </a:p>
          <a:p>
            <a:pPr marL="114300" indent="0">
              <a:buNone/>
            </a:pPr>
            <a:r>
              <a:rPr lang="en-US" sz="1800" dirty="0">
                <a:latin typeface="Courier New" panose="02070309020205020404" pitchFamily="49" charset="0"/>
                <a:cs typeface="Courier New" panose="02070309020205020404" pitchFamily="49" charset="0"/>
              </a:rPr>
              <a:t>alternative hypothesis: true difference in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-0.05146803  0.37245568</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4.277778  4.117284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36</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5891059" y="4441830"/>
            <a:ext cx="5181600" cy="2246769"/>
          </a:xfrm>
          <a:prstGeom prst="rect">
            <a:avLst/>
          </a:prstGeom>
          <a:noFill/>
          <a:ln>
            <a:solidFill>
              <a:schemeClr val="tx1"/>
            </a:solidFill>
          </a:ln>
        </p:spPr>
        <p:txBody>
          <a:bodyPr wrap="square" rtlCol="0">
            <a:spAutoFit/>
          </a:bodyPr>
          <a:lstStyle/>
          <a:p>
            <a:r>
              <a:rPr lang="en-US" sz="2000" dirty="0"/>
              <a:t>From these results (low t-value, p-value &gt; 0.05) you cannot prove a statistically significant difference between reviews of the two movies.</a:t>
            </a:r>
          </a:p>
          <a:p>
            <a:endParaRPr lang="en-US" sz="2000" dirty="0"/>
          </a:p>
          <a:p>
            <a:r>
              <a:rPr lang="en-US" sz="2000" dirty="0"/>
              <a:t>We cannot say the null Hypothesis is true, so we say </a:t>
            </a:r>
            <a:r>
              <a:rPr lang="en-US" sz="2000" u="sng" dirty="0"/>
              <a:t>there is not enough evidence to reject the Null hypothesis</a:t>
            </a:r>
            <a:endParaRPr lang="en-US" sz="2000" dirty="0"/>
          </a:p>
        </p:txBody>
      </p:sp>
    </p:spTree>
    <p:extLst>
      <p:ext uri="{BB962C8B-B14F-4D97-AF65-F5344CB8AC3E}">
        <p14:creationId xmlns:p14="http://schemas.microsoft.com/office/powerpoint/2010/main" val="135990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274638"/>
            <a:ext cx="10160000" cy="849969"/>
          </a:xfrm>
        </p:spPr>
        <p:txBody>
          <a:bodyPr/>
          <a:lstStyle/>
          <a:p>
            <a:r>
              <a:rPr lang="en-US" dirty="0"/>
              <a:t>Test 2</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50731"/>
            <a:ext cx="10160000" cy="5226269"/>
          </a:xfrm>
        </p:spPr>
        <p:txBody>
          <a:bodyPr>
            <a:normAutofit/>
          </a:bodyPr>
          <a:lstStyle/>
          <a:p>
            <a:r>
              <a:rPr lang="en-US" sz="2800" dirty="0"/>
              <a:t>Compare "Interstellar" to "The Emoji Movie"</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m_e</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6.2626</a:t>
            </a:r>
            <a:r>
              <a:rPr lang="en-US" sz="1800" dirty="0">
                <a:latin typeface="Courier New" panose="02070309020205020404" pitchFamily="49" charset="0"/>
                <a:cs typeface="Courier New" panose="02070309020205020404" pitchFamily="49" charset="0"/>
              </a:rPr>
              <a:t>, df = 149.7, </a:t>
            </a:r>
            <a:r>
              <a:rPr lang="en-US" sz="1800" b="1" dirty="0">
                <a:latin typeface="Courier New" panose="02070309020205020404" pitchFamily="49" charset="0"/>
                <a:cs typeface="Courier New" panose="02070309020205020404" pitchFamily="49" charset="0"/>
              </a:rPr>
              <a:t>p-value = 3.806e-09</a:t>
            </a:r>
          </a:p>
          <a:p>
            <a:pPr marL="114300" indent="0">
              <a:buNone/>
            </a:pPr>
            <a:r>
              <a:rPr lang="en-US" sz="1800" dirty="0">
                <a:latin typeface="Courier New" panose="02070309020205020404" pitchFamily="49" charset="0"/>
                <a:cs typeface="Courier New" panose="02070309020205020404" pitchFamily="49" charset="0"/>
              </a:rPr>
              <a:t>alternative hypothesis: true difference 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0.5112529 0.9825742</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4.277778  3.530864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6096000" y="4217051"/>
            <a:ext cx="4945118" cy="2554545"/>
          </a:xfrm>
          <a:prstGeom prst="rect">
            <a:avLst/>
          </a:prstGeom>
          <a:noFill/>
          <a:ln>
            <a:solidFill>
              <a:schemeClr val="tx1"/>
            </a:solidFill>
          </a:ln>
        </p:spPr>
        <p:txBody>
          <a:bodyPr wrap="square" rtlCol="0">
            <a:spAutoFit/>
          </a:bodyPr>
          <a:lstStyle/>
          <a:p>
            <a:r>
              <a:rPr lang="en-US" sz="2000" dirty="0"/>
              <a:t>From these results (higher t-value, very small p-value) you can claim that there </a:t>
            </a:r>
            <a:r>
              <a:rPr lang="en-US" sz="2000" u="sng" dirty="0"/>
              <a:t>is</a:t>
            </a:r>
            <a:r>
              <a:rPr lang="en-US" sz="2000" dirty="0"/>
              <a:t> a  statistically significant difference between reviews of the two movies.</a:t>
            </a:r>
          </a:p>
          <a:p>
            <a:endParaRPr lang="en-US" sz="2000" dirty="0"/>
          </a:p>
          <a:p>
            <a:r>
              <a:rPr lang="en-US" sz="2000" dirty="0"/>
              <a:t>We can safely </a:t>
            </a:r>
            <a:r>
              <a:rPr lang="en-US" sz="2000" u="sng" dirty="0"/>
              <a:t>reject the null hypothesis</a:t>
            </a:r>
            <a:r>
              <a:rPr lang="en-US" sz="2000" dirty="0"/>
              <a:t> (that there is no statistically significant difference in the ratings of the movies).</a:t>
            </a:r>
          </a:p>
        </p:txBody>
      </p:sp>
    </p:spTree>
    <p:extLst>
      <p:ext uri="{BB962C8B-B14F-4D97-AF65-F5344CB8AC3E}">
        <p14:creationId xmlns:p14="http://schemas.microsoft.com/office/powerpoint/2010/main" val="3255482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131-9F2B-468C-91FB-7DBA3B899CFF}"/>
              </a:ext>
            </a:extLst>
          </p:cNvPr>
          <p:cNvSpPr>
            <a:spLocks noGrp="1"/>
          </p:cNvSpPr>
          <p:nvPr>
            <p:ph type="title"/>
          </p:nvPr>
        </p:nvSpPr>
        <p:spPr>
          <a:xfrm>
            <a:off x="609600" y="35719"/>
            <a:ext cx="10160000" cy="842962"/>
          </a:xfrm>
        </p:spPr>
        <p:txBody>
          <a:bodyPr/>
          <a:lstStyle/>
          <a:p>
            <a:pPr marR="0" rtl="0"/>
            <a:r>
              <a:rPr lang="en-US" b="0" i="0" u="none" strike="noStrike" baseline="0" dirty="0">
                <a:latin typeface="Cambria" panose="02040503050406030204" pitchFamily="18" charset="0"/>
              </a:rPr>
              <a:t>Criticisms of Hypothesis Testing</a:t>
            </a:r>
          </a:p>
        </p:txBody>
      </p:sp>
      <p:sp>
        <p:nvSpPr>
          <p:cNvPr id="3" name="Text Placeholder 2">
            <a:extLst>
              <a:ext uri="{FF2B5EF4-FFF2-40B4-BE49-F238E27FC236}">
                <a16:creationId xmlns:a16="http://schemas.microsoft.com/office/drawing/2014/main" id="{AB7360B5-DA68-489A-8C30-7358BCB31683}"/>
              </a:ext>
            </a:extLst>
          </p:cNvPr>
          <p:cNvSpPr>
            <a:spLocks noGrp="1"/>
          </p:cNvSpPr>
          <p:nvPr>
            <p:ph type="body" idx="1"/>
          </p:nvPr>
        </p:nvSpPr>
        <p:spPr>
          <a:xfrm>
            <a:off x="609600" y="988291"/>
            <a:ext cx="10160000" cy="5412509"/>
          </a:xfrm>
        </p:spPr>
        <p:txBody>
          <a:bodyPr>
            <a:normAutofit/>
          </a:bodyPr>
          <a:lstStyle/>
          <a:p>
            <a:r>
              <a:rPr lang="en-US" sz="2800" dirty="0"/>
              <a:t>The end result of any hypothesis test is dependent upon the arbitrary choice of α, usually set at one of the conventionally used values</a:t>
            </a:r>
          </a:p>
          <a:p>
            <a:r>
              <a:rPr lang="en-US" sz="2800" dirty="0"/>
              <a:t>A p-value never provides “proof” of either H0 or HA being truly correct</a:t>
            </a:r>
          </a:p>
          <a:p>
            <a:pPr lvl="1"/>
            <a:r>
              <a:rPr lang="en-US" sz="2400" dirty="0"/>
              <a:t>The p-value indicates the strength of this preference of HA over H0</a:t>
            </a:r>
          </a:p>
          <a:p>
            <a:pPr lvl="1"/>
            <a:r>
              <a:rPr lang="en-US" sz="2400" dirty="0"/>
              <a:t>It can only quantify evidence against the null hypothesis</a:t>
            </a:r>
          </a:p>
          <a:p>
            <a:r>
              <a:rPr lang="en-US" sz="2800" dirty="0"/>
              <a:t>Rejecting a null hypothesis is not the same as disproving it.</a:t>
            </a:r>
          </a:p>
          <a:p>
            <a:r>
              <a:rPr lang="en-US" sz="2800" dirty="0"/>
              <a:t>The best way to improve the use and interpretation of hypothesis testing is to understand what it can and cannot tell you</a:t>
            </a:r>
          </a:p>
        </p:txBody>
      </p:sp>
      <p:sp>
        <p:nvSpPr>
          <p:cNvPr id="4" name="Slide Number Placeholder 3">
            <a:extLst>
              <a:ext uri="{FF2B5EF4-FFF2-40B4-BE49-F238E27FC236}">
                <a16:creationId xmlns:a16="http://schemas.microsoft.com/office/drawing/2014/main" id="{9DE7F2A3-BD39-4F99-90F5-EA5E74A6DC29}"/>
              </a:ext>
            </a:extLst>
          </p:cNvPr>
          <p:cNvSpPr>
            <a:spLocks noGrp="1"/>
          </p:cNvSpPr>
          <p:nvPr>
            <p:ph type="sldNum" sz="quarter" idx="12"/>
          </p:nvPr>
        </p:nvSpPr>
        <p:spPr/>
        <p:txBody>
          <a:bodyPr/>
          <a:lstStyle/>
          <a:p>
            <a:fld id="{3A6A1FD8-DC5E-4118-B28D-026D064165E4}" type="slidenum">
              <a:rPr lang="en-US" smtClean="0"/>
              <a:t>38</a:t>
            </a:fld>
            <a:endParaRPr lang="en-US"/>
          </a:p>
        </p:txBody>
      </p:sp>
    </p:spTree>
    <p:extLst>
      <p:ext uri="{BB962C8B-B14F-4D97-AF65-F5344CB8AC3E}">
        <p14:creationId xmlns:p14="http://schemas.microsoft.com/office/powerpoint/2010/main" val="3936997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19 Analysis of Variance</a:t>
            </a:r>
          </a:p>
        </p:txBody>
      </p:sp>
    </p:spTree>
    <p:extLst>
      <p:ext uri="{BB962C8B-B14F-4D97-AF65-F5344CB8AC3E}">
        <p14:creationId xmlns:p14="http://schemas.microsoft.com/office/powerpoint/2010/main" val="329682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10A-8CBF-4904-B075-6CE208AD9CBE}"/>
              </a:ext>
            </a:extLst>
          </p:cNvPr>
          <p:cNvSpPr>
            <a:spLocks noGrp="1"/>
          </p:cNvSpPr>
          <p:nvPr>
            <p:ph type="title"/>
          </p:nvPr>
        </p:nvSpPr>
        <p:spPr>
          <a:xfrm>
            <a:off x="609600" y="117620"/>
            <a:ext cx="10160000" cy="1517216"/>
          </a:xfrm>
        </p:spPr>
        <p:txBody>
          <a:bodyPr/>
          <a:lstStyle/>
          <a:p>
            <a:pPr marR="0" rtl="0"/>
            <a:r>
              <a:rPr lang="en-US" b="0" i="0" u="none" strike="noStrike" baseline="0" dirty="0">
                <a:latin typeface="Cambria" panose="02040503050406030204" pitchFamily="18" charset="0"/>
              </a:rPr>
              <a:t>Calculating Probabilities using Sample Distributions</a:t>
            </a:r>
          </a:p>
        </p:txBody>
      </p:sp>
      <p:sp>
        <p:nvSpPr>
          <p:cNvPr id="3" name="Text Placeholder 2">
            <a:extLst>
              <a:ext uri="{FF2B5EF4-FFF2-40B4-BE49-F238E27FC236}">
                <a16:creationId xmlns:a16="http://schemas.microsoft.com/office/drawing/2014/main" id="{DAE98327-D157-43E5-873D-0D6C0497B04C}"/>
              </a:ext>
            </a:extLst>
          </p:cNvPr>
          <p:cNvSpPr>
            <a:spLocks noGrp="1"/>
          </p:cNvSpPr>
          <p:nvPr>
            <p:ph type="body" idx="1"/>
          </p:nvPr>
        </p:nvSpPr>
        <p:spPr>
          <a:xfrm>
            <a:off x="609600" y="1819564"/>
            <a:ext cx="10160000" cy="4142324"/>
          </a:xfrm>
        </p:spPr>
        <p:txBody>
          <a:bodyPr>
            <a:noAutofit/>
          </a:bodyPr>
          <a:lstStyle/>
          <a:p>
            <a:r>
              <a:rPr lang="en-US" sz="2800"/>
              <a:t>The </a:t>
            </a:r>
            <a:r>
              <a:rPr lang="en-US" sz="2800" dirty="0"/>
              <a:t>formula to calculate the standard error for a sample distribution of size n given a known standard deviation </a:t>
            </a:r>
            <a:r>
              <a:rPr lang="en-US" sz="3200" dirty="0"/>
              <a:t>σ is</a:t>
            </a:r>
          </a:p>
          <a:p>
            <a:endParaRPr lang="en-US" sz="1800" dirty="0"/>
          </a:p>
          <a:p>
            <a:pPr marL="1828800" indent="0">
              <a:buNone/>
            </a:pPr>
            <a:r>
              <a:rPr lang="el-GR" sz="3200" dirty="0"/>
              <a:t>σ</a:t>
            </a:r>
            <a:r>
              <a:rPr lang="en-US" sz="3200" baseline="-25000" dirty="0"/>
              <a:t>X̅  </a:t>
            </a:r>
            <a:r>
              <a:rPr lang="en-US" sz="3200" dirty="0"/>
              <a:t>=</a:t>
            </a:r>
            <a:r>
              <a:rPr lang="en-US" sz="3200" baseline="-25000" dirty="0"/>
              <a:t> </a:t>
            </a:r>
            <a:r>
              <a:rPr lang="en-US" sz="3200" dirty="0">
                <a:cs typeface="Courier New" panose="02070309020205020404" pitchFamily="49" charset="0"/>
              </a:rPr>
              <a:t>σ / sqrt(n)</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F4ADBE1D-02A5-4E63-ADE1-F512F60B4CB8}"/>
              </a:ext>
            </a:extLst>
          </p:cNvPr>
          <p:cNvSpPr>
            <a:spLocks noGrp="1"/>
          </p:cNvSpPr>
          <p:nvPr>
            <p:ph type="sldNum" sz="quarter" idx="12"/>
          </p:nvPr>
        </p:nvSpPr>
        <p:spPr/>
        <p:txBody>
          <a:bodyPr/>
          <a:lstStyle/>
          <a:p>
            <a:fld id="{3A6A1FD8-DC5E-4118-B28D-026D064165E4}" type="slidenum">
              <a:rPr lang="en-US" smtClean="0"/>
              <a:t>4</a:t>
            </a:fld>
            <a:endParaRPr lang="en-US"/>
          </a:p>
        </p:txBody>
      </p:sp>
    </p:spTree>
    <p:extLst>
      <p:ext uri="{BB962C8B-B14F-4D97-AF65-F5344CB8AC3E}">
        <p14:creationId xmlns:p14="http://schemas.microsoft.com/office/powerpoint/2010/main" val="8691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What is ANOVA</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normAutofit/>
          </a:bodyPr>
          <a:lstStyle/>
          <a:p>
            <a:r>
              <a:rPr lang="en-US" sz="2800" dirty="0"/>
              <a:t>Analysis of variance (ANOVA) is used to compare multiple means in a test for equivalence.</a:t>
            </a:r>
            <a:endParaRPr lang="en-US" sz="2400" dirty="0"/>
          </a:p>
          <a:p>
            <a:pPr lvl="1"/>
            <a:r>
              <a:rPr lang="en-US" sz="2400" dirty="0"/>
              <a:t>Measures variation between groups</a:t>
            </a:r>
          </a:p>
          <a:p>
            <a:pPr lvl="1"/>
            <a:r>
              <a:rPr lang="en-US" sz="2400" dirty="0"/>
              <a:t>Similar to t-test for two groups, but more conservative</a:t>
            </a:r>
          </a:p>
          <a:p>
            <a:pPr lvl="1"/>
            <a:r>
              <a:rPr lang="en-US" sz="2400" dirty="0"/>
              <a:t>null hypothesis: the mean is the same for all groups</a:t>
            </a:r>
          </a:p>
          <a:p>
            <a:r>
              <a:rPr lang="en-US" sz="2800" dirty="0"/>
              <a:t>ANOVA testing reveals that either</a:t>
            </a:r>
          </a:p>
          <a:p>
            <a:pPr marL="914400" lvl="1" indent="0">
              <a:buNone/>
            </a:pPr>
            <a:r>
              <a:rPr lang="en-US" sz="2400" dirty="0"/>
              <a:t>H0: cannot be rejected -- no significant difference exists</a:t>
            </a:r>
          </a:p>
          <a:p>
            <a:pPr marL="396875" indent="0">
              <a:buNone/>
            </a:pPr>
            <a:r>
              <a:rPr lang="en-US" sz="2800" dirty="0"/>
              <a:t>or</a:t>
            </a:r>
          </a:p>
          <a:p>
            <a:pPr marL="914400" lvl="1" indent="0">
              <a:buNone/>
            </a:pPr>
            <a:r>
              <a:rPr lang="en-US" sz="2400" dirty="0"/>
              <a:t>HA: H0 can be rejected -- a significant difference exists</a:t>
            </a:r>
          </a:p>
          <a:p>
            <a:pPr marL="396875" indent="0">
              <a:buNone/>
            </a:pPr>
            <a:r>
              <a:rPr lang="en-US" sz="2800" u="sng" dirty="0"/>
              <a:t>but</a:t>
            </a:r>
            <a:r>
              <a:rPr lang="en-US" sz="2800" dirty="0"/>
              <a:t> it does not reveal where the difference comes from</a:t>
            </a:r>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40</a:t>
            </a:fld>
            <a:endParaRPr lang="en-US" dirty="0"/>
          </a:p>
        </p:txBody>
      </p:sp>
    </p:spTree>
    <p:extLst>
      <p:ext uri="{BB962C8B-B14F-4D97-AF65-F5344CB8AC3E}">
        <p14:creationId xmlns:p14="http://schemas.microsoft.com/office/powerpoint/2010/main" val="401574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The F-test</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lstStyle/>
          <a:p>
            <a:r>
              <a:rPr lang="en-US" sz="3200" dirty="0"/>
              <a:t>An F-test is used in ANOVA  to compare overall deviation from the observed population mean.</a:t>
            </a:r>
          </a:p>
          <a:p>
            <a:pPr lvl="1"/>
            <a:r>
              <a:rPr lang="en-US" sz="2400" dirty="0"/>
              <a:t>F-tests are named after the test statistic, F, which was named in honor of Sir Ronald Fisher. </a:t>
            </a:r>
          </a:p>
          <a:p>
            <a:pPr lvl="1"/>
            <a:r>
              <a:rPr lang="en-US" sz="2400" dirty="0"/>
              <a:t>The F-statistic is a ratio of two variances as a measure of dispersion, or how far the data are scattered from the mean.</a:t>
            </a:r>
          </a:p>
          <a:p>
            <a:pPr lvl="2"/>
            <a:r>
              <a:rPr lang="en-US" sz="2400" dirty="0"/>
              <a:t>Larger values represent greater dispersion.</a:t>
            </a:r>
          </a:p>
          <a:p>
            <a:pPr lvl="1"/>
            <a:r>
              <a:rPr lang="en-US" sz="2400" dirty="0"/>
              <a:t>As values of F increase above 1, the evidence is increasingly inconsistent with the null hypothesis.</a:t>
            </a:r>
          </a:p>
          <a:p>
            <a:pPr lvl="1"/>
            <a:r>
              <a:rPr lang="en-US" sz="2400" dirty="0"/>
              <a:t>The probability (p-value) of a value of F greater than or equal to the observed value is calculated. The null hypothesis is rejected if this probability is less than or equal to the significance level (α).</a:t>
            </a:r>
          </a:p>
          <a:p>
            <a:endParaRPr lang="en-US" dirty="0"/>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41</a:t>
            </a:fld>
            <a:endParaRPr lang="en-US" dirty="0"/>
          </a:p>
        </p:txBody>
      </p:sp>
    </p:spTree>
    <p:extLst>
      <p:ext uri="{BB962C8B-B14F-4D97-AF65-F5344CB8AC3E}">
        <p14:creationId xmlns:p14="http://schemas.microsoft.com/office/powerpoint/2010/main" val="1715537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302327"/>
            <a:ext cx="10160000" cy="5098473"/>
          </a:xfrm>
        </p:spPr>
        <p:txBody>
          <a:bodyPr/>
          <a:lstStyle/>
          <a:p>
            <a:r>
              <a:rPr lang="en-US" sz="2400" dirty="0"/>
              <a:t>The simplest version of ANOVA is referred to as one-way or one-factor analysis.</a:t>
            </a:r>
          </a:p>
          <a:p>
            <a:r>
              <a:rPr lang="en-US" sz="2400" dirty="0"/>
              <a:t>The one-way ANOVA is used to test two or more means for equality.</a:t>
            </a:r>
          </a:p>
          <a:p>
            <a:r>
              <a:rPr lang="en-US" sz="2400" dirty="0"/>
              <a:t>Example: </a:t>
            </a:r>
          </a:p>
          <a:p>
            <a:pPr marL="914400" lvl="1"/>
            <a:r>
              <a:rPr lang="en-US" sz="2400" u="sng" dirty="0" err="1"/>
              <a:t>PlantGrowth</a:t>
            </a:r>
            <a:r>
              <a:rPr lang="en-US" sz="2400" u="sng" dirty="0"/>
              <a:t> (dataset included with the base-R distribution)</a:t>
            </a:r>
          </a:p>
          <a:p>
            <a:pPr marL="914400" indent="-4763">
              <a:buNone/>
            </a:pPr>
            <a:r>
              <a:rPr lang="en-US" sz="1800" dirty="0">
                <a:latin typeface="Courier New" panose="02070309020205020404" pitchFamily="49" charset="0"/>
                <a:cs typeface="Courier New" panose="02070309020205020404" pitchFamily="49" charset="0"/>
              </a:rPr>
              <a:t>Results from an experiment to compare yields (as measured by dried weight of plants) obtained under a control and two different treatment conditions.</a:t>
            </a:r>
          </a:p>
          <a:p>
            <a:pPr marL="914400" indent="-4763">
              <a:buNone/>
            </a:pPr>
            <a:r>
              <a:rPr lang="en-US" sz="1800" b="1" u="sng" dirty="0">
                <a:latin typeface="Courier New" panose="02070309020205020404" pitchFamily="49" charset="0"/>
                <a:cs typeface="Courier New" panose="02070309020205020404" pitchFamily="49" charset="0"/>
              </a:rPr>
              <a:t>Format</a:t>
            </a:r>
          </a:p>
          <a:p>
            <a:pPr marL="914400" indent="-4763">
              <a:buNone/>
            </a:pPr>
            <a:r>
              <a:rPr lang="en-US" sz="1800" dirty="0">
                <a:latin typeface="Courier New" panose="02070309020205020404" pitchFamily="49" charset="0"/>
                <a:cs typeface="Courier New" panose="02070309020205020404" pitchFamily="49" charset="0"/>
              </a:rPr>
              <a:t>A data frame of 30 cases on 2 variables</a:t>
            </a:r>
          </a:p>
          <a:p>
            <a:pPr marL="914400" indent="-4763">
              <a:buNone/>
            </a:pPr>
            <a:r>
              <a:rPr lang="en-US" sz="1800" dirty="0">
                <a:latin typeface="Courier New" panose="02070309020205020404" pitchFamily="49" charset="0"/>
                <a:cs typeface="Courier New" panose="02070309020205020404" pitchFamily="49" charset="0"/>
              </a:rPr>
              <a:t>[, 1]	weight	(numeric)</a:t>
            </a:r>
          </a:p>
          <a:p>
            <a:pPr marL="914400" indent="-4763">
              <a:buNone/>
            </a:pPr>
            <a:r>
              <a:rPr lang="en-US" sz="1800" dirty="0">
                <a:latin typeface="Courier New" panose="02070309020205020404" pitchFamily="49" charset="0"/>
                <a:cs typeface="Courier New" panose="02070309020205020404" pitchFamily="49" charset="0"/>
              </a:rPr>
              <a:t>[, 2]	group	(factor)</a:t>
            </a:r>
          </a:p>
          <a:p>
            <a:pPr marL="914400" indent="-4763">
              <a:buNone/>
            </a:pPr>
            <a:endParaRPr lang="en-US" sz="1800" dirty="0">
              <a:latin typeface="Courier New" panose="02070309020205020404" pitchFamily="49" charset="0"/>
              <a:cs typeface="Courier New" panose="02070309020205020404" pitchFamily="49" charset="0"/>
            </a:endParaRPr>
          </a:p>
          <a:p>
            <a:pPr marL="914400" indent="-4763">
              <a:buNone/>
            </a:pPr>
            <a:r>
              <a:rPr lang="en-US" sz="1800" dirty="0">
                <a:latin typeface="Courier New" panose="02070309020205020404" pitchFamily="49" charset="0"/>
                <a:cs typeface="Courier New" panose="02070309020205020404" pitchFamily="49" charset="0"/>
              </a:rPr>
              <a:t>The levels of group are ‘ctrl’, ‘trt1’, and ‘trt2’</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42</a:t>
            </a:fld>
            <a:endParaRPr lang="en-US"/>
          </a:p>
        </p:txBody>
      </p:sp>
    </p:spTree>
    <p:extLst>
      <p:ext uri="{BB962C8B-B14F-4D97-AF65-F5344CB8AC3E}">
        <p14:creationId xmlns:p14="http://schemas.microsoft.com/office/powerpoint/2010/main" val="348639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Summarize the data</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43</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353943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str(</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	30 obs. of  2 variables:</a:t>
            </a:r>
          </a:p>
          <a:p>
            <a:r>
              <a:rPr lang="en-US" sz="1600" dirty="0">
                <a:latin typeface="Courier New" panose="02070309020205020404" pitchFamily="49" charset="0"/>
                <a:cs typeface="Courier New" panose="02070309020205020404" pitchFamily="49" charset="0"/>
              </a:rPr>
              <a:t> $ weight: num  4.17 5.58 5.18 6.11 4.5 4.61 5.17 4.53 5.33 5.14 ...</a:t>
            </a:r>
          </a:p>
          <a:p>
            <a:r>
              <a:rPr lang="en-US" sz="1600" dirty="0">
                <a:latin typeface="Courier New" panose="02070309020205020404" pitchFamily="49" charset="0"/>
                <a:cs typeface="Courier New" panose="02070309020205020404" pitchFamily="49" charset="0"/>
              </a:rPr>
              <a:t> $ group : Factor w/ 3 levels "ctrl","trt1",..: 1 1 1 1 1 1 1 1 1 1 ...</a:t>
            </a:r>
          </a:p>
          <a:p>
            <a:r>
              <a:rPr lang="en-US" sz="1600" dirty="0">
                <a:latin typeface="Courier New" panose="02070309020205020404" pitchFamily="49" charset="0"/>
                <a:cs typeface="Courier New" panose="02070309020205020404" pitchFamily="49" charset="0"/>
              </a:rPr>
              <a:t>&gt; head(</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a:t>
            </a:r>
          </a:p>
          <a:p>
            <a:r>
              <a:rPr lang="en-US" sz="1600" dirty="0">
                <a:latin typeface="Courier New" panose="02070309020205020404" pitchFamily="49" charset="0"/>
                <a:cs typeface="Courier New" panose="02070309020205020404" pitchFamily="49" charset="0"/>
              </a:rPr>
              <a:t>1   4.17  ctrl</a:t>
            </a:r>
          </a:p>
          <a:p>
            <a:r>
              <a:rPr lang="en-US" sz="1600" dirty="0">
                <a:latin typeface="Courier New" panose="02070309020205020404" pitchFamily="49" charset="0"/>
                <a:cs typeface="Courier New" panose="02070309020205020404" pitchFamily="49" charset="0"/>
              </a:rPr>
              <a:t>2   5.58  ctrl</a:t>
            </a:r>
          </a:p>
          <a:p>
            <a:r>
              <a:rPr lang="en-US" sz="1600" dirty="0">
                <a:latin typeface="Courier New" panose="02070309020205020404" pitchFamily="49" charset="0"/>
                <a:cs typeface="Courier New" panose="02070309020205020404" pitchFamily="49" charset="0"/>
              </a:rPr>
              <a:t>3   5.18  ctrl</a:t>
            </a:r>
          </a:p>
          <a:p>
            <a:r>
              <a:rPr lang="en-US" sz="1600" dirty="0">
                <a:latin typeface="Courier New" panose="02070309020205020404" pitchFamily="49" charset="0"/>
                <a:cs typeface="Courier New" panose="02070309020205020404" pitchFamily="49" charset="0"/>
              </a:rPr>
              <a:t>4   6.11  ctrl</a:t>
            </a:r>
          </a:p>
          <a:p>
            <a:r>
              <a:rPr lang="en-US" sz="1600" dirty="0">
                <a:latin typeface="Courier New" panose="02070309020205020404" pitchFamily="49" charset="0"/>
                <a:cs typeface="Courier New" panose="02070309020205020404" pitchFamily="49" charset="0"/>
              </a:rPr>
              <a:t>5   4.50  ctrl</a:t>
            </a:r>
          </a:p>
          <a:p>
            <a:r>
              <a:rPr lang="en-US" sz="1600" dirty="0">
                <a:latin typeface="Courier New" panose="02070309020205020404" pitchFamily="49" charset="0"/>
                <a:cs typeface="Courier New" panose="02070309020205020404" pitchFamily="49" charset="0"/>
              </a:rPr>
              <a:t>6   4.61  ctrl</a:t>
            </a:r>
          </a:p>
          <a:p>
            <a:endParaRPr lang="en-US"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CBB4DA-6197-4451-B9E6-E2418B513810}"/>
              </a:ext>
            </a:extLst>
          </p:cNvPr>
          <p:cNvSpPr/>
          <p:nvPr/>
        </p:nvSpPr>
        <p:spPr>
          <a:xfrm>
            <a:off x="4578096" y="3111975"/>
            <a:ext cx="4175760" cy="212365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summary(</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   </a:t>
            </a:r>
          </a:p>
          <a:p>
            <a:r>
              <a:rPr lang="en-US" sz="1600" dirty="0">
                <a:latin typeface="Courier New" panose="02070309020205020404" pitchFamily="49" charset="0"/>
                <a:cs typeface="Courier New" panose="02070309020205020404" pitchFamily="49" charset="0"/>
              </a:rPr>
              <a:t> Min.   :3.590   ctrl:10  </a:t>
            </a:r>
          </a:p>
          <a:p>
            <a:r>
              <a:rPr lang="en-US" sz="1600" dirty="0">
                <a:latin typeface="Courier New" panose="02070309020205020404" pitchFamily="49" charset="0"/>
                <a:cs typeface="Courier New" panose="02070309020205020404" pitchFamily="49" charset="0"/>
              </a:rPr>
              <a:t> 1st Qu.:4.550   trt1:10  </a:t>
            </a:r>
          </a:p>
          <a:p>
            <a:r>
              <a:rPr lang="en-US" sz="1600" dirty="0">
                <a:latin typeface="Courier New" panose="02070309020205020404" pitchFamily="49" charset="0"/>
                <a:cs typeface="Courier New" panose="02070309020205020404" pitchFamily="49" charset="0"/>
              </a:rPr>
              <a:t> Median :5.155   trt2:10  </a:t>
            </a:r>
          </a:p>
          <a:p>
            <a:r>
              <a:rPr lang="en-US" sz="1600" dirty="0">
                <a:latin typeface="Courier New" panose="02070309020205020404" pitchFamily="49" charset="0"/>
                <a:cs typeface="Courier New" panose="02070309020205020404" pitchFamily="49" charset="0"/>
              </a:rPr>
              <a:t> Mean   :5.073            </a:t>
            </a:r>
          </a:p>
          <a:p>
            <a:r>
              <a:rPr lang="en-US" sz="1600" dirty="0">
                <a:latin typeface="Courier New" panose="02070309020205020404" pitchFamily="49" charset="0"/>
                <a:cs typeface="Courier New" panose="02070309020205020404" pitchFamily="49" charset="0"/>
              </a:rPr>
              <a:t> 3rd Qu.:5.530            </a:t>
            </a:r>
          </a:p>
          <a:p>
            <a:r>
              <a:rPr lang="en-US" sz="1600" dirty="0">
                <a:latin typeface="Courier New" panose="02070309020205020404" pitchFamily="49" charset="0"/>
                <a:cs typeface="Courier New" panose="02070309020205020404" pitchFamily="49" charset="0"/>
              </a:rPr>
              <a:t> Max.   :6.310 </a:t>
            </a:r>
          </a:p>
        </p:txBody>
      </p:sp>
    </p:spTree>
    <p:extLst>
      <p:ext uri="{BB962C8B-B14F-4D97-AF65-F5344CB8AC3E}">
        <p14:creationId xmlns:p14="http://schemas.microsoft.com/office/powerpoint/2010/main" val="1815445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Plot the data; what do you think?</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44</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4339650"/>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boxplot(weight ~ group, data = </a:t>
            </a:r>
            <a:r>
              <a:rPr lang="en-US" sz="2000" dirty="0" err="1">
                <a:latin typeface="Courier New" panose="02070309020205020404" pitchFamily="49" charset="0"/>
                <a:cs typeface="Courier New" panose="02070309020205020404" pitchFamily="49" charset="0"/>
              </a:rPr>
              <a:t>PlantGrowth</a:t>
            </a:r>
            <a:r>
              <a:rPr lang="en-US" sz="20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552EC89-C6A7-46B9-88C6-2C683DEBF2CD}"/>
              </a:ext>
            </a:extLst>
          </p:cNvPr>
          <p:cNvPicPr>
            <a:picLocks noChangeAspect="1"/>
          </p:cNvPicPr>
          <p:nvPr/>
        </p:nvPicPr>
        <p:blipFill rotWithShape="1">
          <a:blip r:embed="rId2"/>
          <a:srcRect t="12822"/>
          <a:stretch/>
        </p:blipFill>
        <p:spPr>
          <a:xfrm>
            <a:off x="2166747" y="2542032"/>
            <a:ext cx="6267450" cy="3338082"/>
          </a:xfrm>
          <a:prstGeom prst="rect">
            <a:avLst/>
          </a:prstGeom>
        </p:spPr>
      </p:pic>
    </p:spTree>
    <p:extLst>
      <p:ext uri="{BB962C8B-B14F-4D97-AF65-F5344CB8AC3E}">
        <p14:creationId xmlns:p14="http://schemas.microsoft.com/office/powerpoint/2010/main" val="2296387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707935" y="1089423"/>
            <a:ext cx="10160000" cy="1242511"/>
          </a:xfrm>
        </p:spPr>
        <p:txBody>
          <a:bodyPr>
            <a:normAutofit fontScale="25000" lnSpcReduction="20000"/>
          </a:bodyPr>
          <a:lstStyle/>
          <a:p>
            <a:r>
              <a:rPr lang="en-US" sz="2400" dirty="0">
                <a:cs typeface="Courier New" panose="02070309020205020404" pitchFamily="49" charset="0"/>
              </a:rPr>
              <a:t>We want to know if there is a significant statistical difference between the average weights of the plants in the 3 experimental conditions</a:t>
            </a:r>
          </a:p>
          <a:p>
            <a:pPr lvl="1"/>
            <a:r>
              <a:rPr lang="en-US" sz="2200" dirty="0">
                <a:cs typeface="Courier New" panose="02070309020205020404" pitchFamily="49" charset="0"/>
              </a:rPr>
              <a:t>Plot the data; what do you think?</a:t>
            </a:r>
          </a:p>
          <a:p>
            <a:endParaRPr lang="en-US" sz="2400" dirty="0">
              <a:cs typeface="Courier New" panose="02070309020205020404" pitchFamily="49" charset="0"/>
            </a:endParaRPr>
          </a:p>
          <a:p>
            <a:endParaRPr lang="en-US" sz="24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r>
              <a:rPr lang="en-US" sz="2400" dirty="0">
                <a:cs typeface="Courier New" panose="02070309020205020404" pitchFamily="49" charset="0"/>
              </a:rPr>
              <a:t>Before doing the analysis we need to take a detour and look at </a:t>
            </a:r>
            <a:r>
              <a:rPr lang="en-US" sz="2400" u="sng" dirty="0">
                <a:cs typeface="Courier New" panose="02070309020205020404" pitchFamily="49" charset="0"/>
              </a:rPr>
              <a:t>formula notation </a:t>
            </a:r>
            <a:r>
              <a:rPr lang="en-US" sz="2400" dirty="0">
                <a:cs typeface="Courier New" panose="02070309020205020404" pitchFamily="49" charset="0"/>
              </a:rPr>
              <a:t>so we understand how it is used in the steps we will take</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45</a:t>
            </a:fld>
            <a:endParaRPr lang="en-US"/>
          </a:p>
        </p:txBody>
      </p:sp>
      <p:sp>
        <p:nvSpPr>
          <p:cNvPr id="8" name="Rectangle 7">
            <a:extLst>
              <a:ext uri="{FF2B5EF4-FFF2-40B4-BE49-F238E27FC236}">
                <a16:creationId xmlns:a16="http://schemas.microsoft.com/office/drawing/2014/main" id="{B73DE9AF-037B-4D88-9219-7B6F225A86F2}"/>
              </a:ext>
            </a:extLst>
          </p:cNvPr>
          <p:cNvSpPr/>
          <p:nvPr/>
        </p:nvSpPr>
        <p:spPr>
          <a:xfrm>
            <a:off x="1369785" y="2487168"/>
            <a:ext cx="8617712" cy="3077766"/>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boxplot(weight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F462EBC-7712-4993-A627-D197AEE85A93}"/>
              </a:ext>
            </a:extLst>
          </p:cNvPr>
          <p:cNvPicPr>
            <a:picLocks noChangeAspect="1"/>
          </p:cNvPicPr>
          <p:nvPr/>
        </p:nvPicPr>
        <p:blipFill rotWithShape="1">
          <a:blip r:embed="rId2"/>
          <a:srcRect t="12822"/>
          <a:stretch/>
        </p:blipFill>
        <p:spPr>
          <a:xfrm>
            <a:off x="3888419" y="2940820"/>
            <a:ext cx="4635472" cy="2468880"/>
          </a:xfrm>
          <a:prstGeom prst="rect">
            <a:avLst/>
          </a:prstGeom>
        </p:spPr>
      </p:pic>
    </p:spTree>
    <p:extLst>
      <p:ext uri="{BB962C8B-B14F-4D97-AF65-F5344CB8AC3E}">
        <p14:creationId xmlns:p14="http://schemas.microsoft.com/office/powerpoint/2010/main" val="961937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159-6713-4132-9D84-543FE1522DDC}"/>
              </a:ext>
            </a:extLst>
          </p:cNvPr>
          <p:cNvSpPr>
            <a:spLocks noGrp="1"/>
          </p:cNvSpPr>
          <p:nvPr>
            <p:ph type="title"/>
          </p:nvPr>
        </p:nvSpPr>
        <p:spPr>
          <a:xfrm>
            <a:off x="609600" y="109887"/>
            <a:ext cx="10160000" cy="694626"/>
          </a:xfrm>
        </p:spPr>
        <p:txBody>
          <a:bodyPr/>
          <a:lstStyle/>
          <a:p>
            <a:r>
              <a:rPr lang="en-US" dirty="0"/>
              <a:t>Formula Notation</a:t>
            </a:r>
          </a:p>
        </p:txBody>
      </p:sp>
      <p:sp>
        <p:nvSpPr>
          <p:cNvPr id="3" name="Text Placeholder 2">
            <a:extLst>
              <a:ext uri="{FF2B5EF4-FFF2-40B4-BE49-F238E27FC236}">
                <a16:creationId xmlns:a16="http://schemas.microsoft.com/office/drawing/2014/main" id="{CC2CF9E3-0FC0-4C9D-B905-BD83F3F52D64}"/>
              </a:ext>
            </a:extLst>
          </p:cNvPr>
          <p:cNvSpPr>
            <a:spLocks noGrp="1"/>
          </p:cNvSpPr>
          <p:nvPr>
            <p:ph type="body" idx="1"/>
          </p:nvPr>
        </p:nvSpPr>
        <p:spPr>
          <a:xfrm>
            <a:off x="609600" y="1033272"/>
            <a:ext cx="10160000" cy="5367528"/>
          </a:xfrm>
        </p:spPr>
        <p:txBody>
          <a:bodyPr>
            <a:noAutofit/>
          </a:bodyPr>
          <a:lstStyle/>
          <a:p>
            <a:r>
              <a:rPr lang="en-US" sz="2400" u="sng" dirty="0"/>
              <a:t>Formula notation </a:t>
            </a:r>
            <a:r>
              <a:rPr lang="en-US" sz="2400" dirty="0"/>
              <a:t>in R allows complicated expressions to be specified.</a:t>
            </a:r>
          </a:p>
          <a:p>
            <a:pPr lvl="1"/>
            <a:r>
              <a:rPr lang="en-US" dirty="0"/>
              <a:t>Allows values of variables to be captured ("quoted") without evaluation.</a:t>
            </a:r>
          </a:p>
          <a:p>
            <a:pPr lvl="1"/>
            <a:r>
              <a:rPr lang="en-US" dirty="0"/>
              <a:t>Allows variables inside data frames to be easily accessible.</a:t>
            </a:r>
          </a:p>
          <a:p>
            <a:r>
              <a:rPr lang="en-US" sz="2400" dirty="0"/>
              <a:t>Basic syntax allows flexibility:</a:t>
            </a:r>
          </a:p>
          <a:p>
            <a:pPr marL="914400" indent="0">
              <a:buNone/>
            </a:pPr>
            <a:br>
              <a:rPr lang="en-US" sz="1200" dirty="0"/>
            </a:br>
            <a:r>
              <a:rPr lang="en-US" sz="2400" dirty="0">
                <a:latin typeface="Courier New"/>
                <a:cs typeface="Courier New"/>
              </a:rPr>
              <a:t>y ~ x1 + x2 + ..., data = data</a:t>
            </a:r>
          </a:p>
          <a:p>
            <a:pPr marL="114300" indent="0">
              <a:buNone/>
            </a:pPr>
            <a:endParaRPr lang="en-US" sz="1200" dirty="0">
              <a:latin typeface="Courier New"/>
              <a:cs typeface="Courier New"/>
            </a:endParaRPr>
          </a:p>
          <a:p>
            <a:pPr lvl="1"/>
            <a:r>
              <a:rPr lang="en-US" dirty="0">
                <a:latin typeface="Courier New"/>
                <a:cs typeface="Courier New"/>
              </a:rPr>
              <a:t>y</a:t>
            </a:r>
            <a:r>
              <a:rPr lang="en-US" dirty="0"/>
              <a:t> = response variable</a:t>
            </a:r>
          </a:p>
          <a:p>
            <a:pPr lvl="1"/>
            <a:r>
              <a:rPr lang="en-US" dirty="0">
                <a:latin typeface="Courier New"/>
                <a:cs typeface="Courier New"/>
              </a:rPr>
              <a:t>x1</a:t>
            </a:r>
            <a:r>
              <a:rPr lang="en-US" dirty="0"/>
              <a:t>... = predictor variables</a:t>
            </a:r>
          </a:p>
          <a:p>
            <a:pPr lvl="1"/>
            <a:r>
              <a:rPr lang="en-US" dirty="0">
                <a:latin typeface="Courier New"/>
                <a:cs typeface="Courier New"/>
              </a:rPr>
              <a:t>data</a:t>
            </a:r>
            <a:r>
              <a:rPr lang="en-US" dirty="0"/>
              <a:t> = the data object that holds the variables</a:t>
            </a:r>
          </a:p>
          <a:p>
            <a:endParaRPr lang="en-US" sz="1200" dirty="0"/>
          </a:p>
          <a:p>
            <a:r>
              <a:rPr lang="en-US" sz="2400" dirty="0"/>
              <a:t> the names for y and </a:t>
            </a:r>
            <a:r>
              <a:rPr lang="en-US" sz="2400" dirty="0" err="1"/>
              <a:t>xN</a:t>
            </a:r>
            <a:r>
              <a:rPr lang="en-US" sz="2400" dirty="0"/>
              <a:t> variables change depending on the context.</a:t>
            </a:r>
          </a:p>
          <a:p>
            <a:pPr lvl="1"/>
            <a:r>
              <a:rPr lang="en-US" dirty="0"/>
              <a:t>y = response = dependent = controlled = feature</a:t>
            </a:r>
          </a:p>
          <a:p>
            <a:pPr lvl="1"/>
            <a:r>
              <a:rPr lang="en-US" dirty="0" err="1"/>
              <a:t>xN</a:t>
            </a:r>
            <a:r>
              <a:rPr lang="en-US" dirty="0"/>
              <a:t> = predictor = independent = outcome = label</a:t>
            </a:r>
          </a:p>
          <a:p>
            <a:endParaRPr lang="en-US" sz="1800" dirty="0"/>
          </a:p>
        </p:txBody>
      </p:sp>
      <p:sp>
        <p:nvSpPr>
          <p:cNvPr id="4" name="Slide Number Placeholder 3">
            <a:extLst>
              <a:ext uri="{FF2B5EF4-FFF2-40B4-BE49-F238E27FC236}">
                <a16:creationId xmlns:a16="http://schemas.microsoft.com/office/drawing/2014/main" id="{B458FB91-243D-4CDD-97D8-B963485CCF8E}"/>
              </a:ext>
            </a:extLst>
          </p:cNvPr>
          <p:cNvSpPr>
            <a:spLocks noGrp="1"/>
          </p:cNvSpPr>
          <p:nvPr>
            <p:ph type="sldNum" sz="quarter" idx="12"/>
          </p:nvPr>
        </p:nvSpPr>
        <p:spPr/>
        <p:txBody>
          <a:bodyPr/>
          <a:lstStyle/>
          <a:p>
            <a:fld id="{3A6A1FD8-DC5E-4118-B28D-026D064165E4}" type="slidenum">
              <a:rPr lang="en-US" smtClean="0"/>
              <a:t>46</a:t>
            </a:fld>
            <a:endParaRPr lang="en-US"/>
          </a:p>
        </p:txBody>
      </p:sp>
    </p:spTree>
    <p:extLst>
      <p:ext uri="{BB962C8B-B14F-4D97-AF65-F5344CB8AC3E}">
        <p14:creationId xmlns:p14="http://schemas.microsoft.com/office/powerpoint/2010/main" val="1161706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1553-68B5-48C5-8C30-3E4E99698A10}"/>
              </a:ext>
            </a:extLst>
          </p:cNvPr>
          <p:cNvSpPr>
            <a:spLocks noGrp="1"/>
          </p:cNvSpPr>
          <p:nvPr>
            <p:ph type="title"/>
          </p:nvPr>
        </p:nvSpPr>
        <p:spPr>
          <a:xfrm>
            <a:off x="609600" y="274638"/>
            <a:ext cx="10160000" cy="932370"/>
          </a:xfrm>
        </p:spPr>
        <p:txBody>
          <a:bodyPr/>
          <a:lstStyle/>
          <a:p>
            <a:r>
              <a:rPr lang="en-US" dirty="0"/>
              <a:t>Formulas Are Objects in R</a:t>
            </a:r>
          </a:p>
        </p:txBody>
      </p:sp>
      <p:sp>
        <p:nvSpPr>
          <p:cNvPr id="3" name="Text Placeholder 2">
            <a:extLst>
              <a:ext uri="{FF2B5EF4-FFF2-40B4-BE49-F238E27FC236}">
                <a16:creationId xmlns:a16="http://schemas.microsoft.com/office/drawing/2014/main" id="{2FB6B740-66CE-4A27-B7E7-3B9394EC9F86}"/>
              </a:ext>
            </a:extLst>
          </p:cNvPr>
          <p:cNvSpPr>
            <a:spLocks noGrp="1"/>
          </p:cNvSpPr>
          <p:nvPr>
            <p:ph type="body" idx="1"/>
          </p:nvPr>
        </p:nvSpPr>
        <p:spPr>
          <a:xfrm>
            <a:off x="609600" y="1417638"/>
            <a:ext cx="10160000" cy="5248338"/>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&gt; f &lt;- y ~ x</a:t>
            </a:r>
          </a:p>
          <a:p>
            <a:pPr marL="114300" indent="0">
              <a:buNone/>
            </a:pPr>
            <a:r>
              <a:rPr lang="en-US" sz="1800" dirty="0">
                <a:latin typeface="Courier New" panose="02070309020205020404" pitchFamily="49" charset="0"/>
                <a:cs typeface="Courier New" panose="02070309020205020404" pitchFamily="49" charset="0"/>
              </a:rPr>
              <a:t>&gt; f</a:t>
            </a:r>
          </a:p>
          <a:p>
            <a:pPr marL="114300" indent="0">
              <a:buNone/>
            </a:pPr>
            <a:r>
              <a:rPr lang="en-US" sz="1800" dirty="0">
                <a:latin typeface="Courier New" panose="02070309020205020404" pitchFamily="49" charset="0"/>
                <a:cs typeface="Courier New" panose="02070309020205020404" pitchFamily="49" charset="0"/>
              </a:rPr>
              <a:t>y ~ x</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class(f)</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(f)</a:t>
            </a:r>
          </a:p>
          <a:p>
            <a:pPr marL="114300" indent="0">
              <a:buNone/>
            </a:pPr>
            <a:r>
              <a:rPr lang="en-US" sz="1800" dirty="0">
                <a:latin typeface="Courier New" panose="02070309020205020404" pitchFamily="49" charset="0"/>
                <a:cs typeface="Courier New" panose="02070309020205020404" pitchFamily="49" charset="0"/>
              </a:rPr>
              <a:t>[1] "language"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attributes(f)</a:t>
            </a:r>
          </a:p>
          <a:p>
            <a:pPr marL="114300" indent="0">
              <a:buNone/>
            </a:pPr>
            <a:r>
              <a:rPr lang="en-US" sz="1800" dirty="0">
                <a:latin typeface="Courier New" panose="02070309020205020404" pitchFamily="49" charset="0"/>
                <a:cs typeface="Courier New" panose="02070309020205020404" pitchFamily="49" charset="0"/>
              </a:rPr>
              <a:t>$`class`</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r>
              <a:rPr lang="en-US" sz="1800" dirty="0">
                <a:latin typeface="Courier New" panose="02070309020205020404" pitchFamily="49" charset="0"/>
                <a:cs typeface="Courier New" panose="02070309020205020404" pitchFamily="49" charset="0"/>
              </a:rPr>
              <a:t>$.Environment</a:t>
            </a:r>
          </a:p>
          <a:p>
            <a:pPr marL="114300" indent="0">
              <a:buNone/>
            </a:pPr>
            <a:r>
              <a:rPr lang="en-US" sz="1800" dirty="0">
                <a:latin typeface="Courier New" panose="02070309020205020404" pitchFamily="49" charset="0"/>
                <a:cs typeface="Courier New" panose="02070309020205020404" pitchFamily="49" charset="0"/>
              </a:rPr>
              <a:t>&lt;environment: </a:t>
            </a:r>
            <a:r>
              <a:rPr lang="en-US" sz="1800" dirty="0" err="1">
                <a:latin typeface="Courier New" panose="02070309020205020404" pitchFamily="49" charset="0"/>
                <a:cs typeface="Courier New" panose="02070309020205020404" pitchFamily="49" charset="0"/>
              </a:rPr>
              <a:t>R_GlobalEnv</a:t>
            </a:r>
            <a:r>
              <a:rPr lang="en-US" sz="1800"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6DDCFF5E-F2A6-4FB3-9FD9-896327BB8898}"/>
              </a:ext>
            </a:extLst>
          </p:cNvPr>
          <p:cNvSpPr>
            <a:spLocks noGrp="1"/>
          </p:cNvSpPr>
          <p:nvPr>
            <p:ph type="sldNum" sz="quarter" idx="12"/>
          </p:nvPr>
        </p:nvSpPr>
        <p:spPr/>
        <p:txBody>
          <a:bodyPr/>
          <a:lstStyle/>
          <a:p>
            <a:fld id="{3A6A1FD8-DC5E-4118-B28D-026D064165E4}" type="slidenum">
              <a:rPr lang="en-US" smtClean="0"/>
              <a:t>47</a:t>
            </a:fld>
            <a:endParaRPr lang="en-US"/>
          </a:p>
        </p:txBody>
      </p:sp>
    </p:spTree>
    <p:extLst>
      <p:ext uri="{BB962C8B-B14F-4D97-AF65-F5344CB8AC3E}">
        <p14:creationId xmlns:p14="http://schemas.microsoft.com/office/powerpoint/2010/main" val="2864865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577-E517-4B92-921F-81E41A26D3D7}"/>
              </a:ext>
            </a:extLst>
          </p:cNvPr>
          <p:cNvSpPr>
            <a:spLocks noGrp="1"/>
          </p:cNvSpPr>
          <p:nvPr>
            <p:ph type="title"/>
          </p:nvPr>
        </p:nvSpPr>
        <p:spPr/>
        <p:txBody>
          <a:bodyPr/>
          <a:lstStyle/>
          <a:p>
            <a:r>
              <a:rPr lang="en-US" sz="4800" dirty="0"/>
              <a:t>One-sided vs. Two-Sided Formulas</a:t>
            </a:r>
            <a:endParaRPr lang="en-US" dirty="0"/>
          </a:p>
        </p:txBody>
      </p:sp>
      <p:sp>
        <p:nvSpPr>
          <p:cNvPr id="3" name="Text Placeholder 2">
            <a:extLst>
              <a:ext uri="{FF2B5EF4-FFF2-40B4-BE49-F238E27FC236}">
                <a16:creationId xmlns:a16="http://schemas.microsoft.com/office/drawing/2014/main" id="{10C1D4AE-C1EE-4172-B534-92899A67AAF5}"/>
              </a:ext>
            </a:extLst>
          </p:cNvPr>
          <p:cNvSpPr>
            <a:spLocks noGrp="1"/>
          </p:cNvSpPr>
          <p:nvPr>
            <p:ph type="body" idx="1"/>
          </p:nvPr>
        </p:nvSpPr>
        <p:spPr/>
        <p:txBody>
          <a:bodyPr/>
          <a:lstStyle/>
          <a:p>
            <a:r>
              <a:rPr lang="es-ES" sz="2800" dirty="0" err="1"/>
              <a:t>Depending</a:t>
            </a:r>
            <a:r>
              <a:rPr lang="es-ES" sz="2800" dirty="0"/>
              <a:t> </a:t>
            </a:r>
            <a:r>
              <a:rPr lang="es-ES" sz="2800" dirty="0" err="1"/>
              <a:t>on</a:t>
            </a:r>
            <a:r>
              <a:rPr lang="es-ES" sz="2800" dirty="0"/>
              <a:t> </a:t>
            </a:r>
            <a:r>
              <a:rPr lang="es-ES" sz="2800" dirty="0" err="1"/>
              <a:t>the</a:t>
            </a:r>
            <a:r>
              <a:rPr lang="es-ES" sz="2800" dirty="0"/>
              <a:t> </a:t>
            </a:r>
            <a:r>
              <a:rPr lang="es-ES" sz="2800" dirty="0" err="1"/>
              <a:t>context</a:t>
            </a:r>
            <a:r>
              <a:rPr lang="es-ES" sz="2800" dirty="0"/>
              <a:t> </a:t>
            </a:r>
            <a:r>
              <a:rPr lang="es-ES" sz="2800" dirty="0" err="1"/>
              <a:t>within</a:t>
            </a:r>
            <a:r>
              <a:rPr lang="es-ES" sz="2800" dirty="0"/>
              <a:t> a </a:t>
            </a:r>
            <a:r>
              <a:rPr lang="es-ES" sz="2800" dirty="0" err="1"/>
              <a:t>function</a:t>
            </a:r>
            <a:r>
              <a:rPr lang="es-ES" sz="2800" dirty="0"/>
              <a:t>, a </a:t>
            </a:r>
            <a:r>
              <a:rPr lang="es-ES" sz="2800" dirty="0" err="1"/>
              <a:t>one-sided</a:t>
            </a:r>
            <a:r>
              <a:rPr lang="es-ES" sz="2800" dirty="0"/>
              <a:t> </a:t>
            </a:r>
            <a:r>
              <a:rPr lang="es-ES" sz="2800" dirty="0" err="1"/>
              <a:t>or</a:t>
            </a:r>
            <a:r>
              <a:rPr lang="es-ES" sz="2800" dirty="0"/>
              <a:t> </a:t>
            </a:r>
            <a:r>
              <a:rPr lang="es-ES" sz="2800" dirty="0" err="1"/>
              <a:t>two-sided</a:t>
            </a:r>
            <a:r>
              <a:rPr lang="es-ES" sz="2800" dirty="0"/>
              <a:t> formula </a:t>
            </a:r>
            <a:r>
              <a:rPr lang="es-ES" sz="2800" dirty="0" err="1"/>
              <a:t>may</a:t>
            </a:r>
            <a:r>
              <a:rPr lang="es-ES" sz="2800" dirty="0"/>
              <a:t> be </a:t>
            </a:r>
            <a:r>
              <a:rPr lang="es-ES" sz="2800" dirty="0" err="1"/>
              <a:t>used</a:t>
            </a:r>
            <a:endParaRPr lang="es-ES" sz="2800" dirty="0"/>
          </a:p>
          <a:p>
            <a:pPr marL="114300" indent="0">
              <a:buNone/>
            </a:pPr>
            <a:endParaRPr lang="es-ES" sz="1200" b="1" dirty="0"/>
          </a:p>
          <a:p>
            <a:pPr marL="914400" indent="0">
              <a:buNone/>
            </a:pPr>
            <a:r>
              <a:rPr lang="es-ES" dirty="0">
                <a:latin typeface="Courier New" panose="02070309020205020404" pitchFamily="49" charset="0"/>
                <a:cs typeface="Courier New" panose="02070309020205020404" pitchFamily="49" charset="0"/>
              </a:rPr>
              <a:t>&gt; e &lt;-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y          # </a:t>
            </a:r>
            <a:r>
              <a:rPr lang="es-ES" dirty="0" err="1">
                <a:latin typeface="Courier New" panose="02070309020205020404" pitchFamily="49" charset="0"/>
                <a:cs typeface="Courier New" panose="02070309020205020404" pitchFamily="49" charset="0"/>
              </a:rPr>
              <a:t>one-sided</a:t>
            </a:r>
            <a:endParaRPr lang="es-ES"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 &lt;- y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b        # </a:t>
            </a:r>
            <a:r>
              <a:rPr lang="es-ES" dirty="0" err="1">
                <a:latin typeface="Courier New" panose="02070309020205020404" pitchFamily="49" charset="0"/>
                <a:cs typeface="Courier New" panose="02070309020205020404" pitchFamily="49" charset="0"/>
              </a:rPr>
              <a:t>two-sided</a:t>
            </a:r>
            <a:endParaRPr lang="es-ES" dirty="0">
              <a:latin typeface="Courier New" panose="02070309020205020404" pitchFamily="49" charset="0"/>
              <a:cs typeface="Courier New" panose="02070309020205020404" pitchFamily="49" charset="0"/>
            </a:endParaRP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e</a:t>
            </a:r>
          </a:p>
          <a:p>
            <a:pPr marL="914400" indent="0">
              <a:buNone/>
            </a:pPr>
            <a:r>
              <a:rPr lang="es-ES" dirty="0">
                <a:latin typeface="Courier New" panose="02070309020205020404" pitchFamily="49" charset="0"/>
                <a:cs typeface="Courier New" panose="02070309020205020404" pitchFamily="49" charset="0"/>
              </a:rPr>
              <a:t>~x + y</a:t>
            </a: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a:t>
            </a:r>
          </a:p>
          <a:p>
            <a:pPr marL="914400" indent="0">
              <a:buNone/>
            </a:pPr>
            <a:r>
              <a:rPr lang="es-ES" dirty="0">
                <a:latin typeface="Courier New" panose="02070309020205020404" pitchFamily="49" charset="0"/>
                <a:cs typeface="Courier New" panose="02070309020205020404" pitchFamily="49" charset="0"/>
              </a:rPr>
              <a:t>y ~ x + b</a:t>
            </a:r>
          </a:p>
        </p:txBody>
      </p:sp>
      <p:sp>
        <p:nvSpPr>
          <p:cNvPr id="4" name="Slide Number Placeholder 3">
            <a:extLst>
              <a:ext uri="{FF2B5EF4-FFF2-40B4-BE49-F238E27FC236}">
                <a16:creationId xmlns:a16="http://schemas.microsoft.com/office/drawing/2014/main" id="{50A9EB03-48D1-4C04-8DB5-D337DAF28905}"/>
              </a:ext>
            </a:extLst>
          </p:cNvPr>
          <p:cNvSpPr>
            <a:spLocks noGrp="1"/>
          </p:cNvSpPr>
          <p:nvPr>
            <p:ph type="sldNum" sz="quarter" idx="12"/>
          </p:nvPr>
        </p:nvSpPr>
        <p:spPr/>
        <p:txBody>
          <a:bodyPr/>
          <a:lstStyle/>
          <a:p>
            <a:fld id="{3A6A1FD8-DC5E-4118-B28D-026D064165E4}" type="slidenum">
              <a:rPr lang="en-US" smtClean="0"/>
              <a:t>48</a:t>
            </a:fld>
            <a:endParaRPr lang="en-US"/>
          </a:p>
        </p:txBody>
      </p:sp>
    </p:spTree>
    <p:extLst>
      <p:ext uri="{BB962C8B-B14F-4D97-AF65-F5344CB8AC3E}">
        <p14:creationId xmlns:p14="http://schemas.microsoft.com/office/powerpoint/2010/main" val="1961094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764671"/>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051560"/>
            <a:ext cx="10160000" cy="5632386"/>
          </a:xfrm>
        </p:spPr>
        <p:txBody>
          <a:bodyPr/>
          <a:lstStyle/>
          <a:p>
            <a:r>
              <a:rPr lang="en-US" dirty="0"/>
              <a:t>Continuing our analysis…</a:t>
            </a:r>
          </a:p>
          <a:p>
            <a:pPr lvl="1"/>
            <a:r>
              <a:rPr lang="en-US" dirty="0"/>
              <a:t>We want to know if there is any significant difference between the average weights of plants in the 3 experimental conditions.</a:t>
            </a:r>
          </a:p>
          <a:p>
            <a:r>
              <a:rPr lang="en-US" dirty="0"/>
              <a:t>The </a:t>
            </a:r>
            <a:r>
              <a:rPr lang="en-US" dirty="0" err="1"/>
              <a:t>aov</a:t>
            </a:r>
            <a:r>
              <a:rPr lang="en-US" dirty="0"/>
              <a:t>() function can be used to answer to this question</a:t>
            </a:r>
          </a:p>
          <a:p>
            <a:pPr lvl="1"/>
            <a:r>
              <a:rPr lang="en-US" dirty="0"/>
              <a:t>This function will create a regression object, which in its raw form isn't that interesting to us, see the next slide for how to use it</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49</a:t>
            </a:fld>
            <a:endParaRPr lang="en-US"/>
          </a:p>
        </p:txBody>
      </p:sp>
      <p:sp>
        <p:nvSpPr>
          <p:cNvPr id="5" name="Rectangle 4">
            <a:extLst>
              <a:ext uri="{FF2B5EF4-FFF2-40B4-BE49-F238E27FC236}">
                <a16:creationId xmlns:a16="http://schemas.microsoft.com/office/drawing/2014/main" id="{F11C2D13-F593-42A4-9E93-FB5FA66489D9}"/>
              </a:ext>
            </a:extLst>
          </p:cNvPr>
          <p:cNvSpPr/>
          <p:nvPr/>
        </p:nvSpPr>
        <p:spPr>
          <a:xfrm>
            <a:off x="1801368" y="3489761"/>
            <a:ext cx="7616952" cy="3139321"/>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(weight ~ group, data=</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Terms:</a:t>
            </a:r>
          </a:p>
          <a:p>
            <a:r>
              <a:rPr lang="en-US" dirty="0">
                <a:latin typeface="Courier New" panose="02070309020205020404" pitchFamily="49" charset="0"/>
                <a:cs typeface="Courier New" panose="02070309020205020404" pitchFamily="49" charset="0"/>
              </a:rPr>
              <a:t>                   group Residuals</a:t>
            </a:r>
          </a:p>
          <a:p>
            <a:r>
              <a:rPr lang="en-US" dirty="0">
                <a:latin typeface="Courier New" panose="02070309020205020404" pitchFamily="49" charset="0"/>
                <a:cs typeface="Courier New" panose="02070309020205020404" pitchFamily="49" charset="0"/>
              </a:rPr>
              <a:t>Sum of Squares   3.76634  10.49209</a:t>
            </a:r>
          </a:p>
          <a:p>
            <a:r>
              <a:rPr lang="en-US" dirty="0">
                <a:latin typeface="Courier New" panose="02070309020205020404" pitchFamily="49" charset="0"/>
                <a:cs typeface="Courier New" panose="02070309020205020404" pitchFamily="49" charset="0"/>
              </a:rPr>
              <a:t>Deg. of Freedom        2        27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Residual standard error: 0.6233746</a:t>
            </a:r>
          </a:p>
          <a:p>
            <a:r>
              <a:rPr lang="en-US" dirty="0">
                <a:latin typeface="Courier New" panose="02070309020205020404" pitchFamily="49" charset="0"/>
                <a:cs typeface="Courier New" panose="02070309020205020404" pitchFamily="49" charset="0"/>
              </a:rPr>
              <a:t>Estimated effects may be unbalanced</a:t>
            </a:r>
          </a:p>
        </p:txBody>
      </p:sp>
    </p:spTree>
    <p:extLst>
      <p:ext uri="{BB962C8B-B14F-4D97-AF65-F5344CB8AC3E}">
        <p14:creationId xmlns:p14="http://schemas.microsoft.com/office/powerpoint/2010/main" val="42833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E2F-D5F3-CB82-6697-C056C000BC17}"/>
              </a:ext>
            </a:extLst>
          </p:cNvPr>
          <p:cNvSpPr>
            <a:spLocks noGrp="1"/>
          </p:cNvSpPr>
          <p:nvPr>
            <p:ph type="title"/>
          </p:nvPr>
        </p:nvSpPr>
        <p:spPr/>
        <p:txBody>
          <a:bodyPr/>
          <a:lstStyle/>
          <a:p>
            <a:r>
              <a:rPr lang="en-US"/>
              <a:t>Normal Distributions</a:t>
            </a:r>
          </a:p>
        </p:txBody>
      </p:sp>
      <p:sp>
        <p:nvSpPr>
          <p:cNvPr id="5" name="Content Placeholder 4">
            <a:extLst>
              <a:ext uri="{FF2B5EF4-FFF2-40B4-BE49-F238E27FC236}">
                <a16:creationId xmlns:a16="http://schemas.microsoft.com/office/drawing/2014/main" id="{1EC5E69A-D272-4979-3142-EA727EF9CEBA}"/>
              </a:ext>
            </a:extLst>
          </p:cNvPr>
          <p:cNvSpPr>
            <a:spLocks noGrp="1"/>
          </p:cNvSpPr>
          <p:nvPr>
            <p:ph idx="1"/>
          </p:nvPr>
        </p:nvSpPr>
        <p:spPr>
          <a:xfrm>
            <a:off x="609600" y="1474839"/>
            <a:ext cx="10160000" cy="5002161"/>
          </a:xfrm>
        </p:spPr>
        <p:txBody>
          <a:bodyPr/>
          <a:lstStyle/>
          <a:p>
            <a:r>
              <a:rPr lang="en-US"/>
              <a:t>Normal distributions follow a bell-curve, with consistent percentages of the data  falling within (plus or minus) 1, 2 and 3 standard deviations of the mean.</a:t>
            </a:r>
          </a:p>
        </p:txBody>
      </p:sp>
      <p:sp>
        <p:nvSpPr>
          <p:cNvPr id="4" name="Slide Number Placeholder 3">
            <a:extLst>
              <a:ext uri="{FF2B5EF4-FFF2-40B4-BE49-F238E27FC236}">
                <a16:creationId xmlns:a16="http://schemas.microsoft.com/office/drawing/2014/main" id="{8FD0BEE4-D02D-E7E4-9DA6-4B0FB237C3CF}"/>
              </a:ext>
            </a:extLst>
          </p:cNvPr>
          <p:cNvSpPr>
            <a:spLocks noGrp="1"/>
          </p:cNvSpPr>
          <p:nvPr>
            <p:ph type="sldNum" sz="quarter" idx="12"/>
          </p:nvPr>
        </p:nvSpPr>
        <p:spPr/>
        <p:txBody>
          <a:bodyPr/>
          <a:lstStyle/>
          <a:p>
            <a:fld id="{3A6A1FD8-DC5E-4118-B28D-026D064165E4}" type="slidenum">
              <a:rPr lang="en-US" smtClean="0"/>
              <a:t>5</a:t>
            </a:fld>
            <a:endParaRPr lang="en-US"/>
          </a:p>
        </p:txBody>
      </p:sp>
      <p:pic>
        <p:nvPicPr>
          <p:cNvPr id="1026" name="Picture 2" descr="The Standard Normal Distribution | Examples, Explanations, Uses">
            <a:extLst>
              <a:ext uri="{FF2B5EF4-FFF2-40B4-BE49-F238E27FC236}">
                <a16:creationId xmlns:a16="http://schemas.microsoft.com/office/drawing/2014/main" id="{C88E47CF-C6BF-B535-69CA-336504F8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492" y="2605149"/>
            <a:ext cx="6543553" cy="404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895794"/>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143413"/>
            <a:ext cx="10160000" cy="844135"/>
          </a:xfrm>
        </p:spPr>
        <p:txBody>
          <a:bodyPr>
            <a:normAutofit/>
          </a:bodyPr>
          <a:lstStyle/>
          <a:p>
            <a:r>
              <a:rPr lang="en-US" sz="2400" dirty="0"/>
              <a:t>The regression object created by the </a:t>
            </a:r>
            <a:r>
              <a:rPr lang="en-US" sz="2400" dirty="0" err="1"/>
              <a:t>aov</a:t>
            </a:r>
            <a:r>
              <a:rPr lang="en-US" sz="2400" dirty="0"/>
              <a:t>() function can be passed to the summary function to give us the desired results</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50</a:t>
            </a:fld>
            <a:endParaRPr lang="en-US"/>
          </a:p>
        </p:txBody>
      </p:sp>
      <p:sp>
        <p:nvSpPr>
          <p:cNvPr id="5" name="Rectangle 4">
            <a:extLst>
              <a:ext uri="{FF2B5EF4-FFF2-40B4-BE49-F238E27FC236}">
                <a16:creationId xmlns:a16="http://schemas.microsoft.com/office/drawing/2014/main" id="{5C8ABA11-2D06-403C-92F9-A7538E5E97F7}"/>
              </a:ext>
            </a:extLst>
          </p:cNvPr>
          <p:cNvSpPr/>
          <p:nvPr/>
        </p:nvSpPr>
        <p:spPr>
          <a:xfrm>
            <a:off x="987552" y="2151727"/>
            <a:ext cx="9006840" cy="2308324"/>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pg.aov</a:t>
            </a:r>
            <a:r>
              <a:rPr lang="en-US" b="1"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summary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pg.aov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Df Sum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Mean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 value </a:t>
            </a:r>
            <a:r>
              <a:rPr lang="en-US" b="1" dirty="0" err="1">
                <a:latin typeface="Courier New" panose="02070309020205020404" pitchFamily="49" charset="0"/>
                <a:cs typeface="Courier New" panose="02070309020205020404" pitchFamily="49" charset="0"/>
              </a:rPr>
              <a:t>Pr</a:t>
            </a:r>
            <a:r>
              <a:rPr lang="en-US" b="1"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group        2  3.766  1.8832   </a:t>
            </a:r>
            <a:r>
              <a:rPr lang="en-US" b="1" dirty="0">
                <a:latin typeface="Courier New" panose="02070309020205020404" pitchFamily="49" charset="0"/>
                <a:cs typeface="Courier New" panose="02070309020205020404" pitchFamily="49" charset="0"/>
              </a:rPr>
              <a:t>4.846</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0.0159</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Residuals   27 10.492  0.3886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a:t>
            </a:r>
            <a:r>
              <a:rPr lang="en-US" b="1" dirty="0">
                <a:latin typeface="Courier New" panose="02070309020205020404" pitchFamily="49" charset="0"/>
                <a:cs typeface="Courier New" panose="02070309020205020404" pitchFamily="49" charset="0"/>
              </a:rPr>
              <a:t>0.01 ‘*’ </a:t>
            </a:r>
            <a:r>
              <a:rPr lang="en-US" dirty="0">
                <a:latin typeface="Courier New" panose="02070309020205020404" pitchFamily="49" charset="0"/>
                <a:cs typeface="Courier New" panose="02070309020205020404" pitchFamily="49" charset="0"/>
              </a:rPr>
              <a:t>0.05 ‘.’ 0.1 ‘ ’ 1</a:t>
            </a:r>
          </a:p>
        </p:txBody>
      </p:sp>
      <p:sp>
        <p:nvSpPr>
          <p:cNvPr id="6" name="Text Placeholder 2">
            <a:extLst>
              <a:ext uri="{FF2B5EF4-FFF2-40B4-BE49-F238E27FC236}">
                <a16:creationId xmlns:a16="http://schemas.microsoft.com/office/drawing/2014/main" id="{C4B3D1E0-B429-44F8-B2D5-BBA620155CE5}"/>
              </a:ext>
            </a:extLst>
          </p:cNvPr>
          <p:cNvSpPr txBox="1">
            <a:spLocks/>
          </p:cNvSpPr>
          <p:nvPr/>
        </p:nvSpPr>
        <p:spPr>
          <a:xfrm>
            <a:off x="609600" y="4788408"/>
            <a:ext cx="10160000" cy="1895538"/>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Remember that according to the "F-test", as values of F increase above 1, the evidence is increasingly inconsistent with the null hypothesis. </a:t>
            </a:r>
          </a:p>
          <a:p>
            <a:r>
              <a:rPr lang="en-US" sz="2400" dirty="0"/>
              <a:t>Since the p-value (labeled "</a:t>
            </a:r>
            <a:r>
              <a:rPr lang="en-US" sz="2400" dirty="0" err="1"/>
              <a:t>Pf</a:t>
            </a:r>
            <a:r>
              <a:rPr lang="en-US" sz="2400" dirty="0"/>
              <a:t>(&gt;F)" in this data) is less than the significance level (0.05 in this example), we have evidence against the null hypothesis H0 (there is no significant difference between the groups).</a:t>
            </a:r>
          </a:p>
        </p:txBody>
      </p:sp>
    </p:spTree>
    <p:extLst>
      <p:ext uri="{BB962C8B-B14F-4D97-AF65-F5344CB8AC3E}">
        <p14:creationId xmlns:p14="http://schemas.microsoft.com/office/powerpoint/2010/main" val="26367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175-5B1E-4361-9646-D4443052E444}"/>
              </a:ext>
            </a:extLst>
          </p:cNvPr>
          <p:cNvSpPr>
            <a:spLocks noGrp="1"/>
          </p:cNvSpPr>
          <p:nvPr>
            <p:ph type="title"/>
          </p:nvPr>
        </p:nvSpPr>
        <p:spPr>
          <a:xfrm>
            <a:off x="609600" y="173038"/>
            <a:ext cx="10160000" cy="732126"/>
          </a:xfrm>
        </p:spPr>
        <p:txBody>
          <a:bodyPr/>
          <a:lstStyle/>
          <a:p>
            <a:pPr marR="0" rtl="0"/>
            <a:r>
              <a:rPr lang="en-US" b="0" i="0" u="none" strike="noStrike" baseline="0" dirty="0">
                <a:latin typeface="Cambria" panose="02040503050406030204" pitchFamily="18" charset="0"/>
              </a:rPr>
              <a:t>Two-Way ANOVA</a:t>
            </a:r>
          </a:p>
        </p:txBody>
      </p:sp>
      <p:sp>
        <p:nvSpPr>
          <p:cNvPr id="3" name="Text Placeholder 2">
            <a:extLst>
              <a:ext uri="{FF2B5EF4-FFF2-40B4-BE49-F238E27FC236}">
                <a16:creationId xmlns:a16="http://schemas.microsoft.com/office/drawing/2014/main" id="{EC48759C-7439-4EC7-92AF-10E9A8F5B449}"/>
              </a:ext>
            </a:extLst>
          </p:cNvPr>
          <p:cNvSpPr>
            <a:spLocks noGrp="1"/>
          </p:cNvSpPr>
          <p:nvPr>
            <p:ph type="body" idx="1"/>
          </p:nvPr>
        </p:nvSpPr>
        <p:spPr>
          <a:xfrm>
            <a:off x="609600" y="1182255"/>
            <a:ext cx="10160000" cy="5218545"/>
          </a:xfrm>
        </p:spPr>
        <p:txBody>
          <a:bodyPr>
            <a:normAutofit/>
          </a:bodyPr>
          <a:lstStyle/>
          <a:p>
            <a:r>
              <a:rPr lang="en-US" sz="2400" dirty="0"/>
              <a:t>In many studies, the numeric outcome variable you’re interested in will be categorized by more than just one grouping variable. </a:t>
            </a:r>
          </a:p>
          <a:p>
            <a:pPr lvl="1"/>
            <a:r>
              <a:rPr lang="en-US" sz="2400" dirty="0"/>
              <a:t>In these cases, you would use a "multiple-factor" ANOVA rather than the one-way ANOVA. </a:t>
            </a:r>
          </a:p>
          <a:p>
            <a:pPr lvl="1"/>
            <a:r>
              <a:rPr lang="en-US" sz="2400" dirty="0"/>
              <a:t>This technique is directly referred to by the number of grouping variables used, with two- and three-way ANOVA being the next and most common extensions.</a:t>
            </a:r>
          </a:p>
          <a:p>
            <a:r>
              <a:rPr lang="en-US" sz="2400" dirty="0"/>
              <a:t>Increasing the number of grouping variables complicates matters, but performing just a one-way ANOVA for each variable separately is inadequate.</a:t>
            </a:r>
          </a:p>
        </p:txBody>
      </p:sp>
      <p:sp>
        <p:nvSpPr>
          <p:cNvPr id="4" name="Slide Number Placeholder 3">
            <a:extLst>
              <a:ext uri="{FF2B5EF4-FFF2-40B4-BE49-F238E27FC236}">
                <a16:creationId xmlns:a16="http://schemas.microsoft.com/office/drawing/2014/main" id="{D2FF21EF-1666-4DCA-BEAC-1B75B0EE5747}"/>
              </a:ext>
            </a:extLst>
          </p:cNvPr>
          <p:cNvSpPr>
            <a:spLocks noGrp="1"/>
          </p:cNvSpPr>
          <p:nvPr>
            <p:ph type="sldNum" sz="quarter" idx="12"/>
          </p:nvPr>
        </p:nvSpPr>
        <p:spPr/>
        <p:txBody>
          <a:bodyPr/>
          <a:lstStyle/>
          <a:p>
            <a:fld id="{3A6A1FD8-DC5E-4118-B28D-026D064165E4}" type="slidenum">
              <a:rPr lang="en-US" smtClean="0"/>
              <a:t>51</a:t>
            </a:fld>
            <a:endParaRPr lang="en-US"/>
          </a:p>
        </p:txBody>
      </p:sp>
    </p:spTree>
    <p:extLst>
      <p:ext uri="{BB962C8B-B14F-4D97-AF65-F5344CB8AC3E}">
        <p14:creationId xmlns:p14="http://schemas.microsoft.com/office/powerpoint/2010/main" val="22791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a:latin typeface="Cambria" panose="02040503050406030204" pitchFamily="18" charset="0"/>
              </a:rPr>
              <a:t>R Functions for Normal Distributions</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6</a:t>
            </a:fld>
            <a:endParaRPr lang="en-US"/>
          </a:p>
        </p:txBody>
      </p:sp>
      <p:sp>
        <p:nvSpPr>
          <p:cNvPr id="5" name="Text Placeholder 4">
            <a:extLst>
              <a:ext uri="{FF2B5EF4-FFF2-40B4-BE49-F238E27FC236}">
                <a16:creationId xmlns:a16="http://schemas.microsoft.com/office/drawing/2014/main" id="{69D3798C-D59E-5E3C-A738-1C2DAE924651}"/>
              </a:ext>
            </a:extLst>
          </p:cNvPr>
          <p:cNvSpPr>
            <a:spLocks noGrp="1"/>
          </p:cNvSpPr>
          <p:nvPr>
            <p:ph type="body" idx="1"/>
          </p:nvPr>
        </p:nvSpPr>
        <p:spPr/>
        <p:txBody>
          <a:bodyPr>
            <a:normAutofit lnSpcReduction="10000"/>
          </a:bodyPr>
          <a:lstStyle/>
          <a:p>
            <a:r>
              <a:rPr lang="en-US"/>
              <a:t>?Normal to show this help page</a:t>
            </a:r>
          </a:p>
          <a:p>
            <a:endParaRPr lang="en-US"/>
          </a:p>
          <a:p>
            <a:pPr marL="114300" indent="0">
              <a:buNone/>
            </a:pPr>
            <a:r>
              <a:rPr lang="en-US" sz="2400" b="1"/>
              <a:t>The Normal Distribution</a:t>
            </a:r>
          </a:p>
          <a:p>
            <a:pPr marL="114300" indent="0">
              <a:buNone/>
            </a:pPr>
            <a:r>
              <a:rPr lang="en-US" sz="2400" b="1"/>
              <a:t>Description</a:t>
            </a:r>
          </a:p>
          <a:p>
            <a:pPr marL="411480" lvl="1" indent="0">
              <a:buNone/>
            </a:pPr>
            <a:r>
              <a:rPr lang="en-US" sz="2400"/>
              <a:t>Density, distribution function, quantile function and random generation for the normal distribution with mean equal to mean and standard deviation equal to sd.</a:t>
            </a:r>
          </a:p>
          <a:p>
            <a:pPr marL="114300" indent="0">
              <a:buNone/>
            </a:pPr>
            <a:r>
              <a:rPr lang="en-US" sz="2400" b="1"/>
              <a:t>Usage</a:t>
            </a:r>
          </a:p>
          <a:p>
            <a:pPr marL="411480" lvl="1" indent="0">
              <a:buNone/>
            </a:pPr>
            <a:r>
              <a:rPr lang="en-US" sz="2400"/>
              <a:t>dnorm(x, mean = 0, sd = 1, log = FALSE)</a:t>
            </a:r>
          </a:p>
          <a:p>
            <a:pPr marL="411480" lvl="1" indent="0">
              <a:buNone/>
            </a:pPr>
            <a:r>
              <a:rPr lang="en-US" sz="2400"/>
              <a:t>pnorm(q, mean = 0, sd = 1, lower.tail = TRUE, log.p = FALSE)</a:t>
            </a:r>
          </a:p>
          <a:p>
            <a:pPr marL="411480" lvl="1" indent="0">
              <a:buNone/>
            </a:pPr>
            <a:r>
              <a:rPr lang="en-US" sz="2400"/>
              <a:t>qnorm(p, mean = 0, sd = 1, lower.tail = TRUE, log.p = FALSE)</a:t>
            </a:r>
          </a:p>
          <a:p>
            <a:pPr marL="411480" lvl="1" indent="0">
              <a:buNone/>
            </a:pPr>
            <a:r>
              <a:rPr lang="en-US" sz="2400"/>
              <a:t>rnorm(n, mean = 0, sd = 1</a:t>
            </a:r>
          </a:p>
        </p:txBody>
      </p:sp>
    </p:spTree>
    <p:extLst>
      <p:ext uri="{BB962C8B-B14F-4D97-AF65-F5344CB8AC3E}">
        <p14:creationId xmlns:p14="http://schemas.microsoft.com/office/powerpoint/2010/main" val="636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dirty="0">
                <a:latin typeface="Cambria" panose="02040503050406030204" pitchFamily="18" charset="0"/>
              </a:rPr>
              <a:t>Sample Distribution Probability Example</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7</a:t>
            </a:fld>
            <a:endParaRPr lang="en-US"/>
          </a:p>
        </p:txBody>
      </p:sp>
      <p:sp>
        <p:nvSpPr>
          <p:cNvPr id="6" name="Text Placeholder 5">
            <a:extLst>
              <a:ext uri="{FF2B5EF4-FFF2-40B4-BE49-F238E27FC236}">
                <a16:creationId xmlns:a16="http://schemas.microsoft.com/office/drawing/2014/main" id="{2B857A69-AC75-4FF3-AB14-10572FD0D63B}"/>
              </a:ext>
            </a:extLst>
          </p:cNvPr>
          <p:cNvSpPr>
            <a:spLocks noGrp="1"/>
          </p:cNvSpPr>
          <p:nvPr>
            <p:ph type="body" idx="1"/>
          </p:nvPr>
        </p:nvSpPr>
        <p:spPr>
          <a:xfrm>
            <a:off x="609600" y="3387956"/>
            <a:ext cx="9910618" cy="2971800"/>
          </a:xfrm>
          <a:ln>
            <a:solidFill>
              <a:schemeClr val="tx1"/>
            </a:solidFill>
          </a:ln>
        </p:spPr>
        <p:txBody>
          <a:bodyPr>
            <a:normAutofit lnSpcReduction="10000"/>
          </a:bodyPr>
          <a:lstStyle/>
          <a:p>
            <a:pPr marL="114300" indent="0">
              <a:buNone/>
            </a:pPr>
            <a:endParaRPr lang="en-US">
              <a:latin typeface="Courier New" panose="02070309020205020404" pitchFamily="49" charset="0"/>
              <a:cs typeface="Courier New" panose="02070309020205020404" pitchFamily="49" charset="0"/>
            </a:endParaRPr>
          </a:p>
          <a:p>
            <a:pPr marL="114300" indent="0">
              <a:buNone/>
            </a:pPr>
            <a:r>
              <a:rPr lang="en-US">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(X &lt; 21.5)          /// population</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 0.3694413</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Xbar</a:t>
            </a:r>
            <a:r>
              <a:rPr lang="en-US" dirty="0">
                <a:latin typeface="Courier New" panose="02070309020205020404" pitchFamily="49" charset="0"/>
                <a:cs typeface="Courier New" panose="02070309020205020404" pitchFamily="49" charset="0"/>
              </a:rPr>
              <a:t> &lt; 21.5)       /// sample</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=1.5/sqrt(5))</a:t>
            </a:r>
          </a:p>
          <a:p>
            <a:pPr marL="114300" indent="0">
              <a:buNone/>
            </a:pPr>
            <a:r>
              <a:rPr lang="en-US" dirty="0">
                <a:latin typeface="Courier New" panose="02070309020205020404" pitchFamily="49" charset="0"/>
                <a:cs typeface="Courier New" panose="02070309020205020404" pitchFamily="49" charset="0"/>
              </a:rPr>
              <a:t>[1] 0.2280283</a:t>
            </a:r>
          </a:p>
        </p:txBody>
      </p:sp>
      <p:sp>
        <p:nvSpPr>
          <p:cNvPr id="8" name="Rectangle 7">
            <a:extLst>
              <a:ext uri="{FF2B5EF4-FFF2-40B4-BE49-F238E27FC236}">
                <a16:creationId xmlns:a16="http://schemas.microsoft.com/office/drawing/2014/main" id="{EA96754E-EB45-472A-8166-EC20E573D6EB}"/>
              </a:ext>
            </a:extLst>
          </p:cNvPr>
          <p:cNvSpPr/>
          <p:nvPr/>
        </p:nvSpPr>
        <p:spPr>
          <a:xfrm>
            <a:off x="609600" y="1334082"/>
            <a:ext cx="9910618" cy="1938992"/>
          </a:xfrm>
          <a:prstGeom prst="rect">
            <a:avLst/>
          </a:prstGeom>
          <a:ln>
            <a:solidFill>
              <a:schemeClr val="tx1"/>
            </a:solidFill>
          </a:ln>
        </p:spPr>
        <p:txBody>
          <a:bodyPr wrap="square">
            <a:spAutoFit/>
          </a:bodyPr>
          <a:lstStyle/>
          <a:p>
            <a:r>
              <a:rPr lang="en-US" sz="2000" dirty="0"/>
              <a:t>Problem Statement: Suppose that the daily maximum temperature in the month of January in Dunedin, New Zealand, follows a normal distribution, with a mean of 22 degrees Celsius and a standard deviation of 1.5 degrees</a:t>
            </a:r>
          </a:p>
          <a:p>
            <a:r>
              <a:rPr lang="en-US" sz="2000" b="1" dirty="0"/>
              <a:t>- What is the probability that a randomly chosen day in January has a maximum temperature of less than 21.5 degrees?</a:t>
            </a:r>
          </a:p>
          <a:p>
            <a:r>
              <a:rPr lang="en-US" sz="2000" b="1" dirty="0"/>
              <a:t>- What is the probability if the day is chosen from a random sampling of 5 days? (n = 5)</a:t>
            </a:r>
          </a:p>
        </p:txBody>
      </p:sp>
    </p:spTree>
    <p:extLst>
      <p:ext uri="{BB962C8B-B14F-4D97-AF65-F5344CB8AC3E}">
        <p14:creationId xmlns:p14="http://schemas.microsoft.com/office/powerpoint/2010/main" val="24180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07-19FA-4FD9-B99C-DC0C9F422DBF}"/>
              </a:ext>
            </a:extLst>
          </p:cNvPr>
          <p:cNvSpPr>
            <a:spLocks noGrp="1"/>
          </p:cNvSpPr>
          <p:nvPr>
            <p:ph type="title"/>
          </p:nvPr>
        </p:nvSpPr>
        <p:spPr>
          <a:xfrm>
            <a:off x="609600" y="136093"/>
            <a:ext cx="10160000" cy="926089"/>
          </a:xfrm>
        </p:spPr>
        <p:txBody>
          <a:bodyPr/>
          <a:lstStyle/>
          <a:p>
            <a:pPr marR="0" rtl="0"/>
            <a:r>
              <a:rPr lang="en-US" b="0" i="0" u="none" strike="noStrike" baseline="0" dirty="0">
                <a:latin typeface="Cambria" panose="02040503050406030204" pitchFamily="18" charset="0"/>
              </a:rPr>
              <a:t>17.2   Confidence Intervals</a:t>
            </a:r>
          </a:p>
        </p:txBody>
      </p:sp>
      <p:sp>
        <p:nvSpPr>
          <p:cNvPr id="3" name="Text Placeholder 2">
            <a:extLst>
              <a:ext uri="{FF2B5EF4-FFF2-40B4-BE49-F238E27FC236}">
                <a16:creationId xmlns:a16="http://schemas.microsoft.com/office/drawing/2014/main" id="{79B9BFEE-1161-4504-86E1-B4329963CB28}"/>
              </a:ext>
            </a:extLst>
          </p:cNvPr>
          <p:cNvSpPr>
            <a:spLocks noGrp="1"/>
          </p:cNvSpPr>
          <p:nvPr>
            <p:ph type="body" idx="1"/>
          </p:nvPr>
        </p:nvSpPr>
        <p:spPr>
          <a:xfrm>
            <a:off x="609600" y="1320800"/>
            <a:ext cx="10160000" cy="5080000"/>
          </a:xfrm>
        </p:spPr>
        <p:txBody>
          <a:bodyPr/>
          <a:lstStyle/>
          <a:p>
            <a:r>
              <a:rPr lang="en-US" sz="2400" dirty="0"/>
              <a:t>A confidence interval (CI) defines a range of values with a specified probability that the value of a parameter lies within them.</a:t>
            </a:r>
          </a:p>
          <a:p>
            <a:r>
              <a:rPr lang="en-US" sz="2400" dirty="0"/>
              <a:t>A CI allows you to state a “level of confidence” that the parameter falls between an lower and upper limit, often expressed as a percentage. </a:t>
            </a:r>
          </a:p>
          <a:p>
            <a:r>
              <a:rPr lang="en-US" sz="2400" dirty="0"/>
              <a:t>The confidence interval is defined using a value </a:t>
            </a:r>
            <a:r>
              <a:rPr lang="en-US" sz="2400" b="1" dirty="0"/>
              <a:t>α</a:t>
            </a:r>
            <a:r>
              <a:rPr lang="en-US" sz="2400" dirty="0"/>
              <a:t>, which represents the likelihood that the parameter lies </a:t>
            </a:r>
            <a:r>
              <a:rPr lang="en-US" sz="2400" u="sng" dirty="0"/>
              <a:t>outside</a:t>
            </a:r>
            <a:r>
              <a:rPr lang="en-US" sz="2400" dirty="0"/>
              <a:t> the confidence interval</a:t>
            </a:r>
          </a:p>
          <a:p>
            <a:r>
              <a:rPr lang="en-US" sz="2400" dirty="0"/>
              <a:t>The three most common intervals are </a:t>
            </a:r>
            <a:r>
              <a:rPr lang="en-US" sz="2400" i="1" dirty="0"/>
              <a:t>α</a:t>
            </a:r>
            <a:r>
              <a:rPr lang="en-US" sz="2400" dirty="0"/>
              <a:t> = 0.1 (90 percent interval), </a:t>
            </a:r>
            <a:r>
              <a:rPr lang="en-US" sz="2400" i="1" dirty="0"/>
              <a:t>α</a:t>
            </a:r>
            <a:r>
              <a:rPr lang="en-US" sz="2400" dirty="0"/>
              <a:t> = 0.05 (95 percent interval), or </a:t>
            </a:r>
            <a:r>
              <a:rPr lang="en-US" sz="2400" i="1" dirty="0"/>
              <a:t>α</a:t>
            </a:r>
            <a:r>
              <a:rPr lang="en-US" sz="2400" dirty="0"/>
              <a:t> = 0.01 (99 percent interval)</a:t>
            </a:r>
          </a:p>
          <a:p>
            <a:r>
              <a:rPr lang="en-US" sz="2400" dirty="0"/>
              <a:t>The interpretation of a confidence interval (</a:t>
            </a:r>
            <a:r>
              <a:rPr lang="en-US" sz="2400" i="1" dirty="0"/>
              <a:t>l</a:t>
            </a:r>
            <a:r>
              <a:rPr lang="en-US" sz="2400" dirty="0"/>
              <a:t>, </a:t>
            </a:r>
            <a:r>
              <a:rPr lang="en-US" sz="2400" i="1" dirty="0"/>
              <a:t>u</a:t>
            </a:r>
            <a:r>
              <a:rPr lang="en-US" sz="2400" dirty="0"/>
              <a:t>) is stated as "there is a ((1- α) * 100)% confidence level that the parameter value lies somewhere between </a:t>
            </a:r>
            <a:r>
              <a:rPr lang="en-US" sz="2400" i="1" dirty="0"/>
              <a:t>l</a:t>
            </a:r>
            <a:r>
              <a:rPr lang="en-US" sz="2400" dirty="0"/>
              <a:t> and </a:t>
            </a:r>
            <a:r>
              <a:rPr lang="en-US" sz="2400" i="1" dirty="0"/>
              <a:t>u</a:t>
            </a:r>
            <a:r>
              <a:rPr lang="en-US" sz="2400" dirty="0"/>
              <a:t>."</a:t>
            </a:r>
          </a:p>
          <a:p>
            <a:endParaRPr lang="en-US" dirty="0"/>
          </a:p>
        </p:txBody>
      </p:sp>
      <p:sp>
        <p:nvSpPr>
          <p:cNvPr id="4" name="Slide Number Placeholder 3">
            <a:extLst>
              <a:ext uri="{FF2B5EF4-FFF2-40B4-BE49-F238E27FC236}">
                <a16:creationId xmlns:a16="http://schemas.microsoft.com/office/drawing/2014/main" id="{79601D14-9071-4086-A374-6520FE76B309}"/>
              </a:ext>
            </a:extLst>
          </p:cNvPr>
          <p:cNvSpPr>
            <a:spLocks noGrp="1"/>
          </p:cNvSpPr>
          <p:nvPr>
            <p:ph type="sldNum" sz="quarter" idx="12"/>
          </p:nvPr>
        </p:nvSpPr>
        <p:spPr/>
        <p:txBody>
          <a:bodyPr/>
          <a:lstStyle/>
          <a:p>
            <a:fld id="{3A6A1FD8-DC5E-4118-B28D-026D064165E4}" type="slidenum">
              <a:rPr lang="en-US" smtClean="0"/>
              <a:t>8</a:t>
            </a:fld>
            <a:endParaRPr lang="en-US"/>
          </a:p>
        </p:txBody>
      </p:sp>
    </p:spTree>
    <p:extLst>
      <p:ext uri="{BB962C8B-B14F-4D97-AF65-F5344CB8AC3E}">
        <p14:creationId xmlns:p14="http://schemas.microsoft.com/office/powerpoint/2010/main" val="169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047321"/>
            <a:ext cx="10160000" cy="5344335"/>
          </a:xfrm>
        </p:spPr>
        <p:txBody>
          <a:bodyPr/>
          <a:lstStyle/>
          <a:p>
            <a:r>
              <a:rPr lang="en-US" sz="2400" dirty="0"/>
              <a:t>Suppose we’ve collected a random sample of 10 recently graduated students and collected their annual salary :</a:t>
            </a:r>
            <a:endParaRPr lang="en-US" sz="1200" dirty="0"/>
          </a:p>
          <a:p>
            <a:pPr marL="228600" indent="0">
              <a:buNone/>
            </a:pPr>
            <a:r>
              <a:rPr lang="en-US" sz="1800" dirty="0">
                <a:latin typeface="Courier New" panose="02070309020205020404" pitchFamily="49" charset="0"/>
                <a:cs typeface="Courier New" panose="02070309020205020404" pitchFamily="49" charset="0"/>
              </a:rPr>
              <a:t>&gt; salaries &lt;- c(44617,7066,17594,2726,1178,18898,5033,37151,4514,4000)</a:t>
            </a:r>
            <a:endParaRPr lang="en-US" sz="1200" dirty="0"/>
          </a:p>
          <a:p>
            <a:r>
              <a:rPr lang="en-US" sz="2400" dirty="0"/>
              <a:t>Estimate the mean salary of all recently graduated students. Find a 90% and a 95% confidence interval for the mean.</a:t>
            </a:r>
          </a:p>
          <a:p>
            <a:pPr lvl="1"/>
            <a:r>
              <a:rPr lang="en-US" sz="2200" dirty="0"/>
              <a:t>Assume that incomes are normally distributed with an unknown mean and a standard deviation of $15,000</a:t>
            </a:r>
          </a:p>
          <a:p>
            <a:pPr lvl="1"/>
            <a:r>
              <a:rPr lang="en-US" sz="2200" dirty="0" err="1"/>
              <a:t>Xbar</a:t>
            </a:r>
            <a:r>
              <a:rPr lang="en-US" sz="2200" dirty="0"/>
              <a:t> is the sample mean</a:t>
            </a:r>
          </a:p>
          <a:p>
            <a:r>
              <a:rPr lang="en-US" sz="2400" dirty="0"/>
              <a:t>To calculate a confidence interval use</a:t>
            </a:r>
          </a:p>
          <a:p>
            <a:pPr marL="914400" lvl="1" indent="0">
              <a:buNone/>
            </a:pPr>
            <a:r>
              <a:rPr lang="en-US" sz="2200" dirty="0" err="1"/>
              <a:t>Xbar</a:t>
            </a:r>
            <a:r>
              <a:rPr lang="en-US" sz="2200" dirty="0"/>
              <a:t> +- (plus or minus) the Z-score of </a:t>
            </a:r>
            <a:r>
              <a:rPr lang="en-US" sz="2200" i="1" dirty="0"/>
              <a:t>α </a:t>
            </a:r>
            <a:r>
              <a:rPr lang="en-US" sz="2200" dirty="0"/>
              <a:t>/2 times the standard error</a:t>
            </a:r>
          </a:p>
          <a:p>
            <a:r>
              <a:rPr lang="en-US" sz="2400" dirty="0"/>
              <a:t>Given n = 10 and </a:t>
            </a:r>
            <a:r>
              <a:rPr lang="el-GR" sz="2400" dirty="0">
                <a:cs typeface="Courier New" panose="02070309020205020404" pitchFamily="49" charset="0"/>
              </a:rPr>
              <a:t>σ</a:t>
            </a:r>
            <a:r>
              <a:rPr lang="en-US" sz="2400" dirty="0">
                <a:cs typeface="Courier New" panose="02070309020205020404" pitchFamily="49" charset="0"/>
              </a:rPr>
              <a:t> = 15000, this is</a:t>
            </a:r>
            <a:endParaRPr lang="en-US" sz="1200" dirty="0"/>
          </a:p>
          <a:p>
            <a:pPr marL="1371600" indent="0">
              <a:buNone/>
            </a:pPr>
            <a:r>
              <a:rPr lang="en-US" sz="2400" dirty="0">
                <a:cs typeface="Courier New" panose="02070309020205020404" pitchFamily="49" charset="0"/>
              </a:rPr>
              <a:t>CI(</a:t>
            </a:r>
            <a:r>
              <a:rPr lang="en-US" sz="2400" i="1" dirty="0">
                <a:cs typeface="Courier New" panose="02070309020205020404" pitchFamily="49" charset="0"/>
              </a:rPr>
              <a:t>α</a:t>
            </a:r>
            <a:r>
              <a:rPr lang="en-US" sz="2400" dirty="0">
                <a:cs typeface="Courier New" panose="02070309020205020404" pitchFamily="49" charset="0"/>
              </a:rPr>
              <a:t>)</a:t>
            </a:r>
            <a:r>
              <a:rPr lang="en-US" sz="2400" i="1" dirty="0">
                <a:cs typeface="Courier New" panose="02070309020205020404" pitchFamily="49" charset="0"/>
              </a:rPr>
              <a:t> = </a:t>
            </a:r>
            <a:r>
              <a:rPr lang="en-US" sz="2400" dirty="0" err="1">
                <a:cs typeface="Courier New" panose="02070309020205020404" pitchFamily="49" charset="0"/>
              </a:rPr>
              <a:t>Xbar</a:t>
            </a:r>
            <a:r>
              <a:rPr lang="en-US" sz="2400" dirty="0">
                <a:cs typeface="Courier New" panose="02070309020205020404" pitchFamily="49" charset="0"/>
              </a:rPr>
              <a:t> +- z(</a:t>
            </a:r>
            <a:r>
              <a:rPr lang="en-US" sz="2400" i="1" dirty="0">
                <a:cs typeface="Courier New" panose="02070309020205020404" pitchFamily="49" charset="0"/>
              </a:rPr>
              <a:t>α</a:t>
            </a:r>
            <a:r>
              <a:rPr lang="en-US" sz="2400" dirty="0">
                <a:cs typeface="Courier New" panose="02070309020205020404" pitchFamily="49" charset="0"/>
              </a:rPr>
              <a:t>/2) * (15000</a:t>
            </a:r>
            <a:r>
              <a:rPr lang="el-GR" sz="2400" dirty="0">
                <a:cs typeface="Courier New" panose="02070309020205020404" pitchFamily="49" charset="0"/>
              </a:rPr>
              <a:t> </a:t>
            </a:r>
            <a:r>
              <a:rPr lang="en-US" sz="2400" dirty="0">
                <a:cs typeface="Courier New" panose="02070309020205020404" pitchFamily="49" charset="0"/>
              </a:rPr>
              <a:t>/sqrt(10))</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9</a:t>
            </a:fld>
            <a:endParaRPr lang="en-US"/>
          </a:p>
        </p:txBody>
      </p:sp>
      <p:sp>
        <p:nvSpPr>
          <p:cNvPr id="5" name="Rectangle 4">
            <a:extLst>
              <a:ext uri="{FF2B5EF4-FFF2-40B4-BE49-F238E27FC236}">
                <a16:creationId xmlns:a16="http://schemas.microsoft.com/office/drawing/2014/main" id="{E5176503-4F28-45E2-8087-A01EB3C585D4}"/>
              </a:ext>
            </a:extLst>
          </p:cNvPr>
          <p:cNvSpPr/>
          <p:nvPr/>
        </p:nvSpPr>
        <p:spPr>
          <a:xfrm>
            <a:off x="6929392" y="6554144"/>
            <a:ext cx="3697807" cy="307777"/>
          </a:xfrm>
          <a:prstGeom prst="rect">
            <a:avLst/>
          </a:prstGeom>
        </p:spPr>
        <p:txBody>
          <a:bodyPr wrap="none">
            <a:spAutoFit/>
          </a:bodyPr>
          <a:lstStyle/>
          <a:p>
            <a:r>
              <a:rPr lang="en-US" sz="1400" dirty="0"/>
              <a:t>http://www.stat.ucla.edu/~rgould/110as02/bsci</a:t>
            </a:r>
          </a:p>
        </p:txBody>
      </p:sp>
    </p:spTree>
    <p:extLst>
      <p:ext uri="{BB962C8B-B14F-4D97-AF65-F5344CB8AC3E}">
        <p14:creationId xmlns:p14="http://schemas.microsoft.com/office/powerpoint/2010/main" val="226916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101780</TotalTime>
  <Words>4919</Words>
  <Application>Microsoft Office PowerPoint</Application>
  <PresentationFormat>Widescreen</PresentationFormat>
  <Paragraphs>556</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vt:lpstr>
      <vt:lpstr>Courier New</vt:lpstr>
      <vt:lpstr>Adjacency</vt:lpstr>
      <vt:lpstr>COP2073C</vt:lpstr>
      <vt:lpstr>Ch. 17 Sampling Distributions and Confidence</vt:lpstr>
      <vt:lpstr>Sampling Distributions</vt:lpstr>
      <vt:lpstr>Calculating Probabilities using Sample Distributions</vt:lpstr>
      <vt:lpstr>Normal Distributions</vt:lpstr>
      <vt:lpstr>R Functions for Normal Distributions</vt:lpstr>
      <vt:lpstr>Sample Distribution Probability Example</vt:lpstr>
      <vt:lpstr>17.2   Confidence Intervals</vt:lpstr>
      <vt:lpstr>Finding Confidence Intervals with R</vt:lpstr>
      <vt:lpstr>Finding Confidence Intervals with R</vt:lpstr>
      <vt:lpstr>Finding Confidence Intervals with R</vt:lpstr>
      <vt:lpstr>Ch. 18 Hypothesis Testing</vt:lpstr>
      <vt:lpstr>Components of a Hypothesis Test</vt:lpstr>
      <vt:lpstr>Components of a Hypothesis Test</vt:lpstr>
      <vt:lpstr>Hypothesis Test Example</vt:lpstr>
      <vt:lpstr>The p-value</vt:lpstr>
      <vt:lpstr>The Test Statistic</vt:lpstr>
      <vt:lpstr>Significance Level</vt:lpstr>
      <vt:lpstr>Lower-Tailed Tests</vt:lpstr>
      <vt:lpstr>Upper-Tailed Tests</vt:lpstr>
      <vt:lpstr>Two-Tailed Tests</vt:lpstr>
      <vt:lpstr>Single Mean Example Using pt Function</vt:lpstr>
      <vt:lpstr>Single Mean Example</vt:lpstr>
      <vt:lpstr>Single Mean Example</vt:lpstr>
      <vt:lpstr>Single Mean Example</vt:lpstr>
      <vt:lpstr>Single Mean Example</vt:lpstr>
      <vt:lpstr>Single Mean Example</vt:lpstr>
      <vt:lpstr>t-Distribution</vt:lpstr>
      <vt:lpstr>Student's t-Test using t.test()</vt:lpstr>
      <vt:lpstr>Student's t-Test using t.test()</vt:lpstr>
      <vt:lpstr>t.test() Example</vt:lpstr>
      <vt:lpstr>Using t.test() to Analyze Movies</vt:lpstr>
      <vt:lpstr>Define the Hypothesis</vt:lpstr>
      <vt:lpstr>Define the Hypothesis</vt:lpstr>
      <vt:lpstr>Specify the Significance Level</vt:lpstr>
      <vt:lpstr>Test 1</vt:lpstr>
      <vt:lpstr>Test 2</vt:lpstr>
      <vt:lpstr>Criticisms of Hypothesis Testing</vt:lpstr>
      <vt:lpstr>Ch. 19 Analysis of Variance</vt:lpstr>
      <vt:lpstr>What is ANOVA</vt:lpstr>
      <vt:lpstr>The F-test</vt:lpstr>
      <vt:lpstr>One-Way ANOVA</vt:lpstr>
      <vt:lpstr>One-Way ANOVA</vt:lpstr>
      <vt:lpstr>One-Way ANOVA</vt:lpstr>
      <vt:lpstr>One-Way ANOVA</vt:lpstr>
      <vt:lpstr>Formula Notation</vt:lpstr>
      <vt:lpstr>Formulas Are Objects in R</vt:lpstr>
      <vt:lpstr>One-sided vs. Two-Sided Formulas</vt:lpstr>
      <vt:lpstr>One-Way ANOVA</vt:lpstr>
      <vt:lpstr>One-Way ANOVA</vt:lpstr>
      <vt:lpstr>Two-Way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Singletary, David S.</cp:lastModifiedBy>
  <cp:revision>1030</cp:revision>
  <dcterms:created xsi:type="dcterms:W3CDTF">2013-01-07T15:07:59Z</dcterms:created>
  <dcterms:modified xsi:type="dcterms:W3CDTF">2022-12-26T23:47:48Z</dcterms:modified>
</cp:coreProperties>
</file>