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836" r:id="rId2"/>
    <p:sldId id="939" r:id="rId3"/>
    <p:sldId id="963" r:id="rId4"/>
    <p:sldId id="962" r:id="rId5"/>
    <p:sldId id="931" r:id="rId6"/>
    <p:sldId id="964" r:id="rId7"/>
    <p:sldId id="932" r:id="rId8"/>
    <p:sldId id="933" r:id="rId9"/>
    <p:sldId id="934" r:id="rId10"/>
    <p:sldId id="935" r:id="rId11"/>
    <p:sldId id="937" r:id="rId12"/>
    <p:sldId id="938" r:id="rId13"/>
    <p:sldId id="936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957" r:id="rId32"/>
    <p:sldId id="959" r:id="rId33"/>
    <p:sldId id="961" r:id="rId34"/>
    <p:sldId id="960" r:id="rId35"/>
    <p:sldId id="837" r:id="rId36"/>
    <p:sldId id="866" r:id="rId37"/>
    <p:sldId id="867" r:id="rId38"/>
    <p:sldId id="869" r:id="rId39"/>
    <p:sldId id="871" r:id="rId40"/>
    <p:sldId id="870" r:id="rId41"/>
    <p:sldId id="872" r:id="rId42"/>
    <p:sldId id="838" r:id="rId43"/>
    <p:sldId id="874" r:id="rId44"/>
    <p:sldId id="875" r:id="rId45"/>
    <p:sldId id="846" r:id="rId46"/>
    <p:sldId id="876" r:id="rId47"/>
    <p:sldId id="839" r:id="rId48"/>
    <p:sldId id="877" r:id="rId49"/>
    <p:sldId id="878" r:id="rId50"/>
    <p:sldId id="840" r:id="rId51"/>
    <p:sldId id="880" r:id="rId52"/>
    <p:sldId id="881" r:id="rId53"/>
    <p:sldId id="842" r:id="rId54"/>
    <p:sldId id="883" r:id="rId55"/>
    <p:sldId id="848" r:id="rId56"/>
    <p:sldId id="884" r:id="rId57"/>
    <p:sldId id="885" r:id="rId58"/>
    <p:sldId id="849" r:id="rId59"/>
    <p:sldId id="88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7" d="100"/>
          <a:sy n="77" d="100"/>
        </p:scale>
        <p:origin x="58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ggplot2/versions/3.1.1/topics/a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4/01/17/introducing-dply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://www.tidyvers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6/03/24/tibble-1-0-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10: Introduction to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 Data Visualization with ggplot2 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2 Workflow: Basics 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3 Data Transformation with </a:t>
            </a:r>
            <a:r>
              <a:rPr lang="en-US" sz="2800" dirty="0" err="1">
                <a:solidFill>
                  <a:schemeClr val="tx1"/>
                </a:solidFill>
              </a:rPr>
              <a:t>dplyr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2E-420D-4DD0-A7B3-DB84BF4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188913"/>
            <a:ext cx="8554453" cy="887412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512-F141-40D3-B54A-818C5519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1362456"/>
            <a:ext cx="9432758" cy="5114544"/>
          </a:xfrm>
        </p:spPr>
        <p:txBody>
          <a:bodyPr/>
          <a:lstStyle/>
          <a:p>
            <a:r>
              <a:rPr lang="en-US" sz="2400" dirty="0"/>
              <a:t>To put </a:t>
            </a:r>
            <a:r>
              <a:rPr lang="en-US" sz="2400" u="sng" dirty="0" err="1"/>
              <a:t>displ</a:t>
            </a:r>
            <a:r>
              <a:rPr lang="en-US" sz="2400" dirty="0"/>
              <a:t> on the x-axis and </a:t>
            </a:r>
            <a:r>
              <a:rPr lang="en-US" sz="2400" u="sng" dirty="0" err="1"/>
              <a:t>hwy</a:t>
            </a:r>
            <a:r>
              <a:rPr lang="en-US" sz="2400" dirty="0"/>
              <a:t> on the y-axis:</a:t>
            </a:r>
            <a:endParaRPr lang="en-US" dirty="0"/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DA04-29CF-496D-A715-46C8E2B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atterplot of highway mileage vs engine displacement">
            <a:extLst>
              <a:ext uri="{FF2B5EF4-FFF2-40B4-BE49-F238E27FC236}">
                <a16:creationId xmlns:a16="http://schemas.microsoft.com/office/drawing/2014/main" id="{3DF383CF-80A5-4F10-8ABA-D6B2E459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53" y="2910840"/>
            <a:ext cx="5787402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88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CCF-41E2-403C-B2AF-BDF84F80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41288"/>
            <a:ext cx="8578645" cy="79780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203E-6AFF-49C7-9CDC-73A9CD1C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79871"/>
            <a:ext cx="9645445" cy="5430480"/>
          </a:xfrm>
        </p:spPr>
        <p:txBody>
          <a:bodyPr>
            <a:normAutofit/>
          </a:bodyPr>
          <a:lstStyle/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2800" dirty="0" err="1"/>
              <a:t>ggplot</a:t>
            </a:r>
            <a:r>
              <a:rPr lang="en-US" sz="2800" dirty="0"/>
              <a:t>() creates a coordinate system to which layers can be added.</a:t>
            </a:r>
          </a:p>
          <a:p>
            <a:r>
              <a:rPr lang="en-US" sz="2800" dirty="0"/>
              <a:t>The first argument of </a:t>
            </a:r>
            <a:r>
              <a:rPr lang="en-US" sz="2800" dirty="0" err="1"/>
              <a:t>ggplot</a:t>
            </a:r>
            <a:r>
              <a:rPr lang="en-US" sz="2800" dirty="0"/>
              <a:t>() is the </a:t>
            </a:r>
            <a:r>
              <a:rPr lang="en-US" sz="2800" b="1" dirty="0"/>
              <a:t>dataset</a:t>
            </a:r>
            <a:r>
              <a:rPr lang="en-US" sz="2800" dirty="0"/>
              <a:t> to use in the graph</a:t>
            </a:r>
          </a:p>
          <a:p>
            <a:pPr lvl="1"/>
            <a:r>
              <a:rPr lang="en-US" sz="2400" dirty="0" err="1"/>
              <a:t>ggplot</a:t>
            </a:r>
            <a:r>
              <a:rPr lang="en-US" sz="2400" dirty="0"/>
              <a:t>(data = mpg) creates an empty graph, but it’s not very interesting</a:t>
            </a:r>
          </a:p>
          <a:p>
            <a:r>
              <a:rPr lang="en-US" sz="2800" dirty="0"/>
              <a:t>Complete the graph by adding one or more layers to </a:t>
            </a:r>
            <a:r>
              <a:rPr lang="en-US" sz="2800" dirty="0" err="1"/>
              <a:t>ggplot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/>
              <a:t>geom_point</a:t>
            </a:r>
            <a:r>
              <a:rPr lang="en-US" sz="2400" b="1" dirty="0"/>
              <a:t>() </a:t>
            </a:r>
            <a:r>
              <a:rPr lang="en-US" sz="2400" dirty="0"/>
              <a:t>function adds a layer of points, which creates a scatterplot.</a:t>
            </a:r>
          </a:p>
          <a:p>
            <a:pPr lvl="1"/>
            <a:r>
              <a:rPr lang="en-US" sz="2400" dirty="0"/>
              <a:t>ggplot2 comes with many </a:t>
            </a:r>
            <a:r>
              <a:rPr lang="en-US" sz="2400" dirty="0" err="1"/>
              <a:t>geom</a:t>
            </a:r>
            <a:r>
              <a:rPr lang="en-US" sz="2400" dirty="0"/>
              <a:t> functions that add a different type of layer to a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A463-F02A-453C-98E1-79DB8C7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CCF-41E2-403C-B2AF-BDF84F80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274638"/>
            <a:ext cx="8519652" cy="79780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Mapping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203E-6AFF-49C7-9CDC-73A9CD1C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7" y="1309512"/>
            <a:ext cx="9783097" cy="5167489"/>
          </a:xfrm>
        </p:spPr>
        <p:txBody>
          <a:bodyPr>
            <a:normAutofit/>
          </a:bodyPr>
          <a:lstStyle/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US" sz="1200" dirty="0"/>
          </a:p>
          <a:p>
            <a:pPr marL="342900" lvl="1"/>
            <a:r>
              <a:rPr lang="en-US" sz="2800" dirty="0"/>
              <a:t>The </a:t>
            </a:r>
            <a:r>
              <a:rPr lang="en-US" sz="2800" b="1" dirty="0"/>
              <a:t>mapping</a:t>
            </a:r>
            <a:r>
              <a:rPr lang="en-US" sz="2800" dirty="0"/>
              <a:t> argument defines how variables in your dataset are mapped to visual properties</a:t>
            </a:r>
          </a:p>
          <a:p>
            <a:pPr marL="342900" lvl="1"/>
            <a:r>
              <a:rPr lang="en-US" sz="2800" dirty="0"/>
              <a:t>The </a:t>
            </a:r>
            <a:r>
              <a:rPr lang="en-US" sz="2800" b="1" dirty="0" err="1"/>
              <a:t>aes</a:t>
            </a:r>
            <a:r>
              <a:rPr lang="en-US" sz="2800" b="1" dirty="0"/>
              <a:t>()</a:t>
            </a:r>
            <a:r>
              <a:rPr lang="en-US" sz="2800" dirty="0"/>
              <a:t> function adds "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aesthetic mappings</a:t>
            </a:r>
            <a:r>
              <a:rPr lang="en-US" sz="2800" dirty="0"/>
              <a:t>" which map to variables in the data</a:t>
            </a:r>
          </a:p>
          <a:p>
            <a:pPr marL="800100" lvl="3" indent="-241300"/>
            <a:r>
              <a:rPr lang="en-US" sz="2400" dirty="0"/>
              <a:t>The x and y arguments of </a:t>
            </a:r>
            <a:r>
              <a:rPr lang="en-US" sz="2400" dirty="0" err="1"/>
              <a:t>aes</a:t>
            </a:r>
            <a:r>
              <a:rPr lang="en-US" sz="2400" dirty="0"/>
              <a:t>() specify which variables to map to the x- and y-axes</a:t>
            </a:r>
          </a:p>
          <a:p>
            <a:pPr marL="800100" lvl="2" indent="-241300"/>
            <a:r>
              <a:rPr lang="en-US" sz="2400" dirty="0" err="1"/>
              <a:t>ggplot</a:t>
            </a:r>
            <a:r>
              <a:rPr lang="en-US" sz="2400" dirty="0"/>
              <a:t>() looks for the mapped variables in the data argument (e.g. the mpg data frame)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A463-F02A-453C-98E1-79DB8C7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2E-420D-4DD0-A7B3-DB84BF4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188913"/>
            <a:ext cx="8588477" cy="887412"/>
          </a:xfrm>
        </p:spPr>
        <p:txBody>
          <a:bodyPr/>
          <a:lstStyle/>
          <a:p>
            <a:r>
              <a:rPr lang="en-US" dirty="0"/>
              <a:t>The mpg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512-F141-40D3-B54A-818C5519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1257300"/>
            <a:ext cx="9842090" cy="5481828"/>
          </a:xfrm>
        </p:spPr>
        <p:txBody>
          <a:bodyPr>
            <a:normAutofit/>
          </a:bodyPr>
          <a:lstStyle/>
          <a:p>
            <a:r>
              <a:rPr lang="en-US" sz="2000" dirty="0"/>
              <a:t>We can move the aesthetic mapping of the variables into the </a:t>
            </a:r>
            <a:r>
              <a:rPr lang="en-US" sz="2000" dirty="0" err="1"/>
              <a:t>ggplot</a:t>
            </a:r>
            <a:r>
              <a:rPr lang="en-US" sz="2000" dirty="0"/>
              <a:t> function, then the point layer specification is simpler.</a:t>
            </a:r>
          </a:p>
          <a:p>
            <a:r>
              <a:rPr lang="en-US" sz="2000" dirty="0"/>
              <a:t>We can also add a trendline using the </a:t>
            </a:r>
            <a:r>
              <a:rPr lang="en-US" sz="2000" dirty="0" err="1"/>
              <a:t>lm</a:t>
            </a:r>
            <a:r>
              <a:rPr lang="en-US" sz="2000" dirty="0"/>
              <a:t> function.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7663" indent="-233363"/>
            <a:r>
              <a:rPr lang="en-US" sz="2000" dirty="0"/>
              <a:t>The plot shows a negative relationship (downward trendline) between engine size (</a:t>
            </a:r>
            <a:r>
              <a:rPr lang="en-US" sz="2000" dirty="0" err="1"/>
              <a:t>displ</a:t>
            </a:r>
            <a:r>
              <a:rPr lang="en-US" sz="2000" dirty="0"/>
              <a:t>) and fuel efficiency (</a:t>
            </a:r>
            <a:r>
              <a:rPr lang="en-US" sz="2000" dirty="0" err="1"/>
              <a:t>hwy</a:t>
            </a:r>
            <a:r>
              <a:rPr lang="en-US" sz="2000" dirty="0"/>
              <a:t>). In other words, cars with big engines use more fuel.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DA04-29CF-496D-A715-46C8E2B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 descr="scatterplot of highway mileage vs engine displacement with trendline overlay indicating negative relationship">
            <a:extLst>
              <a:ext uri="{FF2B5EF4-FFF2-40B4-BE49-F238E27FC236}">
                <a16:creationId xmlns:a16="http://schemas.microsoft.com/office/drawing/2014/main" id="{EFDB9B13-0EED-4360-B615-CC3CD674FAEE}"/>
              </a:ext>
            </a:extLst>
          </p:cNvPr>
          <p:cNvGrpSpPr>
            <a:grpSpLocks noChangeAspect="1"/>
          </p:cNvGrpSpPr>
          <p:nvPr/>
        </p:nvGrpSpPr>
        <p:grpSpPr>
          <a:xfrm>
            <a:off x="3351333" y="3998214"/>
            <a:ext cx="4468065" cy="2743200"/>
            <a:chOff x="3488489" y="2355750"/>
            <a:chExt cx="6999970" cy="43133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F383CF-80A5-4F10-8ABA-D6B2E4591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489" y="2355750"/>
              <a:ext cx="6999970" cy="43133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1D59F9-F7E7-4E6A-8CE3-C22651919AD4}"/>
                </a:ext>
              </a:extLst>
            </p:cNvPr>
            <p:cNvCxnSpPr/>
            <p:nvPr/>
          </p:nvCxnSpPr>
          <p:spPr>
            <a:xfrm>
              <a:off x="4278526" y="3521956"/>
              <a:ext cx="4763911" cy="2494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77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6239"/>
          </a:xfrm>
        </p:spPr>
        <p:txBody>
          <a:bodyPr/>
          <a:lstStyle/>
          <a:p>
            <a:r>
              <a:rPr lang="en-US" dirty="0"/>
              <a:t>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271016"/>
            <a:ext cx="9308592" cy="5491734"/>
          </a:xfrm>
        </p:spPr>
        <p:txBody>
          <a:bodyPr/>
          <a:lstStyle/>
          <a:p>
            <a:r>
              <a:rPr lang="en-US" sz="2400" dirty="0"/>
              <a:t>An aesthetic is a visual property of the objects in your plot </a:t>
            </a:r>
          </a:p>
          <a:p>
            <a:pPr lvl="1"/>
            <a:r>
              <a:rPr lang="en-US" dirty="0"/>
              <a:t>Aesthetics include things like the size, the shape, or the color of your points. </a:t>
            </a:r>
          </a:p>
          <a:p>
            <a:r>
              <a:rPr lang="en-US" sz="2400" dirty="0"/>
              <a:t>You can display a point in different ways by changing the values of its aesthetic properties, called "levels". </a:t>
            </a:r>
          </a:p>
          <a:p>
            <a:pPr lvl="1"/>
            <a:r>
              <a:rPr lang="en-US" sz="2200" dirty="0"/>
              <a:t>For instance, changing the levels of a point’s size, shape, and color can make the point small, triangular, or blue: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0A81-478A-44DF-B51C-AF56AB1E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4588827"/>
            <a:ext cx="6009825" cy="21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1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6651"/>
            <a:ext cx="10160000" cy="838041"/>
          </a:xfrm>
        </p:spPr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4" y="1120877"/>
            <a:ext cx="10402531" cy="5356123"/>
          </a:xfrm>
        </p:spPr>
        <p:txBody>
          <a:bodyPr/>
          <a:lstStyle/>
          <a:p>
            <a:r>
              <a:rPr lang="en-US" sz="2800" dirty="0"/>
              <a:t>You can add a third variable to a two-dimensional scatterplot by mapping it to an aesthetic</a:t>
            </a:r>
          </a:p>
          <a:p>
            <a:pPr lvl="1"/>
            <a:r>
              <a:rPr lang="en-US" sz="2400" dirty="0"/>
              <a:t>map the colors of your points to a third variable "class" to reveal the class of each car: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 = class))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 descr="scatterplot of highway mileage vs engine displacement with auto class variable displayed in legend using color aesthetic">
            <a:extLst>
              <a:ext uri="{FF2B5EF4-FFF2-40B4-BE49-F238E27FC236}">
                <a16:creationId xmlns:a16="http://schemas.microsoft.com/office/drawing/2014/main" id="{1189C674-350E-45EB-8080-4CFC2B543C94}"/>
              </a:ext>
            </a:extLst>
          </p:cNvPr>
          <p:cNvGrpSpPr/>
          <p:nvPr/>
        </p:nvGrpSpPr>
        <p:grpSpPr>
          <a:xfrm>
            <a:off x="2989553" y="3947319"/>
            <a:ext cx="5426859" cy="2834640"/>
            <a:chOff x="2989554" y="3947319"/>
            <a:chExt cx="4830472" cy="2834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DD2DD-66EE-463C-9E76-82D348D4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554" y="3947319"/>
              <a:ext cx="4737812" cy="283464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5342DB-6C21-4DA8-930E-EEB17A94CE24}"/>
                </a:ext>
              </a:extLst>
            </p:cNvPr>
            <p:cNvSpPr/>
            <p:nvPr/>
          </p:nvSpPr>
          <p:spPr>
            <a:xfrm>
              <a:off x="6762751" y="4410075"/>
              <a:ext cx="1057275" cy="17907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23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8991600" cy="5059362"/>
          </a:xfrm>
        </p:spPr>
        <p:txBody>
          <a:bodyPr/>
          <a:lstStyle/>
          <a:p>
            <a:r>
              <a:rPr lang="en-US" sz="2400" dirty="0"/>
              <a:t>To map an aesthetic to a variable, associate the name of the aesthetic to the name of the variable inside </a:t>
            </a:r>
            <a:r>
              <a:rPr lang="en-US" sz="2400" dirty="0" err="1"/>
              <a:t>aes</a:t>
            </a:r>
            <a:r>
              <a:rPr lang="en-US" sz="2400" dirty="0"/>
              <a:t>() </a:t>
            </a:r>
          </a:p>
          <a:p>
            <a:r>
              <a:rPr lang="en-US" sz="2400" dirty="0" err="1"/>
              <a:t>ggplot</a:t>
            </a:r>
            <a:r>
              <a:rPr lang="en-US" sz="2400" dirty="0"/>
              <a:t>() will automatically assign a unique level of the aesthetic (e.g. a unique color) to each unique value of the variable, a process known as scaling</a:t>
            </a:r>
          </a:p>
          <a:p>
            <a:pPr lvl="1"/>
            <a:r>
              <a:rPr lang="en-US" sz="2200" dirty="0" err="1"/>
              <a:t>ggplot</a:t>
            </a:r>
            <a:r>
              <a:rPr lang="en-US" sz="2200" dirty="0"/>
              <a:t>() will also add a legend that explains which levels correspond to which values</a:t>
            </a:r>
          </a:p>
          <a:p>
            <a:r>
              <a:rPr lang="en-US" sz="2400" dirty="0"/>
              <a:t>We can map class to the </a:t>
            </a:r>
            <a:r>
              <a:rPr lang="en-US" sz="2400" u="sng" dirty="0"/>
              <a:t>size</a:t>
            </a:r>
            <a:r>
              <a:rPr lang="en-US" sz="2400" dirty="0"/>
              <a:t> aesthetic in the same way.</a:t>
            </a:r>
          </a:p>
          <a:p>
            <a:pPr lvl="1"/>
            <a:r>
              <a:rPr lang="en-US" sz="2200" dirty="0"/>
              <a:t>In this case, the exact size of each point would reveal its class affiliation. </a:t>
            </a:r>
          </a:p>
          <a:p>
            <a:pPr lvl="1"/>
            <a:r>
              <a:rPr lang="en-US" sz="2200" dirty="0"/>
              <a:t>Note: mapping an unordered variable (class) to an ordered aesthetic (size, e.g. smallest to largest) is not a good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417638"/>
            <a:ext cx="9960077" cy="505936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Warning: Using size for a discrete variable is not advised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atterplot of highway mileage vs engine displacement with auto class variable displayed in legend using using size aesthetic">
            <a:extLst>
              <a:ext uri="{FF2B5EF4-FFF2-40B4-BE49-F238E27FC236}">
                <a16:creationId xmlns:a16="http://schemas.microsoft.com/office/drawing/2014/main" id="{91C58D12-241A-4638-B2C3-905FF895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71" y="2733675"/>
            <a:ext cx="6037259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417638"/>
            <a:ext cx="4748981" cy="5059362"/>
          </a:xfrm>
        </p:spPr>
        <p:txBody>
          <a:bodyPr/>
          <a:lstStyle/>
          <a:p>
            <a:r>
              <a:rPr lang="en-US" sz="2400" dirty="0"/>
              <a:t>alpha (transparency)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shape</a:t>
            </a:r>
          </a:p>
          <a:p>
            <a:pPr lvl="1"/>
            <a:r>
              <a:rPr lang="en-US" dirty="0"/>
              <a:t>(note that by default, only</a:t>
            </a:r>
            <a:br>
              <a:rPr lang="en-US" dirty="0"/>
            </a:br>
            <a:r>
              <a:rPr lang="en-US" dirty="0"/>
              <a:t>6 shapes are used, additional</a:t>
            </a:r>
            <a:br>
              <a:rPr lang="en-US" dirty="0"/>
            </a:br>
            <a:r>
              <a:rPr lang="en-US" dirty="0"/>
              <a:t>points are unmapped)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showing auto class mapped to transparency aesthetic">
            <a:extLst>
              <a:ext uri="{FF2B5EF4-FFF2-40B4-BE49-F238E27FC236}">
                <a16:creationId xmlns:a16="http://schemas.microsoft.com/office/drawing/2014/main" id="{CE71F739-E4BE-47FB-9597-2EA304B2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62074"/>
            <a:ext cx="1710812" cy="2765983"/>
          </a:xfrm>
          <a:prstGeom prst="rect">
            <a:avLst/>
          </a:prstGeom>
        </p:spPr>
      </p:pic>
      <p:pic>
        <p:nvPicPr>
          <p:cNvPr id="6" name="Picture 5" descr="image showing auto class mapped to transparency aesthetic">
            <a:extLst>
              <a:ext uri="{FF2B5EF4-FFF2-40B4-BE49-F238E27FC236}">
                <a16:creationId xmlns:a16="http://schemas.microsoft.com/office/drawing/2014/main" id="{B9041D37-DB9D-4F90-9E3F-BF417A5C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"/>
          <a:stretch/>
        </p:blipFill>
        <p:spPr>
          <a:xfrm>
            <a:off x="6095999" y="4093192"/>
            <a:ext cx="1573161" cy="26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322"/>
            <a:ext cx="10160000" cy="816743"/>
          </a:xfrm>
        </p:spPr>
        <p:txBody>
          <a:bodyPr/>
          <a:lstStyle/>
          <a:p>
            <a:r>
              <a:rPr lang="en-US" dirty="0"/>
              <a:t>x and y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0374"/>
            <a:ext cx="10451690" cy="5326626"/>
          </a:xfrm>
        </p:spPr>
        <p:txBody>
          <a:bodyPr>
            <a:normAutofit/>
          </a:bodyPr>
          <a:lstStyle/>
          <a:p>
            <a:r>
              <a:rPr lang="en-US" sz="2800" dirty="0"/>
              <a:t>Once you map an aesthetic, </a:t>
            </a:r>
            <a:r>
              <a:rPr lang="en-US" sz="2800" dirty="0" err="1"/>
              <a:t>ggplot</a:t>
            </a:r>
            <a:r>
              <a:rPr lang="en-US" sz="2800" dirty="0"/>
              <a:t>() selects a reasonable scale to use with the aesthetic, and constructs a legend that explains the mapping between levels and values</a:t>
            </a:r>
          </a:p>
          <a:p>
            <a:r>
              <a:rPr lang="en-US" sz="2800" dirty="0"/>
              <a:t>For x and y aesthetics, </a:t>
            </a:r>
            <a:r>
              <a:rPr lang="en-US" sz="2800" dirty="0" err="1"/>
              <a:t>ggplot</a:t>
            </a:r>
            <a:r>
              <a:rPr lang="en-US" sz="2800" dirty="0"/>
              <a:t>() does not create a legend, but it creates an axis line with tick marks and a label</a:t>
            </a:r>
          </a:p>
          <a:p>
            <a:pPr lvl="1"/>
            <a:r>
              <a:rPr lang="en-US" sz="2400" dirty="0"/>
              <a:t>The axis line acts as a legend; it explains the mapping between locations and values</a:t>
            </a:r>
          </a:p>
          <a:p>
            <a:pPr lvl="1"/>
            <a:r>
              <a:rPr lang="en-US" sz="2400" dirty="0"/>
              <a:t>You can also set the </a:t>
            </a:r>
            <a:r>
              <a:rPr lang="en-US" sz="2400" dirty="0" err="1"/>
              <a:t>geom</a:t>
            </a:r>
            <a:r>
              <a:rPr lang="en-US" sz="2400" dirty="0"/>
              <a:t> aesthetic properties manually</a:t>
            </a:r>
          </a:p>
          <a:p>
            <a:pPr lvl="1"/>
            <a:r>
              <a:rPr lang="en-US" sz="2400" dirty="0"/>
              <a:t>For example, to make all of the points in the mpg plot blue:</a:t>
            </a:r>
          </a:p>
          <a:p>
            <a:endParaRPr lang="en-US" sz="1200" dirty="0"/>
          </a:p>
          <a:p>
            <a:pPr marL="4619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619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"blue")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1 (R for Data Science) </a:t>
            </a:r>
            <a:br>
              <a:rPr lang="en-US" dirty="0"/>
            </a:br>
            <a:r>
              <a:rPr lang="en-US" dirty="0"/>
              <a:t>Data Visualization with ggplot2 </a:t>
            </a:r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717-71FB-42B2-B6CB-BFF5BB92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37543"/>
            <a:ext cx="8696632" cy="738085"/>
          </a:xfrm>
        </p:spPr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2B74-932B-40CD-93B3-2B122B2F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5" y="1123951"/>
            <a:ext cx="9576619" cy="5596506"/>
          </a:xfrm>
        </p:spPr>
        <p:txBody>
          <a:bodyPr/>
          <a:lstStyle/>
          <a:p>
            <a:r>
              <a:rPr lang="en-US" sz="2800" dirty="0"/>
              <a:t>Another way to add variables, particularly useful for categorical variables, is to split your plot into </a:t>
            </a:r>
            <a:r>
              <a:rPr lang="en-US" sz="2800" u="sng" dirty="0"/>
              <a:t>facets</a:t>
            </a:r>
          </a:p>
          <a:p>
            <a:pPr lvl="1"/>
            <a:r>
              <a:rPr lang="en-US" sz="2400" dirty="0"/>
              <a:t>facets are subplots that each display one subset of the data</a:t>
            </a:r>
            <a:endParaRPr lang="en-US" sz="1200" b="1" dirty="0"/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B900-F1B8-430C-A3E4-91BDD23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image display facets of highway mileage vs engine displacement vs various categorical variables">
            <a:extLst>
              <a:ext uri="{FF2B5EF4-FFF2-40B4-BE49-F238E27FC236}">
                <a16:creationId xmlns:a16="http://schemas.microsoft.com/office/drawing/2014/main" id="{E8A45610-AFC3-4B33-8E1F-96B00FC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3" y="3714245"/>
            <a:ext cx="481678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facet_wrap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114300" indent="0">
              <a:buNone/>
            </a:pPr>
            <a:endParaRPr lang="en-US" u="sng" dirty="0"/>
          </a:p>
          <a:p>
            <a:r>
              <a:rPr lang="en-US" sz="2800" u="sng" dirty="0" err="1"/>
              <a:t>facet_wrap</a:t>
            </a:r>
            <a:r>
              <a:rPr lang="en-US" sz="2800" dirty="0"/>
              <a:t> wraps a 1 dimensional sequence of panels into 2 dimensions</a:t>
            </a:r>
          </a:p>
          <a:p>
            <a:pPr lvl="1"/>
            <a:r>
              <a:rPr lang="en-US" sz="2400" dirty="0"/>
              <a:t>The first argument of </a:t>
            </a:r>
            <a:r>
              <a:rPr lang="en-US" sz="2400" dirty="0" err="1"/>
              <a:t>facet_wrap</a:t>
            </a:r>
            <a:r>
              <a:rPr lang="en-US" sz="2400" dirty="0"/>
              <a:t>() should be a formula</a:t>
            </a:r>
          </a:p>
          <a:p>
            <a:pPr lvl="1"/>
            <a:r>
              <a:rPr lang="en-US" sz="2400" dirty="0"/>
              <a:t>The variable that you pass to </a:t>
            </a:r>
            <a:r>
              <a:rPr lang="en-US" sz="2400" dirty="0" err="1"/>
              <a:t>facet_wrap</a:t>
            </a:r>
            <a:r>
              <a:rPr lang="en-US" sz="2400" dirty="0"/>
              <a:t>() should be discrete (not continuous)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31763"/>
            <a:ext cx="8598310" cy="754062"/>
          </a:xfrm>
        </p:spPr>
        <p:txBody>
          <a:bodyPr/>
          <a:lstStyle/>
          <a:p>
            <a:r>
              <a:rPr lang="en-US" dirty="0"/>
              <a:t>The R Formula Operator 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268361"/>
            <a:ext cx="9979741" cy="5208640"/>
          </a:xfrm>
        </p:spPr>
        <p:txBody>
          <a:bodyPr>
            <a:normAutofit lnSpcReduction="10000"/>
          </a:bodyPr>
          <a:lstStyle/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114300" indent="0">
              <a:buNone/>
            </a:pPr>
            <a:endParaRPr lang="en-US" u="sng" dirty="0"/>
          </a:p>
          <a:p>
            <a:r>
              <a:rPr lang="en-US" sz="2800" dirty="0"/>
              <a:t>The tilde operator </a:t>
            </a:r>
            <a:r>
              <a:rPr lang="en-US" sz="2800" b="1" dirty="0"/>
              <a:t>~</a:t>
            </a:r>
            <a:r>
              <a:rPr lang="en-US" sz="2800" dirty="0"/>
              <a:t> characterizes formulas in R</a:t>
            </a:r>
          </a:p>
          <a:p>
            <a:r>
              <a:rPr lang="en-US" sz="2800" dirty="0"/>
              <a:t>The variable on the left-hand side of a tilde (~) is the dependent variable, while (one or more) variables on the right-hand side are independent variables</a:t>
            </a:r>
          </a:p>
          <a:p>
            <a:pPr lvl="1"/>
            <a:r>
              <a:rPr lang="en-US" sz="2400" dirty="0"/>
              <a:t>If there are more than one independent variable they are joined by plus signs +</a:t>
            </a:r>
          </a:p>
          <a:p>
            <a:pPr lvl="1"/>
            <a:r>
              <a:rPr lang="en-US" sz="2400" dirty="0"/>
              <a:t>A left-hand side variable is not required, as shown in the above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131763"/>
            <a:ext cx="8729202" cy="754062"/>
          </a:xfrm>
        </p:spPr>
        <p:txBody>
          <a:bodyPr/>
          <a:lstStyle/>
          <a:p>
            <a:r>
              <a:rPr lang="en-US" sz="3800" dirty="0"/>
              <a:t>Two-Variable Faceting with </a:t>
            </a:r>
            <a:r>
              <a:rPr lang="en-US" sz="3800" dirty="0" err="1"/>
              <a:t>facet_grid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981076"/>
            <a:ext cx="9291484" cy="5495925"/>
          </a:xfrm>
        </p:spPr>
        <p:txBody>
          <a:bodyPr>
            <a:normAutofit/>
          </a:bodyPr>
          <a:lstStyle/>
          <a:p>
            <a:pPr marL="285750"/>
            <a:r>
              <a:rPr lang="en-US" sz="2400" dirty="0"/>
              <a:t>To facet your plot with a combination of two variables, add </a:t>
            </a:r>
            <a:r>
              <a:rPr lang="en-US" sz="2400" dirty="0" err="1"/>
              <a:t>facet_grid</a:t>
            </a:r>
            <a:r>
              <a:rPr lang="en-US" sz="2400" dirty="0"/>
              <a:t>() to your plot call</a:t>
            </a:r>
          </a:p>
          <a:p>
            <a:pPr marL="582930" lvl="1"/>
            <a:r>
              <a:rPr lang="en-US" dirty="0"/>
              <a:t>The first argument of </a:t>
            </a:r>
            <a:r>
              <a:rPr lang="en-US" dirty="0" err="1"/>
              <a:t>facet_grid</a:t>
            </a:r>
            <a:r>
              <a:rPr lang="en-US" dirty="0"/>
              <a:t>() is also a formula. This time the formula should contain two variable names separated by ~</a:t>
            </a:r>
            <a:endParaRPr lang="en-US" sz="1200" dirty="0"/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mage display facets of highway mileage vs engine displacement vs two categorical variables">
            <a:extLst>
              <a:ext uri="{FF2B5EF4-FFF2-40B4-BE49-F238E27FC236}">
                <a16:creationId xmlns:a16="http://schemas.microsoft.com/office/drawing/2014/main" id="{20FD15F5-FD2E-4733-B2E1-A298C441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41" y="3809115"/>
            <a:ext cx="483804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131763"/>
            <a:ext cx="8778363" cy="754062"/>
          </a:xfrm>
        </p:spPr>
        <p:txBody>
          <a:bodyPr/>
          <a:lstStyle/>
          <a:p>
            <a:r>
              <a:rPr lang="en-US" sz="3800" dirty="0"/>
              <a:t>Geometric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971551"/>
            <a:ext cx="8490155" cy="5505450"/>
          </a:xfrm>
        </p:spPr>
        <p:txBody>
          <a:bodyPr>
            <a:normAutofit fontScale="85000" lnSpcReduction="10000"/>
          </a:bodyPr>
          <a:lstStyle/>
          <a:p>
            <a:pPr marL="285750"/>
            <a:r>
              <a:rPr lang="en-US" sz="2400" dirty="0"/>
              <a:t>A </a:t>
            </a:r>
            <a:r>
              <a:rPr lang="en-US" sz="2400" u="sng" dirty="0" err="1"/>
              <a:t>geom</a:t>
            </a:r>
            <a:r>
              <a:rPr lang="en-US" sz="2400" dirty="0"/>
              <a:t> is the geometrical object that a plot uses to represent data </a:t>
            </a:r>
          </a:p>
          <a:p>
            <a:pPr marL="285750"/>
            <a:r>
              <a:rPr lang="en-US" sz="2400" dirty="0"/>
              <a:t>Plots are often described by the type of </a:t>
            </a:r>
            <a:r>
              <a:rPr lang="en-US" sz="2400" dirty="0" err="1"/>
              <a:t>geom</a:t>
            </a:r>
            <a:r>
              <a:rPr lang="en-US" sz="2400" dirty="0"/>
              <a:t> that the plot uses</a:t>
            </a:r>
          </a:p>
          <a:p>
            <a:pPr marL="582930" lvl="1"/>
            <a:r>
              <a:rPr lang="en-US" sz="2200" dirty="0"/>
              <a:t>e.g. bar charts use bar </a:t>
            </a:r>
            <a:r>
              <a:rPr lang="en-US" sz="2200" dirty="0" err="1"/>
              <a:t>geoms</a:t>
            </a:r>
            <a:r>
              <a:rPr lang="en-US" sz="2200" dirty="0"/>
              <a:t>, line charts use line </a:t>
            </a:r>
            <a:r>
              <a:rPr lang="en-US" sz="2200" dirty="0" err="1"/>
              <a:t>geoms</a:t>
            </a:r>
            <a:r>
              <a:rPr lang="en-US" sz="2200" dirty="0"/>
              <a:t>, boxplots use boxplot </a:t>
            </a:r>
            <a:r>
              <a:rPr lang="en-US" sz="2200" dirty="0" err="1"/>
              <a:t>geoms</a:t>
            </a:r>
            <a:endParaRPr lang="en-US" sz="2200" dirty="0"/>
          </a:p>
          <a:p>
            <a:pPr marL="582930" lvl="1"/>
            <a:r>
              <a:rPr lang="en-US" sz="2200" dirty="0"/>
              <a:t>scatterplots use the point </a:t>
            </a:r>
            <a:r>
              <a:rPr lang="en-US" sz="2200" dirty="0" err="1"/>
              <a:t>geom</a:t>
            </a:r>
            <a:endParaRPr lang="en-US" sz="2200" dirty="0"/>
          </a:p>
          <a:p>
            <a:pPr marL="285750"/>
            <a:r>
              <a:rPr lang="en-US" sz="2400" dirty="0"/>
              <a:t>Different </a:t>
            </a:r>
            <a:r>
              <a:rPr lang="en-US" sz="2400" dirty="0" err="1"/>
              <a:t>geoms</a:t>
            </a:r>
            <a:r>
              <a:rPr lang="en-US" sz="2400" dirty="0"/>
              <a:t> can be used to plot the same data</a:t>
            </a:r>
          </a:p>
          <a:p>
            <a:pPr marL="285750"/>
            <a:r>
              <a:rPr lang="en-US" sz="2400" dirty="0"/>
              <a:t>To change the </a:t>
            </a:r>
            <a:r>
              <a:rPr lang="en-US" sz="2400" dirty="0" err="1"/>
              <a:t>geom</a:t>
            </a:r>
            <a:r>
              <a:rPr lang="en-US" sz="2400" dirty="0"/>
              <a:t> in your plot, change the </a:t>
            </a:r>
            <a:r>
              <a:rPr lang="en-US" sz="2400" dirty="0" err="1"/>
              <a:t>geom</a:t>
            </a:r>
            <a:r>
              <a:rPr lang="en-US" sz="2400" dirty="0"/>
              <a:t> function that you add to </a:t>
            </a:r>
            <a:r>
              <a:rPr lang="en-US" sz="2400" dirty="0" err="1"/>
              <a:t>ggplot</a:t>
            </a:r>
            <a:r>
              <a:rPr lang="en-US" sz="2400" dirty="0"/>
              <a:t>()</a:t>
            </a:r>
          </a:p>
          <a:p>
            <a:pPr marL="285750"/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# use point </a:t>
            </a:r>
            <a:r>
              <a:rPr lang="en-US" sz="2400" dirty="0" err="1"/>
              <a:t>geom</a:t>
            </a: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(data = mpg) +</a:t>
            </a:r>
          </a:p>
          <a:p>
            <a:pPr marL="914400" indent="0">
              <a:buNone/>
            </a:pPr>
            <a:r>
              <a:rPr lang="en-US" sz="2400" dirty="0"/>
              <a:t>      </a:t>
            </a:r>
            <a:r>
              <a:rPr lang="en-US" sz="2400" b="1" dirty="0" err="1"/>
              <a:t>geom_point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displ</a:t>
            </a:r>
            <a:r>
              <a:rPr lang="en-US" sz="2400" dirty="0"/>
              <a:t>, y = </a:t>
            </a:r>
            <a:r>
              <a:rPr lang="en-US" sz="2400" dirty="0" err="1"/>
              <a:t>hwy</a:t>
            </a:r>
            <a:r>
              <a:rPr lang="en-US" sz="2400" dirty="0"/>
              <a:t>))</a:t>
            </a:r>
          </a:p>
          <a:p>
            <a:pPr marL="914400" indent="0">
              <a:buNone/>
            </a:pP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# use smooth </a:t>
            </a:r>
            <a:r>
              <a:rPr lang="en-US" sz="2400" dirty="0" err="1"/>
              <a:t>geom</a:t>
            </a: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(data = mpg) +</a:t>
            </a:r>
          </a:p>
          <a:p>
            <a:pPr marL="914400" indent="0">
              <a:buNone/>
            </a:pPr>
            <a:r>
              <a:rPr lang="en-US" sz="2400" dirty="0"/>
              <a:t>      </a:t>
            </a:r>
            <a:r>
              <a:rPr lang="en-US" sz="2400" b="1" dirty="0" err="1"/>
              <a:t>geom_smooth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displ</a:t>
            </a:r>
            <a:r>
              <a:rPr lang="en-US" sz="2400" dirty="0"/>
              <a:t>, y = </a:t>
            </a:r>
            <a:r>
              <a:rPr lang="en-US" sz="2400" dirty="0" err="1"/>
              <a:t>hwy</a:t>
            </a:r>
            <a:r>
              <a:rPr lang="en-US" sz="24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1763"/>
            <a:ext cx="7829550" cy="754062"/>
          </a:xfrm>
        </p:spPr>
        <p:txBody>
          <a:bodyPr/>
          <a:lstStyle/>
          <a:p>
            <a:r>
              <a:rPr lang="en-US" sz="3800" dirty="0"/>
              <a:t>Geometric Objects (</a:t>
            </a:r>
            <a:r>
              <a:rPr lang="en-US" sz="3800" dirty="0" err="1"/>
              <a:t>cont</a:t>
            </a:r>
            <a:r>
              <a:rPr lang="en-US" sz="3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347" y="1657352"/>
            <a:ext cx="3903847" cy="939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 use point </a:t>
            </a:r>
            <a:r>
              <a:rPr lang="en-US" sz="1400" dirty="0" err="1"/>
              <a:t>geom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ggplot</a:t>
            </a:r>
            <a:r>
              <a:rPr lang="en-US" sz="1400" dirty="0"/>
              <a:t>(data = mpg) +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/>
              <a:t>geom_point</a:t>
            </a:r>
            <a:r>
              <a:rPr lang="en-US" sz="1400" dirty="0"/>
              <a:t>(mapping =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displ</a:t>
            </a:r>
            <a:r>
              <a:rPr lang="en-US" sz="1400" dirty="0"/>
              <a:t>, y = </a:t>
            </a:r>
            <a:r>
              <a:rPr lang="en-US" sz="1400" dirty="0" err="1"/>
              <a:t>hwy</a:t>
            </a:r>
            <a:r>
              <a:rPr lang="en-US" sz="14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7F9BB-778E-4EDB-9284-3754CC38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46" y="2638042"/>
            <a:ext cx="3750646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BB54B-C10A-4588-AA03-25612C49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3" y="2638042"/>
            <a:ext cx="3903848" cy="2834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F9CA31-55EE-43B9-9BCE-C33008CDE0B7}"/>
              </a:ext>
            </a:extLst>
          </p:cNvPr>
          <p:cNvSpPr txBox="1">
            <a:spLocks/>
          </p:cNvSpPr>
          <p:nvPr/>
        </p:nvSpPr>
        <p:spPr>
          <a:xfrm>
            <a:off x="5828074" y="1657350"/>
            <a:ext cx="3982674" cy="939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use smooth </a:t>
            </a:r>
            <a:r>
              <a:rPr lang="en-US" sz="1400" dirty="0" err="1"/>
              <a:t>geom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ggplot</a:t>
            </a:r>
            <a:r>
              <a:rPr lang="en-US" sz="1400" dirty="0"/>
              <a:t>(data = mpg) +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/>
              <a:t>geom_smooth</a:t>
            </a:r>
            <a:r>
              <a:rPr lang="en-US" sz="1400" dirty="0"/>
              <a:t>(mapping =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displ</a:t>
            </a:r>
            <a:r>
              <a:rPr lang="en-US" sz="1400" dirty="0"/>
              <a:t>, y = </a:t>
            </a:r>
            <a:r>
              <a:rPr lang="en-US" sz="1400" dirty="0" err="1"/>
              <a:t>hwy</a:t>
            </a:r>
            <a:r>
              <a:rPr lang="en-US" sz="1400" dirty="0"/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C67B-F57C-4B17-BC94-C25461393D6E}"/>
              </a:ext>
            </a:extLst>
          </p:cNvPr>
          <p:cNvSpPr/>
          <p:nvPr/>
        </p:nvSpPr>
        <p:spPr>
          <a:xfrm>
            <a:off x="1676401" y="1476376"/>
            <a:ext cx="4067173" cy="437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CCC7D-3B3B-462D-A6B6-C5362F96CBD8}"/>
              </a:ext>
            </a:extLst>
          </p:cNvPr>
          <p:cNvSpPr/>
          <p:nvPr/>
        </p:nvSpPr>
        <p:spPr>
          <a:xfrm>
            <a:off x="5743574" y="1476376"/>
            <a:ext cx="4067173" cy="437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69864"/>
            <a:ext cx="8598310" cy="896937"/>
          </a:xfrm>
        </p:spPr>
        <p:txBody>
          <a:bodyPr/>
          <a:lstStyle/>
          <a:p>
            <a:r>
              <a:rPr lang="en-US" dirty="0"/>
              <a:t>Using Appropriate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276350"/>
            <a:ext cx="9773264" cy="5200650"/>
          </a:xfrm>
        </p:spPr>
        <p:txBody>
          <a:bodyPr/>
          <a:lstStyle/>
          <a:p>
            <a:r>
              <a:rPr lang="en-US" dirty="0"/>
              <a:t>Not every aesthetic applies to every </a:t>
            </a:r>
            <a:r>
              <a:rPr lang="en-US" dirty="0" err="1"/>
              <a:t>geom</a:t>
            </a:r>
            <a:r>
              <a:rPr lang="en-US" dirty="0"/>
              <a:t>; setting the shape for a line </a:t>
            </a:r>
            <a:r>
              <a:rPr lang="en-US" dirty="0" err="1"/>
              <a:t>geom</a:t>
            </a:r>
            <a:r>
              <a:rPr lang="en-US" dirty="0"/>
              <a:t> doesn't make sense. Line types, however, do make sense for the line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e.g. use </a:t>
            </a:r>
            <a:r>
              <a:rPr lang="en-US" dirty="0" err="1"/>
              <a:t>ggplot</a:t>
            </a:r>
            <a:r>
              <a:rPr lang="en-US" dirty="0"/>
              <a:t>() to map a different line type to each drive train value (f = front-wheel drive, r = rear-wheel drive, 4 = 4-wheel drive)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36752-0547-418E-99E4-2145BC69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80" y="3280150"/>
            <a:ext cx="447835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69864"/>
            <a:ext cx="8932606" cy="896937"/>
          </a:xfrm>
        </p:spPr>
        <p:txBody>
          <a:bodyPr/>
          <a:lstStyle/>
          <a:p>
            <a:r>
              <a:rPr lang="en-US" dirty="0"/>
              <a:t>Using the Group 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276350"/>
            <a:ext cx="9151681" cy="5200650"/>
          </a:xfrm>
        </p:spPr>
        <p:txBody>
          <a:bodyPr/>
          <a:lstStyle/>
          <a:p>
            <a:r>
              <a:rPr lang="en-US" dirty="0"/>
              <a:t>The group aesthetic groups the display of multiple objects for a categorical variable</a:t>
            </a:r>
          </a:p>
          <a:p>
            <a:endParaRPr lang="en-US" sz="1200" dirty="0"/>
          </a:p>
          <a:p>
            <a:pPr marL="171450" indent="0">
              <a:buNone/>
            </a:pPr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(data = mpg) +</a:t>
            </a:r>
          </a:p>
          <a:p>
            <a:pPr marL="171450" indent="0">
              <a:buNone/>
            </a:pPr>
            <a:r>
              <a:rPr lang="en-US" dirty="0"/>
              <a:t>        </a:t>
            </a:r>
            <a:r>
              <a:rPr lang="en-US" dirty="0" err="1"/>
              <a:t>geom_smooth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displ</a:t>
            </a:r>
            <a:r>
              <a:rPr lang="en-US" dirty="0"/>
              <a:t>, y = </a:t>
            </a:r>
            <a:r>
              <a:rPr lang="en-US" dirty="0" err="1"/>
              <a:t>hwy</a:t>
            </a:r>
            <a:r>
              <a:rPr lang="en-US" dirty="0"/>
              <a:t>, </a:t>
            </a:r>
            <a:r>
              <a:rPr lang="en-US" b="1" dirty="0"/>
              <a:t>group = </a:t>
            </a:r>
            <a:r>
              <a:rPr lang="en-US" b="1" dirty="0" err="1"/>
              <a:t>drv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A1763-6E47-4828-BF58-BEEFC0D6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31" y="3486149"/>
            <a:ext cx="432297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169864"/>
            <a:ext cx="8893277" cy="896937"/>
          </a:xfrm>
        </p:spPr>
        <p:txBody>
          <a:bodyPr/>
          <a:lstStyle/>
          <a:p>
            <a:r>
              <a:rPr lang="en-US" dirty="0"/>
              <a:t>R Does Automatic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98" y="1276350"/>
            <a:ext cx="8893277" cy="5200650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will automatically group the data when you map an aesthetic to a discrete variable</a:t>
            </a:r>
            <a:endParaRPr lang="en-US" sz="1200" dirty="0"/>
          </a:p>
          <a:p>
            <a:pPr marL="171450" indent="0">
              <a:buNone/>
            </a:pPr>
            <a:endParaRPr lang="en-US" sz="1200" b="1" dirty="0"/>
          </a:p>
          <a:p>
            <a:pPr marL="1714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</a:t>
            </a:r>
          </a:p>
          <a:p>
            <a:pPr marL="1714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40D20-8763-42B7-B109-78C6A082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54" y="3398137"/>
            <a:ext cx="4643438" cy="3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1FD5-923B-4DF6-9580-3A4B8ED8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274638"/>
            <a:ext cx="9578258" cy="849312"/>
          </a:xfrm>
        </p:spPr>
        <p:txBody>
          <a:bodyPr/>
          <a:lstStyle/>
          <a:p>
            <a:r>
              <a:rPr lang="en-US" sz="4000" dirty="0"/>
              <a:t>Display Multiple </a:t>
            </a:r>
            <a:r>
              <a:rPr lang="en-US" sz="4000" dirty="0" err="1"/>
              <a:t>geoms</a:t>
            </a:r>
            <a:r>
              <a:rPr lang="en-US" sz="4000" dirty="0"/>
              <a:t> in One Plot -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DBAB-CF91-4770-BFA6-15B1E876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312333"/>
            <a:ext cx="9908458" cy="5110944"/>
          </a:xfrm>
        </p:spPr>
        <p:txBody>
          <a:bodyPr/>
          <a:lstStyle/>
          <a:p>
            <a:r>
              <a:rPr lang="en-US" sz="2000"/>
              <a:t>ggplot2 provides a + operator to plot multiple geoms</a:t>
            </a:r>
          </a:p>
          <a:p>
            <a:r>
              <a:rPr lang="en-US" sz="2000"/>
              <a:t>It works similar to the 'pipe' operator (see next module's modelr package)</a:t>
            </a:r>
          </a:p>
          <a:p>
            <a:r>
              <a:rPr lang="en-US" sz="2000"/>
              <a:t>"...if I'd discovered the pipe earlier, there never would've been a ggplot2" – Hadley Wickham</a:t>
            </a:r>
          </a:p>
          <a:p>
            <a:r>
              <a:rPr lang="en-US" sz="2000"/>
              <a:t>Here's </a:t>
            </a:r>
            <a:r>
              <a:rPr lang="en-US" sz="2000" dirty="0"/>
              <a:t>a shortcut to display multiple </a:t>
            </a:r>
            <a:r>
              <a:rPr lang="en-US" sz="2000" dirty="0" err="1"/>
              <a:t>geoms</a:t>
            </a:r>
            <a:r>
              <a:rPr lang="en-US" sz="2000" dirty="0"/>
              <a:t> in the same plot</a:t>
            </a:r>
          </a:p>
          <a:p>
            <a:endParaRPr lang="en-US" sz="1200" b="1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smooth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CE29E-C556-4D44-B018-2C7901EA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B7D4B-2AF1-4F9B-832A-B52D8FEF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06" y="3429000"/>
            <a:ext cx="414661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17D2-C4B1-4534-9128-38E28C80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229E-D9FD-49E6-A305-0BD07BC5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Time-series forecasting using R with fable">
            <a:extLst>
              <a:ext uri="{FF2B5EF4-FFF2-40B4-BE49-F238E27FC236}">
                <a16:creationId xmlns:a16="http://schemas.microsoft.com/office/drawing/2014/main" id="{F4C20510-C216-430C-B5F1-6B32AEC9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" y="2037302"/>
            <a:ext cx="9179302" cy="40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B85-CAE5-4A1B-8B41-7DD87176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179388"/>
            <a:ext cx="8627806" cy="849312"/>
          </a:xfrm>
        </p:spPr>
        <p:txBody>
          <a:bodyPr/>
          <a:lstStyle/>
          <a:p>
            <a:r>
              <a:rPr lang="en-US" dirty="0"/>
              <a:t>Display Multiple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1359-BC29-482F-A136-7D5982B2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295400"/>
            <a:ext cx="8810686" cy="5448300"/>
          </a:xfrm>
        </p:spPr>
        <p:txBody>
          <a:bodyPr/>
          <a:lstStyle/>
          <a:p>
            <a:r>
              <a:rPr lang="en-US" sz="2000" dirty="0"/>
              <a:t>If you place mappings in a </a:t>
            </a:r>
            <a:r>
              <a:rPr lang="en-US" sz="2000" dirty="0" err="1"/>
              <a:t>geom</a:t>
            </a:r>
            <a:r>
              <a:rPr lang="en-US" sz="2000" dirty="0"/>
              <a:t> function, </a:t>
            </a:r>
            <a:r>
              <a:rPr lang="en-US" sz="2000" dirty="0" err="1"/>
              <a:t>ggplot</a:t>
            </a:r>
            <a:r>
              <a:rPr lang="en-US" sz="2000" dirty="0"/>
              <a:t>() will treat them as local mappings for the specific </a:t>
            </a:r>
            <a:r>
              <a:rPr lang="en-US" sz="2000" u="sng" dirty="0"/>
              <a:t>layer</a:t>
            </a:r>
          </a:p>
          <a:p>
            <a:pPr lvl="1"/>
            <a:r>
              <a:rPr lang="en-US" sz="1800" dirty="0" err="1"/>
              <a:t>ggplot</a:t>
            </a:r>
            <a:r>
              <a:rPr lang="en-US" sz="1800" dirty="0"/>
              <a:t>() will use these mappings to extend or overwrite the global mappings for that layer only. This makes it possible to display different aesthetics in different layers</a:t>
            </a:r>
          </a:p>
          <a:p>
            <a:pPr marL="114300" indent="0"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DDA4-C2C2-4527-B4EA-B0D38A16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90449-B279-4F89-A1DC-1FBD0B5C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40" y="3855244"/>
            <a:ext cx="3929061" cy="28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0CF-0F43-4867-9314-F5A7BE51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66" y="131764"/>
            <a:ext cx="8653309" cy="973137"/>
          </a:xfrm>
        </p:spPr>
        <p:txBody>
          <a:bodyPr/>
          <a:lstStyle/>
          <a:p>
            <a:r>
              <a:rPr lang="en-US" dirty="0"/>
              <a:t>Layer-Specific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31A-313A-4805-A24B-9C518F8D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247775"/>
            <a:ext cx="8653309" cy="5402262"/>
          </a:xfrm>
        </p:spPr>
        <p:txBody>
          <a:bodyPr/>
          <a:lstStyle/>
          <a:p>
            <a:r>
              <a:rPr lang="en-US" dirty="0"/>
              <a:t>Use the filter function to isolate data components</a:t>
            </a:r>
          </a:p>
          <a:p>
            <a:pPr lvl="1"/>
            <a:r>
              <a:rPr lang="en-US" dirty="0"/>
              <a:t>Here the smooth line displays a subset of the mpg dataset, the subcompact cars</a:t>
            </a:r>
          </a:p>
          <a:p>
            <a:pPr lvl="1"/>
            <a:r>
              <a:rPr lang="en-US" dirty="0"/>
              <a:t>The local data argument in </a:t>
            </a:r>
            <a:r>
              <a:rPr lang="en-US" dirty="0" err="1"/>
              <a:t>geom_smooth</a:t>
            </a:r>
            <a:r>
              <a:rPr lang="en-US" dirty="0"/>
              <a:t>() overrides the global data argument in </a:t>
            </a:r>
            <a:r>
              <a:rPr lang="en-US" dirty="0" err="1"/>
              <a:t>ggplot</a:t>
            </a:r>
            <a:r>
              <a:rPr lang="en-US" dirty="0"/>
              <a:t>() for that layer only</a:t>
            </a:r>
          </a:p>
          <a:p>
            <a:pPr lvl="1"/>
            <a:endParaRPr lang="en-US" sz="1200" dirty="0"/>
          </a:p>
          <a:p>
            <a:pPr marL="41148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mapping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filter(mpg, class == "subcompact"),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 =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EB1C-CE19-48E9-B7F2-C23124DB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F9D4C-2DB7-4950-8375-2CA8E25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19" y="4297680"/>
            <a:ext cx="4117806" cy="256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2A32C-8C0B-4C83-BAED-95096439923F}"/>
              </a:ext>
            </a:extLst>
          </p:cNvPr>
          <p:cNvSpPr txBox="1"/>
          <p:nvPr/>
        </p:nvSpPr>
        <p:spPr>
          <a:xfrm>
            <a:off x="1879600" y="4669899"/>
            <a:ext cx="261239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se = FALSE refers to the display of the confidence interval. This results in a "shadowed" line, which we avoid here by using se = FALSE</a:t>
            </a:r>
          </a:p>
        </p:txBody>
      </p:sp>
    </p:spTree>
    <p:extLst>
      <p:ext uri="{BB962C8B-B14F-4D97-AF65-F5344CB8AC3E}">
        <p14:creationId xmlns:p14="http://schemas.microsoft.com/office/powerpoint/2010/main" val="317240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5" y="1278234"/>
            <a:ext cx="10176386" cy="234987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6000" dirty="0"/>
              <a:t>Chapter 2. (R for Data Science)</a:t>
            </a:r>
            <a:br>
              <a:rPr lang="en-US" sz="6000" dirty="0"/>
            </a:br>
            <a:r>
              <a:rPr lang="en-US" sz="6000" dirty="0"/>
              <a:t>Workflow: Basics</a:t>
            </a:r>
          </a:p>
        </p:txBody>
      </p:sp>
    </p:spTree>
    <p:extLst>
      <p:ext uri="{BB962C8B-B14F-4D97-AF65-F5344CB8AC3E}">
        <p14:creationId xmlns:p14="http://schemas.microsoft.com/office/powerpoint/2010/main" val="395527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86D0-AE1A-49CC-8A04-977CEAA0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Concepts and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BDE3-F766-4560-80F8-72F93E76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 in R for Data Science is a short review of some basic R concepts, read through the content to be sure you're caught up on those basics before continuing on to Ch. 3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515B5-7FE2-4128-84B2-9CDBA97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2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6000" dirty="0"/>
              <a:t>Ch. 3  (R for Data Science)</a:t>
            </a:r>
            <a:br>
              <a:rPr lang="en-US" sz="6000" dirty="0"/>
            </a:br>
            <a:r>
              <a:rPr lang="en-US" sz="6000" dirty="0"/>
              <a:t>Data Transformation with </a:t>
            </a:r>
            <a:r>
              <a:rPr lang="en-US" sz="6000" dirty="0" err="1"/>
              <a:t>dplyr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95680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274639"/>
            <a:ext cx="8916765" cy="526873"/>
          </a:xfrm>
        </p:spPr>
        <p:txBody>
          <a:bodyPr/>
          <a:lstStyle/>
          <a:p>
            <a:r>
              <a:rPr lang="en-US" sz="4000" dirty="0"/>
              <a:t>Introduction to </a:t>
            </a:r>
            <a:r>
              <a:rPr lang="en-US" sz="4000" dirty="0" err="1"/>
              <a:t>dplyr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58" y="1061156"/>
            <a:ext cx="9311148" cy="5415844"/>
          </a:xfrm>
        </p:spPr>
        <p:txBody>
          <a:bodyPr>
            <a:normAutofit/>
          </a:bodyPr>
          <a:lstStyle/>
          <a:p>
            <a:r>
              <a:rPr lang="en-US" sz="2800" dirty="0" err="1"/>
              <a:t>dplyr</a:t>
            </a:r>
            <a:r>
              <a:rPr lang="en-US" sz="2800" dirty="0"/>
              <a:t> provides a set of tools for efficiently manipulating datasets in R</a:t>
            </a:r>
          </a:p>
          <a:p>
            <a:pPr lvl="1"/>
            <a:r>
              <a:rPr lang="en-US" sz="2800" dirty="0">
                <a:hlinkClick r:id="rId2"/>
              </a:rPr>
              <a:t>https://blog.rstudio.com/2014/01/17/introducing-dplyr/</a:t>
            </a:r>
            <a:endParaRPr lang="en-US" sz="2800" dirty="0"/>
          </a:p>
          <a:p>
            <a:r>
              <a:rPr lang="en-US" sz="2800" dirty="0" err="1"/>
              <a:t>dplyr</a:t>
            </a:r>
            <a:r>
              <a:rPr lang="en-US" sz="2800" dirty="0"/>
              <a:t> uses data frames and </a:t>
            </a:r>
            <a:r>
              <a:rPr lang="en-US" sz="2800" dirty="0" err="1"/>
              <a:t>tibbles</a:t>
            </a:r>
            <a:endParaRPr lang="en-US" sz="2800" dirty="0"/>
          </a:p>
          <a:p>
            <a:r>
              <a:rPr lang="en-US" sz="2800" dirty="0"/>
              <a:t>Three underlying concepts: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performance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cross-compatibility: anything you can do to a local data frame you can also </a:t>
            </a:r>
            <a:r>
              <a:rPr lang="en-US" sz="2400" dirty="0" err="1"/>
              <a:t>do</a:t>
            </a:r>
            <a:r>
              <a:rPr lang="en-US" sz="2400" dirty="0"/>
              <a:t> to a remote database table</a:t>
            </a:r>
          </a:p>
          <a:p>
            <a:pPr lvl="2"/>
            <a:r>
              <a:rPr lang="en-US" sz="2000" dirty="0"/>
              <a:t>PostgreSQL, MySQL, SQLite and Google </a:t>
            </a:r>
            <a:r>
              <a:rPr lang="en-US" sz="2000" dirty="0" err="1"/>
              <a:t>bigquery</a:t>
            </a:r>
            <a:r>
              <a:rPr lang="en-US" sz="2000" dirty="0"/>
              <a:t> support is built-in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Individual functions that correspond to the most common operations</a:t>
            </a:r>
          </a:p>
          <a:p>
            <a:pPr lvl="2"/>
            <a:r>
              <a:rPr lang="en-US" sz="2000" dirty="0"/>
              <a:t>Each function does one only thing, but does it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7532-9CD5-402E-AA36-16AE7D2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nycflights13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EDE7-8E23-4DC4-8174-863C2841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nycflights13 contains airline on-time data for all flights departing NYC in 2013</a:t>
            </a:r>
          </a:p>
          <a:p>
            <a:pPr lvl="1"/>
            <a:r>
              <a:rPr lang="en-US" sz="2800" dirty="0"/>
              <a:t>Also includes useful 'metadata' on airlines, airports, weather, and planes.</a:t>
            </a:r>
          </a:p>
          <a:p>
            <a:pPr marL="114300" indent="0">
              <a:buNone/>
            </a:pPr>
            <a:endParaRPr lang="en-US" sz="1600" dirty="0"/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library(nycflights13)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4D431-3335-45DE-9F7A-32BC9AF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964C-2517-4C9E-ACBF-2327208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F0C6-C32F-4BE7-9B56-85C075E3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Loading </a:t>
            </a:r>
            <a:r>
              <a:rPr lang="en-US" sz="2800" dirty="0" err="1"/>
              <a:t>dplyr</a:t>
            </a:r>
            <a:r>
              <a:rPr lang="en-US" sz="2800" dirty="0"/>
              <a:t> masks some basic R functions:</a:t>
            </a:r>
          </a:p>
          <a:p>
            <a:pPr marL="114300" indent="0">
              <a:buNone/>
            </a:pPr>
            <a:endParaRPr lang="en-US" sz="1100" dirty="0"/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Conflicts ----------------------------</a:t>
            </a:r>
          </a:p>
          <a:p>
            <a:pPr marL="914400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tidyverse_conflicts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--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::filter()     masks stats::filter()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.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GlobalEnv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::first() masks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::first()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::lag()        masks stats::lag()</a:t>
            </a:r>
          </a:p>
          <a:p>
            <a:pPr marL="914400" indent="0">
              <a:buNone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In order to use the masked functions, use the qualified :: name:</a:t>
            </a:r>
          </a:p>
          <a:p>
            <a:pPr lvl="1"/>
            <a:r>
              <a:rPr lang="en-US" sz="2800" dirty="0" err="1"/>
              <a:t>e.g</a:t>
            </a:r>
            <a:r>
              <a:rPr lang="en-US" sz="2800" dirty="0"/>
              <a:t> stats::filter(), stats::lag()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4BC4-0CD8-4A55-BFB8-7C9E34B1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F40-1D39-4C9D-A055-B8541C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132735"/>
            <a:ext cx="8775290" cy="833120"/>
          </a:xfrm>
        </p:spPr>
        <p:txBody>
          <a:bodyPr/>
          <a:lstStyle/>
          <a:p>
            <a:r>
              <a:rPr lang="en-US" dirty="0"/>
              <a:t>nycflights13 - 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CF0C-D824-4171-896B-7A6D3B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965855"/>
            <a:ext cx="8661236" cy="57594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1  2013     1     1      517            515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2  2013     1     1      533            529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3  2013     1     1      542            540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4  2013     1     1      544            545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5  2013     1     1      554            600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6  2013     1     1      554            558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7  2013     1     1      555            600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8  2013     1     1      557            600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9  2013     1     1      557            600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10  2013     1     1      558            600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336,766 more rows, and 14 more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variables: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sched_arr_time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carrier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flight &lt;int&gt;,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origin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distance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hour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minute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dttm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CAEE-BC93-4EBB-8C86-531DC8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0745-4186-4B15-8808-3C3BE6D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91758"/>
            <a:ext cx="8627806" cy="812482"/>
          </a:xfrm>
        </p:spPr>
        <p:txBody>
          <a:bodyPr/>
          <a:lstStyle/>
          <a:p>
            <a:r>
              <a:rPr lang="en-US" dirty="0"/>
              <a:t>Flight Data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613E-4F05-4117-954D-7924B31B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178560"/>
            <a:ext cx="8372168" cy="5298440"/>
          </a:xfrm>
        </p:spPr>
        <p:txBody>
          <a:bodyPr>
            <a:normAutofit/>
          </a:bodyPr>
          <a:lstStyle/>
          <a:p>
            <a:r>
              <a:rPr lang="en-US" sz="2400" b="1" dirty="0"/>
              <a:t>int</a:t>
            </a:r>
            <a:r>
              <a:rPr lang="en-US" sz="2400" dirty="0"/>
              <a:t> refers to integers</a:t>
            </a:r>
          </a:p>
          <a:p>
            <a:r>
              <a:rPr lang="en-US" sz="2400" b="1" dirty="0" err="1"/>
              <a:t>dbl</a:t>
            </a:r>
            <a:r>
              <a:rPr lang="en-US" sz="2400" dirty="0"/>
              <a:t> refers to for doubles, or real numbers</a:t>
            </a:r>
          </a:p>
          <a:p>
            <a:r>
              <a:rPr lang="en-US" sz="2400" b="1" dirty="0" err="1"/>
              <a:t>chr</a:t>
            </a:r>
            <a:r>
              <a:rPr lang="en-US" sz="2400" dirty="0"/>
              <a:t> is used for character vectors, or strings</a:t>
            </a:r>
          </a:p>
          <a:p>
            <a:r>
              <a:rPr lang="en-US" sz="2400" b="1" dirty="0" err="1"/>
              <a:t>dttm</a:t>
            </a:r>
            <a:r>
              <a:rPr lang="en-US" sz="2400" dirty="0"/>
              <a:t> is date-time (a date + a time)</a:t>
            </a:r>
          </a:p>
          <a:p>
            <a:pPr lvl="1"/>
            <a:r>
              <a:rPr lang="en-US" sz="2400" dirty="0"/>
              <a:t>R refers to these as </a:t>
            </a:r>
            <a:r>
              <a:rPr lang="en-US" sz="2400" b="1" dirty="0" err="1"/>
              <a:t>POSIXct</a:t>
            </a:r>
            <a:endParaRPr lang="en-US" sz="2400" dirty="0"/>
          </a:p>
          <a:p>
            <a:r>
              <a:rPr lang="en-US" sz="2400" dirty="0"/>
              <a:t>There are three other common types of variables that aren’t used in this dataset:</a:t>
            </a:r>
          </a:p>
          <a:p>
            <a:pPr lvl="1"/>
            <a:r>
              <a:rPr lang="en-US" sz="2400" b="1" dirty="0" err="1"/>
              <a:t>lgl</a:t>
            </a:r>
            <a:r>
              <a:rPr lang="en-US" sz="2400" dirty="0"/>
              <a:t> refers to logical, vectors that contain only TRUE or FALSE.</a:t>
            </a:r>
          </a:p>
          <a:p>
            <a:pPr lvl="1"/>
            <a:r>
              <a:rPr lang="en-US" sz="2400" b="1" dirty="0" err="1"/>
              <a:t>fctr</a:t>
            </a:r>
            <a:r>
              <a:rPr lang="en-US" sz="2400" dirty="0"/>
              <a:t> is factors, which R uses to represent categorical variables with fixed possible values</a:t>
            </a:r>
          </a:p>
          <a:p>
            <a:pPr lvl="1"/>
            <a:r>
              <a:rPr lang="en-US" sz="2400" b="1" dirty="0"/>
              <a:t>date</a:t>
            </a:r>
            <a:r>
              <a:rPr lang="en-US" sz="2400" dirty="0"/>
              <a:t> refers to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BB48-2E06-4843-BCF9-D68BBF09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5A6-62E1-4CA9-B643-F863CA1C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45A-BE28-4C4E-AEB8-703C151D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400" dirty="0"/>
              <a:t>"The </a:t>
            </a:r>
            <a:r>
              <a:rPr lang="en-US" sz="2400" dirty="0" err="1"/>
              <a:t>tidyverse</a:t>
            </a:r>
            <a:r>
              <a:rPr lang="en-US" sz="2400" dirty="0"/>
              <a:t> is an opinionated collection of R packages designed for data science. All packages share an underlying design philosophy, grammar, and data structures."</a:t>
            </a:r>
          </a:p>
          <a:p>
            <a:pPr marL="914400" indent="0">
              <a:buNone/>
            </a:pPr>
            <a:r>
              <a:rPr lang="en-US" sz="16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tidyverse.org</a:t>
            </a:r>
            <a:endParaRPr lang="en-US" sz="1600" dirty="0">
              <a:solidFill>
                <a:srgbClr val="FFC000"/>
              </a:solidFill>
            </a:endParaRPr>
          </a:p>
          <a:p>
            <a:pPr lvl="1"/>
            <a:r>
              <a:rPr lang="en-US" sz="2400" dirty="0"/>
              <a:t>core packages are </a:t>
            </a:r>
            <a:r>
              <a:rPr lang="en-US" sz="2400" i="1" dirty="0"/>
              <a:t>ggplot2, </a:t>
            </a:r>
            <a:r>
              <a:rPr lang="en-US" sz="2400" i="1" dirty="0" err="1"/>
              <a:t>dplyr</a:t>
            </a:r>
            <a:r>
              <a:rPr lang="en-US" sz="2400" i="1" dirty="0"/>
              <a:t>, </a:t>
            </a:r>
            <a:r>
              <a:rPr lang="en-US" sz="2400" i="1" dirty="0" err="1"/>
              <a:t>tidyr</a:t>
            </a:r>
            <a:r>
              <a:rPr lang="en-US" sz="2400" i="1" dirty="0"/>
              <a:t>, </a:t>
            </a:r>
            <a:r>
              <a:rPr lang="en-US" sz="2400" i="1" dirty="0" err="1"/>
              <a:t>readr</a:t>
            </a:r>
            <a:r>
              <a:rPr lang="en-US" sz="2400" i="1" dirty="0"/>
              <a:t>, </a:t>
            </a:r>
            <a:r>
              <a:rPr lang="en-US" sz="2400" i="1" dirty="0" err="1"/>
              <a:t>purrr</a:t>
            </a:r>
            <a:r>
              <a:rPr lang="en-US" sz="2400" i="1" dirty="0"/>
              <a:t>, </a:t>
            </a:r>
            <a:r>
              <a:rPr lang="en-US" sz="2400" i="1" dirty="0" err="1"/>
              <a:t>tibble</a:t>
            </a:r>
            <a:r>
              <a:rPr lang="en-US" sz="2400" i="1" dirty="0"/>
              <a:t>, </a:t>
            </a:r>
            <a:r>
              <a:rPr lang="en-US" sz="2400" i="1" dirty="0" err="1"/>
              <a:t>stringr</a:t>
            </a:r>
            <a:r>
              <a:rPr lang="en-US" sz="2400" i="1" dirty="0"/>
              <a:t>,</a:t>
            </a:r>
            <a:r>
              <a:rPr lang="en-US" sz="2400" dirty="0"/>
              <a:t> and </a:t>
            </a:r>
            <a:r>
              <a:rPr lang="en-US" sz="2400" i="1" dirty="0" err="1"/>
              <a:t>forcats</a:t>
            </a:r>
            <a:r>
              <a:rPr lang="en-US" sz="2400" i="1" dirty="0"/>
              <a:t>,</a:t>
            </a:r>
            <a:r>
              <a:rPr lang="en-US" sz="2400" dirty="0"/>
              <a:t> which provide functionality to model, transform, and visualize data.</a:t>
            </a:r>
          </a:p>
          <a:p>
            <a:pPr lvl="1"/>
            <a:r>
              <a:rPr lang="en-US" sz="2400" dirty="0"/>
              <a:t>The package emphasizes </a:t>
            </a:r>
            <a:r>
              <a:rPr lang="en-US" sz="2400" u="sng" dirty="0"/>
              <a:t>functional</a:t>
            </a:r>
            <a:r>
              <a:rPr lang="en-US" sz="2400" dirty="0"/>
              <a:t> programming, a programming strategy which uses mathematical functions and expressions</a:t>
            </a:r>
          </a:p>
          <a:p>
            <a:r>
              <a:rPr lang="en-US" sz="2400" dirty="0"/>
              <a:t>While popular, the </a:t>
            </a:r>
            <a:r>
              <a:rPr lang="en-US" sz="2400" dirty="0" err="1"/>
              <a:t>tidyverse</a:t>
            </a:r>
            <a:r>
              <a:rPr lang="en-US" sz="2400" dirty="0"/>
              <a:t> is not without its critics</a:t>
            </a:r>
          </a:p>
          <a:p>
            <a:pPr lvl="1"/>
            <a:r>
              <a:rPr lang="en-US" sz="2200" dirty="0"/>
              <a:t>In particular, the functional programming emphasis makes it difficult for non-programmers to use</a:t>
            </a:r>
          </a:p>
          <a:p>
            <a:pPr marL="914400" indent="0">
              <a:buNone/>
            </a:pPr>
            <a:r>
              <a:rPr lang="en-US" sz="1600" dirty="0" err="1">
                <a:hlinkClick r:id="rId3"/>
              </a:rPr>
              <a:t>httmatloff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TidyverseSkeptic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954C-2866-4267-8E5C-CE4BABC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0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F40-1D39-4C9D-A055-B8541C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152400"/>
            <a:ext cx="8949977" cy="1005840"/>
          </a:xfrm>
        </p:spPr>
        <p:txBody>
          <a:bodyPr/>
          <a:lstStyle/>
          <a:p>
            <a:r>
              <a:rPr lang="en-US" sz="4000" dirty="0"/>
              <a:t>nycflights13 Flight Data – Full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CF0C-D824-4171-896B-7A6D3B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1239520"/>
            <a:ext cx="8671068" cy="52374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&gt; View(flights)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CAEE-BC93-4EBB-8C86-531DC8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718AC-1C85-4536-B3E2-F3C55E25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2" y="1854981"/>
            <a:ext cx="7485817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8E53FA-560E-46CC-B1EB-6AD1EF62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1" y="4398889"/>
            <a:ext cx="4730834" cy="2194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00EAE4-17AB-472B-B9FE-013E51C765A7}"/>
              </a:ext>
            </a:extLst>
          </p:cNvPr>
          <p:cNvCxnSpPr>
            <a:cxnSpLocks/>
          </p:cNvCxnSpPr>
          <p:nvPr/>
        </p:nvCxnSpPr>
        <p:spPr>
          <a:xfrm flipV="1">
            <a:off x="3293806" y="3313472"/>
            <a:ext cx="6429314" cy="24637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4CD813-0C48-45AA-BCE7-7072B5806ED4}"/>
              </a:ext>
            </a:extLst>
          </p:cNvPr>
          <p:cNvSpPr/>
          <p:nvPr/>
        </p:nvSpPr>
        <p:spPr>
          <a:xfrm>
            <a:off x="4547171" y="4398889"/>
            <a:ext cx="4730834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1121-8705-4FE0-9EC9-19BE134FB4D8}"/>
              </a:ext>
            </a:extLst>
          </p:cNvPr>
          <p:cNvSpPr/>
          <p:nvPr/>
        </p:nvSpPr>
        <p:spPr>
          <a:xfrm>
            <a:off x="9436042" y="2719363"/>
            <a:ext cx="914936" cy="41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9FAFB-D596-42BF-BDB7-6148EDB7989C}"/>
              </a:ext>
            </a:extLst>
          </p:cNvPr>
          <p:cNvSpPr/>
          <p:nvPr/>
        </p:nvSpPr>
        <p:spPr>
          <a:xfrm>
            <a:off x="3189902" y="5567919"/>
            <a:ext cx="914936" cy="41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154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7803-A484-419E-AB8F-348A1DC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dplyr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402B-5ED4-4D64-80A2-D097284F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 are 6 basic functions used in </a:t>
            </a:r>
            <a:r>
              <a:rPr lang="en-US" sz="2800" dirty="0" err="1"/>
              <a:t>dplyr</a:t>
            </a:r>
            <a:r>
              <a:rPr lang="en-US" sz="2800" dirty="0"/>
              <a:t>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pick observations by their values: filter()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reorder the rows: arrange()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pick variables by their names: select()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create new variables with functions of existing variables: mutate()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collapse many values down to a single summary: summarize()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apply functions on a group-by-group basis: </a:t>
            </a:r>
            <a:r>
              <a:rPr lang="en-US" sz="2600" dirty="0" err="1"/>
              <a:t>group_by</a:t>
            </a:r>
            <a:r>
              <a:rPr lang="en-US" sz="2600" dirty="0"/>
              <a:t>()</a:t>
            </a:r>
          </a:p>
          <a:p>
            <a:pPr lvl="2"/>
            <a:r>
              <a:rPr lang="en-US" sz="2400" dirty="0" err="1"/>
              <a:t>group_by</a:t>
            </a:r>
            <a:r>
              <a:rPr lang="en-US" sz="2400" dirty="0"/>
              <a:t>() is used with the above five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0F3E-DD33-49E1-B7C0-F371B0A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6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42B-484A-4A5C-B57B-B23E90D5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7" y="152718"/>
            <a:ext cx="8352503" cy="812482"/>
          </a:xfrm>
        </p:spPr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241-67B6-456C-A8AE-A06E1F27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137920"/>
            <a:ext cx="8898193" cy="55673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filter() allows you to subset observations based on their values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 first argument is the name of the data frame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 second and subsequent arguments are the expressions that filter the data frame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To select all flights on January 1</a:t>
            </a:r>
            <a:r>
              <a:rPr lang="en-US" sz="3100" baseline="30000" dirty="0"/>
              <a:t>st</a:t>
            </a:r>
            <a:r>
              <a:rPr lang="en-US" sz="3100" dirty="0"/>
              <a:t>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4A48-9DBC-4764-8503-A62B104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F664-4B8B-4E3A-A35B-3EDE92EE2707}"/>
              </a:ext>
            </a:extLst>
          </p:cNvPr>
          <p:cNvSpPr/>
          <p:nvPr/>
        </p:nvSpPr>
        <p:spPr>
          <a:xfrm>
            <a:off x="1959864" y="3247888"/>
            <a:ext cx="671779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filter(flights, month == 1, day ==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842 x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1  2013     1     1      517            515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2  2013     1     1      533            529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9  2013     1     1      557            600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10  2013     1     1      558            600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832 more rows, and 14 more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variables: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2901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42B-484A-4A5C-B57B-B23E90D5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718"/>
            <a:ext cx="8686800" cy="812482"/>
          </a:xfrm>
        </p:spPr>
        <p:txBody>
          <a:bodyPr/>
          <a:lstStyle/>
          <a:p>
            <a:r>
              <a:rPr lang="en-US" dirty="0"/>
              <a:t>filter() Results are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241-67B6-456C-A8AE-A06E1F27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37920"/>
            <a:ext cx="9881420" cy="5567362"/>
          </a:xfrm>
        </p:spPr>
        <p:txBody>
          <a:bodyPr>
            <a:normAutofit/>
          </a:bodyPr>
          <a:lstStyle/>
          <a:p>
            <a:r>
              <a:rPr lang="en-US" sz="2800" dirty="0" err="1"/>
              <a:t>dplyr</a:t>
            </a:r>
            <a:r>
              <a:rPr lang="en-US" sz="2800" dirty="0"/>
              <a:t> functions never modify their inputs; to save the result use the assignment operator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jan1 &lt;- filter(flights, month == 1, day == 1)</a:t>
            </a:r>
          </a:p>
          <a:p>
            <a:pPr marL="11430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To both print results and save them, wrap the expression in parentheses: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(dec25 &lt;- filter(flights, month == 12, day == 25))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4A48-9DBC-4764-8503-A62B104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3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0810-3D73-42F4-BE4B-C2CA138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93358"/>
            <a:ext cx="8696632" cy="782002"/>
          </a:xfrm>
        </p:spPr>
        <p:txBody>
          <a:bodyPr/>
          <a:lstStyle/>
          <a:p>
            <a:r>
              <a:rPr lang="en-US" dirty="0"/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F554-DCF8-42B2-A9F4-F6D0704E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7" y="1229360"/>
            <a:ext cx="8480323" cy="5247640"/>
          </a:xfrm>
        </p:spPr>
        <p:txBody>
          <a:bodyPr>
            <a:normAutofit/>
          </a:bodyPr>
          <a:lstStyle/>
          <a:p>
            <a:r>
              <a:rPr lang="en-US" sz="2400" dirty="0"/>
              <a:t>As with most programming languages, R uses IEEE 754 as the basis for representation of floating point numbers</a:t>
            </a:r>
          </a:p>
          <a:p>
            <a:pPr marL="914400" indent="0">
              <a:buNone/>
            </a:pPr>
            <a:r>
              <a:rPr lang="da-DK" sz="2400" dirty="0"/>
              <a:t>&gt; sqrt(2) ^ 2 == 2</a:t>
            </a:r>
          </a:p>
          <a:p>
            <a:pPr marL="914400" indent="0">
              <a:buNone/>
            </a:pPr>
            <a:r>
              <a:rPr lang="da-DK" sz="2400" dirty="0"/>
              <a:t> [1] FALSE</a:t>
            </a:r>
          </a:p>
          <a:p>
            <a:pPr marL="914400" indent="0">
              <a:buNone/>
            </a:pPr>
            <a:r>
              <a:rPr lang="da-DK" sz="2400" dirty="0"/>
              <a:t>&gt; 1/49 * 49 == 1</a:t>
            </a:r>
          </a:p>
          <a:p>
            <a:pPr marL="914400" indent="0">
              <a:buNone/>
            </a:pPr>
            <a:r>
              <a:rPr lang="da-DK" sz="2400" dirty="0"/>
              <a:t> [1] FALSE</a:t>
            </a:r>
          </a:p>
          <a:p>
            <a:pPr marL="114300" indent="0">
              <a:buNone/>
            </a:pPr>
            <a:endParaRPr lang="da-DK" sz="1600" dirty="0"/>
          </a:p>
          <a:p>
            <a:r>
              <a:rPr lang="en-US" sz="2400" dirty="0"/>
              <a:t> Instead of relying on ==, use near():</a:t>
            </a:r>
          </a:p>
          <a:p>
            <a:pPr marL="914400" indent="0">
              <a:buNone/>
            </a:pPr>
            <a:r>
              <a:rPr lang="en-US" sz="2400" dirty="0"/>
              <a:t>&gt; near(sqrt(2) ^ 2,  2)</a:t>
            </a:r>
          </a:p>
          <a:p>
            <a:pPr marL="914400" indent="0">
              <a:buNone/>
            </a:pPr>
            <a:r>
              <a:rPr lang="en-US" sz="2400" dirty="0"/>
              <a:t> [1] TRUE</a:t>
            </a:r>
          </a:p>
          <a:p>
            <a:pPr marL="914400" indent="0">
              <a:buNone/>
            </a:pPr>
            <a:r>
              <a:rPr lang="en-US" sz="2400" dirty="0"/>
              <a:t>&gt; near(1 / 49 * 49, 1)</a:t>
            </a:r>
          </a:p>
          <a:p>
            <a:pPr marL="914400" indent="0">
              <a:buNone/>
            </a:pPr>
            <a:r>
              <a:rPr lang="en-US" sz="2400" dirty="0"/>
              <a:t> [1]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452B-006F-457E-8306-0FE8BCC0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8A7-061E-4EF2-B8DF-119374B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142558"/>
            <a:ext cx="8558981" cy="6905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378-4AE6-4F01-B077-F29DB1C3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076960"/>
            <a:ext cx="8834284" cy="5638482"/>
          </a:xfrm>
        </p:spPr>
        <p:txBody>
          <a:bodyPr>
            <a:normAutofit/>
          </a:bodyPr>
          <a:lstStyle/>
          <a:p>
            <a:r>
              <a:rPr lang="en-US" dirty="0"/>
              <a:t>NA represents an unknown value so missing values are “contagious”; almost any operation involving an unknown value will also be unknown: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pl-PL" b="1" dirty="0"/>
              <a:t>&gt; NA &gt; 5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10 == NA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+ 10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/ 2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== NA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7275-0233-426D-84C1-131C024E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5E34-5C52-4F95-902E-D75F42E8DBC1}"/>
              </a:ext>
            </a:extLst>
          </p:cNvPr>
          <p:cNvSpPr txBox="1"/>
          <p:nvPr/>
        </p:nvSpPr>
        <p:spPr>
          <a:xfrm>
            <a:off x="5321709" y="3615262"/>
            <a:ext cx="5600454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Let x be Mary's age. We don't know how old she is.</a:t>
            </a:r>
          </a:p>
          <a:p>
            <a:r>
              <a:rPr lang="en-US" b="1" dirty="0"/>
              <a:t>x &lt;- NA</a:t>
            </a:r>
          </a:p>
          <a:p>
            <a:endParaRPr lang="en-US" sz="1600" b="1" dirty="0"/>
          </a:p>
          <a:p>
            <a:r>
              <a:rPr lang="en-US" b="1" dirty="0"/>
              <a:t># Let y be John's age. We don't know how old he is.</a:t>
            </a:r>
          </a:p>
          <a:p>
            <a:r>
              <a:rPr lang="en-US" b="1" dirty="0"/>
              <a:t>y &lt;- NA</a:t>
            </a:r>
          </a:p>
          <a:p>
            <a:endParaRPr lang="en-US" sz="1600" b="1" dirty="0"/>
          </a:p>
          <a:p>
            <a:r>
              <a:rPr lang="en-US" b="1" dirty="0"/>
              <a:t># Are John and Mary the same age?</a:t>
            </a:r>
          </a:p>
          <a:p>
            <a:r>
              <a:rPr lang="en-US" b="1" dirty="0"/>
              <a:t>x == y</a:t>
            </a:r>
          </a:p>
          <a:p>
            <a:r>
              <a:rPr lang="en-US" b="1" dirty="0"/>
              <a:t>#&gt; [1] NA</a:t>
            </a:r>
          </a:p>
          <a:p>
            <a:r>
              <a:rPr lang="en-US" b="1" dirty="0"/>
              <a:t># We don't know!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62C98-26B4-406A-A714-70F81F93D0B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281024" y="5015646"/>
            <a:ext cx="2040685" cy="670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9FC5D-9AAE-485E-B020-8CBEF07AC23D}"/>
              </a:ext>
            </a:extLst>
          </p:cNvPr>
          <p:cNvSpPr/>
          <p:nvPr/>
        </p:nvSpPr>
        <p:spPr>
          <a:xfrm>
            <a:off x="1624944" y="5275006"/>
            <a:ext cx="165608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6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20B-461A-4EFC-8454-3C0E40AF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101918"/>
            <a:ext cx="8676968" cy="903922"/>
          </a:xfrm>
        </p:spPr>
        <p:txBody>
          <a:bodyPr/>
          <a:lstStyle/>
          <a:p>
            <a:r>
              <a:rPr lang="en-US" dirty="0"/>
              <a:t>filter() and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1B2F-EC31-42E1-8197-AAF80B12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148080"/>
            <a:ext cx="8676968" cy="532892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If you want to determine if a value is missing, use is.na():</a:t>
            </a:r>
            <a:endParaRPr lang="en-US" sz="1500" dirty="0"/>
          </a:p>
          <a:p>
            <a:pPr marL="45720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&gt; is.na(x)</a:t>
            </a:r>
          </a:p>
          <a:p>
            <a:pPr marL="45720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  <a:endParaRPr lang="sv-SE" sz="1300" b="1" dirty="0"/>
          </a:p>
          <a:p>
            <a:pPr>
              <a:lnSpc>
                <a:spcPct val="110000"/>
              </a:lnSpc>
            </a:pPr>
            <a:r>
              <a:rPr lang="en-US" sz="2600" dirty="0"/>
              <a:t>filter() only includes rows where the condition is TRUE; it excludes both FALSE and NA values. If you want to preserve missing values, ask for them explicitly: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c(1, NA, 3))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df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3 x 1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&lt;dbl&gt;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1     1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  NA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3     3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6996-7167-4FA8-8385-CA761F9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0A75B-0114-4A64-9A7E-9058ADD797DF}"/>
              </a:ext>
            </a:extLst>
          </p:cNvPr>
          <p:cNvSpPr txBox="1">
            <a:spLocks/>
          </p:cNvSpPr>
          <p:nvPr/>
        </p:nvSpPr>
        <p:spPr>
          <a:xfrm>
            <a:off x="6518786" y="3622040"/>
            <a:ext cx="4286865" cy="299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filter(df, x &gt; 1)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1     3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filter(df,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is.na(x) | x &gt;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 x 1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NA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2     3</a:t>
            </a:r>
          </a:p>
        </p:txBody>
      </p:sp>
    </p:spTree>
    <p:extLst>
      <p:ext uri="{BB962C8B-B14F-4D97-AF65-F5344CB8AC3E}">
        <p14:creationId xmlns:p14="http://schemas.microsoft.com/office/powerpoint/2010/main" val="2623992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112078"/>
            <a:ext cx="8824452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188720"/>
            <a:ext cx="9940413" cy="5288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arrange() works similarly to filter() except that instead of selecting rows, it changes their order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If you provide more than one column name, each additional column will be used to break ties in the values of preceding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5EF71-096A-45DD-AD9B-90536C4865BE}"/>
              </a:ext>
            </a:extLst>
          </p:cNvPr>
          <p:cNvSpPr/>
          <p:nvPr/>
        </p:nvSpPr>
        <p:spPr>
          <a:xfrm>
            <a:off x="850392" y="3185220"/>
            <a:ext cx="96469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arrange(flights,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year, month, day)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7    27       NA            106        NA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    458            500        -2      703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    458            500        -2      650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    456            500        -4      631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5      458            500        -2      640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9956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12078"/>
            <a:ext cx="8696632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188720"/>
            <a:ext cx="9001432" cy="5288280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Use desc() to reorder by a column in descending order: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78DF8-58CA-4ADC-B8AD-AF3A315E64EE}"/>
              </a:ext>
            </a:extLst>
          </p:cNvPr>
          <p:cNvSpPr/>
          <p:nvPr/>
        </p:nvSpPr>
        <p:spPr>
          <a:xfrm>
            <a:off x="1136904" y="2540198"/>
            <a:ext cx="893064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arrange(flights, 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1  2013     1     9      641            900      1301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2  2013     6    15     1432           1935      1137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10  2013    12     5      756           1700       896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with 336,766 more rows, and 13 more variables:…</a:t>
            </a:r>
          </a:p>
        </p:txBody>
      </p:sp>
    </p:spTree>
    <p:extLst>
      <p:ext uri="{BB962C8B-B14F-4D97-AF65-F5344CB8AC3E}">
        <p14:creationId xmlns:p14="http://schemas.microsoft.com/office/powerpoint/2010/main" val="368347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12078"/>
            <a:ext cx="8834284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6" y="1097280"/>
            <a:ext cx="9537290" cy="55676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Missing values are always sorted at the end: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CBE23-B458-4CEA-8350-33D71586D263}"/>
              </a:ext>
            </a:extLst>
          </p:cNvPr>
          <p:cNvSpPr/>
          <p:nvPr/>
        </p:nvSpPr>
        <p:spPr>
          <a:xfrm>
            <a:off x="2307336" y="1674267"/>
            <a:ext cx="60960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c(5, 2, NA))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arrange(df, 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arrange(df, desc(x))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</p:txBody>
      </p:sp>
    </p:spTree>
    <p:extLst>
      <p:ext uri="{BB962C8B-B14F-4D97-AF65-F5344CB8AC3E}">
        <p14:creationId xmlns:p14="http://schemas.microsoft.com/office/powerpoint/2010/main" val="26706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26" y="250214"/>
            <a:ext cx="8389375" cy="830132"/>
          </a:xfrm>
        </p:spPr>
        <p:txBody>
          <a:bodyPr/>
          <a:lstStyle/>
          <a:p>
            <a:r>
              <a:rPr lang="en-US" sz="3600" dirty="0"/>
              <a:t>Loading the </a:t>
            </a:r>
            <a:r>
              <a:rPr lang="en-US" sz="3600" dirty="0" err="1"/>
              <a:t>Tidyverse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169" y="1347019"/>
            <a:ext cx="8928392" cy="4977580"/>
          </a:xfrm>
        </p:spPr>
        <p:txBody>
          <a:bodyPr>
            <a:normAutofit/>
          </a:bodyPr>
          <a:lstStyle/>
          <a:p>
            <a:r>
              <a:rPr lang="en-US" sz="3200" dirty="0"/>
              <a:t>L</a:t>
            </a:r>
            <a:r>
              <a:rPr lang="en-US" sz="3200"/>
              <a:t>oad </a:t>
            </a:r>
            <a:r>
              <a:rPr lang="en-US" sz="3200" dirty="0"/>
              <a:t>the </a:t>
            </a:r>
            <a:r>
              <a:rPr lang="en-US" sz="3200" dirty="0" err="1"/>
              <a:t>tidyverse</a:t>
            </a:r>
            <a:r>
              <a:rPr lang="en-US" sz="3200" dirty="0"/>
              <a:t> by running this code: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marL="9144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endParaRPr lang="en-US" sz="1600" dirty="0"/>
          </a:p>
          <a:p>
            <a:pPr marL="344488" indent="-225425"/>
            <a:r>
              <a:rPr lang="en-US" sz="3200" dirty="0"/>
              <a:t>You only need to install a package once, but you need to reload it (via library) every time you start a new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F1A8-0FB2-480C-8E96-E777F4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3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203518"/>
            <a:ext cx="8568813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07440"/>
            <a:ext cx="8667135" cy="5369560"/>
          </a:xfrm>
        </p:spPr>
        <p:txBody>
          <a:bodyPr/>
          <a:lstStyle/>
          <a:p>
            <a:r>
              <a:rPr lang="en-US" sz="2800" dirty="0"/>
              <a:t>select() allows you to rapidly zoom in on a useful subset using operations based on the names of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E540D-659E-47B0-B84E-05087386EC44}"/>
              </a:ext>
            </a:extLst>
          </p:cNvPr>
          <p:cNvSpPr/>
          <p:nvPr/>
        </p:nvSpPr>
        <p:spPr>
          <a:xfrm>
            <a:off x="2142744" y="2464183"/>
            <a:ext cx="60960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Select columns by name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year, month, 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5  2013     1     1</a:t>
            </a:r>
          </a:p>
        </p:txBody>
      </p:sp>
    </p:spTree>
    <p:extLst>
      <p:ext uri="{BB962C8B-B14F-4D97-AF65-F5344CB8AC3E}">
        <p14:creationId xmlns:p14="http://schemas.microsoft.com/office/powerpoint/2010/main" val="4235674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203518"/>
            <a:ext cx="8735961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186098"/>
            <a:ext cx="10058400" cy="536956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select() also allows exclusion of columns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754F1-F4FE-4B22-969B-8040FEF11C02}"/>
              </a:ext>
            </a:extLst>
          </p:cNvPr>
          <p:cNvSpPr/>
          <p:nvPr/>
        </p:nvSpPr>
        <p:spPr>
          <a:xfrm>
            <a:off x="865239" y="2069652"/>
            <a:ext cx="924458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Select all columns except those from year to 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year:day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sched_arr_time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&lt;int&gt;      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1      517            515         2      830            819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2      533            529         4      850            830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3      542            540         2      923            850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 544            545        -1     1004           1022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 554            600        -6      812            837</a:t>
            </a:r>
          </a:p>
        </p:txBody>
      </p:sp>
    </p:spTree>
    <p:extLst>
      <p:ext uri="{BB962C8B-B14F-4D97-AF65-F5344CB8AC3E}">
        <p14:creationId xmlns:p14="http://schemas.microsoft.com/office/powerpoint/2010/main" val="85966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203518"/>
            <a:ext cx="8539316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107440"/>
            <a:ext cx="8844116" cy="536956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There are a number of helper functions you can use within select():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900" dirty="0" err="1">
                <a:cs typeface="Courier New" panose="02070309020205020404" pitchFamily="49" charset="0"/>
              </a:rPr>
              <a:t>starts_with</a:t>
            </a:r>
            <a:r>
              <a:rPr lang="en-US" sz="2900" dirty="0">
                <a:cs typeface="Courier New" panose="02070309020205020404" pitchFamily="49" charset="0"/>
              </a:rPr>
              <a:t>("</a:t>
            </a:r>
            <a:r>
              <a:rPr lang="en-US" sz="2900" dirty="0" err="1">
                <a:cs typeface="Courier New" panose="02070309020205020404" pitchFamily="49" charset="0"/>
              </a:rPr>
              <a:t>abc</a:t>
            </a:r>
            <a:r>
              <a:rPr lang="en-US" sz="2900" dirty="0">
                <a:cs typeface="Courier New" panose="02070309020205020404" pitchFamily="49" charset="0"/>
              </a:rPr>
              <a:t>") matches names that begin with “</a:t>
            </a:r>
            <a:r>
              <a:rPr lang="en-US" sz="2900" dirty="0" err="1">
                <a:cs typeface="Courier New" panose="02070309020205020404" pitchFamily="49" charset="0"/>
              </a:rPr>
              <a:t>abc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900" dirty="0" err="1">
                <a:cs typeface="Courier New" panose="02070309020205020404" pitchFamily="49" charset="0"/>
              </a:rPr>
              <a:t>ends_with</a:t>
            </a:r>
            <a:r>
              <a:rPr lang="en-US" sz="2900" dirty="0">
                <a:cs typeface="Courier New" panose="02070309020205020404" pitchFamily="49" charset="0"/>
              </a:rPr>
              <a:t>("</a:t>
            </a:r>
            <a:r>
              <a:rPr lang="en-US" sz="2900" dirty="0" err="1">
                <a:cs typeface="Courier New" panose="02070309020205020404" pitchFamily="49" charset="0"/>
              </a:rPr>
              <a:t>xyz</a:t>
            </a:r>
            <a:r>
              <a:rPr lang="en-US" sz="2900" dirty="0">
                <a:cs typeface="Courier New" panose="02070309020205020404" pitchFamily="49" charset="0"/>
              </a:rPr>
              <a:t>") matches names that end with “</a:t>
            </a:r>
            <a:r>
              <a:rPr lang="en-US" sz="2900" dirty="0" err="1">
                <a:cs typeface="Courier New" panose="02070309020205020404" pitchFamily="49" charset="0"/>
              </a:rPr>
              <a:t>xyz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900" dirty="0">
                <a:cs typeface="Courier New" panose="02070309020205020404" pitchFamily="49" charset="0"/>
              </a:rPr>
              <a:t>contains("</a:t>
            </a:r>
            <a:r>
              <a:rPr lang="en-US" sz="2900" dirty="0" err="1">
                <a:cs typeface="Courier New" panose="02070309020205020404" pitchFamily="49" charset="0"/>
              </a:rPr>
              <a:t>ijk</a:t>
            </a:r>
            <a:r>
              <a:rPr lang="en-US" sz="2900" dirty="0">
                <a:cs typeface="Courier New" panose="02070309020205020404" pitchFamily="49" charset="0"/>
              </a:rPr>
              <a:t>") matches names that contain “</a:t>
            </a:r>
            <a:r>
              <a:rPr lang="en-US" sz="2900" dirty="0" err="1">
                <a:cs typeface="Courier New" panose="02070309020205020404" pitchFamily="49" charset="0"/>
              </a:rPr>
              <a:t>ijk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2900" dirty="0">
                <a:cs typeface="Courier New" panose="02070309020205020404" pitchFamily="49" charset="0"/>
              </a:rPr>
              <a:t>Another option is to use select() in conjunction with the everything() helper. This is useful if you have a handful of variables you’d like to move to the start of the data frame: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C815-68F6-4275-B8FC-6DA57148BA06}"/>
              </a:ext>
            </a:extLst>
          </p:cNvPr>
          <p:cNvSpPr/>
          <p:nvPr/>
        </p:nvSpPr>
        <p:spPr>
          <a:xfrm>
            <a:off x="1402080" y="3709924"/>
            <a:ext cx="833628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everything())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&lt;int&gt; &lt;int&gt;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2013-01-01 05:00:00      227  2013     1     1      517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2013-01-01 05:00:00      227  2013     1     1      533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2013-01-01 05:00:00      160  2013     1     1      542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2013-01-01 05:00:00      183  2013     1     1      544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2013-01-01 06:00:00      116  2013     1     1      554</a:t>
            </a:r>
          </a:p>
        </p:txBody>
      </p:sp>
    </p:spTree>
    <p:extLst>
      <p:ext uri="{BB962C8B-B14F-4D97-AF65-F5344CB8AC3E}">
        <p14:creationId xmlns:p14="http://schemas.microsoft.com/office/powerpoint/2010/main" val="1427512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4AA-038B-45F7-9347-59C949A2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122238"/>
            <a:ext cx="8667135" cy="731202"/>
          </a:xfrm>
        </p:spPr>
        <p:txBody>
          <a:bodyPr/>
          <a:lstStyle/>
          <a:p>
            <a:r>
              <a:rPr lang="en-US" dirty="0"/>
              <a:t>summarize()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629F-ADE6-4CDE-ABCE-4F3E802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78560"/>
            <a:ext cx="8667135" cy="5298440"/>
          </a:xfrm>
        </p:spPr>
        <p:txBody>
          <a:bodyPr/>
          <a:lstStyle/>
          <a:p>
            <a:r>
              <a:rPr lang="en-US" dirty="0"/>
              <a:t>summarize() is an </a:t>
            </a:r>
            <a:r>
              <a:rPr lang="en-US" u="sng" dirty="0"/>
              <a:t>aggregation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aggregation functions apply a single function to multiple rows or groups of rows</a:t>
            </a:r>
          </a:p>
          <a:p>
            <a:r>
              <a:rPr lang="en-US" dirty="0"/>
              <a:t>summarize() can collapse a data frame to a single row: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FF35F-288D-4237-B949-F676EFFC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E1E60-C88D-4D34-986F-3ED19130D848}"/>
              </a:ext>
            </a:extLst>
          </p:cNvPr>
          <p:cNvSpPr/>
          <p:nvPr/>
        </p:nvSpPr>
        <p:spPr>
          <a:xfrm>
            <a:off x="1703832" y="3398137"/>
            <a:ext cx="7595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summarize(flights, delay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delay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1  12.6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overall average of delays</a:t>
            </a:r>
          </a:p>
        </p:txBody>
      </p:sp>
    </p:spTree>
    <p:extLst>
      <p:ext uri="{BB962C8B-B14F-4D97-AF65-F5344CB8AC3E}">
        <p14:creationId xmlns:p14="http://schemas.microsoft.com/office/powerpoint/2010/main" val="2747637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790E-6937-4447-ABED-925C72C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274638"/>
            <a:ext cx="8735961" cy="660082"/>
          </a:xfrm>
        </p:spPr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AFD9-3A7B-4EC6-B059-7DF48A99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280160"/>
            <a:ext cx="8863781" cy="5196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/>
              <a:t>group_by</a:t>
            </a:r>
            <a:r>
              <a:rPr lang="en-US" sz="3400" dirty="0"/>
              <a:t>() changes the unit of analysis from the complete dataset to individual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4960-5ACE-43A9-A7B5-A67AD5D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7A3BF-9DE5-4EED-9123-1FE60614EF74}"/>
              </a:ext>
            </a:extLst>
          </p:cNvPr>
          <p:cNvSpPr/>
          <p:nvPr/>
        </p:nvSpPr>
        <p:spPr>
          <a:xfrm>
            <a:off x="1420368" y="2151379"/>
            <a:ext cx="8180832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(flights, year, month, day)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summarize(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delay = mean(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delay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1  2013     1     1  11.5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average delay per date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2  2013     1     2  13.9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3  2013     1     3  11.0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4  2013     1     4  8.95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5  2013     1     5  5.73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6  2013     1     6  7.15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7  2013     1     7  5.42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8  2013     1     8  2.55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9  2013     1     9  2.28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10  2013     1    10  2.84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355 more rows</a:t>
            </a:r>
          </a:p>
        </p:txBody>
      </p:sp>
    </p:spTree>
    <p:extLst>
      <p:ext uri="{BB962C8B-B14F-4D97-AF65-F5344CB8AC3E}">
        <p14:creationId xmlns:p14="http://schemas.microsoft.com/office/powerpoint/2010/main" val="2023301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01918"/>
            <a:ext cx="8578645" cy="914082"/>
          </a:xfrm>
        </p:spPr>
        <p:txBody>
          <a:bodyPr/>
          <a:lstStyle/>
          <a:p>
            <a:r>
              <a:rPr lang="en-US" dirty="0"/>
              <a:t>The Pipe Operator %&gt;%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8" y="1137920"/>
            <a:ext cx="8391832" cy="5339080"/>
          </a:xfrm>
        </p:spPr>
        <p:txBody>
          <a:bodyPr>
            <a:normAutofit/>
          </a:bodyPr>
          <a:lstStyle/>
          <a:p>
            <a:r>
              <a:rPr lang="en-US" dirty="0"/>
              <a:t>The pipe operator forwards a value, or the result of an expression, into the next function call/expression</a:t>
            </a:r>
          </a:p>
          <a:p>
            <a:r>
              <a:rPr lang="en-US" dirty="0"/>
              <a:t>A function to filter data can be written as: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dirty="0"/>
              <a:t>filter(data, variable == </a:t>
            </a:r>
            <a:r>
              <a:rPr lang="en-US" dirty="0" err="1"/>
              <a:t>numeric_value</a:t>
            </a:r>
            <a:r>
              <a:rPr lang="en-US" dirty="0"/>
              <a:t>) </a:t>
            </a:r>
          </a:p>
          <a:p>
            <a:pPr marL="9144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                              -or- </a:t>
            </a:r>
          </a:p>
          <a:p>
            <a:pPr marL="9144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data %&gt;% filter(variable == </a:t>
            </a:r>
            <a:r>
              <a:rPr lang="en-US" dirty="0" err="1"/>
              <a:t>numeric_value</a:t>
            </a:r>
            <a:r>
              <a:rPr lang="en-US" dirty="0"/>
              <a:t>)</a:t>
            </a:r>
          </a:p>
          <a:p>
            <a:pPr marL="914400" indent="0">
              <a:buNone/>
            </a:pPr>
            <a:endParaRPr lang="en-US" sz="1200" dirty="0"/>
          </a:p>
          <a:p>
            <a:pPr marL="457200" indent="-342900"/>
            <a:r>
              <a:rPr lang="en-US" dirty="0"/>
              <a:t>Both functions complete the same task and the benefit of using %&gt;% may not be immediately evident; however, when you desire to perform multiple functions its advantage becomes obvious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7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01918"/>
            <a:ext cx="8694666" cy="914082"/>
          </a:xfrm>
        </p:spPr>
        <p:txBody>
          <a:bodyPr/>
          <a:lstStyle/>
          <a:p>
            <a:r>
              <a:rPr lang="en-US" dirty="0"/>
              <a:t>The Pipe Operator %&gt;%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137920"/>
            <a:ext cx="8450826" cy="5339080"/>
          </a:xfrm>
        </p:spPr>
        <p:txBody>
          <a:bodyPr>
            <a:normAutofit fontScale="92500" lnSpcReduction="20000"/>
          </a:bodyPr>
          <a:lstStyle/>
          <a:p>
            <a:pPr marL="346075" indent="-231775"/>
            <a:r>
              <a:rPr lang="en-US" sz="2600" dirty="0"/>
              <a:t>If we want to filter some data, group it by categories, summarize it, and then order the summarized results we could write it out using multiple objects:</a:t>
            </a:r>
          </a:p>
          <a:p>
            <a:pPr marL="457200" indent="-342900"/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r>
              <a:rPr lang="en-US" sz="2600" dirty="0"/>
              <a:t>or using pipes: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6D332-AB09-498C-B686-2175040E34C9}"/>
              </a:ext>
            </a:extLst>
          </p:cNvPr>
          <p:cNvSpPr/>
          <p:nvPr/>
        </p:nvSpPr>
        <p:spPr>
          <a:xfrm>
            <a:off x="2327787" y="2187416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carb &gt;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 &lt;- summarize(b,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mean(mpg))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arrange(c, 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FD630-C116-4D00-B57F-4BC837440671}"/>
              </a:ext>
            </a:extLst>
          </p:cNvPr>
          <p:cNvSpPr/>
          <p:nvPr/>
        </p:nvSpPr>
        <p:spPr>
          <a:xfrm>
            <a:off x="2188464" y="4482560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filter(carb &gt; 1)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summarize(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mean(mpg))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arrange(desc(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93918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101918"/>
            <a:ext cx="8901143" cy="914082"/>
          </a:xfrm>
        </p:spPr>
        <p:txBody>
          <a:bodyPr/>
          <a:lstStyle/>
          <a:p>
            <a:r>
              <a:rPr lang="en-US" dirty="0"/>
              <a:t>The Pipe Operator %&gt;%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137920"/>
            <a:ext cx="8529484" cy="5339080"/>
          </a:xfrm>
        </p:spPr>
        <p:txBody>
          <a:bodyPr>
            <a:normAutofit/>
          </a:bodyPr>
          <a:lstStyle/>
          <a:p>
            <a:pPr marL="457200" indent="-342900"/>
            <a:r>
              <a:rPr lang="en-US" sz="2400" dirty="0"/>
              <a:t>Behind the scenes, x %&gt;% f(y) turns into f(x, y), and x %&gt;% f(y) %&gt;% g(z) turns into g(f(x, y), z), and so on</a:t>
            </a:r>
          </a:p>
          <a:p>
            <a:pPr marL="457200" indent="-342900"/>
            <a:r>
              <a:rPr lang="en-US" sz="2400" dirty="0"/>
              <a:t>You can use the pipe to rewrite multiple operations in a way that you can read left-to-right, top-to-bottom</a:t>
            </a:r>
          </a:p>
          <a:p>
            <a:pPr marL="457200" indent="-342900"/>
            <a:r>
              <a:rPr lang="en-US" sz="2400" dirty="0"/>
              <a:t>Pipes are used frequently in R because they improve the readability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438-048B-44FA-B9A5-B4E127A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9" y="274638"/>
            <a:ext cx="8431161" cy="7413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074-010B-4034-94AF-70D7F87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1" y="1320800"/>
            <a:ext cx="9478297" cy="5156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aggregation functions obey the rule of missing values: if there are any missing values in the input, the output will be a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1202-FAC5-4C32-BB74-26EFBC0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1871C-EB6F-4A41-8455-648480712CEC}"/>
              </a:ext>
            </a:extLst>
          </p:cNvPr>
          <p:cNvSpPr/>
          <p:nvPr/>
        </p:nvSpPr>
        <p:spPr>
          <a:xfrm>
            <a:off x="1838632" y="2401052"/>
            <a:ext cx="7357872" cy="3542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(year, month, day)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summarize(mean = 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 mean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720102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438-048B-44FA-B9A5-B4E127A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8382000" cy="741362"/>
          </a:xfrm>
        </p:spPr>
        <p:txBody>
          <a:bodyPr/>
          <a:lstStyle/>
          <a:p>
            <a:r>
              <a:rPr lang="en-US" dirty="0"/>
              <a:t>Missing Values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074-010B-4034-94AF-70D7F87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39" y="1320800"/>
            <a:ext cx="9802761" cy="5156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All aggregation functions have an na.rm argument which removes missing values prior to computation: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1202-FAC5-4C32-BB74-26EFBC0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9DD6B-011A-4A09-A357-A6B800998D4C}"/>
              </a:ext>
            </a:extLst>
          </p:cNvPr>
          <p:cNvSpPr/>
          <p:nvPr/>
        </p:nvSpPr>
        <p:spPr>
          <a:xfrm>
            <a:off x="1648968" y="2406640"/>
            <a:ext cx="811682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(year, month, day)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summarize(mean = 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 mean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1  2013     1     1 11.5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2  2013     1     2 13.9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3  2013     1     3 11.0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4  2013     1     4  8.95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8763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BB1-9A7C-47ED-967A-6B869A7D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Warnings and Updating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BF5E-F669-4DCA-A950-2586AAAF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load packages you may see warnings about your version of R.</a:t>
            </a:r>
          </a:p>
          <a:p>
            <a:r>
              <a:rPr lang="en-US" dirty="0"/>
              <a:t>If the library fails to load you can use the following commands from within RStudio to update your </a:t>
            </a:r>
            <a:r>
              <a:rPr lang="en-US" dirty="0" err="1"/>
              <a:t>baseR</a:t>
            </a:r>
            <a:r>
              <a:rPr lang="en-US" dirty="0"/>
              <a:t> version:</a:t>
            </a:r>
          </a:p>
          <a:p>
            <a:endParaRPr lang="en-US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Be sure to check package documentation before upgrading in case your package doesn't support a more recent version of 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2AA7-5ED1-4C35-AD9A-DB95D263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1" y="250214"/>
            <a:ext cx="8586020" cy="830132"/>
          </a:xfrm>
        </p:spPr>
        <p:txBody>
          <a:bodyPr/>
          <a:lstStyle/>
          <a:p>
            <a:r>
              <a:rPr lang="en-US" sz="3600"/>
              <a:t>Answering Questions with Visualization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3" y="1347019"/>
            <a:ext cx="8947355" cy="5260767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Do cars with big engines use more fuel than cars with small engines?</a:t>
            </a:r>
          </a:p>
          <a:p>
            <a:pPr lvl="1"/>
            <a:r>
              <a:rPr lang="en-US" sz="3100" dirty="0"/>
              <a:t>The answer is intuitive but visualization of the data can make it precise</a:t>
            </a:r>
          </a:p>
          <a:p>
            <a:pPr lvl="1"/>
            <a:r>
              <a:rPr lang="en-US" sz="3100" dirty="0"/>
              <a:t>What does the relationship between engine size and fuel efficiency look like?</a:t>
            </a:r>
          </a:p>
          <a:p>
            <a:pPr lvl="1"/>
            <a:endParaRPr lang="en-US" sz="1500" dirty="0"/>
          </a:p>
          <a:p>
            <a:r>
              <a:rPr lang="en-US" sz="3600" b="1" dirty="0"/>
              <a:t>The mpg Data Frame</a:t>
            </a:r>
          </a:p>
          <a:p>
            <a:pPr lvl="1"/>
            <a:r>
              <a:rPr lang="en-US" sz="3100" dirty="0"/>
              <a:t>Test your intuition using the mpg data frame found in the ggplot2 package (ggplot2::mpg).</a:t>
            </a:r>
          </a:p>
          <a:p>
            <a:pPr lvl="1"/>
            <a:r>
              <a:rPr lang="en-US" sz="3100" dirty="0"/>
              <a:t>A data frame is a rectangular collection of variables (in the columns) and observations (in the rows)</a:t>
            </a:r>
          </a:p>
          <a:p>
            <a:pPr lvl="2"/>
            <a:r>
              <a:rPr lang="en-US" sz="2600" dirty="0"/>
              <a:t>A </a:t>
            </a:r>
            <a:r>
              <a:rPr lang="en-US" sz="2600" dirty="0" err="1"/>
              <a:t>tibble</a:t>
            </a:r>
            <a:r>
              <a:rPr lang="en-US" sz="2600" dirty="0"/>
              <a:t> is a "modern reimagining" of a data frame (</a:t>
            </a:r>
            <a:r>
              <a:rPr lang="en-US" sz="2600" dirty="0">
                <a:hlinkClick r:id="rId2"/>
              </a:rPr>
              <a:t>Wickham</a:t>
            </a:r>
            <a:r>
              <a:rPr lang="en-US" sz="2600" dirty="0"/>
              <a:t>)</a:t>
            </a:r>
          </a:p>
          <a:p>
            <a:pPr lvl="1"/>
            <a:r>
              <a:rPr lang="en-US" sz="3100" dirty="0"/>
              <a:t>mpg contains observations collected by the US Environment Protection Agency on 38 models of cars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4B097-C42C-4B83-B0AF-D70CF638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29" y="250214"/>
            <a:ext cx="8418872" cy="830132"/>
          </a:xfrm>
        </p:spPr>
        <p:txBody>
          <a:bodyPr/>
          <a:lstStyle/>
          <a:p>
            <a:r>
              <a:rPr lang="en-US" sz="3600" dirty="0"/>
              <a:t>The ggplot2::mpg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30" y="1347019"/>
            <a:ext cx="9409470" cy="49775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mpg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234 × 11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manufacturer model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trans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&lt;int&gt;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  auto(l5)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manual(m5)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manual(m6)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  auto(av)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  auto(l5)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manual(m5)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... with 228 more rows, and 4 more variables: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class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223-40AD-481B-A971-3179405B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85" y="250214"/>
            <a:ext cx="8310716" cy="830132"/>
          </a:xfrm>
        </p:spPr>
        <p:txBody>
          <a:bodyPr/>
          <a:lstStyle/>
          <a:p>
            <a:r>
              <a:rPr lang="en-US" sz="3600" dirty="0"/>
              <a:t>The ggplot2::mpg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885" y="1347019"/>
            <a:ext cx="8506660" cy="4977580"/>
          </a:xfrm>
        </p:spPr>
        <p:txBody>
          <a:bodyPr>
            <a:normAutofit/>
          </a:bodyPr>
          <a:lstStyle/>
          <a:p>
            <a:r>
              <a:rPr lang="en-US" sz="2800" dirty="0"/>
              <a:t>Among the variables in mpg are:</a:t>
            </a:r>
          </a:p>
          <a:p>
            <a:pPr lvl="1"/>
            <a:r>
              <a:rPr lang="en-US" sz="2800" dirty="0" err="1"/>
              <a:t>displ</a:t>
            </a:r>
            <a:r>
              <a:rPr lang="en-US" sz="2800" dirty="0"/>
              <a:t>, a car’s engine size, in liters</a:t>
            </a:r>
          </a:p>
          <a:p>
            <a:pPr lvl="1"/>
            <a:r>
              <a:rPr lang="en-US" sz="2800" dirty="0" err="1"/>
              <a:t>hwy</a:t>
            </a:r>
            <a:r>
              <a:rPr lang="en-US" sz="2800" dirty="0"/>
              <a:t>, a car’s fuel efficiency on the highway, in miles per gallon (mpg)</a:t>
            </a:r>
          </a:p>
          <a:p>
            <a:pPr lvl="2"/>
            <a:r>
              <a:rPr lang="en-US" sz="2400" dirty="0"/>
              <a:t>A car with a low fuel efficiency consumes more fuel than a car with a high fuel efficiency when they travel the same distance</a:t>
            </a:r>
          </a:p>
          <a:p>
            <a:r>
              <a:rPr lang="en-US" sz="2800" dirty="0"/>
              <a:t>enter ?mpg to learn more</a:t>
            </a:r>
          </a:p>
        </p:txBody>
      </p:sp>
      <p:pic>
        <p:nvPicPr>
          <p:cNvPr id="4" name="Picture 3" descr="image of mpg dataset description, output from ?mpg">
            <a:extLst>
              <a:ext uri="{FF2B5EF4-FFF2-40B4-BE49-F238E27FC236}">
                <a16:creationId xmlns:a16="http://schemas.microsoft.com/office/drawing/2014/main" id="{DAA5CEEC-BD66-44C4-8D38-F8FFB603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1" y="4386262"/>
            <a:ext cx="2717403" cy="2205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5965-696E-4F2D-9D86-9A5236E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101810</TotalTime>
  <Words>5332</Words>
  <Application>Microsoft Office PowerPoint</Application>
  <PresentationFormat>Widescreen</PresentationFormat>
  <Paragraphs>625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</vt:lpstr>
      <vt:lpstr>Courier New</vt:lpstr>
      <vt:lpstr>Adjacency</vt:lpstr>
      <vt:lpstr>COP2073C</vt:lpstr>
      <vt:lpstr>Ch. 1 (R for Data Science)  Data Visualization with ggplot2 </vt:lpstr>
      <vt:lpstr>Introduction to the Tidyverse</vt:lpstr>
      <vt:lpstr>Introduction to the Tidyverse</vt:lpstr>
      <vt:lpstr>Loading the Tidyverse</vt:lpstr>
      <vt:lpstr>Version Warnings and Updating Base R</vt:lpstr>
      <vt:lpstr>Answering Questions with Visualization</vt:lpstr>
      <vt:lpstr>The ggplot2::mpg Data Frame</vt:lpstr>
      <vt:lpstr>The ggplot2::mpg Data Frame</vt:lpstr>
      <vt:lpstr>Creating a ggplot</vt:lpstr>
      <vt:lpstr>ggplot Basics</vt:lpstr>
      <vt:lpstr>ggplot Mapping Argument</vt:lpstr>
      <vt:lpstr>The mpg Plot</vt:lpstr>
      <vt:lpstr>Aesthetic Mappings</vt:lpstr>
      <vt:lpstr>Aesthetic Mappings (cont)</vt:lpstr>
      <vt:lpstr>Aesthetic Mappings (cont)</vt:lpstr>
      <vt:lpstr>Aesthetic Mappings (cont)</vt:lpstr>
      <vt:lpstr>Other Aesthetic Mappings</vt:lpstr>
      <vt:lpstr>x and y Aesthetics</vt:lpstr>
      <vt:lpstr>Facets</vt:lpstr>
      <vt:lpstr>The facet_wrap Function</vt:lpstr>
      <vt:lpstr>The R Formula Operator ~</vt:lpstr>
      <vt:lpstr>Two-Variable Faceting with facet_grid()</vt:lpstr>
      <vt:lpstr>Geometric Objects</vt:lpstr>
      <vt:lpstr>Geometric Objects (cont)</vt:lpstr>
      <vt:lpstr>Using Appropriate Aesthetics</vt:lpstr>
      <vt:lpstr>Using the Group Aesthetic</vt:lpstr>
      <vt:lpstr>R Does Automatic Grouping</vt:lpstr>
      <vt:lpstr>Display Multiple geoms in One Plot - Shortcut</vt:lpstr>
      <vt:lpstr>Display Multiple Aesthetics</vt:lpstr>
      <vt:lpstr>Layer-Specific Data</vt:lpstr>
      <vt:lpstr>Chapter 2. (R for Data Science) Workflow: Basics</vt:lpstr>
      <vt:lpstr>Basic R Concepts and Shortcuts</vt:lpstr>
      <vt:lpstr>Ch. 3  (R for Data Science) Data Transformation with dplyr</vt:lpstr>
      <vt:lpstr>Introduction to dplyr</vt:lpstr>
      <vt:lpstr>nycflights13 Dataset</vt:lpstr>
      <vt:lpstr>Library Conflicts</vt:lpstr>
      <vt:lpstr>nycflights13 - Flight Data</vt:lpstr>
      <vt:lpstr>Flight Data – Data Types</vt:lpstr>
      <vt:lpstr>nycflights13 Flight Data – Full Dataset</vt:lpstr>
      <vt:lpstr>Basic dplyr Functions</vt:lpstr>
      <vt:lpstr>filter()</vt:lpstr>
      <vt:lpstr>filter() Results are Immutable</vt:lpstr>
      <vt:lpstr>Floating Point Representation</vt:lpstr>
      <vt:lpstr>Missing Values</vt:lpstr>
      <vt:lpstr>filter() and Missing Values</vt:lpstr>
      <vt:lpstr>arrange()</vt:lpstr>
      <vt:lpstr>arrange()</vt:lpstr>
      <vt:lpstr>arrange()</vt:lpstr>
      <vt:lpstr>select()</vt:lpstr>
      <vt:lpstr>select()</vt:lpstr>
      <vt:lpstr>select()</vt:lpstr>
      <vt:lpstr>summarize()</vt:lpstr>
      <vt:lpstr>group_by()</vt:lpstr>
      <vt:lpstr>The Pipe Operator %&gt;%</vt:lpstr>
      <vt:lpstr>The Pipe Operator %&gt;%   (cont)</vt:lpstr>
      <vt:lpstr>The Pipe Operator %&gt;%   (cont)</vt:lpstr>
      <vt:lpstr>Missing Values</vt:lpstr>
      <vt:lpstr>Missing Values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1126</cp:revision>
  <dcterms:created xsi:type="dcterms:W3CDTF">2013-01-07T15:07:59Z</dcterms:created>
  <dcterms:modified xsi:type="dcterms:W3CDTF">2022-12-31T01:37:57Z</dcterms:modified>
</cp:coreProperties>
</file>