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836" r:id="rId2"/>
    <p:sldId id="938" r:id="rId3"/>
    <p:sldId id="973" r:id="rId4"/>
    <p:sldId id="1007" r:id="rId5"/>
    <p:sldId id="1008" r:id="rId6"/>
    <p:sldId id="976" r:id="rId7"/>
    <p:sldId id="1015" r:id="rId8"/>
    <p:sldId id="977" r:id="rId9"/>
    <p:sldId id="978" r:id="rId10"/>
    <p:sldId id="979" r:id="rId11"/>
    <p:sldId id="980" r:id="rId12"/>
    <p:sldId id="981" r:id="rId13"/>
    <p:sldId id="982" r:id="rId14"/>
    <p:sldId id="983" r:id="rId15"/>
    <p:sldId id="984" r:id="rId16"/>
    <p:sldId id="990" r:id="rId17"/>
    <p:sldId id="991" r:id="rId18"/>
    <p:sldId id="998" r:id="rId19"/>
    <p:sldId id="992" r:id="rId20"/>
    <p:sldId id="993" r:id="rId21"/>
    <p:sldId id="994" r:id="rId22"/>
    <p:sldId id="996" r:id="rId23"/>
    <p:sldId id="1016" r:id="rId24"/>
    <p:sldId id="995" r:id="rId25"/>
    <p:sldId id="997" r:id="rId26"/>
    <p:sldId id="912" r:id="rId27"/>
    <p:sldId id="921" r:id="rId28"/>
    <p:sldId id="999" r:id="rId29"/>
    <p:sldId id="1000" r:id="rId30"/>
    <p:sldId id="1001" r:id="rId31"/>
    <p:sldId id="1002" r:id="rId32"/>
    <p:sldId id="971" r:id="rId33"/>
    <p:sldId id="1009" r:id="rId34"/>
    <p:sldId id="985" r:id="rId35"/>
    <p:sldId id="988" r:id="rId36"/>
    <p:sldId id="989" r:id="rId37"/>
    <p:sldId id="900" r:id="rId38"/>
    <p:sldId id="1013" r:id="rId39"/>
    <p:sldId id="1014" r:id="rId40"/>
    <p:sldId id="922" r:id="rId41"/>
    <p:sldId id="919" r:id="rId42"/>
    <p:sldId id="920" r:id="rId43"/>
    <p:sldId id="923" r:id="rId44"/>
    <p:sldId id="972" r:id="rId45"/>
    <p:sldId id="908" r:id="rId46"/>
    <p:sldId id="986" r:id="rId47"/>
    <p:sldId id="987" r:id="rId48"/>
    <p:sldId id="910" r:id="rId49"/>
    <p:sldId id="924" r:id="rId50"/>
    <p:sldId id="925" r:id="rId51"/>
    <p:sldId id="1010" r:id="rId52"/>
    <p:sldId id="926" r:id="rId53"/>
    <p:sldId id="1011" r:id="rId54"/>
    <p:sldId id="927" r:id="rId55"/>
    <p:sldId id="929" r:id="rId56"/>
    <p:sldId id="1012" r:id="rId57"/>
    <p:sldId id="1003" r:id="rId58"/>
    <p:sldId id="1004" r:id="rId59"/>
    <p:sldId id="888" r:id="rId60"/>
    <p:sldId id="898" r:id="rId61"/>
    <p:sldId id="899" r:id="rId62"/>
    <p:sldId id="10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8"/>
            <p14:sldId id="973"/>
            <p14:sldId id="1007"/>
            <p14:sldId id="1008"/>
            <p14:sldId id="976"/>
            <p14:sldId id="1015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90"/>
            <p14:sldId id="991"/>
            <p14:sldId id="998"/>
            <p14:sldId id="992"/>
            <p14:sldId id="993"/>
            <p14:sldId id="994"/>
            <p14:sldId id="996"/>
            <p14:sldId id="1016"/>
            <p14:sldId id="995"/>
            <p14:sldId id="997"/>
            <p14:sldId id="912"/>
            <p14:sldId id="921"/>
            <p14:sldId id="999"/>
            <p14:sldId id="1000"/>
            <p14:sldId id="1001"/>
            <p14:sldId id="1002"/>
            <p14:sldId id="971"/>
            <p14:sldId id="1009"/>
            <p14:sldId id="985"/>
            <p14:sldId id="988"/>
            <p14:sldId id="989"/>
            <p14:sldId id="900"/>
            <p14:sldId id="1013"/>
            <p14:sldId id="1014"/>
            <p14:sldId id="922"/>
            <p14:sldId id="919"/>
            <p14:sldId id="920"/>
            <p14:sldId id="923"/>
            <p14:sldId id="972"/>
            <p14:sldId id="908"/>
            <p14:sldId id="986"/>
            <p14:sldId id="987"/>
            <p14:sldId id="910"/>
            <p14:sldId id="924"/>
            <p14:sldId id="925"/>
            <p14:sldId id="1010"/>
            <p14:sldId id="926"/>
            <p14:sldId id="1011"/>
            <p14:sldId id="927"/>
            <p14:sldId id="929"/>
            <p14:sldId id="1012"/>
            <p14:sldId id="1003"/>
            <p14:sldId id="1004"/>
            <p14:sldId id="888"/>
            <p14:sldId id="898"/>
            <p14:sldId id="899"/>
            <p14:sldId id="10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75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exts.html#Creating-R-pack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function.com/archives/2633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rfunction.com/archives/263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867578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tx1"/>
                </a:solidFill>
              </a:rPr>
              <a:t>Module 6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8372-0A7C-409E-8836-C30628D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740346"/>
          </a:xfrm>
        </p:spPr>
        <p:txBody>
          <a:bodyPr/>
          <a:lstStyle/>
          <a:p>
            <a:r>
              <a:rPr lang="en-US" dirty="0"/>
              <a:t>Limitations of If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AC48-7602-4AA1-A422-9B238A4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/>
          <a:lstStyle/>
          <a:p>
            <a:r>
              <a:rPr lang="en-US" sz="2800" dirty="0"/>
              <a:t>An if statement can check the condition of </a:t>
            </a:r>
            <a:r>
              <a:rPr lang="en-US" sz="2800" u="sng" dirty="0"/>
              <a:t>only a single logical value</a:t>
            </a:r>
            <a:r>
              <a:rPr lang="en-US" sz="2800" dirty="0"/>
              <a:t>.</a:t>
            </a:r>
          </a:p>
          <a:p>
            <a:r>
              <a:rPr lang="en-US" sz="2800" dirty="0"/>
              <a:t>If you pass in a vector of </a:t>
            </a:r>
            <a:r>
              <a:rPr lang="en-US" sz="2800" dirty="0" err="1"/>
              <a:t>logicals</a:t>
            </a:r>
            <a:r>
              <a:rPr lang="en-US" sz="2800" dirty="0"/>
              <a:t> for the condition, the if statement </a:t>
            </a:r>
            <a:r>
              <a:rPr lang="en-US" sz="2800" u="sng" dirty="0"/>
              <a:t>will only check the very first element </a:t>
            </a:r>
          </a:p>
          <a:p>
            <a:pPr lvl="1"/>
            <a:r>
              <a:rPr lang="en-US" sz="2600" dirty="0"/>
              <a:t>a warning is displayed, e.g.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2ECD0-FBA2-4628-A003-E0C9F90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FE085-D72F-4660-A11F-4AC1F19675CD}"/>
              </a:ext>
            </a:extLst>
          </p:cNvPr>
          <p:cNvSpPr/>
          <p:nvPr/>
        </p:nvSpPr>
        <p:spPr>
          <a:xfrm>
            <a:off x="731404" y="4143340"/>
            <a:ext cx="99163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 (c(FALSE,TRUE,FALSE,TRUE,TRUE))  { }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if (c(FALSE, TRUE, FALSE, TRUE, TRUE)) { :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the condition has length &gt; 1 and only the first element will be used</a:t>
            </a:r>
          </a:p>
        </p:txBody>
      </p:sp>
    </p:spTree>
    <p:extLst>
      <p:ext uri="{BB962C8B-B14F-4D97-AF65-F5344CB8AC3E}">
        <p14:creationId xmlns:p14="http://schemas.microsoft.com/office/powerpoint/2010/main" val="303932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8C58-6FFC-4DC3-AA37-15FCB5D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932370"/>
          </a:xfrm>
        </p:spPr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for Logical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6B59-4876-47A8-B0A7-398295D0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5296"/>
            <a:ext cx="10160000" cy="5251704"/>
          </a:xfrm>
        </p:spPr>
        <p:txBody>
          <a:bodyPr>
            <a:normAutofit/>
          </a:bodyPr>
          <a:lstStyle/>
          <a:p>
            <a:r>
              <a:rPr lang="en-US" sz="2800" dirty="0" err="1"/>
              <a:t>ifelse</a:t>
            </a:r>
            <a:r>
              <a:rPr lang="en-US" sz="2800" dirty="0"/>
              <a:t> is a </a:t>
            </a:r>
            <a:r>
              <a:rPr lang="en-US" sz="2800" u="sng" dirty="0"/>
              <a:t>function</a:t>
            </a:r>
            <a:r>
              <a:rPr lang="en-US" sz="2800" dirty="0"/>
              <a:t> which performs vector-oriented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42637-34B1-40AA-8781-5CC137B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90BA0-6B06-4F5B-86A8-A6BEA6A58D91}"/>
              </a:ext>
            </a:extLst>
          </p:cNvPr>
          <p:cNvSpPr/>
          <p:nvPr/>
        </p:nvSpPr>
        <p:spPr>
          <a:xfrm>
            <a:off x="954440" y="1836019"/>
            <a:ext cx="9815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Description</a:t>
            </a:r>
          </a:p>
          <a:p>
            <a:r>
              <a:rPr lang="en-US" sz="2400" dirty="0" err="1"/>
              <a:t>ifelse</a:t>
            </a:r>
            <a:r>
              <a:rPr lang="en-US" sz="2400" dirty="0"/>
              <a:t> returns a value with the same shape as test which is filled with elements selected from either yes or no depending on whether the element of test is TRUE or FALSE.</a:t>
            </a:r>
          </a:p>
          <a:p>
            <a:r>
              <a:rPr lang="en-US" sz="2400" b="1" dirty="0"/>
              <a:t>Usage</a:t>
            </a:r>
          </a:p>
          <a:p>
            <a:r>
              <a:rPr lang="en-US" sz="2400" dirty="0" err="1"/>
              <a:t>ifelse</a:t>
            </a:r>
            <a:r>
              <a:rPr lang="en-US" sz="2400" dirty="0"/>
              <a:t>(test, yes, no)</a:t>
            </a:r>
          </a:p>
          <a:p>
            <a:r>
              <a:rPr lang="en-US" sz="2400" b="1" dirty="0"/>
              <a:t>Arguments</a:t>
            </a:r>
          </a:p>
          <a:p>
            <a:r>
              <a:rPr lang="en-US" sz="2400" u="sng" dirty="0"/>
              <a:t>test</a:t>
            </a:r>
            <a:r>
              <a:rPr lang="en-US" sz="2400" dirty="0"/>
              <a:t>	</a:t>
            </a:r>
          </a:p>
          <a:p>
            <a:r>
              <a:rPr lang="en-US" sz="2400" dirty="0"/>
              <a:t>an object which can be coerced to a logical value</a:t>
            </a:r>
          </a:p>
          <a:p>
            <a:r>
              <a:rPr lang="en-US" sz="2400" u="sng" dirty="0"/>
              <a:t>yes</a:t>
            </a:r>
            <a:r>
              <a:rPr lang="en-US" sz="2400" dirty="0"/>
              <a:t>	</a:t>
            </a:r>
          </a:p>
          <a:p>
            <a:r>
              <a:rPr lang="en-US" sz="2400" dirty="0"/>
              <a:t>return values for true elements of test.</a:t>
            </a:r>
          </a:p>
          <a:p>
            <a:r>
              <a:rPr lang="en-US" sz="2400" u="sng" dirty="0"/>
              <a:t>no</a:t>
            </a:r>
            <a:r>
              <a:rPr lang="en-US" sz="2400" dirty="0"/>
              <a:t>	</a:t>
            </a:r>
          </a:p>
          <a:p>
            <a:r>
              <a:rPr lang="en-US" sz="2400" dirty="0"/>
              <a:t>return values for false elements of test.</a:t>
            </a:r>
          </a:p>
        </p:txBody>
      </p:sp>
    </p:spTree>
    <p:extLst>
      <p:ext uri="{BB962C8B-B14F-4D97-AF65-F5344CB8AC3E}">
        <p14:creationId xmlns:p14="http://schemas.microsoft.com/office/powerpoint/2010/main" val="76822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8C58-6FFC-4DC3-AA37-15FCB5D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932370"/>
          </a:xfrm>
        </p:spPr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for Logical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42637-34B1-40AA-8781-5CC137B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22CBB-2F37-490F-B1DD-5ACB8E115733}"/>
              </a:ext>
            </a:extLst>
          </p:cNvPr>
          <p:cNvSpPr/>
          <p:nvPr/>
        </p:nvSpPr>
        <p:spPr>
          <a:xfrm>
            <a:off x="848129" y="1553333"/>
            <a:ext cx="968294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-5:5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-5 -4 -3 -2 -1  0  1  2  3  4  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(test= y == 0, yes = NA, no = x)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 5  5  5  5  5 NA  5  5  5  5  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1051832"/>
          </a:xfrm>
        </p:spPr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160000" cy="690664"/>
          </a:xfrm>
        </p:spPr>
        <p:txBody>
          <a:bodyPr/>
          <a:lstStyle/>
          <a:p>
            <a:r>
              <a:rPr lang="en-US" sz="2800" dirty="0"/>
              <a:t>An if statement can be placed within another if statement: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1219199" y="2209535"/>
            <a:ext cx="90366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if(a&lt;=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cat("First condition is TRUE\n")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&gt;3)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cat("Second condition is TRUE")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 &lt;- seq(1,a,length=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cat("Second condition is FALSE")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 &lt;- a*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…</a:t>
            </a:r>
          </a:p>
        </p:txBody>
      </p:sp>
    </p:spTree>
    <p:extLst>
      <p:ext uri="{BB962C8B-B14F-4D97-AF65-F5344CB8AC3E}">
        <p14:creationId xmlns:p14="http://schemas.microsoft.com/office/powerpoint/2010/main" val="382629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1051832"/>
          </a:xfrm>
        </p:spPr>
        <p:txBody>
          <a:bodyPr/>
          <a:lstStyle/>
          <a:p>
            <a:r>
              <a:rPr lang="en-US" dirty="0"/>
              <a:t>Stacking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8"/>
            <a:ext cx="10160000" cy="604472"/>
          </a:xfrm>
        </p:spPr>
        <p:txBody>
          <a:bodyPr/>
          <a:lstStyle/>
          <a:p>
            <a:r>
              <a:rPr lang="en-US" sz="2800" dirty="0"/>
              <a:t>If</a:t>
            </a:r>
            <a:r>
              <a:rPr lang="en-US" sz="2800" b="1" dirty="0"/>
              <a:t> </a:t>
            </a:r>
            <a:r>
              <a:rPr lang="en-US" sz="2800" dirty="0"/>
              <a:t>statements can be sequentially </a:t>
            </a:r>
            <a:r>
              <a:rPr lang="en-US" sz="2800" u="sng" dirty="0"/>
              <a:t>stacked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1422400" y="1946889"/>
            <a:ext cx="75259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if (a&lt;=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&gt;3)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seq(1,a,length=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(a&lt;=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&lt;=3)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&lt;- a*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&gt;=4)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a-3.5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a^(3-mynumber)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a-3.5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rep(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times=3)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55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775949"/>
          </a:xfrm>
        </p:spPr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455"/>
            <a:ext cx="10160000" cy="604472"/>
          </a:xfrm>
        </p:spPr>
        <p:txBody>
          <a:bodyPr/>
          <a:lstStyle/>
          <a:p>
            <a:r>
              <a:rPr lang="en-US" sz="2800" dirty="0"/>
              <a:t>switch() provides an alternative to complex stacked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6537798" y="3047321"/>
            <a:ext cx="445940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=="Homer")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=="Marge")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=="Bart")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&lt;- 56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=="Lisa")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&lt;- 78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=="Maggie")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9CF79-7D61-4C52-9C3D-67409C5B60DA}"/>
              </a:ext>
            </a:extLst>
          </p:cNvPr>
          <p:cNvSpPr/>
          <p:nvPr/>
        </p:nvSpPr>
        <p:spPr>
          <a:xfrm>
            <a:off x="768765" y="2200804"/>
            <a:ext cx="466567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switch(EXPR=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Homer=12,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Marge=34,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Bart=56,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Lisa=78,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Maggie=90,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AC1D95-165D-447C-AE43-B5539CF05AC1}"/>
              </a:ext>
            </a:extLst>
          </p:cNvPr>
          <p:cNvSpPr txBox="1">
            <a:spLocks/>
          </p:cNvSpPr>
          <p:nvPr/>
        </p:nvSpPr>
        <p:spPr>
          <a:xfrm>
            <a:off x="3652903" y="4624750"/>
            <a:ext cx="2670000" cy="60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/>
              <a:t>is equivalent to</a:t>
            </a:r>
          </a:p>
        </p:txBody>
      </p:sp>
    </p:spTree>
    <p:extLst>
      <p:ext uri="{BB962C8B-B14F-4D97-AF65-F5344CB8AC3E}">
        <p14:creationId xmlns:p14="http://schemas.microsoft.com/office/powerpoint/2010/main" val="63726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5949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243"/>
            <a:ext cx="10160000" cy="5056119"/>
          </a:xfrm>
        </p:spPr>
        <p:txBody>
          <a:bodyPr/>
          <a:lstStyle/>
          <a:p>
            <a:r>
              <a:rPr lang="en-US" sz="2800" dirty="0"/>
              <a:t>The for loop iterates through elements in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66D2-EFAC-4259-9459-91E5CDA0A30B}"/>
              </a:ext>
            </a:extLst>
          </p:cNvPr>
          <p:cNvSpPr/>
          <p:nvPr/>
        </p:nvSpPr>
        <p:spPr>
          <a:xfrm>
            <a:off x="969817" y="2442095"/>
            <a:ext cx="8943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5:7)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cat("the current item is",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,"\n")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5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6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7 </a:t>
            </a:r>
          </a:p>
        </p:txBody>
      </p:sp>
    </p:spTree>
    <p:extLst>
      <p:ext uri="{BB962C8B-B14F-4D97-AF65-F5344CB8AC3E}">
        <p14:creationId xmlns:p14="http://schemas.microsoft.com/office/powerpoint/2010/main" val="68815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0BE0-D4B1-480B-83F7-1495DDC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847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BEA5-EAAA-4208-ACF9-99A430FA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03506"/>
            <a:ext cx="10373591" cy="5389124"/>
          </a:xfrm>
        </p:spPr>
        <p:txBody>
          <a:bodyPr>
            <a:normAutofit/>
          </a:bodyPr>
          <a:lstStyle/>
          <a:p>
            <a:r>
              <a:rPr lang="en-US" sz="2800"/>
              <a:t>Vector elements </a:t>
            </a:r>
            <a:r>
              <a:rPr lang="en-US" sz="2800" dirty="0"/>
              <a:t>in a for loop can be accessed </a:t>
            </a:r>
            <a:r>
              <a:rPr lang="en-US" sz="2800"/>
              <a:t>by a </a:t>
            </a:r>
            <a:r>
              <a:rPr lang="en-US" sz="2800" dirty="0"/>
              <a:t>variable named in the loop header or </a:t>
            </a:r>
            <a:r>
              <a:rPr lang="en-US" sz="2800"/>
              <a:t>by an index</a:t>
            </a:r>
            <a:endParaRPr lang="en-US" sz="2800" dirty="0"/>
          </a:p>
          <a:p>
            <a:pPr lvl="1"/>
            <a:r>
              <a:rPr lang="en-US" sz="2600" dirty="0"/>
              <a:t>The following examples are equivalent: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6310B-0525-43A4-A80D-C865F6A1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923C0-0938-4291-A226-5FE7A294DFAF}"/>
              </a:ext>
            </a:extLst>
          </p:cNvPr>
          <p:cNvSpPr/>
          <p:nvPr/>
        </p:nvSpPr>
        <p:spPr>
          <a:xfrm>
            <a:off x="609599" y="3189276"/>
            <a:ext cx="581001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c(0.4,1.1,0.34,0.55)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 * i)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B91E3-72AC-422E-B3C8-D4ED53480668}"/>
              </a:ext>
            </a:extLst>
          </p:cNvPr>
          <p:cNvSpPr/>
          <p:nvPr/>
        </p:nvSpPr>
        <p:spPr>
          <a:xfrm>
            <a:off x="5246592" y="4093038"/>
            <a:ext cx="458700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1:length(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1.1</a:t>
            </a:r>
          </a:p>
        </p:txBody>
      </p:sp>
    </p:spTree>
    <p:extLst>
      <p:ext uri="{BB962C8B-B14F-4D97-AF65-F5344CB8AC3E}">
        <p14:creationId xmlns:p14="http://schemas.microsoft.com/office/powerpoint/2010/main" val="26602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4372-7777-40BD-8593-CB40DFAB1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3" y="960885"/>
            <a:ext cx="9546151" cy="5516116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2800"/>
              <a:t>Preallocating output objects makes loop processing much more efficient</a:t>
            </a:r>
          </a:p>
          <a:p>
            <a:pPr marL="641668" lvl="1" indent="-225425"/>
            <a:r>
              <a:rPr lang="en-US" sz="2400"/>
              <a:t>Time </a:t>
            </a:r>
            <a:r>
              <a:rPr lang="en-US" sz="2400" dirty="0"/>
              <a:t>the following operations and compare their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A8C6-075E-47E7-A912-C34AC5201170}"/>
              </a:ext>
            </a:extLst>
          </p:cNvPr>
          <p:cNvSpPr/>
          <p:nvPr/>
        </p:nvSpPr>
        <p:spPr>
          <a:xfrm>
            <a:off x="1138178" y="2448475"/>
            <a:ext cx="90678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&lt;- rep(NA, 10000000);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output object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in 1:10000000) 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output[i] &lt;- i + 1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1913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  system elapsed </a:t>
            </a: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0.44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0.00    0.44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&lt;- NA;    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dynamically resize output object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in 1:10000000) 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output[i] &lt;- i + 1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1913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  system elapsed </a:t>
            </a: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3.27    0.52    3.78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9D0FB-FEB8-4F6A-B7BF-27730F3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06" y="75316"/>
            <a:ext cx="8754894" cy="885568"/>
          </a:xfrm>
        </p:spPr>
        <p:txBody>
          <a:bodyPr/>
          <a:lstStyle/>
          <a:p>
            <a:r>
              <a:rPr lang="en-US" sz="3600"/>
              <a:t>Preallocate </a:t>
            </a:r>
            <a:r>
              <a:rPr lang="en-US" sz="3600" dirty="0"/>
              <a:t>Objects Before Looping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062B2-D9C9-4F80-8029-B3F8FDD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594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4323"/>
            <a:ext cx="10160000" cy="5309039"/>
          </a:xfrm>
        </p:spPr>
        <p:txBody>
          <a:bodyPr/>
          <a:lstStyle/>
          <a:p>
            <a:r>
              <a:rPr lang="en-US" sz="2400" dirty="0"/>
              <a:t>Design a for loop which analyzes a </a:t>
            </a:r>
            <a:r>
              <a:rPr lang="en-US" sz="2400"/>
              <a:t>list of various data types and characterizes the elements in a data frame</a:t>
            </a:r>
          </a:p>
          <a:p>
            <a:r>
              <a:rPr lang="en-US" sz="2400"/>
              <a:t>Create </a:t>
            </a:r>
            <a:r>
              <a:rPr lang="en-US" sz="2400" dirty="0"/>
              <a:t>the list</a:t>
            </a:r>
          </a:p>
          <a:p>
            <a:pPr marL="114300" indent="0">
              <a:buNone/>
            </a:pPr>
            <a:endParaRPr lang="en-US" sz="1200" dirty="0"/>
          </a:p>
          <a:p>
            <a:pPr marL="339725" indent="-233363"/>
            <a:endParaRPr lang="en-US" sz="2400" dirty="0"/>
          </a:p>
          <a:p>
            <a:pPr marL="339725" indent="-233363"/>
            <a:endParaRPr lang="en-US" sz="2400" dirty="0"/>
          </a:p>
          <a:p>
            <a:pPr marL="339725" indent="-233363"/>
            <a:endParaRPr lang="en-US" sz="2400" dirty="0"/>
          </a:p>
          <a:p>
            <a:pPr marL="339725" indent="-233363"/>
            <a:r>
              <a:rPr lang="en-US" sz="2400" dirty="0"/>
              <a:t>Obtain some preliminary information and </a:t>
            </a:r>
            <a:r>
              <a:rPr lang="en-US" sz="2400" dirty="0" err="1"/>
              <a:t>preallocate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50AEC-3D5B-4303-A0AD-AB027F6C556F}"/>
              </a:ext>
            </a:extLst>
          </p:cNvPr>
          <p:cNvSpPr/>
          <p:nvPr/>
        </p:nvSpPr>
        <p:spPr>
          <a:xfrm>
            <a:off x="1049481" y="2647698"/>
            <a:ext cx="90297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list(aa=c(3.4,1), bb=matrix(1:4,2,2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=matrix(c(T,T,F,T,F,F),3,2),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="string here",  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=matrix(c("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red","green","blue","yellow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50036-A06C-4D67-A402-3388248DD8FA}"/>
              </a:ext>
            </a:extLst>
          </p:cNvPr>
          <p:cNvSpPr/>
          <p:nvPr/>
        </p:nvSpPr>
        <p:spPr>
          <a:xfrm>
            <a:off x="715818" y="4678976"/>
            <a:ext cx="994756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name &lt;- names(foo)             # get element names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(foo))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testing for matrices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nr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preallocate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rows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number of columns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data type of each</a:t>
            </a:r>
          </a:p>
        </p:txBody>
      </p:sp>
    </p:spTree>
    <p:extLst>
      <p:ext uri="{BB962C8B-B14F-4D97-AF65-F5344CB8AC3E}">
        <p14:creationId xmlns:p14="http://schemas.microsoft.com/office/powerpoint/2010/main" val="33479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10 Conditions and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9879"/>
            <a:ext cx="10160000" cy="77594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845829"/>
            <a:ext cx="10441021" cy="5737534"/>
          </a:xfrm>
        </p:spPr>
        <p:txBody>
          <a:bodyPr>
            <a:normAutofit/>
          </a:bodyPr>
          <a:lstStyle/>
          <a:p>
            <a:r>
              <a:rPr lang="en-US" sz="2800" dirty="0"/>
              <a:t>Loop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4DF76-8B25-42BF-8102-8923A4677CE6}"/>
              </a:ext>
            </a:extLst>
          </p:cNvPr>
          <p:cNvSpPr/>
          <p:nvPr/>
        </p:nvSpPr>
        <p:spPr>
          <a:xfrm>
            <a:off x="834157" y="1487076"/>
            <a:ext cx="9493139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(i in 1:length(foo))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member &lt;- foo[[i]]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"Yes"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nr[i]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class(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"No"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a data frame from the collected data items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name,is.mat,nr,nc,data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type)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is.mat nr nc data.type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aa     No NA NA      &lt;NA&gt;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bb    Yes  2  2   integer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cc    Yes  3  2   logical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dd     No NA NA      &lt;NA&gt;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ee    Yes  4  1 character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3FFE-5DFE-4135-A088-53F91768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31592"/>
          </a:xfrm>
        </p:spPr>
        <p:txBody>
          <a:bodyPr/>
          <a:lstStyle/>
          <a:p>
            <a:r>
              <a:rPr lang="en-US"/>
              <a:t>Nested </a:t>
            </a:r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4584-2A7D-4004-906B-4B820182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1328"/>
            <a:ext cx="10160000" cy="5095672"/>
          </a:xfrm>
        </p:spPr>
        <p:txBody>
          <a:bodyPr/>
          <a:lstStyle/>
          <a:p>
            <a:r>
              <a:rPr lang="en-US" sz="2800" dirty="0"/>
              <a:t>For loops can be nested</a:t>
            </a:r>
          </a:p>
          <a:p>
            <a:pPr lvl="1"/>
            <a:r>
              <a:rPr lang="en-US" sz="2400" dirty="0"/>
              <a:t>Align/indent for readability</a:t>
            </a:r>
          </a:p>
          <a:p>
            <a:pPr lvl="1"/>
            <a:r>
              <a:rPr lang="en-US" sz="2400" dirty="0"/>
              <a:t>Variable used in header must be unique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FD88F-FEE3-45EE-8C1A-701D2EA8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53822-A7E0-44B3-B7EE-7336A3B1E118}"/>
              </a:ext>
            </a:extLst>
          </p:cNvPr>
          <p:cNvSpPr/>
          <p:nvPr/>
        </p:nvSpPr>
        <p:spPr>
          <a:xfrm>
            <a:off x="1135990" y="2903318"/>
            <a:ext cx="945521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loopvec1 &lt;- c(1, 2, 3)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loopvec2 &lt;- c(5, 10, 15)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 &lt;- NULL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count &lt;- 1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(i in 1:length(loopvec1)) {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(j in 1:length(loopvec2)) {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result[count] &lt;- loopvec1[i]*loopvec2[j]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count &lt;- count + 1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7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A6C4-36F9-4210-AFAE-010AE9F4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205813"/>
            <a:ext cx="8949447" cy="767581"/>
          </a:xfrm>
        </p:spPr>
        <p:txBody>
          <a:bodyPr/>
          <a:lstStyle/>
          <a:p>
            <a:r>
              <a:rPr lang="en-US"/>
              <a:t>While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613-9486-4517-BA14-28FFE557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138136"/>
            <a:ext cx="9474741" cy="5338865"/>
          </a:xfrm>
        </p:spPr>
        <p:txBody>
          <a:bodyPr>
            <a:normAutofit/>
          </a:bodyPr>
          <a:lstStyle/>
          <a:p>
            <a:r>
              <a:rPr lang="en-US" sz="3000" dirty="0"/>
              <a:t>The while loop runs code while a certain condition remains TRUE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marL="91440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</a:t>
            </a:r>
          </a:p>
          <a:p>
            <a:pPr marL="91440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5E8D-594B-4CED-B653-AF5E63E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C894-C66D-63C3-D802-0E00045CF524}"/>
              </a:ext>
            </a:extLst>
          </p:cNvPr>
          <p:cNvSpPr txBox="1"/>
          <p:nvPr/>
        </p:nvSpPr>
        <p:spPr>
          <a:xfrm>
            <a:off x="1715400" y="4225720"/>
            <a:ext cx="60948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i &lt;- 1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while (i &lt; 6) {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    i &lt;- i + 1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8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A6C4-36F9-4210-AFAE-010AE9F4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205813"/>
            <a:ext cx="8949447" cy="767581"/>
          </a:xfrm>
        </p:spPr>
        <p:txBody>
          <a:bodyPr/>
          <a:lstStyle/>
          <a:p>
            <a:r>
              <a:rPr lang="en-US"/>
              <a:t>Repeat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613-9486-4517-BA14-28FFE557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138136"/>
            <a:ext cx="9474741" cy="5338865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000"/>
              <a:t>The </a:t>
            </a:r>
            <a:r>
              <a:rPr lang="en-US" sz="3000" dirty="0"/>
              <a:t>repeat loop will run code until the Escape key is pressed or the code encounters a </a:t>
            </a:r>
            <a:r>
              <a:rPr lang="en-US" sz="3000" u="sng" dirty="0"/>
              <a:t>break</a:t>
            </a:r>
            <a:r>
              <a:rPr lang="en-US" sz="3000" dirty="0"/>
              <a:t> command</a:t>
            </a:r>
          </a:p>
          <a:p>
            <a:pPr marL="403225" indent="0">
              <a:buNone/>
            </a:pPr>
            <a:endParaRPr lang="en-US" sz="1400" dirty="0"/>
          </a:p>
          <a:p>
            <a:pPr marL="403225" indent="3175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code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(condition) {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5E8D-594B-4CED-B653-AF5E63E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631C5-EF02-B196-3737-C59498BF5721}"/>
              </a:ext>
            </a:extLst>
          </p:cNvPr>
          <p:cNvSpPr txBox="1"/>
          <p:nvPr/>
        </p:nvSpPr>
        <p:spPr>
          <a:xfrm>
            <a:off x="4709808" y="2476616"/>
            <a:ext cx="6094800" cy="3877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x &lt;- 1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Repeat loop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break statement to terminate if x &gt; 4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comment out for infinite version,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&lt;Esc&gt; required to terminate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if (x &gt; 4)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Increment x by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x &lt;- x + 1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0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D4-D3F1-4654-A93F-47CD2E1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17"/>
            <a:ext cx="10160000" cy="980230"/>
          </a:xfrm>
        </p:spPr>
        <p:txBody>
          <a:bodyPr/>
          <a:lstStyle/>
          <a:p>
            <a:r>
              <a:rPr lang="en-US" dirty="0"/>
              <a:t>Computational Cost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D6C2-C00F-4A60-8CB0-9DA5D463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2545353"/>
          </a:xfrm>
        </p:spPr>
        <p:txBody>
          <a:bodyPr>
            <a:normAutofit/>
          </a:bodyPr>
          <a:lstStyle/>
          <a:p>
            <a:r>
              <a:rPr lang="en-US" sz="2800"/>
              <a:t>Any number of  loops can be nested</a:t>
            </a:r>
          </a:p>
          <a:p>
            <a:pPr lvl="1"/>
            <a:r>
              <a:rPr lang="en-US" sz="2400"/>
              <a:t>Computational cost can become a problem if done unwisely</a:t>
            </a:r>
          </a:p>
          <a:p>
            <a:pPr lvl="1"/>
            <a:r>
              <a:rPr lang="en-US" sz="2400"/>
              <a:t>Many loops can also be replaced by vector operations</a:t>
            </a:r>
          </a:p>
          <a:p>
            <a:r>
              <a:rPr lang="en-US" sz="2800"/>
              <a:t>The following function uses a loop that is not vectorized, the loop  manipulates each element of the vector one at a time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88C4-6914-4FF4-81D7-ECD7F42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3CD16-7561-4BAA-8A94-344567BA2E6D}"/>
              </a:ext>
            </a:extLst>
          </p:cNvPr>
          <p:cNvSpPr/>
          <p:nvPr/>
        </p:nvSpPr>
        <p:spPr>
          <a:xfrm>
            <a:off x="662400" y="3794377"/>
            <a:ext cx="103752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abs_loop &lt;- function(vec) {   # create a function to set abs value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 (i in 1:length(vec))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(vec[i] &lt; 0)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vec[i] &lt;- -vec[i]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vec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abs_loop(-10000:-1)   # call the 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4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D4-D3F1-4654-A93F-47CD2E1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17"/>
            <a:ext cx="10160000" cy="980230"/>
          </a:xfrm>
        </p:spPr>
        <p:txBody>
          <a:bodyPr/>
          <a:lstStyle/>
          <a:p>
            <a:r>
              <a:rPr lang="en-US" dirty="0"/>
              <a:t>Vectorize Instead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D6C2-C00F-4A60-8CB0-9DA5D463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2537077"/>
          </a:xfrm>
        </p:spPr>
        <p:txBody>
          <a:bodyPr>
            <a:normAutofit/>
          </a:bodyPr>
          <a:lstStyle/>
          <a:p>
            <a:r>
              <a:rPr lang="en-US" sz="3200"/>
              <a:t>abs_vec </a:t>
            </a:r>
            <a:r>
              <a:rPr lang="en-US" sz="3200" dirty="0"/>
              <a:t>(below) is vectorized</a:t>
            </a:r>
          </a:p>
          <a:p>
            <a:pPr lvl="1"/>
            <a:r>
              <a:rPr lang="en-US" sz="2400" dirty="0"/>
              <a:t>It uses logical </a:t>
            </a:r>
            <a:r>
              <a:rPr lang="en-US" sz="2400" dirty="0" err="1"/>
              <a:t>subsetting</a:t>
            </a:r>
            <a:r>
              <a:rPr lang="en-US" sz="2400" dirty="0"/>
              <a:t> to </a:t>
            </a:r>
            <a:r>
              <a:rPr lang="en-US" sz="2400"/>
              <a:t>manipulate every </a:t>
            </a:r>
            <a:r>
              <a:rPr lang="en-US" sz="2400" dirty="0"/>
              <a:t>number in the vector at the same time</a:t>
            </a:r>
          </a:p>
          <a:p>
            <a:pPr lvl="1"/>
            <a:r>
              <a:rPr lang="en-US" sz="2400"/>
              <a:t>This is </a:t>
            </a:r>
            <a:r>
              <a:rPr lang="en-US" sz="2400" dirty="0"/>
              <a:t>much faster </a:t>
            </a:r>
            <a:r>
              <a:rPr lang="en-US" sz="2400"/>
              <a:t>than abs_</a:t>
            </a:r>
            <a:r>
              <a:rPr lang="en-US" sz="2400" dirty="0" err="1"/>
              <a:t>loop</a:t>
            </a:r>
            <a:r>
              <a:rPr lang="en-US" sz="2400" dirty="0"/>
              <a:t> because it relies on operations that R does quickly: logical tests, </a:t>
            </a:r>
            <a:r>
              <a:rPr lang="en-US" sz="2400" dirty="0" err="1"/>
              <a:t>subsetting</a:t>
            </a:r>
            <a:r>
              <a:rPr lang="en-US" sz="2400" dirty="0"/>
              <a:t>, and element-wise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88C4-6914-4FF4-81D7-ECD7F42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3CD16-7561-4BAA-8A94-344567BA2E6D}"/>
              </a:ext>
            </a:extLst>
          </p:cNvPr>
          <p:cNvSpPr/>
          <p:nvPr/>
        </p:nvSpPr>
        <p:spPr>
          <a:xfrm>
            <a:off x="806400" y="3794377"/>
            <a:ext cx="99632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abs_vec &lt;- function(vec) {  # create a function to set abs value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negs &lt;- vec &lt; 0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vec[negs] &lt;- vec[negs] * -1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vec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abs_vec(-10000:-1)   # call the 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6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C7D-6307-4D74-B85C-D0B43BA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23" y="274639"/>
            <a:ext cx="10228413" cy="738085"/>
          </a:xfrm>
        </p:spPr>
        <p:txBody>
          <a:bodyPr/>
          <a:lstStyle/>
          <a:p>
            <a:r>
              <a:rPr lang="en-US" dirty="0"/>
              <a:t>The &lt;- Assignment Operator is Vectorized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66E5-A392-4B63-BF6D-06C3816F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17" y="1199536"/>
            <a:ext cx="9358009" cy="5277465"/>
          </a:xfrm>
        </p:spPr>
        <p:txBody>
          <a:bodyPr>
            <a:normAutofit/>
          </a:bodyPr>
          <a:lstStyle/>
          <a:p>
            <a:r>
              <a:rPr lang="en-US" sz="2400" dirty="0"/>
              <a:t>You can use R’s &lt;- assignment operator, which is also vectorized, to save a new set of values over an old set: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1  -2  3  -4  5  -6  7  -8  9  -10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 0]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0] * -1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914400" indent="0">
              <a:buNone/>
            </a:pPr>
            <a:endParaRPr lang="en-US" sz="1200" b="1" dirty="0"/>
          </a:p>
          <a:p>
            <a:r>
              <a:rPr lang="en-US" sz="2400" dirty="0"/>
              <a:t>The elements of the new set will be paired up to the elements of the old set, in order, and then element-wise assignment will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1DAE-0B67-4D8F-822A-4BD50B6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8882-BC0A-4E86-9B7B-FEB49AE9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9" y="156651"/>
            <a:ext cx="8725711" cy="934730"/>
          </a:xfrm>
        </p:spPr>
        <p:txBody>
          <a:bodyPr/>
          <a:lstStyle/>
          <a:p>
            <a:r>
              <a:rPr lang="en-US" dirty="0"/>
              <a:t>Loop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D21C-E9B0-4072-9A61-2C2141E3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9" y="1184564"/>
            <a:ext cx="9669294" cy="52924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you can avoid loops using vectorization, you should do so</a:t>
            </a:r>
          </a:p>
          <a:p>
            <a:r>
              <a:rPr lang="en-US" sz="2800" dirty="0"/>
              <a:t>A good way to spot loops that could be vectorized is to look for combinations of </a:t>
            </a:r>
            <a:r>
              <a:rPr lang="en-US" sz="2800" u="sng" dirty="0" err="1"/>
              <a:t>if</a:t>
            </a:r>
            <a:r>
              <a:rPr lang="en-US" sz="2800" dirty="0"/>
              <a:t> and a loop</a:t>
            </a:r>
          </a:p>
          <a:p>
            <a:pPr lvl="1"/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can only be applied to one value at a time</a:t>
            </a:r>
          </a:p>
          <a:p>
            <a:pPr lvl="1"/>
            <a:r>
              <a:rPr lang="en-US" sz="2400" dirty="0"/>
              <a:t>This combination can usually be replaced with logical </a:t>
            </a:r>
            <a:r>
              <a:rPr lang="en-US" sz="2400" dirty="0" err="1"/>
              <a:t>subsetting</a:t>
            </a:r>
            <a:r>
              <a:rPr lang="en-US" sz="2400" dirty="0"/>
              <a:t>, which will do the same thing but run much faster</a:t>
            </a:r>
          </a:p>
          <a:p>
            <a:r>
              <a:rPr lang="en-US" sz="2800" dirty="0"/>
              <a:t>There are operations that cannot be vectorized and require loops</a:t>
            </a:r>
          </a:p>
          <a:p>
            <a:r>
              <a:rPr lang="en-US" sz="2800" dirty="0"/>
              <a:t>You can dramatically increase the speed of your loops by</a:t>
            </a:r>
          </a:p>
          <a:p>
            <a:pPr lvl="1"/>
            <a:r>
              <a:rPr lang="en-US" sz="2400" dirty="0"/>
              <a:t>doing as much as you can outside of the loop</a:t>
            </a:r>
          </a:p>
          <a:p>
            <a:pPr lvl="1"/>
            <a:r>
              <a:rPr lang="en-US" sz="2400" dirty="0"/>
              <a:t>making sure that any storage objects that you use with the loop are </a:t>
            </a:r>
            <a:r>
              <a:rPr lang="en-US" sz="2400" dirty="0" err="1"/>
              <a:t>preallocated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8862-9559-4753-8AEA-D5AE81D3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657"/>
            <a:ext cx="10160000" cy="798859"/>
          </a:xfrm>
        </p:spPr>
        <p:txBody>
          <a:bodyPr/>
          <a:lstStyle/>
          <a:p>
            <a:r>
              <a:rPr lang="en-US" dirty="0"/>
              <a:t>Implicit Looping with 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4955"/>
            <a:ext cx="10160000" cy="5282045"/>
          </a:xfrm>
        </p:spPr>
        <p:txBody>
          <a:bodyPr/>
          <a:lstStyle/>
          <a:p>
            <a:r>
              <a:rPr lang="en-US" dirty="0"/>
              <a:t>In some situations, especially for relatively routine loops (such as executing some function on each member of a list), you can avoid some of the details associated with explicit looping by using the apply function</a:t>
            </a:r>
          </a:p>
          <a:p>
            <a:r>
              <a:rPr lang="en-US" dirty="0"/>
              <a:t>The apply function is the most basic form of implicit looping—it takes a function and applies it to </a:t>
            </a:r>
            <a:r>
              <a:rPr lang="en-US"/>
              <a:t>each element </a:t>
            </a:r>
            <a:r>
              <a:rPr lang="en-US" dirty="0"/>
              <a:t>of </a:t>
            </a:r>
            <a:r>
              <a:rPr lang="en-US"/>
              <a:t>an collection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3746-4AE7-431F-982C-CC026E199AD5}"/>
              </a:ext>
            </a:extLst>
          </p:cNvPr>
          <p:cNvSpPr/>
          <p:nvPr/>
        </p:nvSpPr>
        <p:spPr>
          <a:xfrm>
            <a:off x="1287294" y="3336482"/>
            <a:ext cx="4808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C6CA1-BBBA-4064-A805-65CC24D2350F}"/>
              </a:ext>
            </a:extLst>
          </p:cNvPr>
          <p:cNvSpPr/>
          <p:nvPr/>
        </p:nvSpPr>
        <p:spPr>
          <a:xfrm>
            <a:off x="6096000" y="5060031"/>
            <a:ext cx="3819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find the sum of each row</a:t>
            </a:r>
          </a:p>
          <a:p>
            <a:r>
              <a:rPr lang="en-US" sz="2800" dirty="0"/>
              <a:t>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47822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61812"/>
          </a:xfrm>
        </p:spPr>
        <p:txBody>
          <a:bodyPr/>
          <a:lstStyle/>
          <a:p>
            <a:r>
              <a:rPr lang="en-US" dirty="0"/>
              <a:t>Implicit Looping with Apply()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8060"/>
            <a:ext cx="10160000" cy="49789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3200" dirty="0"/>
              <a:t>for loop approach: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3746-4AE7-431F-982C-CC026E199AD5}"/>
              </a:ext>
            </a:extLst>
          </p:cNvPr>
          <p:cNvSpPr/>
          <p:nvPr/>
        </p:nvSpPr>
        <p:spPr>
          <a:xfrm>
            <a:off x="1647525" y="1341863"/>
            <a:ext cx="29247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C6CA1-BBBA-4064-A805-65CC24D2350F}"/>
              </a:ext>
            </a:extLst>
          </p:cNvPr>
          <p:cNvSpPr/>
          <p:nvPr/>
        </p:nvSpPr>
        <p:spPr>
          <a:xfrm>
            <a:off x="4279160" y="2583704"/>
            <a:ext cx="226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find the sum of each 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C49C-ECBF-4ECA-899D-546FE2C1B811}"/>
              </a:ext>
            </a:extLst>
          </p:cNvPr>
          <p:cNvSpPr/>
          <p:nvPr/>
        </p:nvSpPr>
        <p:spPr>
          <a:xfrm>
            <a:off x="1427749" y="3801709"/>
            <a:ext cx="8523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NA,times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(foo))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1:nrow(foo))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sum(foo[i,])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16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288"/>
            <a:ext cx="10160000" cy="5586666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u="sng" dirty="0"/>
              <a:t>if</a:t>
            </a:r>
            <a:r>
              <a:rPr lang="en-US" sz="2800" dirty="0"/>
              <a:t> statement allows for conditional execution of code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statements executed if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6F267-24DD-4A4F-8340-0719A08F726E}"/>
              </a:ext>
            </a:extLst>
          </p:cNvPr>
          <p:cNvGrpSpPr/>
          <p:nvPr/>
        </p:nvGrpSpPr>
        <p:grpSpPr>
          <a:xfrm>
            <a:off x="1672659" y="3398137"/>
            <a:ext cx="7668768" cy="3108543"/>
            <a:chOff x="2407920" y="3468241"/>
            <a:chExt cx="6096000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7FAF-CC7E-46E4-B630-C83BFCBAFB28}"/>
                </a:ext>
              </a:extLst>
            </p:cNvPr>
            <p:cNvSpPr/>
            <p:nvPr/>
          </p:nvSpPr>
          <p:spPr>
            <a:xfrm>
              <a:off x="2407920" y="3468241"/>
              <a:ext cx="6096000" cy="31085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&lt;- 3</a:t>
              </a:r>
            </a:p>
            <a:p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myNumber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&lt;- 4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(a &lt;= </a:t>
              </a:r>
              <a:r>
                <a:rPr lang="en-US" sz="2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myNumber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a &lt;- a^2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a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363CEC-3D93-4A6D-9ECB-D6478B4DA500}"/>
                </a:ext>
              </a:extLst>
            </p:cNvPr>
            <p:cNvSpPr/>
            <p:nvPr/>
          </p:nvSpPr>
          <p:spPr>
            <a:xfrm>
              <a:off x="6612406" y="4843825"/>
              <a:ext cx="1132812" cy="338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5D835C-FCB6-4721-8877-9CA1B9A5EB2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621224" y="5013128"/>
              <a:ext cx="99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432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826"/>
            <a:ext cx="10160000" cy="961812"/>
          </a:xfrm>
        </p:spPr>
        <p:txBody>
          <a:bodyPr/>
          <a:lstStyle/>
          <a:p>
            <a:r>
              <a:rPr lang="en-US" dirty="0"/>
              <a:t>Implicit Looping with Apply()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6638"/>
            <a:ext cx="10160000" cy="5526536"/>
          </a:xfrm>
        </p:spPr>
        <p:txBody>
          <a:bodyPr/>
          <a:lstStyle/>
          <a:p>
            <a:r>
              <a:rPr lang="en-US" sz="2400" dirty="0"/>
              <a:t>apply() requires least three arguments:</a:t>
            </a:r>
          </a:p>
          <a:p>
            <a:pPr marL="914400" indent="-2921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X is the object to cycle through</a:t>
            </a:r>
          </a:p>
          <a:p>
            <a:pPr marL="914400" indent="-2921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MARGIN is an integer that indicates which margin of X to operate on (rows, columns, etc.) </a:t>
            </a:r>
          </a:p>
          <a:p>
            <a:pPr marL="1600200" lvl="1">
              <a:buClr>
                <a:schemeClr val="tx1"/>
              </a:buClr>
            </a:pPr>
            <a:r>
              <a:rPr lang="en-US" dirty="0"/>
              <a:t>for a matrix, 1 indicates rows, 2 indicates columns,</a:t>
            </a:r>
          </a:p>
          <a:p>
            <a:pPr marL="914400" lvl="1" indent="-292100">
              <a:buClr>
                <a:schemeClr val="tx1"/>
              </a:buClr>
              <a:buFont typeface="+mj-lt"/>
              <a:buAutoNum type="arabicPeriod" startAt="3"/>
            </a:pPr>
            <a:r>
              <a:rPr lang="en-US" sz="2000"/>
              <a:t>FUN </a:t>
            </a:r>
            <a:r>
              <a:rPr lang="en-US" sz="2000" dirty="0"/>
              <a:t>provides the function you want to perform on each margin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C49C-ECBF-4ECA-899D-546FE2C1B811}"/>
              </a:ext>
            </a:extLst>
          </p:cNvPr>
          <p:cNvSpPr/>
          <p:nvPr/>
        </p:nvSpPr>
        <p:spPr>
          <a:xfrm>
            <a:off x="1024051" y="5473269"/>
            <a:ext cx="9331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row.totals2 &lt;- apply(X=foo, MARGIN=1, FUN=sum)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A2A39-18AA-4EC9-A30D-4877B68FB02E}"/>
              </a:ext>
            </a:extLst>
          </p:cNvPr>
          <p:cNvSpPr/>
          <p:nvPr/>
        </p:nvSpPr>
        <p:spPr>
          <a:xfrm>
            <a:off x="2550135" y="3596257"/>
            <a:ext cx="29247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F91F-3043-4962-819B-D87F50B2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</a:t>
            </a:r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9666-CBED-4B3C-8549-4208DB5C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6698"/>
            <a:ext cx="10160000" cy="4930302"/>
          </a:xfrm>
        </p:spPr>
        <p:txBody>
          <a:bodyPr>
            <a:normAutofit/>
          </a:bodyPr>
          <a:lstStyle/>
          <a:p>
            <a:r>
              <a:rPr lang="en-US" sz="2800" dirty="0"/>
              <a:t>There are different flavors of the basic apply function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 err="1"/>
              <a:t>tapply</a:t>
            </a:r>
            <a:r>
              <a:rPr lang="en-US" sz="2800" dirty="0"/>
              <a:t> function performs operations on subsets of the object of interest, where those subsets are defined in terms of one or more factor vectors</a:t>
            </a:r>
          </a:p>
          <a:p>
            <a:pPr lvl="1"/>
            <a:r>
              <a:rPr lang="en-US" sz="2800" b="1" dirty="0" err="1"/>
              <a:t>lapply</a:t>
            </a:r>
            <a:r>
              <a:rPr lang="en-US" sz="2800" dirty="0"/>
              <a:t> operates member by member on a list</a:t>
            </a:r>
          </a:p>
          <a:p>
            <a:pPr lvl="1"/>
            <a:r>
              <a:rPr lang="en-US" sz="2800" b="1" dirty="0" err="1"/>
              <a:t>sapply</a:t>
            </a:r>
            <a:r>
              <a:rPr lang="en-US" sz="2800" dirty="0"/>
              <a:t> returns the same results as </a:t>
            </a:r>
            <a:r>
              <a:rPr lang="en-US" sz="2800" dirty="0" err="1"/>
              <a:t>lapply</a:t>
            </a:r>
            <a:r>
              <a:rPr lang="en-US" sz="2800" dirty="0"/>
              <a:t> but in an array form</a:t>
            </a:r>
          </a:p>
          <a:p>
            <a:r>
              <a:rPr lang="en-US" sz="2800" dirty="0"/>
              <a:t>All apply functions allow for additional arguments to be passed to FUN; most via an ellipsis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434E3-6003-4FFD-BC6F-B958687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11 Writing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EC88-98DD-4E7E-85BF-2254CCAB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3856"/>
            <a:ext cx="10160000" cy="806017"/>
          </a:xfrm>
        </p:spPr>
        <p:txBody>
          <a:bodyPr/>
          <a:lstStyle/>
          <a:p>
            <a:r>
              <a:rPr lang="en-US" dirty="0"/>
              <a:t>R Function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6A89-12BC-4799-AC7F-31A41B61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1991"/>
            <a:ext cx="10160000" cy="5095009"/>
          </a:xfrm>
        </p:spPr>
        <p:txBody>
          <a:bodyPr/>
          <a:lstStyle/>
          <a:p>
            <a:r>
              <a:rPr lang="en-US" sz="2800" dirty="0"/>
              <a:t>Functions have 3 parts: an argument list (i.e. the "formals"), a body, and an environment</a:t>
            </a:r>
          </a:p>
          <a:p>
            <a:r>
              <a:rPr lang="en-US" sz="2800" dirty="0"/>
              <a:t>Functions in </a:t>
            </a:r>
            <a:r>
              <a:rPr lang="en-US" sz="2800" dirty="0" err="1"/>
              <a:t>R are</a:t>
            </a:r>
            <a:r>
              <a:rPr lang="en-US" sz="2800" dirty="0"/>
              <a:t> objects, just as vectors and data frames are objects</a:t>
            </a:r>
          </a:p>
          <a:p>
            <a:pPr lvl="1"/>
            <a:r>
              <a:rPr lang="en-US" sz="2400" dirty="0"/>
              <a:t>This property is often referred to as "first-class functions"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6DD7-966C-4406-8812-6C0A0B3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AFD13-281B-4050-B3C6-F25E02F7448C}"/>
              </a:ext>
            </a:extLst>
          </p:cNvPr>
          <p:cNvSpPr/>
          <p:nvPr/>
        </p:nvSpPr>
        <p:spPr>
          <a:xfrm>
            <a:off x="1855923" y="4372337"/>
            <a:ext cx="6096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descriptive comment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+ y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50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BD6B-4FFA-4A70-91FB-79ED05A9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95405"/>
          </a:xfrm>
        </p:spPr>
        <p:txBody>
          <a:bodyPr/>
          <a:lstStyle/>
          <a:p>
            <a:r>
              <a:rPr lang="en-US" dirty="0"/>
              <a:t>Writing Custom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1A5B-F372-434C-936F-F9B8233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2962"/>
            <a:ext cx="10160000" cy="5260400"/>
          </a:xfrm>
        </p:spPr>
        <p:txBody>
          <a:bodyPr/>
          <a:lstStyle/>
          <a:p>
            <a:r>
              <a:rPr lang="en-US" sz="2800" dirty="0"/>
              <a:t>Functions are defined using the </a:t>
            </a:r>
            <a:r>
              <a:rPr lang="en-US" sz="2800" u="sng" dirty="0"/>
              <a:t>function()</a:t>
            </a:r>
            <a:r>
              <a:rPr lang="en-US" sz="2800" dirty="0"/>
              <a:t> function (really!)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598F-95A1-4D53-9B0D-A53F6B8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EAFF7-1FEC-45A8-8116-D3C85B290D2D}"/>
              </a:ext>
            </a:extLst>
          </p:cNvPr>
          <p:cNvSpPr/>
          <p:nvPr/>
        </p:nvSpPr>
        <p:spPr>
          <a:xfrm>
            <a:off x="1020871" y="2109231"/>
            <a:ext cx="812313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function(arg1,arg2,arg3,...) {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descriptive comment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executable statements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# or just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return_object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7048E-9EC8-45FF-A4A3-1D4B222813AB}"/>
              </a:ext>
            </a:extLst>
          </p:cNvPr>
          <p:cNvSpPr/>
          <p:nvPr/>
        </p:nvSpPr>
        <p:spPr>
          <a:xfrm>
            <a:off x="516082" y="4346296"/>
            <a:ext cx="10253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Arguments, tags, and the use of ellipsis depend on the function being defined</a:t>
            </a:r>
          </a:p>
          <a:p>
            <a:pPr marL="849312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the function does not require any arguments, use empty parentheses ( )</a:t>
            </a:r>
          </a:p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variables created in a function are local to that function</a:t>
            </a:r>
          </a:p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explicit return statements are usually not required</a:t>
            </a:r>
            <a:r>
              <a:rPr lang="en-US" sz="2400" dirty="0"/>
              <a:t>, the last evaluated expression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462167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D61-446D-405B-A212-03DDC1A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53771"/>
          </a:xfrm>
        </p:spPr>
        <p:txBody>
          <a:bodyPr/>
          <a:lstStyle/>
          <a:p>
            <a:r>
              <a:rPr lang="en-US" dirty="0"/>
              <a:t>To Return … or Not to 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BEA0-918E-4952-BD62-240421A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788B9-7DF2-4529-86DF-99227308ED6E}"/>
              </a:ext>
            </a:extLst>
          </p:cNvPr>
          <p:cNvSpPr/>
          <p:nvPr/>
        </p:nvSpPr>
        <p:spPr>
          <a:xfrm>
            <a:off x="924128" y="1031132"/>
            <a:ext cx="9153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Return values</a:t>
            </a:r>
          </a:p>
          <a:p>
            <a:r>
              <a:rPr lang="en-US" sz="2400" dirty="0"/>
              <a:t>The last expression evaluated in a function becomes the return value, the result of invoking the function.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7C397-C135-4B48-8E77-192464422281}"/>
              </a:ext>
            </a:extLst>
          </p:cNvPr>
          <p:cNvSpPr/>
          <p:nvPr/>
        </p:nvSpPr>
        <p:spPr>
          <a:xfrm>
            <a:off x="2452991" y="2525655"/>
            <a:ext cx="6096000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 &lt;- function(x)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 10)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f(5)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[1] 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f(15)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[1] 10</a:t>
            </a:r>
          </a:p>
        </p:txBody>
      </p:sp>
    </p:spTree>
    <p:extLst>
      <p:ext uri="{BB962C8B-B14F-4D97-AF65-F5344CB8AC3E}">
        <p14:creationId xmlns:p14="http://schemas.microsoft.com/office/powerpoint/2010/main" val="3653406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D61-446D-405B-A212-03DDC1A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53771"/>
          </a:xfrm>
        </p:spPr>
        <p:txBody>
          <a:bodyPr/>
          <a:lstStyle/>
          <a:p>
            <a:r>
              <a:rPr lang="en-US" dirty="0"/>
              <a:t>To Return … or Not to Return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BEA0-918E-4952-BD62-240421A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788B9-7DF2-4529-86DF-99227308ED6E}"/>
              </a:ext>
            </a:extLst>
          </p:cNvPr>
          <p:cNvSpPr/>
          <p:nvPr/>
        </p:nvSpPr>
        <p:spPr>
          <a:xfrm>
            <a:off x="768484" y="1241766"/>
            <a:ext cx="9783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"Generally, I think it’s good style to reserve the use of an explicit return() for when you are returning early, such as for an error, or a simple case of the function. This style of programming can also reduce the level of indentation, and generally make functions easier to understand because you can reason about them locally."</a:t>
            </a:r>
          </a:p>
          <a:p>
            <a:endParaRPr lang="en-US" sz="2000" dirty="0"/>
          </a:p>
          <a:p>
            <a:r>
              <a:rPr lang="en-US" sz="2000" dirty="0"/>
              <a:t>Hadley Wickham, "Advanced R", http://adv-r.had.co.nz/Functions.html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62EF9-0F8B-7DAA-E321-5ED56831F6BB}"/>
              </a:ext>
            </a:extLst>
          </p:cNvPr>
          <p:cNvSpPr/>
          <p:nvPr/>
        </p:nvSpPr>
        <p:spPr>
          <a:xfrm>
            <a:off x="1730662" y="4215761"/>
            <a:ext cx="664298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&lt;- function(x, y) {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(!x) return(y)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# other complicated 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# processing here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3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33" y="153518"/>
            <a:ext cx="9581745" cy="924168"/>
          </a:xfrm>
        </p:spPr>
        <p:txBody>
          <a:bodyPr/>
          <a:lstStyle/>
          <a:p>
            <a:pPr>
              <a:tabLst>
                <a:tab pos="58738" algn="l"/>
              </a:tabLst>
            </a:pPr>
            <a:r>
              <a:rPr lang="en-US" dirty="0"/>
              <a:t>Managing Custom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91" y="1157629"/>
            <a:ext cx="10097311" cy="5165350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save()</a:t>
            </a:r>
            <a:r>
              <a:rPr lang="en-US" sz="2400" b="1" dirty="0"/>
              <a:t> </a:t>
            </a:r>
            <a:r>
              <a:rPr lang="en-US" sz="2400" dirty="0"/>
              <a:t>to store custom functions as R-encoded binary files on the disk.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cs typeface="Courier New"/>
              </a:rPr>
              <a:t>load()</a:t>
            </a:r>
            <a:r>
              <a:rPr lang="en-US" b="1" dirty="0"/>
              <a:t> </a:t>
            </a:r>
            <a:r>
              <a:rPr lang="en-US" dirty="0"/>
              <a:t>to read files and load custom functions into R</a:t>
            </a:r>
          </a:p>
          <a:p>
            <a:pPr lvl="1"/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save(</a:t>
            </a:r>
            <a:r>
              <a:rPr lang="en-US" sz="2400" dirty="0" err="1">
                <a:latin typeface="Courier New"/>
                <a:cs typeface="Courier New"/>
              </a:rPr>
              <a:t>my_function</a:t>
            </a:r>
            <a:r>
              <a:rPr lang="en-US" sz="2400" dirty="0">
                <a:latin typeface="Courier New"/>
                <a:cs typeface="Courier New"/>
              </a:rPr>
              <a:t>, 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load('My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  <a:p>
            <a:pPr marL="91440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dump()</a:t>
            </a:r>
            <a:r>
              <a:rPr lang="en-US" sz="2400" b="1" dirty="0"/>
              <a:t> </a:t>
            </a:r>
            <a:r>
              <a:rPr lang="en-US" sz="2400" dirty="0"/>
              <a:t>to write custom functions to the disk as plain text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dump(c('</a:t>
            </a:r>
            <a:r>
              <a:rPr lang="en-US" sz="2400" dirty="0" err="1">
                <a:latin typeface="Courier New"/>
                <a:cs typeface="Courier New"/>
              </a:rPr>
              <a:t>my_function</a:t>
            </a:r>
            <a:r>
              <a:rPr lang="en-US" sz="2400" dirty="0">
                <a:latin typeface="Courier New"/>
                <a:cs typeface="Courier New"/>
              </a:rPr>
              <a:t>'), 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</a:t>
            </a:r>
          </a:p>
          <a:p>
            <a:endParaRPr lang="en-US" sz="1200" dirty="0"/>
          </a:p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source()</a:t>
            </a:r>
            <a:r>
              <a:rPr lang="en-US" sz="2400" b="1" dirty="0"/>
              <a:t> </a:t>
            </a:r>
            <a:r>
              <a:rPr lang="en-US" sz="2400" dirty="0"/>
              <a:t>to read a text file from the disk and execute it as if it were typed from a console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source(file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4159695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EA28-3628-4437-B14A-350BAFB1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0"/>
            <a:ext cx="10160000" cy="937359"/>
          </a:xfrm>
        </p:spPr>
        <p:txBody>
          <a:bodyPr/>
          <a:lstStyle/>
          <a:p>
            <a:r>
              <a:rPr lang="en-US"/>
              <a:t>R </a:t>
            </a:r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4DA0-D62C-47B4-AC44-31C10FD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5736"/>
            <a:ext cx="10160000" cy="5450754"/>
          </a:xfrm>
        </p:spPr>
        <p:txBody>
          <a:bodyPr>
            <a:normAutofit/>
          </a:bodyPr>
          <a:lstStyle/>
          <a:p>
            <a:r>
              <a:rPr lang="en-US" dirty="0"/>
              <a:t>The fundamental unit of </a:t>
            </a:r>
            <a:r>
              <a:rPr lang="en-US" u="sng" dirty="0"/>
              <a:t>shareable</a:t>
            </a:r>
            <a:r>
              <a:rPr lang="en-US" dirty="0"/>
              <a:t> code in R is the package. </a:t>
            </a:r>
          </a:p>
          <a:p>
            <a:r>
              <a:rPr lang="en-US" dirty="0"/>
              <a:t>A package bundles together code, data, documentation, and tests, and is easy to share with others.</a:t>
            </a:r>
          </a:p>
          <a:p>
            <a:r>
              <a:rPr lang="en-US" dirty="0"/>
              <a:t>When you load a package, R checks whether any objects in the package clash with other objects that are accessible in the present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This warning indicates that the two packages each have an object with the same name of "ellipse".  </a:t>
            </a:r>
          </a:p>
          <a:p>
            <a:pPr lvl="1"/>
            <a:r>
              <a:rPr lang="en-US"/>
              <a:t>R notifies you that the object masked (aka shadowed"), use package::object to access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C6BE-A557-4D25-92B6-75510135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504D5-673E-47B5-9C4D-CA90BA882CB0}"/>
              </a:ext>
            </a:extLst>
          </p:cNvPr>
          <p:cNvSpPr/>
          <p:nvPr/>
        </p:nvSpPr>
        <p:spPr>
          <a:xfrm>
            <a:off x="1122219" y="3212621"/>
            <a:ext cx="79215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1.40-0       (nickname: 'Do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an introduction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 'beginner'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library("car")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Attaching package: 'car'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object is masked from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ellipse</a:t>
            </a:r>
          </a:p>
        </p:txBody>
      </p:sp>
    </p:spTree>
    <p:extLst>
      <p:ext uri="{BB962C8B-B14F-4D97-AF65-F5344CB8AC3E}">
        <p14:creationId xmlns:p14="http://schemas.microsoft.com/office/powerpoint/2010/main" val="104751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CB69-0215-4B40-A71F-3EBC90F7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98" y="274639"/>
            <a:ext cx="8511702" cy="778307"/>
          </a:xfrm>
        </p:spPr>
        <p:txBody>
          <a:bodyPr/>
          <a:lstStyle/>
          <a:p>
            <a:r>
              <a:rPr lang="en-US" dirty="0"/>
              <a:t>Creating a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BB8D-95AE-43DE-8110-47897EFE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7" y="1366982"/>
            <a:ext cx="9328825" cy="511001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Building packages involves taking a source directory and creating a "</a:t>
            </a:r>
            <a:r>
              <a:rPr lang="en-US" sz="2600" dirty="0" err="1"/>
              <a:t>tarball</a:t>
            </a:r>
            <a:r>
              <a:rPr lang="en-US" sz="2600" dirty="0"/>
              <a:t>" ready for distribution, including cleaning it up and creating PDF documentation from any vignettes </a:t>
            </a:r>
          </a:p>
          <a:p>
            <a:pPr lvl="1"/>
            <a:r>
              <a:rPr lang="en-US" sz="2400" dirty="0"/>
              <a:t>A vignette (pronounced "</a:t>
            </a:r>
            <a:r>
              <a:rPr lang="en-US" sz="2400" dirty="0" err="1"/>
              <a:t>vinyet</a:t>
            </a:r>
            <a:r>
              <a:rPr lang="en-US" sz="2400" dirty="0"/>
              <a:t>") is a descriptive guide to the package</a:t>
            </a:r>
          </a:p>
          <a:p>
            <a:r>
              <a:rPr lang="en-US" sz="2600" dirty="0"/>
              <a:t>The sources of an R package consist of a subfolder containing files named DESCRIPTION and NAMESPACE, and the subfolders R, data, demo, exec, </a:t>
            </a:r>
            <a:r>
              <a:rPr lang="en-US" sz="2600" dirty="0" err="1"/>
              <a:t>inst</a:t>
            </a:r>
            <a:r>
              <a:rPr lang="en-US" sz="2600" dirty="0"/>
              <a:t>, man, po, </a:t>
            </a:r>
            <a:r>
              <a:rPr lang="en-US" sz="2600" dirty="0" err="1"/>
              <a:t>src</a:t>
            </a:r>
            <a:r>
              <a:rPr lang="en-US" sz="2600" dirty="0"/>
              <a:t>, tests, tools and vignettes.</a:t>
            </a:r>
          </a:p>
          <a:p>
            <a:pPr lvl="1"/>
            <a:r>
              <a:rPr lang="en-US" sz="2400" dirty="0"/>
              <a:t>These subfolders may be omitted; if included they should not be empty. </a:t>
            </a:r>
          </a:p>
          <a:p>
            <a:pPr lvl="1"/>
            <a:r>
              <a:rPr lang="en-US" sz="2400" dirty="0"/>
              <a:t>The package subfolder may also contain files named INDEX, configure, cleanup, LICENSE, LICENCE and NEWS. </a:t>
            </a:r>
          </a:p>
          <a:p>
            <a:pPr lvl="1"/>
            <a:r>
              <a:rPr lang="en-US" sz="2400" dirty="0"/>
              <a:t>Other files such as INSTALL (for non-standard installation instructions), README/README.md2, or </a:t>
            </a:r>
            <a:r>
              <a:rPr lang="en-US" sz="2400" dirty="0" err="1"/>
              <a:t>ChangeLog</a:t>
            </a:r>
            <a:r>
              <a:rPr lang="en-US" sz="2400" dirty="0"/>
              <a:t> will be ignored by R, but may be useful to end users. </a:t>
            </a:r>
          </a:p>
          <a:p>
            <a:pPr marL="114300" indent="0">
              <a:buNone/>
            </a:pPr>
            <a:endParaRPr lang="en-US" dirty="0"/>
          </a:p>
          <a:p>
            <a:pPr marL="2286000" indent="0">
              <a:buNone/>
              <a:tabLst>
                <a:tab pos="1828800" algn="l"/>
              </a:tabLst>
            </a:pPr>
            <a:r>
              <a:rPr lang="en-US" sz="1300" dirty="0">
                <a:hlinkClick r:id="rId2"/>
              </a:rPr>
              <a:t>https://cran.r-project.org/doc/manuals/R-exts.html#Creating-R-packages</a:t>
            </a: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23EB-30C8-4DE6-A8DF-86AA16C3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Braces and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091"/>
            <a:ext cx="10160000" cy="5708863"/>
          </a:xfrm>
        </p:spPr>
        <p:txBody>
          <a:bodyPr/>
          <a:lstStyle/>
          <a:p>
            <a:r>
              <a:rPr lang="en-US" sz="3200" u="sng" dirty="0"/>
              <a:t>End of Line</a:t>
            </a:r>
            <a:r>
              <a:rPr lang="en-US" sz="3200" dirty="0"/>
              <a:t> or </a:t>
            </a:r>
            <a:r>
              <a:rPr lang="en-US" sz="3200" u="sng" dirty="0"/>
              <a:t>Next Line</a:t>
            </a:r>
            <a:r>
              <a:rPr lang="en-US" sz="3200" dirty="0"/>
              <a:t> brace style is acceptable</a:t>
            </a:r>
          </a:p>
          <a:p>
            <a:pPr lvl="1"/>
            <a:r>
              <a:rPr lang="en-US" sz="2800" dirty="0"/>
              <a:t>but be consistent</a:t>
            </a:r>
            <a:endParaRPr lang="en-US" sz="1200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 // next line style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statements executed if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7268D1-895E-4F80-974E-534DD53A86F7}"/>
              </a:ext>
            </a:extLst>
          </p:cNvPr>
          <p:cNvGrpSpPr/>
          <p:nvPr/>
        </p:nvGrpSpPr>
        <p:grpSpPr>
          <a:xfrm>
            <a:off x="1637007" y="4028734"/>
            <a:ext cx="7668768" cy="2677656"/>
            <a:chOff x="1855216" y="3794377"/>
            <a:chExt cx="7668768" cy="2677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66F267-24DD-4A4F-8340-0719A08F726E}"/>
                </a:ext>
              </a:extLst>
            </p:cNvPr>
            <p:cNvGrpSpPr/>
            <p:nvPr/>
          </p:nvGrpSpPr>
          <p:grpSpPr>
            <a:xfrm>
              <a:off x="1855216" y="3794377"/>
              <a:ext cx="7668768" cy="2677656"/>
              <a:chOff x="2407920" y="3468241"/>
              <a:chExt cx="6096000" cy="26776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927FAF-CC7E-46E4-B630-C83BFCBAFB28}"/>
                  </a:ext>
                </a:extLst>
              </p:cNvPr>
              <p:cNvSpPr/>
              <p:nvPr/>
            </p:nvSpPr>
            <p:spPr>
              <a:xfrm>
                <a:off x="2407920" y="3468241"/>
                <a:ext cx="6096000" cy="26776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 &lt;= 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myNumber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a &lt;- a^2</a:t>
                </a:r>
              </a:p>
              <a:p>
                <a:r>
                  <a:rPr 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a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363CEC-3D93-4A6D-9ECB-D6478B4DA500}"/>
                  </a:ext>
                </a:extLst>
              </p:cNvPr>
              <p:cNvSpPr/>
              <p:nvPr/>
            </p:nvSpPr>
            <p:spPr>
              <a:xfrm>
                <a:off x="6794127" y="4386625"/>
                <a:ext cx="1132812" cy="338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indent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85D835C-FCB6-4721-8877-9CA1B9A5EB2D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5571669" y="4555928"/>
                <a:ext cx="12224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DF4D96-F2A1-4FB7-BABB-56BFB8CB9815}"/>
                </a:ext>
              </a:extLst>
            </p:cNvPr>
            <p:cNvSpPr/>
            <p:nvPr/>
          </p:nvSpPr>
          <p:spPr>
            <a:xfrm>
              <a:off x="7373064" y="4298232"/>
              <a:ext cx="1425077" cy="338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don't</a:t>
              </a:r>
              <a:r>
                <a:rPr lang="en-US" dirty="0">
                  <a:solidFill>
                    <a:schemeClr val="tx1"/>
                  </a:solidFill>
                </a:rPr>
                <a:t> indent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9190B6-9F42-43CB-8A0B-3D974C0ED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084" y="4467534"/>
              <a:ext cx="5049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983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0BB4-0386-4FDC-964A-D2194D66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2E78-AFE5-43AB-BA65-7604C41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Image result for structure of an r package">
            <a:extLst>
              <a:ext uri="{FF2B5EF4-FFF2-40B4-BE49-F238E27FC236}">
                <a16:creationId xmlns:a16="http://schemas.microsoft.com/office/drawing/2014/main" id="{1988E6B0-4490-4C06-BC50-CA887BAB5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5" y="1711247"/>
            <a:ext cx="8747869" cy="39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6B7-EE7F-4B88-81D1-7510C6FD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136092"/>
            <a:ext cx="8628434" cy="695180"/>
          </a:xfrm>
        </p:spPr>
        <p:txBody>
          <a:bodyPr/>
          <a:lstStyle/>
          <a:p>
            <a:r>
              <a:rPr lang="en-US" dirty="0"/>
              <a:t>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25C4-9B0E-4830-B914-B386E263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59" y="1108364"/>
            <a:ext cx="9455285" cy="55418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DESCRIPTION file contains basic information about the package in the following format:</a:t>
            </a:r>
          </a:p>
          <a:p>
            <a:pPr marL="114300" indent="0">
              <a:buNone/>
            </a:pPr>
            <a:endParaRPr lang="en-US" dirty="0"/>
          </a:p>
          <a:p>
            <a:pPr marL="1311275" indent="0">
              <a:buNone/>
            </a:pPr>
            <a:r>
              <a:rPr lang="en-US" b="1" dirty="0"/>
              <a:t>Package: </a:t>
            </a:r>
            <a:r>
              <a:rPr lang="en-US" b="1" dirty="0" err="1"/>
              <a:t>pkgname</a:t>
            </a:r>
            <a:endParaRPr lang="en-US" b="1" dirty="0"/>
          </a:p>
          <a:p>
            <a:pPr marL="1311275" indent="0">
              <a:buNone/>
            </a:pPr>
            <a:r>
              <a:rPr lang="en-US" b="1" dirty="0"/>
              <a:t>Version: 0.5-1</a:t>
            </a:r>
          </a:p>
          <a:p>
            <a:pPr marL="1311275" indent="0">
              <a:buNone/>
            </a:pPr>
            <a:r>
              <a:rPr lang="en-US" b="1" dirty="0"/>
              <a:t>Date: 2015-01-01</a:t>
            </a:r>
          </a:p>
          <a:p>
            <a:pPr marL="1311275" indent="0">
              <a:buNone/>
            </a:pPr>
            <a:r>
              <a:rPr lang="en-US" b="1" dirty="0"/>
              <a:t>Title: My First Collection of Functions</a:t>
            </a:r>
          </a:p>
          <a:p>
            <a:pPr marL="1311275" indent="0">
              <a:buNone/>
            </a:pPr>
            <a:r>
              <a:rPr lang="en-US" b="1" dirty="0" err="1"/>
              <a:t>Authors@R</a:t>
            </a:r>
            <a:r>
              <a:rPr lang="en-US" b="1" dirty="0"/>
              <a:t>: c(person("Joe", "Developer", role = c("</a:t>
            </a:r>
            <a:r>
              <a:rPr lang="en-US" b="1" dirty="0" err="1"/>
              <a:t>aut</a:t>
            </a:r>
            <a:r>
              <a:rPr lang="en-US" b="1" dirty="0"/>
              <a:t>", "</a:t>
            </a:r>
            <a:r>
              <a:rPr lang="en-US" b="1" dirty="0" err="1"/>
              <a:t>cre</a:t>
            </a:r>
            <a:r>
              <a:rPr lang="en-US" b="1" dirty="0"/>
              <a:t>"),</a:t>
            </a:r>
          </a:p>
          <a:p>
            <a:pPr marL="1311275" indent="0">
              <a:buNone/>
            </a:pPr>
            <a:r>
              <a:rPr lang="en-US" b="1" dirty="0"/>
              <a:t>                     email = "Joe.Developer@some.domain.net"),</a:t>
            </a:r>
          </a:p>
          <a:p>
            <a:pPr marL="1311275" indent="0">
              <a:buNone/>
            </a:pPr>
            <a:r>
              <a:rPr lang="en-US" b="1" dirty="0"/>
              <a:t>              person("Pat", "Developer", role = "</a:t>
            </a:r>
            <a:r>
              <a:rPr lang="en-US" b="1" dirty="0" err="1"/>
              <a:t>aut</a:t>
            </a:r>
            <a:r>
              <a:rPr lang="en-US" b="1" dirty="0"/>
              <a:t>"),</a:t>
            </a:r>
          </a:p>
          <a:p>
            <a:pPr marL="1311275" indent="0">
              <a:buNone/>
            </a:pPr>
            <a:r>
              <a:rPr lang="en-US" b="1" dirty="0"/>
              <a:t>              person("A.", "User", role = "</a:t>
            </a:r>
            <a:r>
              <a:rPr lang="en-US" b="1" dirty="0" err="1"/>
              <a:t>ctb</a:t>
            </a:r>
            <a:r>
              <a:rPr lang="en-US" b="1" dirty="0"/>
              <a:t>",</a:t>
            </a:r>
          </a:p>
          <a:p>
            <a:pPr marL="1311275" indent="0">
              <a:buNone/>
            </a:pPr>
            <a:r>
              <a:rPr lang="en-US" b="1" dirty="0"/>
              <a:t>                     email = "A.User@whereever.net"))</a:t>
            </a:r>
          </a:p>
          <a:p>
            <a:pPr marL="1311275" indent="0">
              <a:buNone/>
            </a:pPr>
            <a:r>
              <a:rPr lang="en-US" b="1" dirty="0"/>
              <a:t>Author: Joe Developer [</a:t>
            </a:r>
            <a:r>
              <a:rPr lang="en-US" b="1" dirty="0" err="1"/>
              <a:t>aut</a:t>
            </a:r>
            <a:r>
              <a:rPr lang="en-US" b="1" dirty="0"/>
              <a:t>, </a:t>
            </a:r>
            <a:r>
              <a:rPr lang="en-US" b="1" dirty="0" err="1"/>
              <a:t>cre</a:t>
            </a:r>
            <a:r>
              <a:rPr lang="en-US" b="1" dirty="0"/>
              <a:t>],</a:t>
            </a:r>
          </a:p>
          <a:p>
            <a:pPr marL="1311275" indent="0">
              <a:buNone/>
            </a:pPr>
            <a:r>
              <a:rPr lang="en-US" b="1" dirty="0"/>
              <a:t>  Pat Developer [</a:t>
            </a:r>
            <a:r>
              <a:rPr lang="en-US" b="1" dirty="0" err="1"/>
              <a:t>aut</a:t>
            </a:r>
            <a:r>
              <a:rPr lang="en-US" b="1" dirty="0"/>
              <a:t>],</a:t>
            </a:r>
          </a:p>
          <a:p>
            <a:pPr marL="1311275" indent="0">
              <a:buNone/>
            </a:pPr>
            <a:r>
              <a:rPr lang="en-US" b="1" dirty="0"/>
              <a:t>  A. User [</a:t>
            </a:r>
            <a:r>
              <a:rPr lang="en-US" b="1" dirty="0" err="1"/>
              <a:t>ctb</a:t>
            </a:r>
            <a:r>
              <a:rPr lang="en-US" b="1" dirty="0"/>
              <a:t>]</a:t>
            </a:r>
          </a:p>
          <a:p>
            <a:pPr marL="1311275" indent="0">
              <a:buNone/>
            </a:pPr>
            <a:r>
              <a:rPr lang="en-US" b="1" dirty="0"/>
              <a:t>Maintainer: Joe Developer &lt;Joe.Developer@some.domain.net&gt;</a:t>
            </a:r>
          </a:p>
          <a:p>
            <a:pPr marL="1311275" indent="0">
              <a:buNone/>
            </a:pPr>
            <a:r>
              <a:rPr lang="en-US" b="1" dirty="0"/>
              <a:t>Depends: R (&gt;= 3.1.0), </a:t>
            </a:r>
            <a:r>
              <a:rPr lang="en-US" b="1" dirty="0" err="1"/>
              <a:t>nlme</a:t>
            </a:r>
            <a:endParaRPr lang="en-US" b="1" dirty="0"/>
          </a:p>
          <a:p>
            <a:pPr marL="1311275" indent="0">
              <a:buNone/>
            </a:pPr>
            <a:r>
              <a:rPr lang="en-US" b="1" dirty="0"/>
              <a:t>Suggests: MASS</a:t>
            </a:r>
          </a:p>
          <a:p>
            <a:pPr marL="1311275" indent="0">
              <a:buNone/>
            </a:pPr>
            <a:r>
              <a:rPr lang="en-US" b="1" dirty="0"/>
              <a:t>Description: A (one paragraph) description of what</a:t>
            </a:r>
          </a:p>
          <a:p>
            <a:pPr marL="1311275" indent="0">
              <a:buNone/>
            </a:pPr>
            <a:r>
              <a:rPr lang="en-US" b="1" dirty="0"/>
              <a:t>  the package does and why it may be useful.</a:t>
            </a:r>
          </a:p>
          <a:p>
            <a:pPr marL="1311275" indent="0">
              <a:buNone/>
            </a:pPr>
            <a:r>
              <a:rPr lang="en-US" b="1" dirty="0"/>
              <a:t>License: GPL (&gt;= 2)</a:t>
            </a:r>
          </a:p>
          <a:p>
            <a:pPr marL="1311275" indent="0">
              <a:buNone/>
            </a:pPr>
            <a:r>
              <a:rPr lang="en-US" b="1" dirty="0"/>
              <a:t>URL: https://www.r-project.org, http://www.another.url</a:t>
            </a:r>
          </a:p>
          <a:p>
            <a:pPr marL="1311275" indent="0">
              <a:buNone/>
            </a:pPr>
            <a:r>
              <a:rPr lang="en-US" b="1" dirty="0" err="1"/>
              <a:t>BugReports</a:t>
            </a:r>
            <a:r>
              <a:rPr lang="en-US" b="1" dirty="0"/>
              <a:t>: https://pkgname.bugtracker.url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535C-4E58-4433-836B-16B9C26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3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8F67-826B-4FDD-B996-9C2ECD26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60" y="274639"/>
            <a:ext cx="8560340" cy="704417"/>
          </a:xfrm>
        </p:spPr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0B3B-0751-4936-925F-1DF3B698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60" y="1293092"/>
            <a:ext cx="9406646" cy="5183909"/>
          </a:xfrm>
        </p:spPr>
        <p:txBody>
          <a:bodyPr>
            <a:normAutofit/>
          </a:bodyPr>
          <a:lstStyle/>
          <a:p>
            <a:r>
              <a:rPr lang="en-US" dirty="0"/>
              <a:t>Licensing for a package which might be distributed is an important but potentially complex subject.</a:t>
            </a:r>
          </a:p>
          <a:p>
            <a:r>
              <a:rPr lang="en-US" dirty="0"/>
              <a:t>It is very important that you include license information! Otherwise, it may not even be legally correct for others to distribute copies of the package, let alone use it.</a:t>
            </a:r>
          </a:p>
          <a:p>
            <a:r>
              <a:rPr lang="en-US" dirty="0"/>
              <a:t>The package management tools use the concept of ‘free or open source software’ (FOSS) licenses: the idea being that some users of R and its packages want to restrict themselves to such software. Others need to ensure that there are no restrictions stopping them using a package, e.g. forbidding commercial or military use. </a:t>
            </a:r>
          </a:p>
          <a:p>
            <a:pPr lvl="1"/>
            <a:r>
              <a:rPr lang="en-US" dirty="0"/>
              <a:t>It is a central tenet of FOSS software that there are no restrictions on users nor usage.</a:t>
            </a:r>
          </a:p>
          <a:p>
            <a:r>
              <a:rPr lang="en-US" dirty="0"/>
              <a:t>Do not use the ‘License’ field for information on copyright holders: if needed, use a ‘Copyright’ field.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99E0-E82D-4BD6-AE4C-3C4D8EA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E45C-3AE8-41BA-A245-9D665811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813"/>
            <a:ext cx="10160000" cy="951047"/>
          </a:xfrm>
        </p:spPr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929-43CF-40FB-A838-21FDE1A0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230"/>
            <a:ext cx="10160000" cy="5270770"/>
          </a:xfrm>
        </p:spPr>
        <p:txBody>
          <a:bodyPr>
            <a:normAutofit/>
          </a:bodyPr>
          <a:lstStyle/>
          <a:p>
            <a:r>
              <a:rPr lang="en-US" sz="2800" dirty="0"/>
              <a:t>Download supplemental packages</a:t>
            </a:r>
          </a:p>
          <a:p>
            <a:r>
              <a:rPr lang="en-US" sz="2800" dirty="0"/>
              <a:t>Create package directory</a:t>
            </a:r>
          </a:p>
          <a:p>
            <a:r>
              <a:rPr lang="en-US" sz="2800" dirty="0"/>
              <a:t>Add functions</a:t>
            </a:r>
          </a:p>
          <a:p>
            <a:r>
              <a:rPr lang="en-US" sz="2800" dirty="0"/>
              <a:t>Add documentation</a:t>
            </a:r>
          </a:p>
          <a:p>
            <a:r>
              <a:rPr lang="en-US" sz="2800" dirty="0"/>
              <a:t>Process documentation</a:t>
            </a:r>
          </a:p>
          <a:p>
            <a:r>
              <a:rPr lang="en-US" sz="2800" dirty="0"/>
              <a:t>Install and Test</a:t>
            </a:r>
          </a:p>
          <a:p>
            <a:endParaRPr lang="en-US" sz="1400" dirty="0"/>
          </a:p>
          <a:p>
            <a:r>
              <a:rPr lang="en-US" sz="3600" dirty="0"/>
              <a:t>Unloading a Package</a:t>
            </a:r>
          </a:p>
          <a:p>
            <a:pPr marL="461963" indent="0">
              <a:buNone/>
            </a:pPr>
            <a:r>
              <a:rPr lang="en-US" sz="2800" b="1" dirty="0"/>
              <a:t>detach("</a:t>
            </a:r>
            <a:r>
              <a:rPr lang="en-US" sz="2800" b="1" dirty="0" err="1"/>
              <a:t>package:pkgname</a:t>
            </a:r>
            <a:r>
              <a:rPr lang="en-US" sz="2800" b="1" dirty="0"/>
              <a:t>", unload=TRUE)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9A84-1AC1-4EAD-BDB1-F398CEA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85715-39E2-47DE-831F-4B88283CDCFE}"/>
              </a:ext>
            </a:extLst>
          </p:cNvPr>
          <p:cNvSpPr/>
          <p:nvPr/>
        </p:nvSpPr>
        <p:spPr>
          <a:xfrm>
            <a:off x="946825" y="6107668"/>
            <a:ext cx="7088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https://hilaryparker.com/2014/04/29/writing-an-r-package-from-scratch/</a:t>
            </a:r>
          </a:p>
        </p:txBody>
      </p:sp>
    </p:spTree>
    <p:extLst>
      <p:ext uri="{BB962C8B-B14F-4D97-AF65-F5344CB8AC3E}">
        <p14:creationId xmlns:p14="http://schemas.microsoft.com/office/powerpoint/2010/main" val="66924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12 Exceptions and Timing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2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6C90-CE28-4E59-B7FF-A6F1E028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68" y="274639"/>
            <a:ext cx="9601200" cy="901019"/>
          </a:xfrm>
        </p:spPr>
        <p:txBody>
          <a:bodyPr/>
          <a:lstStyle/>
          <a:p>
            <a:r>
              <a:rPr lang="en-US" dirty="0"/>
              <a:t>Debugging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5BB6-28DE-4E34-ADAA-350E6F3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67" y="1393371"/>
            <a:ext cx="960119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Debugging tools are built in to R</a:t>
            </a:r>
          </a:p>
          <a:p>
            <a:r>
              <a:rPr lang="en-US" sz="2800" dirty="0"/>
              <a:t>Indications:</a:t>
            </a:r>
            <a:endParaRPr lang="en-US" b="1" dirty="0"/>
          </a:p>
          <a:p>
            <a:pPr lvl="1"/>
            <a:r>
              <a:rPr lang="en-US" sz="2200" b="1" dirty="0"/>
              <a:t>message</a:t>
            </a:r>
            <a:r>
              <a:rPr lang="en-US" sz="2200" dirty="0"/>
              <a:t>: A generic notiﬁcation/diagnostic message produced by the message function; execution of the code continues. Not necessarily a problem. </a:t>
            </a:r>
          </a:p>
          <a:p>
            <a:pPr lvl="1"/>
            <a:r>
              <a:rPr lang="en-US" sz="2200" b="1" dirty="0"/>
              <a:t>warning</a:t>
            </a:r>
            <a:r>
              <a:rPr lang="en-US" sz="2200" dirty="0"/>
              <a:t>: An indication that something unexpected happened but not necessarily fatal; execution of the code continues; generated by the warning function </a:t>
            </a:r>
          </a:p>
          <a:p>
            <a:pPr lvl="1"/>
            <a:r>
              <a:rPr lang="en-US" sz="2200" b="1" dirty="0"/>
              <a:t>error</a:t>
            </a:r>
            <a:r>
              <a:rPr lang="en-US" sz="2200" dirty="0"/>
              <a:t>: An indication that a </a:t>
            </a:r>
            <a:r>
              <a:rPr lang="en-US" sz="2200" u="sng" dirty="0"/>
              <a:t>fatal</a:t>
            </a:r>
            <a:r>
              <a:rPr lang="en-US" sz="2200" dirty="0"/>
              <a:t> problem has occurred; code execution stops; produced by the stop function </a:t>
            </a:r>
          </a:p>
          <a:p>
            <a:pPr lvl="1"/>
            <a:r>
              <a:rPr lang="en-US" sz="2200" b="1" dirty="0"/>
              <a:t>condition</a:t>
            </a:r>
            <a:r>
              <a:rPr lang="en-US" sz="2200" dirty="0"/>
              <a:t>: A generic concept for indicating that something unexpected can occur; programmers can create their own conditions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5586-6CA8-4730-B7D8-2734FF1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BD4F-DCDC-4804-A698-35D54B95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136"/>
            <a:ext cx="10160000" cy="902409"/>
          </a:xfrm>
        </p:spPr>
        <p:txBody>
          <a:bodyPr/>
          <a:lstStyle/>
          <a:p>
            <a:r>
              <a:rPr lang="en-US" dirty="0"/>
              <a:t>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85BB-BF86-4ABC-8ACA-2911981C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770"/>
            <a:ext cx="10160000" cy="5712094"/>
          </a:xfrm>
        </p:spPr>
        <p:txBody>
          <a:bodyPr/>
          <a:lstStyle/>
          <a:p>
            <a:r>
              <a:rPr lang="en-US" sz="2800" dirty="0"/>
              <a:t>R provides warnings and errors to indicate problems</a:t>
            </a:r>
          </a:p>
          <a:p>
            <a:pPr lvl="1"/>
            <a:r>
              <a:rPr lang="en-US" sz="2400" dirty="0"/>
              <a:t>Warnings allow execution to continue</a:t>
            </a:r>
          </a:p>
          <a:p>
            <a:pPr lvl="1"/>
            <a:r>
              <a:rPr lang="en-US" sz="2400" dirty="0"/>
              <a:t>Warnings are invoked by the </a:t>
            </a:r>
            <a:r>
              <a:rPr lang="en-US" sz="2400" u="sng" dirty="0"/>
              <a:t>warning()</a:t>
            </a:r>
            <a:r>
              <a:rPr lang="en-US" sz="24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2A335-664A-4B60-8C9B-2B7C8E00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B5B6E-64C3-4E64-A235-9B42814900C4}"/>
              </a:ext>
            </a:extLst>
          </p:cNvPr>
          <p:cNvSpPr/>
          <p:nvPr/>
        </p:nvSpPr>
        <p:spPr>
          <a:xfrm>
            <a:off x="1100282" y="2786143"/>
            <a:ext cx="845935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&lt;= 0)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warning("x is 0 or negative, setting to 1")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return(5/x)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(-1) : x is 0 or negative, setting to 1</a:t>
            </a:r>
          </a:p>
        </p:txBody>
      </p:sp>
    </p:spTree>
    <p:extLst>
      <p:ext uri="{BB962C8B-B14F-4D97-AF65-F5344CB8AC3E}">
        <p14:creationId xmlns:p14="http://schemas.microsoft.com/office/powerpoint/2010/main" val="103363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162-6352-48D3-BEB3-A63C8159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6272"/>
            <a:ext cx="10160000" cy="727311"/>
          </a:xfrm>
        </p:spPr>
        <p:txBody>
          <a:bodyPr/>
          <a:lstStyle/>
          <a:p>
            <a:r>
              <a:rPr lang="en-US" dirty="0"/>
              <a:t>Warnings and Errors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3D63-A2C1-4CD7-8B03-462F8E29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4868"/>
            <a:ext cx="10160000" cy="5222132"/>
          </a:xfrm>
        </p:spPr>
        <p:txBody>
          <a:bodyPr>
            <a:normAutofit/>
          </a:bodyPr>
          <a:lstStyle/>
          <a:p>
            <a:r>
              <a:rPr lang="en-US" sz="2800" dirty="0"/>
              <a:t>Errors cause immediate termination of the function</a:t>
            </a:r>
          </a:p>
          <a:p>
            <a:pPr lvl="1"/>
            <a:r>
              <a:rPr lang="en-US" sz="2400" dirty="0"/>
              <a:t>Errors are invoked by the </a:t>
            </a:r>
            <a:r>
              <a:rPr lang="en-US" sz="2400" u="sng" dirty="0"/>
              <a:t>stop()</a:t>
            </a:r>
            <a:r>
              <a:rPr lang="en-US" sz="24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B8CED-FB53-4805-AA04-9D8B25E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3D397-1D09-4E1C-94B5-1DCD715869FD}"/>
              </a:ext>
            </a:extLst>
          </p:cNvPr>
          <p:cNvSpPr/>
          <p:nvPr/>
        </p:nvSpPr>
        <p:spPr>
          <a:xfrm>
            <a:off x="987714" y="2536367"/>
            <a:ext cx="89459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&lt;= 0)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stop("x is 0 or negative, TERMINATED!")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return(5/x)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 : x is 0 or negative, TERMINATED!</a:t>
            </a:r>
          </a:p>
        </p:txBody>
      </p:sp>
    </p:spTree>
    <p:extLst>
      <p:ext uri="{BB962C8B-B14F-4D97-AF65-F5344CB8AC3E}">
        <p14:creationId xmlns:p14="http://schemas.microsoft.com/office/powerpoint/2010/main" val="37995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0658-648B-40A8-9E14-51820BB4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63498"/>
          </a:xfrm>
        </p:spPr>
        <p:txBody>
          <a:bodyPr/>
          <a:lstStyle/>
          <a:p>
            <a:r>
              <a:rPr lang="en-US"/>
              <a:t>Diagnosing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8921-72BA-4353-8504-66E5C301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7"/>
            <a:ext cx="10160000" cy="5240945"/>
          </a:xfrm>
        </p:spPr>
        <p:txBody>
          <a:bodyPr>
            <a:normAutofit/>
          </a:bodyPr>
          <a:lstStyle/>
          <a:p>
            <a:r>
              <a:rPr lang="en-US" sz="2800" dirty="0"/>
              <a:t>Questions to ask:</a:t>
            </a:r>
          </a:p>
          <a:p>
            <a:pPr lvl="1"/>
            <a:r>
              <a:rPr lang="en-US" sz="2600" dirty="0"/>
              <a:t>What was your input? </a:t>
            </a:r>
          </a:p>
          <a:p>
            <a:pPr lvl="1"/>
            <a:r>
              <a:rPr lang="en-US" sz="2600" dirty="0"/>
              <a:t>How did you call the code? </a:t>
            </a:r>
          </a:p>
          <a:p>
            <a:pPr lvl="1"/>
            <a:r>
              <a:rPr lang="en-US" sz="2600" dirty="0"/>
              <a:t>What were you expecting? </a:t>
            </a:r>
          </a:p>
          <a:p>
            <a:pPr lvl="1"/>
            <a:r>
              <a:rPr lang="en-US" sz="2600" dirty="0"/>
              <a:t>Output, messages, other results? </a:t>
            </a:r>
          </a:p>
          <a:p>
            <a:pPr lvl="1"/>
            <a:r>
              <a:rPr lang="en-US" sz="2600" dirty="0"/>
              <a:t>What did you get? </a:t>
            </a:r>
          </a:p>
          <a:p>
            <a:pPr lvl="1"/>
            <a:r>
              <a:rPr lang="en-US" sz="2600" dirty="0"/>
              <a:t>How does what you get differ from what you were expecting? </a:t>
            </a:r>
          </a:p>
          <a:p>
            <a:pPr lvl="1"/>
            <a:r>
              <a:rPr lang="en-US" sz="2600" dirty="0"/>
              <a:t>Were your expectations correct in the ﬁrst place? </a:t>
            </a:r>
          </a:p>
          <a:p>
            <a:pPr lvl="1"/>
            <a:r>
              <a:rPr lang="en-US" sz="2600" dirty="0"/>
              <a:t>Can you reproduce the problem?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140C-2392-4D02-A940-670895EC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6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140D-B780-4585-9F3E-7B82A44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42062"/>
          </a:xfrm>
        </p:spPr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2E73-09E2-4C89-98FC-3F609915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7"/>
            <a:ext cx="10160000" cy="5134583"/>
          </a:xfrm>
        </p:spPr>
        <p:txBody>
          <a:bodyPr/>
          <a:lstStyle/>
          <a:p>
            <a:r>
              <a:rPr lang="en-US" sz="2800" dirty="0"/>
              <a:t>traceback: prints stack trace if error occurs, nothing otherwise</a:t>
            </a:r>
          </a:p>
          <a:p>
            <a:r>
              <a:rPr lang="en-US" sz="2800" dirty="0"/>
              <a:t>debug: flags a function for debugging, allows step-through of code</a:t>
            </a:r>
          </a:p>
          <a:p>
            <a:r>
              <a:rPr lang="en-US" sz="2800" dirty="0"/>
              <a:t>browser: suspends execution of a function and puts it in debug mode</a:t>
            </a:r>
          </a:p>
          <a:p>
            <a:r>
              <a:rPr lang="en-US" sz="2800" dirty="0"/>
              <a:t>trace: insert debugging code in specific places. Useful when you don't have the source code.</a:t>
            </a:r>
          </a:p>
          <a:p>
            <a:r>
              <a:rPr lang="en-US" sz="2800" dirty="0"/>
              <a:t>there's always print &amp; cat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FF87-4B4B-44DF-968A-37003C01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7265D-9A88-4E39-9414-42A43CB92F43}"/>
              </a:ext>
            </a:extLst>
          </p:cNvPr>
          <p:cNvSpPr/>
          <p:nvPr/>
        </p:nvSpPr>
        <p:spPr>
          <a:xfrm>
            <a:off x="1630668" y="5471968"/>
            <a:ext cx="387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https://adv-r.hadley.nz/debugging.html</a:t>
            </a:r>
          </a:p>
        </p:txBody>
      </p:sp>
    </p:spTree>
    <p:extLst>
      <p:ext uri="{BB962C8B-B14F-4D97-AF65-F5344CB8AC3E}">
        <p14:creationId xmlns:p14="http://schemas.microsoft.com/office/powerpoint/2010/main" val="3741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Braces and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091"/>
            <a:ext cx="10160000" cy="5708863"/>
          </a:xfrm>
        </p:spPr>
        <p:txBody>
          <a:bodyPr/>
          <a:lstStyle/>
          <a:p>
            <a:r>
              <a:rPr lang="en-US" sz="3200" dirty="0"/>
              <a:t>For a single-line if statement body, braces are not required, but it doesn't hurt to use them anyway</a:t>
            </a:r>
          </a:p>
          <a:p>
            <a:pPr lvl="1"/>
            <a:r>
              <a:rPr lang="en-US" sz="3000" dirty="0"/>
              <a:t>Using them can prevent subsequent defects when code is added to the body later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B1F6-7323-4F91-9B30-E002B511327A}"/>
              </a:ext>
            </a:extLst>
          </p:cNvPr>
          <p:cNvSpPr/>
          <p:nvPr/>
        </p:nvSpPr>
        <p:spPr>
          <a:xfrm>
            <a:off x="2206336" y="3325400"/>
            <a:ext cx="5004955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works: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 &lt;- a^2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 this is recommended: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 &lt;- a^2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102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D9AD-B73B-4642-AD0A-0865D59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63498"/>
          </a:xfrm>
        </p:spPr>
        <p:txBody>
          <a:bodyPr/>
          <a:lstStyle/>
          <a:p>
            <a:r>
              <a:rPr lang="en-US" dirty="0"/>
              <a:t>traceback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E774-6987-47D8-A351-6B6DBE0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560EF2-7B56-44E7-B885-4DD2754B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1209"/>
            <a:ext cx="10160000" cy="5115791"/>
          </a:xfrm>
        </p:spPr>
        <p:txBody>
          <a:bodyPr/>
          <a:lstStyle/>
          <a:p>
            <a:r>
              <a:rPr lang="en-US" sz="2400" dirty="0"/>
              <a:t>traceback() can be used to print a summary of how your program arrived at an error. </a:t>
            </a:r>
          </a:p>
          <a:p>
            <a:pPr lvl="1"/>
            <a:r>
              <a:rPr lang="en-US" dirty="0"/>
              <a:t>This is also called a call stack, stack trace or </a:t>
            </a:r>
            <a:r>
              <a:rPr lang="en-US" dirty="0" err="1"/>
              <a:t>backtrace</a:t>
            </a:r>
            <a:r>
              <a:rPr lang="en-US" dirty="0"/>
              <a:t>. </a:t>
            </a:r>
          </a:p>
          <a:p>
            <a:r>
              <a:rPr lang="en-US" sz="2400" dirty="0"/>
              <a:t>In R this displays each function call and associated argument(s) that lead up to the error, which can be very useful for determining what lead to the error.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91DEC-72E6-4095-8214-220DA03E85DB}"/>
              </a:ext>
            </a:extLst>
          </p:cNvPr>
          <p:cNvSpPr/>
          <p:nvPr/>
        </p:nvSpPr>
        <p:spPr>
          <a:xfrm>
            <a:off x="1519380" y="3794377"/>
            <a:ext cx="749992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mean(x) : object 'x' not found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</p:txBody>
      </p:sp>
    </p:spTree>
    <p:extLst>
      <p:ext uri="{BB962C8B-B14F-4D97-AF65-F5344CB8AC3E}">
        <p14:creationId xmlns:p14="http://schemas.microsoft.com/office/powerpoint/2010/main" val="1562524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D9AD-B73B-4642-AD0A-0865D59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63498"/>
          </a:xfrm>
        </p:spPr>
        <p:txBody>
          <a:bodyPr/>
          <a:lstStyle/>
          <a:p>
            <a:r>
              <a:rPr lang="en-US" dirty="0"/>
              <a:t>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FFA0-F98A-4C74-9FBC-5A9D5FC3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257263"/>
            <a:ext cx="10160000" cy="542337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mean(x) : object 'x' not found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mean(x)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not very exciting, but this is the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function where the error occurred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object 'y' not found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 eval(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env)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here's where the error occurred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model.frame.default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drop.unused.levels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 stats::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drop.unused.levels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E774-6987-47D8-A351-6B6DBE0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FD3-5E6A-4B3E-9B37-9A7C0C4C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38" y="274639"/>
            <a:ext cx="8638162" cy="815253"/>
          </a:xfrm>
        </p:spPr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0592-F37D-4F08-BC69-7A4CCAF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5CE97E-4070-4838-8F90-AE5F5683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8" y="1394077"/>
            <a:ext cx="9635837" cy="4800600"/>
          </a:xfrm>
        </p:spPr>
        <p:txBody>
          <a:bodyPr>
            <a:normAutofit/>
          </a:bodyPr>
          <a:lstStyle/>
          <a:p>
            <a:r>
              <a:rPr lang="en-US" sz="2400" dirty="0"/>
              <a:t>debug() allows the user to step through the execution of a function, line by line. </a:t>
            </a:r>
          </a:p>
          <a:p>
            <a:r>
              <a:rPr lang="en-US" sz="2400" dirty="0"/>
              <a:t>Values of variables or graphs of the results within the function can be displayed at any time.</a:t>
            </a:r>
          </a:p>
          <a:p>
            <a:r>
              <a:rPr lang="en-US" sz="2400" dirty="0"/>
              <a:t>Type “c” to continue to the end of the current section of code</a:t>
            </a:r>
          </a:p>
          <a:p>
            <a:r>
              <a:rPr lang="en-US" sz="2400" dirty="0"/>
              <a:t>To start debugging: debug(</a:t>
            </a:r>
            <a:r>
              <a:rPr lang="en-US" sz="2400" dirty="0" err="1"/>
              <a:t>function_name</a:t>
            </a:r>
            <a:r>
              <a:rPr lang="en-US" sz="2400" dirty="0"/>
              <a:t>)</a:t>
            </a:r>
          </a:p>
          <a:p>
            <a:r>
              <a:rPr lang="en-US" sz="2400" dirty="0"/>
              <a:t>To stop debugging: </a:t>
            </a:r>
            <a:r>
              <a:rPr lang="en-US" sz="2400" dirty="0" err="1"/>
              <a:t>undebug</a:t>
            </a:r>
            <a:r>
              <a:rPr lang="en-US" sz="2400" dirty="0"/>
              <a:t>(</a:t>
            </a:r>
            <a:r>
              <a:rPr lang="en-US" sz="2400" dirty="0" err="1"/>
              <a:t>function_name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59DB3-F2DA-4FDB-84D1-142C5123A3DB}"/>
              </a:ext>
            </a:extLst>
          </p:cNvPr>
          <p:cNvSpPr/>
          <p:nvPr/>
        </p:nvSpPr>
        <p:spPr>
          <a:xfrm>
            <a:off x="2234119" y="467841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debug(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debugging in: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debug: {</a:t>
            </a:r>
          </a:p>
        </p:txBody>
      </p:sp>
    </p:spTree>
    <p:extLst>
      <p:ext uri="{BB962C8B-B14F-4D97-AF65-F5344CB8AC3E}">
        <p14:creationId xmlns:p14="http://schemas.microsoft.com/office/powerpoint/2010/main" val="1674296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FD3-5E6A-4B3E-9B37-9A7C0C4C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38" y="274639"/>
            <a:ext cx="8638162" cy="815253"/>
          </a:xfrm>
        </p:spPr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8F0-4805-4018-8089-AAD7EEE6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38" y="1265382"/>
            <a:ext cx="8638162" cy="521161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debug(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debugging in: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debug: {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x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y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mf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y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z$qr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NULL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Browse[2]&gt;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0592-F37D-4F08-BC69-7A4CCAF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3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75E8-43B1-48FF-A858-16CE244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09067-6771-471C-8BA7-281B3CE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2" y="0"/>
            <a:ext cx="9659566" cy="67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4EB-E3ED-44B9-867B-E2A010A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334"/>
            <a:ext cx="10160000" cy="834315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1B0E2-760C-4B8A-B8CA-711D1E1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5EF0B-9959-4733-9598-826B6853CC4C}"/>
              </a:ext>
            </a:extLst>
          </p:cNvPr>
          <p:cNvSpPr txBox="1"/>
          <p:nvPr/>
        </p:nvSpPr>
        <p:spPr>
          <a:xfrm>
            <a:off x="3045740" y="6409549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http://rfunction.com/archives/2633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C6B8DE-8CE7-48C4-A0B1-6CC7CC21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4"/>
            <a:ext cx="10160000" cy="4831772"/>
          </a:xfrm>
        </p:spPr>
        <p:txBody>
          <a:bodyPr/>
          <a:lstStyle/>
          <a:p>
            <a:r>
              <a:rPr lang="en-US" sz="2400" dirty="0"/>
              <a:t>browser() halts execution and invokes an environment browser when it is called. </a:t>
            </a:r>
          </a:p>
          <a:p>
            <a:r>
              <a:rPr lang="en-US" sz="2400" dirty="0"/>
              <a:t>browser() can be inserted anywhere in your code to stop at that point in the code for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4EB-E3ED-44B9-867B-E2A010A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334"/>
            <a:ext cx="10160000" cy="834315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D75B-919E-4207-8ACD-B5EB9275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864"/>
            <a:ext cx="10160000" cy="465026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y){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z &lt;- x*y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return(z*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(2, 1.3)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Called from: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(2, 1.3)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x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z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2.6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1B0E2-760C-4B8A-B8CA-711D1E1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5EF0B-9959-4733-9598-826B6853CC4C}"/>
              </a:ext>
            </a:extLst>
          </p:cNvPr>
          <p:cNvSpPr txBox="1"/>
          <p:nvPr/>
        </p:nvSpPr>
        <p:spPr>
          <a:xfrm>
            <a:off x="3149649" y="6241473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http://rfunction.com/archives/2633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E7C-B10D-491F-A4CD-43C29CB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947"/>
            <a:ext cx="10160000" cy="868362"/>
          </a:xfrm>
        </p:spPr>
        <p:txBody>
          <a:bodyPr/>
          <a:lstStyle/>
          <a:p>
            <a:r>
              <a:rPr lang="en-US" dirty="0"/>
              <a:t>Using Try to Catch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B5E2-D1DA-4211-930C-1426FC8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5736"/>
            <a:ext cx="10160000" cy="5261264"/>
          </a:xfrm>
        </p:spPr>
        <p:txBody>
          <a:bodyPr>
            <a:normAutofit/>
          </a:bodyPr>
          <a:lstStyle/>
          <a:p>
            <a:r>
              <a:rPr lang="en-US" sz="2400" dirty="0"/>
              <a:t>When a function terminates from an error, it also terminates any parent functions</a:t>
            </a:r>
          </a:p>
          <a:p>
            <a:pPr lvl="1"/>
            <a:r>
              <a:rPr lang="en-US" sz="2400" dirty="0"/>
              <a:t>If function A calls function B and function B halts because of an error, this halts execution of A at the same point.</a:t>
            </a:r>
          </a:p>
          <a:p>
            <a:r>
              <a:rPr lang="en-US" sz="2400" dirty="0"/>
              <a:t>To avoid this, use a try statement to attempt a function call and check whether it produces an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278A-1333-4B5D-A397-422BA55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16996-2EEE-4BA2-9BEC-F8D80512B04C}"/>
              </a:ext>
            </a:extLst>
          </p:cNvPr>
          <p:cNvSpPr/>
          <p:nvPr/>
        </p:nvSpPr>
        <p:spPr>
          <a:xfrm>
            <a:off x="1057562" y="3783986"/>
            <a:ext cx="926407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attempt1 &lt;-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(myfibrec2(0),silent=TRUE)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attempt1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"Error in myfibrec2(0) : 'n' is uninterpretable at 0\n"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(,"class")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"try-error"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(,"condition")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myfibrec2(0): 'n' is uninterpretable at 0&gt;</a:t>
            </a:r>
          </a:p>
        </p:txBody>
      </p:sp>
    </p:spTree>
    <p:extLst>
      <p:ext uri="{BB962C8B-B14F-4D97-AF65-F5344CB8AC3E}">
        <p14:creationId xmlns:p14="http://schemas.microsoft.com/office/powerpoint/2010/main" val="1304576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E7C-B10D-491F-A4CD-43C29CB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45" y="191511"/>
            <a:ext cx="10160000" cy="899535"/>
          </a:xfrm>
        </p:spPr>
        <p:txBody>
          <a:bodyPr/>
          <a:lstStyle/>
          <a:p>
            <a:r>
              <a:rPr lang="en-US" dirty="0"/>
              <a:t>Using Try in a Function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278A-1333-4B5D-A397-422BA55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4472F-D476-4B1D-A12E-DC3F3EFB13F2}"/>
              </a:ext>
            </a:extLst>
          </p:cNvPr>
          <p:cNvSpPr/>
          <p:nvPr/>
        </p:nvSpPr>
        <p:spPr>
          <a:xfrm>
            <a:off x="719625" y="1549543"/>
            <a:ext cx="9836039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myfibvectorTRY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length(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&lt;- rep(0,nterms)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 (i in 1:nterms)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attempt &lt;-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try(myfibrec2(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[i]),silent=T)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if (class(attempt)=="try-error")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result[i] &lt;- NA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 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result[i] &lt;- attempt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return(result)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myfibvectorTRY(0)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[1] NA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8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2" y="274639"/>
            <a:ext cx="8735438" cy="9248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/>
              <a:t>ystem</a:t>
            </a:r>
            <a:r>
              <a:rPr lang="en-US" dirty="0" err="1"/>
              <a:t>.time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1" y="1347020"/>
            <a:ext cx="9494195" cy="512998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system.time</a:t>
            </a:r>
            <a:r>
              <a:rPr lang="en-US" sz="3200" dirty="0"/>
              <a:t> function can be used to see just how fast R code runs</a:t>
            </a:r>
          </a:p>
          <a:p>
            <a:pPr lvl="1"/>
            <a:r>
              <a:rPr lang="en-US" sz="2800" dirty="0" err="1"/>
              <a:t>system.time</a:t>
            </a:r>
            <a:r>
              <a:rPr lang="en-US" sz="2800" dirty="0"/>
              <a:t> takes an R expression, runs it, and then displays how much time elapsed while the expression ran</a:t>
            </a:r>
          </a:p>
          <a:p>
            <a:r>
              <a:rPr lang="en-US" sz="3200"/>
              <a:t>Compare the abs</a:t>
            </a:r>
            <a:r>
              <a:rPr lang="en-US" sz="3200" dirty="0" err="1"/>
              <a:t>_loop</a:t>
            </a:r>
            <a:r>
              <a:rPr lang="en-US" sz="3200" dirty="0"/>
              <a:t> and </a:t>
            </a:r>
            <a:r>
              <a:rPr lang="en-US" sz="3200" err="1"/>
              <a:t>abs</a:t>
            </a:r>
            <a:r>
              <a:rPr lang="en-US" sz="3200"/>
              <a:t>_vec functions (from "Conditions and Loops" earlier in this module) </a:t>
            </a:r>
            <a:r>
              <a:rPr lang="en-US" sz="3200" dirty="0"/>
              <a:t>by making a long vector of 100 million positive and negative numbers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long &lt;- rep(c(-1, 1), 50000000)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58BA2-44B2-4155-B131-C798BE026868}"/>
              </a:ext>
            </a:extLst>
          </p:cNvPr>
          <p:cNvSpPr/>
          <p:nvPr/>
        </p:nvSpPr>
        <p:spPr>
          <a:xfrm>
            <a:off x="545592" y="1807656"/>
            <a:ext cx="101600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myvec &lt;- c(2.73, 5.40, 2.15, 5.29, 1.36, 2.16, 1.41, 6.97, 7.99, 9.52)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mymatrix &lt;- matrix(c(2,0,1,2,3,0,3,0,1,1), nrow=5, ncol=2)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myvec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[1] 2.73 5.40 2.15 5.29 1.36 2.16 1.41 6.97 7.99 9.52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 mymatrix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[1,]    2    0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[2,]    0    3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[3,]    1    0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[4,]    2    1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[5,]    3    1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b="1">
                <a:latin typeface="Courier New" panose="02070309020205020404" pitchFamily="49" charset="0"/>
                <a:cs typeface="Courier New" panose="02070309020205020404" pitchFamily="49" charset="0"/>
              </a:rPr>
              <a:t>if (any((myvec - 1) &gt; 9) || matrix(myvec, 2, 5)[2,1] &lt;= 6)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new.myvec &lt;- myvec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new.myvec[seq(1,9,2)] &lt;- NA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mylist &lt;- list(aa=new.myvec, bb=mymatrix + 0.05)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cat("new list:\n")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mylist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F27CAF-4C6D-4375-917C-8287BF23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326"/>
            <a:ext cx="10160000" cy="538162"/>
          </a:xfrm>
        </p:spPr>
        <p:txBody>
          <a:bodyPr/>
          <a:lstStyle/>
          <a:p>
            <a:r>
              <a:rPr lang="en-US" sz="2800" dirty="0"/>
              <a:t>Conditions may be relational or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882468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79" y="274639"/>
            <a:ext cx="8764621" cy="924897"/>
          </a:xfrm>
        </p:spPr>
        <p:txBody>
          <a:bodyPr/>
          <a:lstStyle/>
          <a:p>
            <a:r>
              <a:rPr lang="en-US" dirty="0"/>
              <a:t>Timing with </a:t>
            </a:r>
            <a:r>
              <a:rPr lang="en-US" dirty="0" err="1"/>
              <a:t>System.time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79" y="1347021"/>
            <a:ext cx="8764621" cy="4247380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 long &lt;- rep(c(-1, 1), 50000000)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 system.time(abs_loop(long))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3.61    0.07    3.69 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&gt; system.time(abs_vec(long))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45720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1.03    0.21    1.23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30" y="274639"/>
            <a:ext cx="8852170" cy="924897"/>
          </a:xfrm>
        </p:spPr>
        <p:txBody>
          <a:bodyPr/>
          <a:lstStyle/>
          <a:p>
            <a:r>
              <a:rPr lang="en-US" sz="4400" dirty="0"/>
              <a:t>Timing with </a:t>
            </a:r>
            <a:r>
              <a:rPr lang="en-US" sz="4400" dirty="0" err="1"/>
              <a:t>System.time</a:t>
            </a:r>
            <a:r>
              <a:rPr lang="en-US" sz="4400" dirty="0"/>
              <a:t> (</a:t>
            </a:r>
            <a:r>
              <a:rPr lang="en-US" sz="4400" dirty="0" err="1"/>
              <a:t>cont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44" y="1337293"/>
            <a:ext cx="8657617" cy="5129981"/>
          </a:xfrm>
        </p:spPr>
        <p:txBody>
          <a:bodyPr>
            <a:normAutofit lnSpcReduction="10000"/>
          </a:bodyPr>
          <a:lstStyle/>
          <a:p>
            <a:pPr marL="914400" indent="0">
              <a:buNone/>
            </a:pPr>
            <a:r>
              <a:rPr lang="en-US" sz="2800" b="1" dirty="0"/>
              <a:t> user  system elapsed </a:t>
            </a:r>
          </a:p>
          <a:p>
            <a:pPr marL="914400" indent="0">
              <a:buNone/>
            </a:pPr>
            <a:r>
              <a:rPr lang="en-US" sz="2800" b="1" dirty="0"/>
              <a:t>   1.67    0.43    2.11</a:t>
            </a:r>
          </a:p>
          <a:p>
            <a:pPr marL="914400" indent="0">
              <a:buNone/>
            </a:pPr>
            <a:endParaRPr lang="en-US" sz="1300" dirty="0"/>
          </a:p>
          <a:p>
            <a:pPr marL="344488" indent="-225425"/>
            <a:r>
              <a:rPr lang="en-US" sz="2800" dirty="0"/>
              <a:t>The first two columns (user, system) of the output report how many seconds your computer spent executing the call in "user mode" and "system mode"</a:t>
            </a:r>
          </a:p>
          <a:p>
            <a:pPr marL="641668" lvl="1" indent="-225425"/>
            <a:r>
              <a:rPr lang="en-US" sz="2600" dirty="0"/>
              <a:t>The last column displays how many seconds elapsed while R ran the expression.</a:t>
            </a:r>
          </a:p>
          <a:p>
            <a:pPr marL="641668" lvl="1" indent="-225425"/>
            <a:r>
              <a:rPr lang="en-US" sz="2600"/>
              <a:t>The results show that abs_vec calculated the absolute value much faster than abs_loop</a:t>
            </a:r>
          </a:p>
          <a:p>
            <a:pPr marL="641668" lvl="1" indent="-225425"/>
            <a:r>
              <a:rPr lang="en-US" sz="2600"/>
              <a:t>You </a:t>
            </a:r>
            <a:r>
              <a:rPr lang="en-US" sz="2600" dirty="0"/>
              <a:t>can expect similar speed-ups whenever you write vectorized code.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BA8D-B1F5-4968-A8D4-E2F91D3B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 Built-in 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046-B62D-4FD6-A352-4ED69FAD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You can measure the speed of a built-in function (e.g. abs()) with system.time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 system.time(abs(long))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0.08    0.10    0.18 </a:t>
            </a:r>
          </a:p>
          <a:p>
            <a:pPr marL="914400" indent="0">
              <a:buNone/>
            </a:pPr>
            <a:endParaRPr lang="en-US" sz="1200" b="1" dirty="0"/>
          </a:p>
          <a:p>
            <a:pPr marL="344488" indent="-225425"/>
            <a:r>
              <a:rPr lang="en-US" sz="2400"/>
              <a:t>Note that both custom functions are slower than the built-in.</a:t>
            </a:r>
          </a:p>
          <a:p>
            <a:pPr marL="344488" indent="-225425"/>
            <a:r>
              <a:rPr lang="en-US" sz="2400"/>
              <a:t>Built-in </a:t>
            </a:r>
            <a:r>
              <a:rPr lang="en-US" sz="2400" dirty="0"/>
              <a:t>functions are optimized in R and should be used when available for the best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4F36-8FAD-4FD2-85CA-E43C02D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58BA2-44B2-4155-B131-C798BE026868}"/>
              </a:ext>
            </a:extLst>
          </p:cNvPr>
          <p:cNvSpPr/>
          <p:nvPr/>
        </p:nvSpPr>
        <p:spPr>
          <a:xfrm>
            <a:off x="437592" y="3854854"/>
            <a:ext cx="1016000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new list: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$aa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 [1]   NA 5.40   NA 5.29   NA 2.16   NA 6.97   NA 9.52</a:t>
            </a:r>
          </a:p>
          <a:p>
            <a:endParaRPr lang="pl-PL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$bb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[1,] 2.05 0.05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[2,] 0.05 3.05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[3,] 1.05 0.05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[4,] 2.05 1.05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[5,] 3.05 1.05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98B9A-32AD-49BF-F105-FCD6804F2948}"/>
              </a:ext>
            </a:extLst>
          </p:cNvPr>
          <p:cNvSpPr txBox="1"/>
          <p:nvPr/>
        </p:nvSpPr>
        <p:spPr>
          <a:xfrm>
            <a:off x="437592" y="1391824"/>
            <a:ext cx="93400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subtract 1 from each myvec element and compare to 9 (FALSE)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    || (logical OR)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construct a 2 row, 5 column matrix using myvec and check the  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second row, first column for &lt;= 6 (TRUE)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   FALSE                           TRUE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(any((myvec - 1) &gt; 9) || matrix(myvec, 2, 5)[2,1] &lt;= 6)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0265-EC80-4E69-BC7D-1D9DD56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76338"/>
          </a:xfrm>
        </p:spPr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1FD6-2516-44A3-9B1C-57210B6A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9848"/>
            <a:ext cx="10160000" cy="5407152"/>
          </a:xfrm>
        </p:spPr>
        <p:txBody>
          <a:bodyPr/>
          <a:lstStyle/>
          <a:p>
            <a:r>
              <a:rPr lang="en-US" sz="2800" dirty="0"/>
              <a:t>Else statements provide an alternative path for code to follow if an If condition is FALSE</a:t>
            </a:r>
          </a:p>
          <a:p>
            <a:pPr marL="114300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statements executed if 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statements executed if 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A271-7297-4075-8B2A-CEDDA559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0265-EC80-4E69-BC7D-1D9DD56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76338"/>
          </a:xfrm>
        </p:spPr>
        <p:txBody>
          <a:bodyPr/>
          <a:lstStyle/>
          <a:p>
            <a:r>
              <a:rPr lang="en-US" dirty="0"/>
              <a:t>Else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A271-7297-4075-8B2A-CEDDA559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E2965-DA5E-413A-B072-776F9AD7DDDB}"/>
              </a:ext>
            </a:extLst>
          </p:cNvPr>
          <p:cNvSpPr/>
          <p:nvPr/>
        </p:nvSpPr>
        <p:spPr>
          <a:xfrm>
            <a:off x="882535" y="1334099"/>
            <a:ext cx="907195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&lt;- 5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&lt;- 4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if (a &lt;=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&lt;- a^2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&lt;- a - 3.5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[1] 1.5</a:t>
            </a:r>
          </a:p>
        </p:txBody>
      </p:sp>
    </p:spTree>
    <p:extLst>
      <p:ext uri="{BB962C8B-B14F-4D97-AF65-F5344CB8AC3E}">
        <p14:creationId xmlns:p14="http://schemas.microsoft.com/office/powerpoint/2010/main" val="405596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72927</TotalTime>
  <Words>5680</Words>
  <Application>Microsoft Office PowerPoint</Application>
  <PresentationFormat>Widescreen</PresentationFormat>
  <Paragraphs>783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</vt:lpstr>
      <vt:lpstr>Courier New</vt:lpstr>
      <vt:lpstr>Adjacency</vt:lpstr>
      <vt:lpstr>COP2073C</vt:lpstr>
      <vt:lpstr>Ch. 10 Conditions and Loops</vt:lpstr>
      <vt:lpstr>If Statements</vt:lpstr>
      <vt:lpstr>Braces and Programming Style</vt:lpstr>
      <vt:lpstr>Braces and Programming Style</vt:lpstr>
      <vt:lpstr>If Statements (cont)</vt:lpstr>
      <vt:lpstr>If Statements (cont)</vt:lpstr>
      <vt:lpstr>Else Statements</vt:lpstr>
      <vt:lpstr>Else Statements (cont)</vt:lpstr>
      <vt:lpstr>Limitations of If in R</vt:lpstr>
      <vt:lpstr>ifelse for Logical Vectors</vt:lpstr>
      <vt:lpstr>ifelse for Logical Vectors</vt:lpstr>
      <vt:lpstr>Nesting If Statements</vt:lpstr>
      <vt:lpstr>Stacking If Statements</vt:lpstr>
      <vt:lpstr>The Switch Statement</vt:lpstr>
      <vt:lpstr>For Loops</vt:lpstr>
      <vt:lpstr>For Loops (cont)</vt:lpstr>
      <vt:lpstr>Preallocate Objects Before Looping</vt:lpstr>
      <vt:lpstr>For Loops (cont)</vt:lpstr>
      <vt:lpstr>For Loops (cont)</vt:lpstr>
      <vt:lpstr>Nested For Loops</vt:lpstr>
      <vt:lpstr>While Loops</vt:lpstr>
      <vt:lpstr>Repeat Loops</vt:lpstr>
      <vt:lpstr>Computational Cost of Loops</vt:lpstr>
      <vt:lpstr>Vectorize Instead of Loop</vt:lpstr>
      <vt:lpstr>The &lt;- Assignment Operator is Vectorized</vt:lpstr>
      <vt:lpstr>Loop Guidelines</vt:lpstr>
      <vt:lpstr>Implicit Looping with Apply()</vt:lpstr>
      <vt:lpstr>Implicit Looping with Apply()   (cont)</vt:lpstr>
      <vt:lpstr>Implicit Looping with Apply()   (cont)</vt:lpstr>
      <vt:lpstr>Apply Variations</vt:lpstr>
      <vt:lpstr>Ch. 11 Writing Functions</vt:lpstr>
      <vt:lpstr>R Function Fundamentals</vt:lpstr>
      <vt:lpstr>Writing Custom Functions</vt:lpstr>
      <vt:lpstr>To Return … or Not to Return</vt:lpstr>
      <vt:lpstr>To Return … or Not to Return (cont)</vt:lpstr>
      <vt:lpstr>Managing Custom Functions</vt:lpstr>
      <vt:lpstr>R Packages</vt:lpstr>
      <vt:lpstr>Creating a Custom Package</vt:lpstr>
      <vt:lpstr>Structure of an R Package</vt:lpstr>
      <vt:lpstr>DESCRIPTION File</vt:lpstr>
      <vt:lpstr>Licensing</vt:lpstr>
      <vt:lpstr>Step-By-Step</vt:lpstr>
      <vt:lpstr>Ch. 12 Exceptions and Timing</vt:lpstr>
      <vt:lpstr>Debugging R Code</vt:lpstr>
      <vt:lpstr>Warnings and Errors</vt:lpstr>
      <vt:lpstr>Warnings and Errors (cont)</vt:lpstr>
      <vt:lpstr>Diagnosing Problems</vt:lpstr>
      <vt:lpstr>Debugging Tools</vt:lpstr>
      <vt:lpstr>traceback</vt:lpstr>
      <vt:lpstr>traceback</vt:lpstr>
      <vt:lpstr>debug</vt:lpstr>
      <vt:lpstr>debug</vt:lpstr>
      <vt:lpstr>PowerPoint Presentation</vt:lpstr>
      <vt:lpstr>browser</vt:lpstr>
      <vt:lpstr>browser</vt:lpstr>
      <vt:lpstr>Using Try to Catch Exceptions</vt:lpstr>
      <vt:lpstr>Using Try in a Function Body</vt:lpstr>
      <vt:lpstr>system.time</vt:lpstr>
      <vt:lpstr>Timing with System.time</vt:lpstr>
      <vt:lpstr>Timing with System.time (cont)</vt:lpstr>
      <vt:lpstr>Timing a Built-in 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898</cp:revision>
  <dcterms:created xsi:type="dcterms:W3CDTF">2013-01-07T15:07:59Z</dcterms:created>
  <dcterms:modified xsi:type="dcterms:W3CDTF">2023-01-03T16:08:00Z</dcterms:modified>
</cp:coreProperties>
</file>