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836" r:id="rId2"/>
    <p:sldId id="939" r:id="rId3"/>
    <p:sldId id="855" r:id="rId4"/>
    <p:sldId id="868" r:id="rId5"/>
    <p:sldId id="873" r:id="rId6"/>
    <p:sldId id="941" r:id="rId7"/>
    <p:sldId id="856" r:id="rId8"/>
    <p:sldId id="949" r:id="rId9"/>
    <p:sldId id="950" r:id="rId10"/>
    <p:sldId id="857" r:id="rId11"/>
    <p:sldId id="882" r:id="rId12"/>
    <p:sldId id="888" r:id="rId13"/>
    <p:sldId id="887" r:id="rId14"/>
    <p:sldId id="858" r:id="rId15"/>
    <p:sldId id="859" r:id="rId16"/>
    <p:sldId id="889" r:id="rId17"/>
    <p:sldId id="861" r:id="rId18"/>
    <p:sldId id="890" r:id="rId19"/>
    <p:sldId id="891" r:id="rId20"/>
    <p:sldId id="892" r:id="rId21"/>
    <p:sldId id="940" r:id="rId22"/>
    <p:sldId id="942" r:id="rId23"/>
    <p:sldId id="943" r:id="rId24"/>
    <p:sldId id="944" r:id="rId25"/>
    <p:sldId id="945" r:id="rId26"/>
    <p:sldId id="946" r:id="rId27"/>
    <p:sldId id="947" r:id="rId28"/>
    <p:sldId id="94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F31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16" autoAdjust="0"/>
  </p:normalViewPr>
  <p:slideViewPr>
    <p:cSldViewPr snapToGrid="0">
      <p:cViewPr varScale="1">
        <p:scale>
          <a:sx n="76" d="100"/>
          <a:sy n="76" d="100"/>
        </p:scale>
        <p:origin x="75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4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B5DA-8E33-465E-AA6E-3D89F39FC24F}" type="datetimeFigureOut">
              <a:rPr lang="en-US" smtClean="0"/>
              <a:t>1/1/2023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68CE-9686-4CE8-AAAE-0CBDFEF69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368CE-9686-4CE8-AAAE-0CBDFEF691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8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46038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277600" y="3235577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3398137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E1A042-55E0-4FEE-A3E3-0291800935D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0BB8-A2FD-45A6-92E9-1D2B14D6EA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90957" y="6483096"/>
            <a:ext cx="658368" cy="364944"/>
          </a:xfrm>
          <a:prstGeom prst="rect">
            <a:avLst/>
          </a:prstGeom>
        </p:spPr>
      </p:pic>
      <p:sp>
        <p:nvSpPr>
          <p:cNvPr id="12" name="AutoShape 4" descr="Image result for r logo">
            <a:extLst>
              <a:ext uri="{FF2B5EF4-FFF2-40B4-BE49-F238E27FC236}">
                <a16:creationId xmlns:a16="http://schemas.microsoft.com/office/drawing/2014/main" id="{616052AF-7EE4-4AF6-A119-19022F5C873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892800" y="32766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11F43-5373-4B48-A7D4-B3517A26573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33833" y="91758"/>
            <a:ext cx="801935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3/04/how-to-tell-a-story-with-data" TargetMode="External"/><Relationship Id="rId2" Type="http://schemas.openxmlformats.org/officeDocument/2006/relationships/hyperlink" Target="https://www.oxfordbibliographies.com/view/document/obo-9780199828340/obo-9780199828340-0200.x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atsoft.org/index.php/jss/article/view/v059i10/v59i10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319" y="1863090"/>
            <a:ext cx="7537786" cy="777240"/>
          </a:xfrm>
        </p:spPr>
        <p:txBody>
          <a:bodyPr/>
          <a:lstStyle/>
          <a:p>
            <a:r>
              <a:rPr lang="en-US" sz="4000" dirty="0"/>
              <a:t>COP2073C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20" y="231656"/>
            <a:ext cx="7354103" cy="1917184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Introduction to Statistical Programming with 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EC58993-4E6F-43EA-80F3-4EE4AB95C757}"/>
              </a:ext>
            </a:extLst>
          </p:cNvPr>
          <p:cNvSpPr txBox="1">
            <a:spLocks/>
          </p:cNvSpPr>
          <p:nvPr/>
        </p:nvSpPr>
        <p:spPr>
          <a:xfrm>
            <a:off x="842319" y="3064213"/>
            <a:ext cx="9177170" cy="34592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Module 12: Visualizing Data with the </a:t>
            </a:r>
            <a:r>
              <a:rPr lang="en-US" sz="3600" dirty="0" err="1">
                <a:solidFill>
                  <a:schemeClr val="tx1"/>
                </a:solidFill>
              </a:rPr>
              <a:t>Tidyverse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Reading (R for Data Science):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5 Exploratory Data Analysis</a:t>
            </a:r>
          </a:p>
          <a:p>
            <a:pPr marL="339725" indent="-339725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Ch. 22 Graphics for Communication with ggplot2</a:t>
            </a:r>
          </a:p>
        </p:txBody>
      </p:sp>
    </p:spTree>
    <p:extLst>
      <p:ext uri="{BB962C8B-B14F-4D97-AF65-F5344CB8AC3E}">
        <p14:creationId xmlns:p14="http://schemas.microsoft.com/office/powerpoint/2010/main" val="348015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A0B0-39A3-4CAD-BD41-47D9C2E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1" y="274638"/>
            <a:ext cx="9517363" cy="700722"/>
          </a:xfrm>
        </p:spPr>
        <p:txBody>
          <a:bodyPr/>
          <a:lstStyle/>
          <a:p>
            <a:r>
              <a:rPr lang="en-US" dirty="0"/>
              <a:t>Visualizing Distributions: count per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5B73-224A-4349-9977-779CF1F1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31" y="1168400"/>
            <a:ext cx="9758156" cy="5308600"/>
          </a:xfrm>
        </p:spPr>
        <p:txBody>
          <a:bodyPr>
            <a:normAutofit/>
          </a:bodyPr>
          <a:lstStyle/>
          <a:p>
            <a:r>
              <a:rPr lang="en-US" sz="2400" dirty="0"/>
              <a:t>Remember the difference between continuous and categorical variables:</a:t>
            </a:r>
            <a:endParaRPr lang="en-US" sz="2400" u="sng" dirty="0"/>
          </a:p>
          <a:p>
            <a:pPr lvl="1"/>
            <a:r>
              <a:rPr lang="en-US" sz="2200" dirty="0"/>
              <a:t>A variable is categorical if it can only take one of a small set of values</a:t>
            </a:r>
          </a:p>
          <a:p>
            <a:pPr lvl="1"/>
            <a:r>
              <a:rPr lang="en-US" sz="2200" dirty="0"/>
              <a:t>Categorical variables are usually saved as factors or character vectors</a:t>
            </a:r>
          </a:p>
          <a:p>
            <a:r>
              <a:rPr lang="en-US" sz="2400" dirty="0"/>
              <a:t>Use a bar chart to visualize the categorical </a:t>
            </a:r>
            <a:r>
              <a:rPr lang="en-US" sz="2400" b="1" dirty="0"/>
              <a:t>cut</a:t>
            </a:r>
            <a:r>
              <a:rPr lang="en-US" sz="2400" dirty="0"/>
              <a:t> variable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0C558-F4A7-44CE-BAA8-36670601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C20D7-9F16-4421-8A8B-ACCC2B85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45" y="3794377"/>
            <a:ext cx="4372228" cy="2947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FB93D9-325A-48C2-B74F-8FFF70089C03}"/>
              </a:ext>
            </a:extLst>
          </p:cNvPr>
          <p:cNvSpPr/>
          <p:nvPr/>
        </p:nvSpPr>
        <p:spPr>
          <a:xfrm>
            <a:off x="2149047" y="2965102"/>
            <a:ext cx="7523323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cut))</a:t>
            </a:r>
          </a:p>
        </p:txBody>
      </p:sp>
    </p:spTree>
    <p:extLst>
      <p:ext uri="{BB962C8B-B14F-4D97-AF65-F5344CB8AC3E}">
        <p14:creationId xmlns:p14="http://schemas.microsoft.com/office/powerpoint/2010/main" val="409168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A0B0-39A3-4CAD-BD41-47D9C2E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77" y="274638"/>
            <a:ext cx="8850923" cy="700722"/>
          </a:xfrm>
        </p:spPr>
        <p:txBody>
          <a:bodyPr/>
          <a:lstStyle/>
          <a:p>
            <a:r>
              <a:rPr lang="en-US" dirty="0"/>
              <a:t>Visualizing Distributions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5B73-224A-4349-9977-779CF1F1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1168400"/>
            <a:ext cx="10374924" cy="5308600"/>
          </a:xfrm>
        </p:spPr>
        <p:txBody>
          <a:bodyPr/>
          <a:lstStyle/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0C558-F4A7-44CE-BAA8-36670601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C20D7-9F16-4421-8A8B-ACCC2B85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14" y="2517471"/>
            <a:ext cx="4948559" cy="3335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B4C0ED-5E72-45D6-B6C1-505CC0DD975E}"/>
              </a:ext>
            </a:extLst>
          </p:cNvPr>
          <p:cNvSpPr txBox="1">
            <a:spLocks/>
          </p:cNvSpPr>
          <p:nvPr/>
        </p:nvSpPr>
        <p:spPr>
          <a:xfrm>
            <a:off x="5878874" y="2517471"/>
            <a:ext cx="4420382" cy="37699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sz="2600" dirty="0"/>
              <a:t>The height of the bars displays how many observations occurred with each x value. You can compute these values manually with </a:t>
            </a:r>
            <a:r>
              <a:rPr lang="en-US" sz="2600" dirty="0" err="1"/>
              <a:t>dplyr</a:t>
            </a:r>
            <a:r>
              <a:rPr lang="en-US" sz="2600" dirty="0"/>
              <a:t>::count():</a:t>
            </a:r>
          </a:p>
          <a:p>
            <a:pPr marL="800100" indent="-342900"/>
            <a:endParaRPr lang="en-US" sz="1700" dirty="0"/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diamonds %&gt;% count(cut)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5 x 2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cut           n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&lt;int&gt;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Fair       1610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Good       4906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Very Good 12082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Premium   13791</a:t>
            </a:r>
          </a:p>
          <a:p>
            <a:pPr marL="233363" indent="0">
              <a:buNone/>
            </a:pP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Ideal     21551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9FBD8-E97C-4B27-B83E-4584C74435CB}"/>
              </a:ext>
            </a:extLst>
          </p:cNvPr>
          <p:cNvSpPr/>
          <p:nvPr/>
        </p:nvSpPr>
        <p:spPr>
          <a:xfrm>
            <a:off x="657915" y="1299971"/>
            <a:ext cx="964134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= cut))</a:t>
            </a:r>
          </a:p>
        </p:txBody>
      </p:sp>
    </p:spTree>
    <p:extLst>
      <p:ext uri="{BB962C8B-B14F-4D97-AF65-F5344CB8AC3E}">
        <p14:creationId xmlns:p14="http://schemas.microsoft.com/office/powerpoint/2010/main" val="370773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A0B0-39A3-4CAD-BD41-47D9C2E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6" y="274638"/>
            <a:ext cx="8663354" cy="700722"/>
          </a:xfrm>
        </p:spPr>
        <p:txBody>
          <a:bodyPr/>
          <a:lstStyle/>
          <a:p>
            <a:r>
              <a:rPr lang="en-US" dirty="0"/>
              <a:t>Visualizing Distributions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5B73-224A-4349-9977-779CF1F1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08" y="1168400"/>
            <a:ext cx="9390184" cy="5588000"/>
          </a:xfrm>
        </p:spPr>
        <p:txBody>
          <a:bodyPr/>
          <a:lstStyle/>
          <a:p>
            <a:r>
              <a:rPr lang="en-US" sz="2400" dirty="0"/>
              <a:t>A continuous variable can take any of an infinite set of ordered values</a:t>
            </a:r>
          </a:p>
          <a:p>
            <a:pPr lvl="1"/>
            <a:r>
              <a:rPr lang="en-US" dirty="0"/>
              <a:t>Numbers and date-times are two examples of continuous variables.</a:t>
            </a:r>
          </a:p>
          <a:p>
            <a:pPr lvl="1"/>
            <a:r>
              <a:rPr lang="en-US" dirty="0"/>
              <a:t>To examine the distribution of a continuous variable, use a histogram: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0C558-F4A7-44CE-BAA8-36670601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B2F3D-E74A-4BC9-934A-4BECDC19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15" y="3596257"/>
            <a:ext cx="5003598" cy="3073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5BAE9-2842-4358-A4DA-10D8A30B7172}"/>
              </a:ext>
            </a:extLst>
          </p:cNvPr>
          <p:cNvSpPr/>
          <p:nvPr/>
        </p:nvSpPr>
        <p:spPr>
          <a:xfrm>
            <a:off x="1168994" y="2430746"/>
            <a:ext cx="939018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mapping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= carat),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418849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A0B0-39A3-4CAD-BD41-47D9C2E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274638"/>
            <a:ext cx="8792308" cy="700722"/>
          </a:xfrm>
        </p:spPr>
        <p:txBody>
          <a:bodyPr/>
          <a:lstStyle/>
          <a:p>
            <a:r>
              <a:rPr lang="en-US" dirty="0"/>
              <a:t>Visualizing Distributions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5B73-224A-4349-9977-779CF1F1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77" y="1168400"/>
            <a:ext cx="10222523" cy="5308600"/>
          </a:xfrm>
        </p:spPr>
        <p:txBody>
          <a:bodyPr/>
          <a:lstStyle/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0C558-F4A7-44CE-BAA8-36670601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B4C0ED-5E72-45D6-B6C1-505CC0DD975E}"/>
              </a:ext>
            </a:extLst>
          </p:cNvPr>
          <p:cNvSpPr txBox="1">
            <a:spLocks/>
          </p:cNvSpPr>
          <p:nvPr/>
        </p:nvSpPr>
        <p:spPr>
          <a:xfrm>
            <a:off x="6456496" y="2366512"/>
            <a:ext cx="3328774" cy="37699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sz="2600" dirty="0"/>
              <a:t>A histogram divides the x-axis into equally spaced bins and then uses the height of each bar to display the number of observations that fall in each bin</a:t>
            </a:r>
          </a:p>
          <a:p>
            <a:pPr marL="233363" indent="-233363"/>
            <a:r>
              <a:rPr lang="en-US" sz="2600" dirty="0"/>
              <a:t>In the graph shown at left, the tallest bar shows that almost 30,000 observations have a carat value between 0.25 and 0.75, which are the left and right edges of the bar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8A038-9F8F-4C63-A5E4-22E568D3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" y="2364263"/>
            <a:ext cx="5287107" cy="3247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DD34E6-48A4-4FCD-A8BA-BD5351E7A343}"/>
              </a:ext>
            </a:extLst>
          </p:cNvPr>
          <p:cNvSpPr/>
          <p:nvPr/>
        </p:nvSpPr>
        <p:spPr>
          <a:xfrm>
            <a:off x="808892" y="1194960"/>
            <a:ext cx="966123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mapping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= carat),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154353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B64A-276C-428A-AB5C-136330E9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284798"/>
            <a:ext cx="8792308" cy="812482"/>
          </a:xfrm>
        </p:spPr>
        <p:txBody>
          <a:bodyPr/>
          <a:lstStyle/>
          <a:p>
            <a:r>
              <a:rPr lang="en-US" dirty="0"/>
              <a:t>Typical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313B-C865-4AE1-A449-80F8391DD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8294"/>
            <a:ext cx="8945418" cy="4898541"/>
          </a:xfrm>
        </p:spPr>
        <p:txBody>
          <a:bodyPr>
            <a:normAutofit/>
          </a:bodyPr>
          <a:lstStyle/>
          <a:p>
            <a:r>
              <a:rPr lang="en-US" sz="2400" dirty="0"/>
              <a:t>In both bar charts and histograms, tall bars show the common values of a variable, and shorter bars show less-common values</a:t>
            </a:r>
          </a:p>
          <a:p>
            <a:r>
              <a:rPr lang="en-US" sz="2400" dirty="0"/>
              <a:t>Places that do not have bars reveal values that were not seen in your data</a:t>
            </a:r>
          </a:p>
          <a:p>
            <a:r>
              <a:rPr lang="en-US" sz="2400" dirty="0"/>
              <a:t>Visualizing our data can help us formulate useful questions, looking for anything unexpected.</a:t>
            </a:r>
          </a:p>
          <a:p>
            <a:pPr lvl="1"/>
            <a:r>
              <a:rPr lang="en-US" sz="2400" dirty="0"/>
              <a:t>Which values are the most common? Why?</a:t>
            </a:r>
          </a:p>
          <a:p>
            <a:pPr lvl="1"/>
            <a:r>
              <a:rPr lang="en-US" sz="2400" dirty="0"/>
              <a:t>Which values are rare? Why? Does that match your expectations?</a:t>
            </a:r>
          </a:p>
          <a:p>
            <a:pPr lvl="1"/>
            <a:r>
              <a:rPr lang="en-US" sz="2400" dirty="0"/>
              <a:t>Can you see any unusual patterns? What might explain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333BD-3631-40DB-8B12-BA2665DE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78E-1091-4341-B9F3-951E16DD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69" y="142558"/>
            <a:ext cx="8804031" cy="883602"/>
          </a:xfrm>
        </p:spPr>
        <p:txBody>
          <a:bodyPr/>
          <a:lstStyle/>
          <a:p>
            <a:r>
              <a:rPr lang="en-US" dirty="0"/>
              <a:t>Unusual Values: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21B8-7B59-4B36-90DC-58A0A9C7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62" y="1026160"/>
            <a:ext cx="9823938" cy="5450840"/>
          </a:xfrm>
        </p:spPr>
        <p:txBody>
          <a:bodyPr/>
          <a:lstStyle/>
          <a:p>
            <a:r>
              <a:rPr lang="en-US" sz="2400" dirty="0"/>
              <a:t>Outliers are observations that are unusual; data points that don’t seem to fit the pattern</a:t>
            </a:r>
          </a:p>
          <a:p>
            <a:pPr lvl="1"/>
            <a:r>
              <a:rPr lang="en-US" dirty="0"/>
              <a:t>Sometimes outliers are data entry errors; other times outliers suggest important new science</a:t>
            </a:r>
          </a:p>
          <a:p>
            <a:r>
              <a:rPr lang="en-US" sz="2400" dirty="0"/>
              <a:t>When you have a lot of data, outliers are sometimes difficult to see in a histogram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27B9-D50D-4EE2-BB58-53A3DCCB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F236C-14FB-4339-A68A-B8C57F64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07" y="4253884"/>
            <a:ext cx="3573711" cy="2497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AE1B5-9E9F-4F36-AAE2-3D79A9A692E9}"/>
              </a:ext>
            </a:extLst>
          </p:cNvPr>
          <p:cNvSpPr txBox="1"/>
          <p:nvPr/>
        </p:nvSpPr>
        <p:spPr>
          <a:xfrm>
            <a:off x="5435602" y="4253884"/>
            <a:ext cx="316653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only evidence of outliers in this chart is the extent of the y values (plotted on the x-axis). There are so many observations in the common bins that the rare bins are so short that you can’t see them.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CE870-C528-46AF-A2CD-919AB2E5A4B7}"/>
              </a:ext>
            </a:extLst>
          </p:cNvPr>
          <p:cNvSpPr/>
          <p:nvPr/>
        </p:nvSpPr>
        <p:spPr>
          <a:xfrm>
            <a:off x="1062182" y="3424078"/>
            <a:ext cx="910705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(diamonds)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y),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225807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A35F-748D-4D44-9794-1566ACAD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5" y="81598"/>
            <a:ext cx="8745415" cy="842962"/>
          </a:xfrm>
        </p:spPr>
        <p:txBody>
          <a:bodyPr/>
          <a:lstStyle/>
          <a:p>
            <a:r>
              <a:rPr lang="en-US" dirty="0"/>
              <a:t>Unusual Values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517BB-ECA9-4AEC-9E19-181AB308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6611B-80C1-43AC-8D15-098151BD0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055" y="3212927"/>
            <a:ext cx="4675480" cy="3267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C02A55-EBEF-4135-A0D6-E17E78A913B9}"/>
              </a:ext>
            </a:extLst>
          </p:cNvPr>
          <p:cNvSpPr txBox="1">
            <a:spLocks/>
          </p:cNvSpPr>
          <p:nvPr/>
        </p:nvSpPr>
        <p:spPr>
          <a:xfrm>
            <a:off x="979055" y="1098069"/>
            <a:ext cx="10122699" cy="19499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see the small values in this chart, use </a:t>
            </a:r>
            <a:r>
              <a:rPr lang="en-US" sz="2400" b="1" dirty="0" err="1"/>
              <a:t>coord_cartesian</a:t>
            </a:r>
            <a:r>
              <a:rPr lang="en-US" sz="2400" dirty="0"/>
              <a:t> (from the ggplot2 package) to limit the y-axis:</a:t>
            </a:r>
          </a:p>
          <a:p>
            <a:pPr marL="114300" indent="0">
              <a:buNone/>
            </a:pPr>
            <a:endParaRPr lang="en-US" sz="1200" dirty="0"/>
          </a:p>
          <a:p>
            <a:pPr marL="11112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(diamonds) + </a:t>
            </a:r>
          </a:p>
          <a:p>
            <a:pPr marL="11112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y),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0.5) +</a:t>
            </a:r>
          </a:p>
          <a:p>
            <a:pPr marL="111125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coord_cartesian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c(0, 50)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3BB2A-86B7-41EB-8B2C-570AB386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745" y="3225627"/>
            <a:ext cx="4693301" cy="3254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664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A87E-FD7B-41FB-908C-F8EF4F3F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3358"/>
            <a:ext cx="8686800" cy="782002"/>
          </a:xfrm>
        </p:spPr>
        <p:txBody>
          <a:bodyPr/>
          <a:lstStyle/>
          <a:p>
            <a:r>
              <a:rPr lang="en-US" dirty="0"/>
              <a:t>Covariance and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86D5-E28F-4057-9BCB-02825E4A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8080"/>
            <a:ext cx="8686800" cy="5599332"/>
          </a:xfrm>
        </p:spPr>
        <p:txBody>
          <a:bodyPr>
            <a:normAutofit/>
          </a:bodyPr>
          <a:lstStyle/>
          <a:p>
            <a:r>
              <a:rPr lang="en-US" dirty="0"/>
              <a:t>Covariance (covariation in the text) is the tendency for the values of two or more variables to vary together in a related way</a:t>
            </a:r>
          </a:p>
          <a:p>
            <a:r>
              <a:rPr lang="en-US" dirty="0"/>
              <a:t>The best way to spot covariance is to visualize the relationship between two or more variables</a:t>
            </a:r>
          </a:p>
          <a:p>
            <a:pPr lvl="1"/>
            <a:r>
              <a:rPr lang="en-US" dirty="0"/>
              <a:t>This depends on the type of variables involved</a:t>
            </a:r>
          </a:p>
          <a:p>
            <a:r>
              <a:rPr lang="en-US" dirty="0"/>
              <a:t>To display the distribution of a continuous variable broken down by a categorical variable use a </a:t>
            </a:r>
            <a:r>
              <a:rPr lang="en-US" u="sng" dirty="0"/>
              <a:t>boxplot</a:t>
            </a:r>
          </a:p>
          <a:p>
            <a:pPr lvl="1"/>
            <a:r>
              <a:rPr lang="en-US" dirty="0"/>
              <a:t>A </a:t>
            </a:r>
            <a:r>
              <a:rPr lang="en-US"/>
              <a:t>boxplot provides a visual </a:t>
            </a:r>
            <a:r>
              <a:rPr lang="en-US" dirty="0"/>
              <a:t>shorthand for a distribution of values that is popular among statisticians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5B1EE-4CE1-4F10-9AE6-454E2B67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EF1CD-2709-44DD-BFE0-A520B6E2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535" y="4461412"/>
            <a:ext cx="362876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8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A87E-FD7B-41FB-908C-F8EF4F3F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93358"/>
            <a:ext cx="8862646" cy="782002"/>
          </a:xfrm>
        </p:spPr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86D5-E28F-4057-9BCB-02825E4A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15" y="1148080"/>
            <a:ext cx="9659816" cy="5328920"/>
          </a:xfrm>
        </p:spPr>
        <p:txBody>
          <a:bodyPr>
            <a:normAutofit/>
          </a:bodyPr>
          <a:lstStyle/>
          <a:p>
            <a:r>
              <a:rPr lang="en-US" sz="2400" dirty="0"/>
              <a:t>A boxplot consists of:</a:t>
            </a:r>
          </a:p>
          <a:p>
            <a:pPr lvl="1"/>
            <a:r>
              <a:rPr lang="en-US" sz="2400" dirty="0"/>
              <a:t>A box that stretches from the 25th percentile of the distribution to the 75th percentile, a distance known as the interquartile range (IQR)</a:t>
            </a:r>
          </a:p>
          <a:p>
            <a:pPr lvl="1"/>
            <a:r>
              <a:rPr lang="en-US" sz="2400" dirty="0"/>
              <a:t>In the middle of the box is a line that displays the median, i.e., 50th percentile, of the distribution</a:t>
            </a:r>
          </a:p>
          <a:p>
            <a:r>
              <a:rPr lang="en-US" sz="2400" dirty="0"/>
              <a:t>The lines forming the boxes give you a sense of the spread of the distribution and whether or not the distribution is symmetric or skewed</a:t>
            </a:r>
          </a:p>
          <a:p>
            <a:pPr lvl="1"/>
            <a:r>
              <a:rPr lang="en-US" sz="2400" dirty="0"/>
              <a:t>Outliers are plotted individually</a:t>
            </a:r>
          </a:p>
          <a:p>
            <a:pPr lvl="1"/>
            <a:r>
              <a:rPr lang="en-US" sz="2400"/>
              <a:t>A line ("whisker") extends from each end of the box and goes to the farthest non-outlier point in the distribution (determined by the IQR)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5B1EE-4CE1-4F10-9AE6-454E2B67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3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A87E-FD7B-41FB-908C-F8EF4F3F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93358"/>
            <a:ext cx="7620000" cy="782002"/>
          </a:xfrm>
        </p:spPr>
        <p:txBody>
          <a:bodyPr/>
          <a:lstStyle/>
          <a:p>
            <a:r>
              <a:rPr lang="en-US" dirty="0"/>
              <a:t>Boxplots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77A86-9E6E-4444-A9E7-003279B06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706" y="2244387"/>
            <a:ext cx="8510953" cy="41744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5B1EE-4CE1-4F10-9AE6-454E2B67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2C4AA6-2835-43C8-BD1D-D0C6C3AFCEDE}"/>
              </a:ext>
            </a:extLst>
          </p:cNvPr>
          <p:cNvSpPr txBox="1">
            <a:spLocks/>
          </p:cNvSpPr>
          <p:nvPr/>
        </p:nvSpPr>
        <p:spPr>
          <a:xfrm>
            <a:off x="1090246" y="1148081"/>
            <a:ext cx="8510954" cy="92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boxplots are much more compact so we can more easily compare them (and fit more on one plot)</a:t>
            </a:r>
          </a:p>
        </p:txBody>
      </p:sp>
    </p:spTree>
    <p:extLst>
      <p:ext uri="{BB962C8B-B14F-4D97-AF65-F5344CB8AC3E}">
        <p14:creationId xmlns:p14="http://schemas.microsoft.com/office/powerpoint/2010/main" val="70130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1" y="1278233"/>
            <a:ext cx="9550181" cy="270897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Ch. 5 (R for Data Science) </a:t>
            </a:r>
            <a:br>
              <a:rPr lang="en-US" dirty="0"/>
            </a:br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58513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A87E-FD7B-41FB-908C-F8EF4F3F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23" y="193358"/>
            <a:ext cx="8675077" cy="782002"/>
          </a:xfrm>
        </p:spPr>
        <p:txBody>
          <a:bodyPr/>
          <a:lstStyle/>
          <a:p>
            <a:r>
              <a:rPr lang="en-US" dirty="0"/>
              <a:t>Boxplots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5B1EE-4CE1-4F10-9AE6-454E2B67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2D46D2-D9AB-4301-A17B-D63C34BB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23" y="1249680"/>
            <a:ext cx="9753599" cy="5227320"/>
          </a:xfrm>
        </p:spPr>
        <p:txBody>
          <a:bodyPr>
            <a:normAutofit/>
          </a:bodyPr>
          <a:lstStyle/>
          <a:p>
            <a:r>
              <a:rPr lang="en-US" sz="2400" dirty="0"/>
              <a:t>Compare highway mileage (continuous) to classes (categorical):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EF12E-782B-4B6B-9CD8-77AF6741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36" y="2878990"/>
            <a:ext cx="5613778" cy="3785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D57BD0-B412-4AA3-B678-47583A83C072}"/>
              </a:ext>
            </a:extLst>
          </p:cNvPr>
          <p:cNvSpPr/>
          <p:nvPr/>
        </p:nvSpPr>
        <p:spPr>
          <a:xfrm>
            <a:off x="926123" y="1871789"/>
            <a:ext cx="1012056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mapping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class,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46501-DFF9-4464-A948-E7190F1DCDDB}"/>
              </a:ext>
            </a:extLst>
          </p:cNvPr>
          <p:cNvSpPr/>
          <p:nvPr/>
        </p:nvSpPr>
        <p:spPr>
          <a:xfrm>
            <a:off x="8168768" y="2863580"/>
            <a:ext cx="2858952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mapping =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data =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 = "boxplot",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 = "dodge2",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outlier.colour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outlier.fill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19,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1.5,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outlier.stroke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0.5,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outlier.alpha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notch = FALSE,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notchwidth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0.5,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varwidth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na.rm = FALSE,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orientation = NA,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show.legend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NA,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inherit.aes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550955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6F406F-71A3-4FDE-B8E2-5462EC3B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81" y="1278233"/>
            <a:ext cx="9550181" cy="4218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Ch. 22 (R for Data Science) </a:t>
            </a:r>
            <a:br>
              <a:rPr lang="en-US" dirty="0"/>
            </a:br>
            <a:r>
              <a:rPr lang="en-US" dirty="0"/>
              <a:t>Graphics for Communication with ggplot2</a:t>
            </a:r>
          </a:p>
        </p:txBody>
      </p:sp>
    </p:spTree>
    <p:extLst>
      <p:ext uri="{BB962C8B-B14F-4D97-AF65-F5344CB8AC3E}">
        <p14:creationId xmlns:p14="http://schemas.microsoft.com/office/powerpoint/2010/main" val="407547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14-7CEB-4887-95B9-39D5F47F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D9E4-1A81-457B-B823-D0DDCDF8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the course of most analyses, you can produce tens or hundreds of plots, most of which are immediately thrown away.</a:t>
            </a:r>
          </a:p>
          <a:p>
            <a:r>
              <a:rPr lang="en-US" sz="2800" dirty="0"/>
              <a:t>Once you understand your data, you need to communicate it to others. </a:t>
            </a:r>
          </a:p>
          <a:p>
            <a:r>
              <a:rPr lang="en-US" sz="2800" dirty="0"/>
              <a:t>Your audience will likely not share your background knowledge and will not be deeply invested. </a:t>
            </a:r>
          </a:p>
          <a:p>
            <a:r>
              <a:rPr lang="en-US" sz="2800" dirty="0"/>
              <a:t>To help others quickly build up a good mental model of the data, make your plots as self-explanatory as possible.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D1794-E34A-40A2-8FA1-26915117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4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5E6B-8B29-4553-8D90-EDDCD0DD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7746"/>
            <a:ext cx="10160000" cy="909393"/>
          </a:xfrm>
        </p:spPr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A92E-740D-48D8-A562-9AF4DED3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2647"/>
            <a:ext cx="10160000" cy="4677508"/>
          </a:xfrm>
        </p:spPr>
        <p:txBody>
          <a:bodyPr>
            <a:normAutofit/>
          </a:bodyPr>
          <a:lstStyle/>
          <a:p>
            <a:r>
              <a:rPr lang="en-US" sz="3200" dirty="0"/>
              <a:t>Add a title with the labs() function: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1B4D-492D-4631-9C13-3ED75BA5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B960-3078-485F-8DBB-9155D118FB2F}"/>
              </a:ext>
            </a:extLst>
          </p:cNvPr>
          <p:cNvSpPr/>
          <p:nvPr/>
        </p:nvSpPr>
        <p:spPr>
          <a:xfrm>
            <a:off x="869461" y="2455549"/>
            <a:ext cx="9640277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(color = class)) 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(se = FALSE) 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labs(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title = paste(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"Fuel efficiency generally decreases with",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"engine size"))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A57FF-22B7-4759-A641-2A46312C75D8}"/>
              </a:ext>
            </a:extLst>
          </p:cNvPr>
          <p:cNvSpPr txBox="1"/>
          <p:nvPr/>
        </p:nvSpPr>
        <p:spPr>
          <a:xfrm>
            <a:off x="3403600" y="6260922"/>
            <a:ext cx="3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(plot displayed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121692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FCDE-734A-41B2-A1E8-7CB095C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85947"/>
          </a:xfrm>
        </p:spPr>
        <p:txBody>
          <a:bodyPr/>
          <a:lstStyle/>
          <a:p>
            <a:r>
              <a:rPr lang="en-US" dirty="0"/>
              <a:t>Labeling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image displaying plot title using R labs function and title= argument">
            <a:extLst>
              <a:ext uri="{FF2B5EF4-FFF2-40B4-BE49-F238E27FC236}">
                <a16:creationId xmlns:a16="http://schemas.microsoft.com/office/drawing/2014/main" id="{5A2A89A2-B423-4A78-B1CB-3080FBB3C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782" y="1417638"/>
            <a:ext cx="7964940" cy="521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E01D5-3A36-414A-9467-BE390290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3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4764-FF92-4E48-8A59-A54F47B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Subtitles and Captions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57F2-5EE6-42BC-810C-5E42A248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subtitle</a:t>
            </a:r>
            <a:r>
              <a:rPr lang="en-US" sz="2800" dirty="0"/>
              <a:t> and </a:t>
            </a:r>
            <a:r>
              <a:rPr lang="en-US" sz="2800" b="1" dirty="0"/>
              <a:t>caption</a:t>
            </a:r>
            <a:r>
              <a:rPr lang="en-US" sz="2800" dirty="0"/>
              <a:t> arguments can be included in the labs() function: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36D3E-D431-4DBF-8C46-42021CB3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2A2E06-B3CB-4C81-B4B4-11B2BF8C65A4}"/>
              </a:ext>
            </a:extLst>
          </p:cNvPr>
          <p:cNvSpPr/>
          <p:nvPr/>
        </p:nvSpPr>
        <p:spPr>
          <a:xfrm>
            <a:off x="1277814" y="2560638"/>
            <a:ext cx="8393723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(color = class)) 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 = FALSE) 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labs(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title = paste(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"Fuel efficiency generally decreases with",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"engine size"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subtitle = paste(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"Two seaters (sports cars) are an exception",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"because of their light weight"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caption = "Data from fueleconomy.gov")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DEF29-27FA-4BCB-ADFD-C7F9BDCE1DFC}"/>
              </a:ext>
            </a:extLst>
          </p:cNvPr>
          <p:cNvSpPr/>
          <p:nvPr/>
        </p:nvSpPr>
        <p:spPr>
          <a:xfrm>
            <a:off x="3904591" y="6477000"/>
            <a:ext cx="2882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(plot displayed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1663917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5E9-2D84-46CC-82D6-00D7C7A0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944562"/>
          </a:xfrm>
        </p:spPr>
        <p:txBody>
          <a:bodyPr/>
          <a:lstStyle/>
          <a:p>
            <a:r>
              <a:rPr lang="en-US" dirty="0"/>
              <a:t>Subtitles and Captions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image displaying plot subtitles and captions using R labs function and subtitle= and caption= arguments">
            <a:extLst>
              <a:ext uri="{FF2B5EF4-FFF2-40B4-BE49-F238E27FC236}">
                <a16:creationId xmlns:a16="http://schemas.microsoft.com/office/drawing/2014/main" id="{3B4F7896-7CFC-461A-923D-A13A45A15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691" y="1462722"/>
            <a:ext cx="8804692" cy="5120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0AE69-430E-4580-A32E-783A6561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8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4764-FF92-4E48-8A59-A54F47B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Axis and Legend Titles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57F2-5EE6-42BC-810C-5E42A248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>
            <a:normAutofit/>
          </a:bodyPr>
          <a:lstStyle/>
          <a:p>
            <a:r>
              <a:rPr lang="en-US" sz="2800" dirty="0"/>
              <a:t>You can also use labs() to replace the axis and legend titles.</a:t>
            </a:r>
          </a:p>
          <a:p>
            <a:r>
              <a:rPr lang="en-US" sz="2800" dirty="0"/>
              <a:t>It’s usually a good idea to replace short variable names with more detailed descriptions, and to include the units: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36D3E-D431-4DBF-8C46-42021CB3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2A2E06-B3CB-4C81-B4B4-11B2BF8C65A4}"/>
              </a:ext>
            </a:extLst>
          </p:cNvPr>
          <p:cNvSpPr/>
          <p:nvPr/>
        </p:nvSpPr>
        <p:spPr>
          <a:xfrm>
            <a:off x="1922583" y="3384859"/>
            <a:ext cx="631873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(mpg,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(color = class)) 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 = FALSE) 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labs(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"Engine displacement (L)",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"Highway fuel economy (mpg)",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"Car type"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DEF29-27FA-4BCB-ADFD-C7F9BDCE1DFC}"/>
              </a:ext>
            </a:extLst>
          </p:cNvPr>
          <p:cNvSpPr/>
          <p:nvPr/>
        </p:nvSpPr>
        <p:spPr>
          <a:xfrm>
            <a:off x="3904591" y="6477000"/>
            <a:ext cx="2882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(plot displayed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398857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4764-FF92-4E48-8A59-A54F47B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Axis and Legend Titles (</a:t>
            </a:r>
            <a:r>
              <a:rPr lang="en-US" dirty="0" err="1"/>
              <a:t>cont</a:t>
            </a:r>
            <a:r>
              <a:rPr lang="en-US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36D3E-D431-4DBF-8C46-42021CB3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28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15754-2E63-421F-BC3A-EBBC51EE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417638"/>
            <a:ext cx="7776381" cy="5303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613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57B-5A7D-4019-9043-543996C5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211733" cy="820384"/>
          </a:xfrm>
        </p:spPr>
        <p:txBody>
          <a:bodyPr/>
          <a:lstStyle/>
          <a:p>
            <a:r>
              <a:rPr lang="en-US" sz="4000" dirty="0"/>
              <a:t>Introduction to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DFB4-8985-4E30-878E-5D8D4DEE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15" y="1196622"/>
            <a:ext cx="9835661" cy="5280378"/>
          </a:xfrm>
        </p:spPr>
        <p:txBody>
          <a:bodyPr>
            <a:noAutofit/>
          </a:bodyPr>
          <a:lstStyle/>
          <a:p>
            <a:r>
              <a:rPr lang="en-US" sz="2800" dirty="0"/>
              <a:t>Exploratory data analysis (EDA) is a process of investigating data that is analogous to detective work</a:t>
            </a:r>
          </a:p>
          <a:p>
            <a:pPr lvl="1"/>
            <a:r>
              <a:rPr lang="en-US" sz="2400" dirty="0">
                <a:hlinkClick r:id="rId2"/>
              </a:rPr>
              <a:t>Oxford Bibliographies: Exploratory Data Analysis</a:t>
            </a:r>
            <a:endParaRPr lang="en-US" sz="2400" dirty="0"/>
          </a:p>
          <a:p>
            <a:pPr lvl="1"/>
            <a:r>
              <a:rPr lang="en-US" sz="2400" dirty="0"/>
              <a:t>Data is systematically investigated from different perspectives until a "story" emerges</a:t>
            </a:r>
          </a:p>
          <a:p>
            <a:r>
              <a:rPr lang="en-US" sz="2800" dirty="0"/>
              <a:t>A working hypothesis is generated</a:t>
            </a:r>
          </a:p>
          <a:p>
            <a:pPr lvl="1"/>
            <a:r>
              <a:rPr lang="en-US" sz="2800" dirty="0"/>
              <a:t>"outliers" (extreme values) and invalid assumptions are identified</a:t>
            </a:r>
          </a:p>
          <a:p>
            <a:r>
              <a:rPr lang="en-US" sz="2800" dirty="0"/>
              <a:t>"Let the data speak for themselves" – use visualizations to construct the story and then communicate it to stakeholders</a:t>
            </a:r>
          </a:p>
          <a:p>
            <a:pPr lvl="1"/>
            <a:r>
              <a:rPr lang="en-US" sz="2400" dirty="0">
                <a:hlinkClick r:id="rId3"/>
              </a:rPr>
              <a:t>Harvard Business Review: How to Tell a Story with Data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94A97-C1BB-486D-87B4-88664489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40DF-0541-48E4-B602-62F21BEB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644F-B147-4294-8C30-359390E0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EDA is an iterative process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800" dirty="0"/>
              <a:t>Generate questions about data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800" dirty="0"/>
              <a:t>Search for answers by </a:t>
            </a:r>
            <a:r>
              <a:rPr lang="en-US" sz="2800" u="sng" dirty="0"/>
              <a:t>visualizing</a:t>
            </a:r>
            <a:r>
              <a:rPr lang="en-US" sz="2800" dirty="0"/>
              <a:t>, </a:t>
            </a:r>
            <a:r>
              <a:rPr lang="en-US" sz="2800" u="sng" dirty="0"/>
              <a:t>transforming</a:t>
            </a:r>
            <a:r>
              <a:rPr lang="en-US" sz="2800" dirty="0"/>
              <a:t>, and </a:t>
            </a:r>
            <a:r>
              <a:rPr lang="en-US" sz="2800" u="sng" dirty="0"/>
              <a:t>modeling</a:t>
            </a:r>
            <a:r>
              <a:rPr lang="en-US" sz="2800" dirty="0"/>
              <a:t> the data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800" dirty="0"/>
              <a:t>Refine the questions and generate new ones</a:t>
            </a:r>
          </a:p>
          <a:p>
            <a:pPr marL="868680" lvl="1" indent="-457200">
              <a:buFont typeface="+mj-lt"/>
              <a:buAutoNum type="arabicPeriod"/>
            </a:pPr>
            <a:endParaRPr lang="en-US" sz="1200" dirty="0"/>
          </a:p>
          <a:p>
            <a:pPr marL="346075" lvl="1"/>
            <a:r>
              <a:rPr lang="en-US" sz="2800" dirty="0"/>
              <a:t>Questions may lead to useful information, but not always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1671A-DDC8-4983-8E39-E3B41BA5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ACC3-5260-4C77-8EB8-237E4F15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52718"/>
            <a:ext cx="8792308" cy="660082"/>
          </a:xfrm>
        </p:spPr>
        <p:txBody>
          <a:bodyPr/>
          <a:lstStyle/>
          <a:p>
            <a:r>
              <a:rPr lang="en-US" dirty="0"/>
              <a:t>EDA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98A3-2E70-4B5D-8E84-C5F99B03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46" y="975360"/>
            <a:ext cx="9800492" cy="562864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Two types of questions will always be useful for making discoveries within your data:</a:t>
            </a:r>
          </a:p>
          <a:p>
            <a:pPr marL="1090613" lvl="1" indent="-515938">
              <a:buFont typeface="+mj-lt"/>
              <a:buAutoNum type="arabicPeriod"/>
            </a:pPr>
            <a:r>
              <a:rPr lang="en-US" sz="3200" dirty="0"/>
              <a:t>What type of variation occurs within my variables?</a:t>
            </a:r>
          </a:p>
          <a:p>
            <a:pPr marL="1090613" lvl="1" indent="-515938">
              <a:buFont typeface="+mj-lt"/>
              <a:buAutoNum type="arabicPeriod"/>
            </a:pPr>
            <a:r>
              <a:rPr lang="en-US" sz="3200" dirty="0"/>
              <a:t>What type of covariation occurs between my variables?</a:t>
            </a:r>
          </a:p>
          <a:p>
            <a:r>
              <a:rPr lang="en-US" sz="3200" dirty="0"/>
              <a:t>Terminology</a:t>
            </a:r>
          </a:p>
          <a:p>
            <a:pPr lvl="1"/>
            <a:r>
              <a:rPr lang="en-US" sz="3200" dirty="0"/>
              <a:t>A </a:t>
            </a:r>
            <a:r>
              <a:rPr lang="en-US" sz="3200" b="1" dirty="0"/>
              <a:t>variable</a:t>
            </a:r>
            <a:r>
              <a:rPr lang="en-US" sz="3200" dirty="0"/>
              <a:t> is a quantity, quality, or property that you can measure</a:t>
            </a:r>
          </a:p>
          <a:p>
            <a:pPr lvl="1"/>
            <a:r>
              <a:rPr lang="en-US" sz="3200" dirty="0"/>
              <a:t>A </a:t>
            </a:r>
            <a:r>
              <a:rPr lang="en-US" sz="3200" b="1" dirty="0"/>
              <a:t>value</a:t>
            </a:r>
            <a:r>
              <a:rPr lang="en-US" sz="3200" dirty="0"/>
              <a:t> is the state of a variable when you measure it</a:t>
            </a:r>
          </a:p>
          <a:p>
            <a:pPr lvl="2"/>
            <a:r>
              <a:rPr lang="en-US" sz="2800" dirty="0"/>
              <a:t>The value of a variable may change from measurement to measurement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EC64C-AC27-4F28-A252-BAF3A5DD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ACC3-5260-4C77-8EB8-237E4F15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52718"/>
            <a:ext cx="8792308" cy="660082"/>
          </a:xfrm>
        </p:spPr>
        <p:txBody>
          <a:bodyPr/>
          <a:lstStyle/>
          <a:p>
            <a:r>
              <a:rPr lang="en-US" dirty="0"/>
              <a:t>EDA Terminology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98A3-2E70-4B5D-8E84-C5F99B03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75360"/>
            <a:ext cx="9823938" cy="562864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An </a:t>
            </a:r>
            <a:r>
              <a:rPr lang="en-US" sz="3200" b="1" dirty="0"/>
              <a:t>observation</a:t>
            </a:r>
            <a:r>
              <a:rPr lang="en-US" sz="3200" dirty="0"/>
              <a:t>, or a case, is a set of measurements made under similar conditions</a:t>
            </a:r>
          </a:p>
          <a:p>
            <a:pPr lvl="1"/>
            <a:r>
              <a:rPr lang="en-US" sz="2800" dirty="0"/>
              <a:t>An observation will contain several values, each associated with a different variable. </a:t>
            </a:r>
          </a:p>
          <a:p>
            <a:r>
              <a:rPr lang="en-US" sz="3200" b="1" dirty="0"/>
              <a:t>Tabular data</a:t>
            </a:r>
            <a:r>
              <a:rPr lang="en-US" sz="3200" dirty="0"/>
              <a:t> is a set of values, each associated with a variable and an observation</a:t>
            </a:r>
          </a:p>
          <a:p>
            <a:pPr lvl="1"/>
            <a:r>
              <a:rPr lang="en-US" sz="2800" dirty="0"/>
              <a:t>In tidy data</a:t>
            </a:r>
            <a:r>
              <a:rPr lang="en-US" sz="2800" baseline="30000" dirty="0"/>
              <a:t>*</a:t>
            </a:r>
            <a:r>
              <a:rPr lang="en-US" sz="2800" dirty="0"/>
              <a:t>:</a:t>
            </a:r>
          </a:p>
          <a:p>
            <a:pPr marL="1291590" lvl="2" indent="-514350">
              <a:buFont typeface="+mj-lt"/>
              <a:buAutoNum type="arabicPeriod"/>
            </a:pPr>
            <a:r>
              <a:rPr lang="en-US" sz="2600" dirty="0"/>
              <a:t>Each variable forms a column. </a:t>
            </a:r>
          </a:p>
          <a:p>
            <a:pPr marL="1291590" lvl="2" indent="-514350">
              <a:buFont typeface="+mj-lt"/>
              <a:buAutoNum type="arabicPeriod"/>
            </a:pPr>
            <a:r>
              <a:rPr lang="en-US" sz="2600" dirty="0"/>
              <a:t>Each observation forms a row. </a:t>
            </a:r>
          </a:p>
          <a:p>
            <a:pPr marL="1291590" lvl="2" indent="-514350">
              <a:buFont typeface="+mj-lt"/>
              <a:buAutoNum type="arabicPeriod"/>
            </a:pPr>
            <a:r>
              <a:rPr lang="en-US" sz="2600" dirty="0"/>
              <a:t>Each type of observational unit forms a table.</a:t>
            </a:r>
          </a:p>
          <a:p>
            <a:pPr lvl="1"/>
            <a:endParaRPr lang="en-US" sz="1200" dirty="0"/>
          </a:p>
          <a:p>
            <a:pPr marL="411480" lvl="1" indent="0">
              <a:buNone/>
            </a:pPr>
            <a:r>
              <a:rPr lang="en-US" dirty="0"/>
              <a:t>* </a:t>
            </a:r>
            <a:r>
              <a:rPr lang="en-US" dirty="0">
                <a:hlinkClick r:id="rId2"/>
              </a:rPr>
              <a:t>Wickham</a:t>
            </a:r>
            <a:r>
              <a:rPr lang="en-US" dirty="0"/>
              <a:t>, Journal of Statistical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EC64C-AC27-4F28-A252-BAF3A5DD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4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986F-1889-4878-8E47-638A1B1C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415" y="162878"/>
            <a:ext cx="8475785" cy="802322"/>
          </a:xfrm>
        </p:spPr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9F4F-E192-4C32-8B45-9A19EB5D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569" y="1178560"/>
            <a:ext cx="9636369" cy="5516562"/>
          </a:xfrm>
        </p:spPr>
        <p:txBody>
          <a:bodyPr>
            <a:normAutofit lnSpcReduction="10000"/>
          </a:bodyPr>
          <a:lstStyle/>
          <a:p>
            <a:r>
              <a:rPr lang="en-US" sz="2800" u="sng" dirty="0"/>
              <a:t>Variance</a:t>
            </a:r>
            <a:r>
              <a:rPr lang="en-US" sz="2800" dirty="0"/>
              <a:t> ("variation" is </a:t>
            </a:r>
            <a:r>
              <a:rPr lang="en-US" sz="2800"/>
              <a:t>used in the </a:t>
            </a:r>
            <a:r>
              <a:rPr lang="en-US" sz="2800" dirty="0"/>
              <a:t>text) is the tendency of the values of a variable to change from measurement to measurement</a:t>
            </a:r>
          </a:p>
          <a:p>
            <a:pPr lvl="1"/>
            <a:r>
              <a:rPr lang="en-US" sz="2400" dirty="0"/>
              <a:t>You can see variation easily in real life; if you measure any continuous variable twice, you will usually get two different results</a:t>
            </a:r>
          </a:p>
          <a:p>
            <a:r>
              <a:rPr lang="en-US" sz="2800" dirty="0"/>
              <a:t>Categorical variables can vary if you measure across different subjects (e.g., the eye colors of different people), or different times (e.g., the energy levels of an electron at different moments)</a:t>
            </a:r>
          </a:p>
          <a:p>
            <a:pPr lvl="1"/>
            <a:r>
              <a:rPr lang="en-US" sz="2400" dirty="0"/>
              <a:t>Every variable has its own pattern of variation, which can reveal interesting information</a:t>
            </a:r>
          </a:p>
          <a:p>
            <a:pPr lvl="1"/>
            <a:r>
              <a:rPr lang="en-US" sz="2400" dirty="0"/>
              <a:t>The best way to understand that pattern is to visualize the distribution of the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92C89-4797-4B88-AAE0-F5A34587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6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C6EB-ADCE-425B-965C-8F7062D1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511"/>
            <a:ext cx="10160000" cy="778307"/>
          </a:xfrm>
        </p:spPr>
        <p:txBody>
          <a:bodyPr/>
          <a:lstStyle/>
          <a:p>
            <a:r>
              <a:rPr lang="en-US" dirty="0"/>
              <a:t>Diamonds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15A73-3ED9-47E5-90E6-0396858E5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945"/>
            <a:ext cx="10160000" cy="5424055"/>
          </a:xfrm>
        </p:spPr>
        <p:txBody>
          <a:bodyPr>
            <a:noAutofit/>
          </a:bodyPr>
          <a:lstStyle/>
          <a:p>
            <a:r>
              <a:rPr lang="en-US" sz="2800" dirty="0"/>
              <a:t>ggplot2 contains a dataset (</a:t>
            </a:r>
            <a:r>
              <a:rPr lang="en-US" sz="2800" dirty="0" err="1"/>
              <a:t>tibble</a:t>
            </a:r>
            <a:r>
              <a:rPr lang="en-US" sz="2800" dirty="0"/>
              <a:t>) named "diamonds"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B2B13-C9B3-4A6F-950E-21674838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F8993-CFDE-4157-8986-9B5A167DD698}"/>
              </a:ext>
            </a:extLst>
          </p:cNvPr>
          <p:cNvSpPr/>
          <p:nvPr/>
        </p:nvSpPr>
        <p:spPr>
          <a:xfrm>
            <a:off x="912659" y="1647455"/>
            <a:ext cx="1015999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Description</a:t>
            </a:r>
          </a:p>
          <a:p>
            <a:r>
              <a:rPr lang="en-US" sz="1400" dirty="0"/>
              <a:t>A dataset containing the prices and other attributes of almost 54,000 diamonds</a:t>
            </a:r>
          </a:p>
          <a:p>
            <a:r>
              <a:rPr lang="en-US" sz="1400" b="1" dirty="0"/>
              <a:t>Format</a:t>
            </a:r>
          </a:p>
          <a:p>
            <a:r>
              <a:rPr lang="en-US" sz="1400" dirty="0"/>
              <a:t>A data frame with 53940 rows and 10 variables:</a:t>
            </a:r>
          </a:p>
          <a:p>
            <a:pPr lvl="1"/>
            <a:r>
              <a:rPr lang="en-US" sz="1400" b="1" dirty="0"/>
              <a:t>price</a:t>
            </a:r>
          </a:p>
          <a:p>
            <a:pPr lvl="1"/>
            <a:r>
              <a:rPr lang="en-US" sz="1400" dirty="0"/>
              <a:t>price in US dollars ($326–$18,823)</a:t>
            </a:r>
          </a:p>
          <a:p>
            <a:pPr lvl="1"/>
            <a:r>
              <a:rPr lang="en-US" sz="1400" b="1" dirty="0"/>
              <a:t>carat</a:t>
            </a:r>
          </a:p>
          <a:p>
            <a:pPr lvl="1"/>
            <a:r>
              <a:rPr lang="en-US" sz="1400" dirty="0"/>
              <a:t>weight of the diamond (0.2–5.01)</a:t>
            </a:r>
          </a:p>
          <a:p>
            <a:pPr lvl="1"/>
            <a:r>
              <a:rPr lang="en-US" sz="1400" b="1" dirty="0"/>
              <a:t>cut</a:t>
            </a:r>
          </a:p>
          <a:p>
            <a:pPr lvl="1"/>
            <a:r>
              <a:rPr lang="en-US" sz="1400" dirty="0"/>
              <a:t>quality of the cut (Fair, Good, Very Good, Premium, Ideal)</a:t>
            </a:r>
          </a:p>
          <a:p>
            <a:pPr lvl="1"/>
            <a:r>
              <a:rPr lang="en-US" sz="1400" b="1" dirty="0"/>
              <a:t>color</a:t>
            </a:r>
          </a:p>
          <a:p>
            <a:pPr lvl="1"/>
            <a:r>
              <a:rPr lang="en-US" sz="1400" dirty="0"/>
              <a:t>diamond </a:t>
            </a:r>
            <a:r>
              <a:rPr lang="en-US" sz="1400" dirty="0" err="1"/>
              <a:t>colour</a:t>
            </a:r>
            <a:r>
              <a:rPr lang="en-US" sz="1400" dirty="0"/>
              <a:t>, from D (best) to J (worst)</a:t>
            </a:r>
          </a:p>
          <a:p>
            <a:pPr lvl="1"/>
            <a:r>
              <a:rPr lang="en-US" sz="1400" b="1" dirty="0"/>
              <a:t>clarity</a:t>
            </a:r>
          </a:p>
          <a:p>
            <a:pPr lvl="1"/>
            <a:r>
              <a:rPr lang="en-US" sz="1400" dirty="0"/>
              <a:t>a measurement of how clear the diamond is (I1 (worst), SI2, SI1, VS2, VS1, VVS2, VVS1, IF (best))</a:t>
            </a:r>
          </a:p>
          <a:p>
            <a:pPr lvl="1"/>
            <a:r>
              <a:rPr lang="en-US" sz="1400" b="1" dirty="0"/>
              <a:t>x</a:t>
            </a:r>
          </a:p>
          <a:p>
            <a:pPr lvl="1"/>
            <a:r>
              <a:rPr lang="en-US" sz="1400" dirty="0"/>
              <a:t>length in mm (0–10.74)</a:t>
            </a:r>
          </a:p>
          <a:p>
            <a:pPr lvl="1"/>
            <a:r>
              <a:rPr lang="en-US" sz="1400" b="1" dirty="0"/>
              <a:t>y</a:t>
            </a:r>
          </a:p>
          <a:p>
            <a:pPr lvl="1"/>
            <a:r>
              <a:rPr lang="en-US" sz="1400" dirty="0"/>
              <a:t>width in mm (0–58.9)</a:t>
            </a:r>
          </a:p>
          <a:p>
            <a:pPr lvl="1"/>
            <a:r>
              <a:rPr lang="en-US" sz="1400" b="1" dirty="0"/>
              <a:t>z</a:t>
            </a:r>
          </a:p>
          <a:p>
            <a:pPr lvl="1"/>
            <a:r>
              <a:rPr lang="en-US" sz="1400" dirty="0"/>
              <a:t>depth in mm (0–31.8)</a:t>
            </a:r>
          </a:p>
          <a:p>
            <a:pPr lvl="1"/>
            <a:r>
              <a:rPr lang="en-US" sz="1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2326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B9BC-1D16-4987-B7BF-ACB8A066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07617"/>
          </a:xfrm>
        </p:spPr>
        <p:txBody>
          <a:bodyPr/>
          <a:lstStyle/>
          <a:p>
            <a:r>
              <a:rPr lang="en-US" dirty="0"/>
              <a:t>Visualizing Distributions: Diamonds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CFF3-FBC6-441B-B5D1-52109BC0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0859"/>
            <a:ext cx="10160000" cy="5267036"/>
          </a:xfrm>
        </p:spPr>
        <p:txBody>
          <a:bodyPr/>
          <a:lstStyle/>
          <a:p>
            <a:pPr marL="461963" indent="0">
              <a:buNone/>
            </a:pPr>
            <a:r>
              <a:rPr lang="en-US" dirty="0"/>
              <a:t>(note: this may take </a:t>
            </a:r>
            <a:r>
              <a:rPr lang="en-US" dirty="0" err="1"/>
              <a:t>awhile</a:t>
            </a:r>
            <a:r>
              <a:rPr lang="en-US" dirty="0"/>
              <a:t> to run)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49A90-CEE0-443A-97FC-085744D3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A042-55E0-4FEE-A3E3-0291800935D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D3F3F-BF17-4C65-90F6-1DB6AEEC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59" y="2570162"/>
            <a:ext cx="508470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5732C5-561D-4530-85C5-C3CF14622159}"/>
              </a:ext>
            </a:extLst>
          </p:cNvPr>
          <p:cNvSpPr/>
          <p:nvPr/>
        </p:nvSpPr>
        <p:spPr>
          <a:xfrm>
            <a:off x="1056010" y="1637252"/>
            <a:ext cx="874377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y=price))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490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101429</TotalTime>
  <Words>2041</Words>
  <Application>Microsoft Office PowerPoint</Application>
  <PresentationFormat>Widescreen</PresentationFormat>
  <Paragraphs>239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</vt:lpstr>
      <vt:lpstr>Courier New</vt:lpstr>
      <vt:lpstr>Adjacency</vt:lpstr>
      <vt:lpstr>COP2073C</vt:lpstr>
      <vt:lpstr>Ch. 5 (R for Data Science)  Exploratory Data Analysis</vt:lpstr>
      <vt:lpstr>Introduction to EDA</vt:lpstr>
      <vt:lpstr>The EDA Process</vt:lpstr>
      <vt:lpstr>EDA Terminology</vt:lpstr>
      <vt:lpstr>EDA Terminology (cont)</vt:lpstr>
      <vt:lpstr>Variance</vt:lpstr>
      <vt:lpstr>Diamonds</vt:lpstr>
      <vt:lpstr>Visualizing Distributions: Diamonds</vt:lpstr>
      <vt:lpstr>Visualizing Distributions: count per cut</vt:lpstr>
      <vt:lpstr>Visualizing Distributions (cont)</vt:lpstr>
      <vt:lpstr>Visualizing Distributions (cont)</vt:lpstr>
      <vt:lpstr>Visualizing Distributions (cont)</vt:lpstr>
      <vt:lpstr>Typical Values</vt:lpstr>
      <vt:lpstr>Unusual Values: Outliers</vt:lpstr>
      <vt:lpstr>Unusual Values (cont)</vt:lpstr>
      <vt:lpstr>Covariance and Boxplots</vt:lpstr>
      <vt:lpstr>Boxplots</vt:lpstr>
      <vt:lpstr>Boxplots (cont)</vt:lpstr>
      <vt:lpstr>Boxplots (cont)</vt:lpstr>
      <vt:lpstr>Ch. 22 (R for Data Science)  Graphics for Communication with ggplot2</vt:lpstr>
      <vt:lpstr>Communicating Data</vt:lpstr>
      <vt:lpstr>Labeling</vt:lpstr>
      <vt:lpstr>Labeling (cont)</vt:lpstr>
      <vt:lpstr>Subtitles and Captions</vt:lpstr>
      <vt:lpstr>Subtitles and Captions (cont)</vt:lpstr>
      <vt:lpstr>Replacing Axis and Legend Titles </vt:lpstr>
      <vt:lpstr>Replacing Axis and Legend Titles (cont)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CGS 1100</dc:title>
  <dc:creator>DS</dc:creator>
  <cp:lastModifiedBy>Singletary, David S.</cp:lastModifiedBy>
  <cp:revision>1154</cp:revision>
  <dcterms:created xsi:type="dcterms:W3CDTF">2013-01-07T15:07:59Z</dcterms:created>
  <dcterms:modified xsi:type="dcterms:W3CDTF">2023-01-02T20:40:52Z</dcterms:modified>
</cp:coreProperties>
</file>