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8"/>
  </p:notesMasterIdLst>
  <p:sldIdLst>
    <p:sldId id="836" r:id="rId2"/>
    <p:sldId id="938" r:id="rId3"/>
    <p:sldId id="837" r:id="rId4"/>
    <p:sldId id="852" r:id="rId5"/>
    <p:sldId id="851" r:id="rId6"/>
    <p:sldId id="847" r:id="rId7"/>
    <p:sldId id="848" r:id="rId8"/>
    <p:sldId id="849" r:id="rId9"/>
    <p:sldId id="850" r:id="rId10"/>
    <p:sldId id="258" r:id="rId11"/>
    <p:sldId id="920" r:id="rId12"/>
    <p:sldId id="498" r:id="rId13"/>
    <p:sldId id="257" r:id="rId14"/>
    <p:sldId id="931" r:id="rId15"/>
    <p:sldId id="499" r:id="rId16"/>
    <p:sldId id="500" r:id="rId17"/>
    <p:sldId id="259" r:id="rId18"/>
    <p:sldId id="260" r:id="rId19"/>
    <p:sldId id="262" r:id="rId20"/>
    <p:sldId id="263" r:id="rId21"/>
    <p:sldId id="265" r:id="rId22"/>
    <p:sldId id="266" r:id="rId23"/>
    <p:sldId id="838" r:id="rId24"/>
    <p:sldId id="841" r:id="rId25"/>
    <p:sldId id="842" r:id="rId26"/>
    <p:sldId id="857" r:id="rId27"/>
    <p:sldId id="922" r:id="rId28"/>
    <p:sldId id="923" r:id="rId29"/>
    <p:sldId id="933" r:id="rId30"/>
    <p:sldId id="911" r:id="rId31"/>
    <p:sldId id="854" r:id="rId32"/>
    <p:sldId id="921" r:id="rId33"/>
    <p:sldId id="860" r:id="rId34"/>
    <p:sldId id="856" r:id="rId35"/>
    <p:sldId id="843" r:id="rId36"/>
    <p:sldId id="925" r:id="rId37"/>
    <p:sldId id="844" r:id="rId38"/>
    <p:sldId id="926" r:id="rId39"/>
    <p:sldId id="939" r:id="rId40"/>
    <p:sldId id="930" r:id="rId41"/>
    <p:sldId id="855" r:id="rId42"/>
    <p:sldId id="861" r:id="rId43"/>
    <p:sldId id="862" r:id="rId44"/>
    <p:sldId id="927" r:id="rId45"/>
    <p:sldId id="863" r:id="rId46"/>
    <p:sldId id="928" r:id="rId47"/>
    <p:sldId id="845" r:id="rId48"/>
    <p:sldId id="846" r:id="rId49"/>
    <p:sldId id="924" r:id="rId50"/>
    <p:sldId id="932" r:id="rId51"/>
    <p:sldId id="907" r:id="rId52"/>
    <p:sldId id="906" r:id="rId53"/>
    <p:sldId id="908" r:id="rId54"/>
    <p:sldId id="267" r:id="rId55"/>
    <p:sldId id="268" r:id="rId56"/>
    <p:sldId id="92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F31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16" autoAdjust="0"/>
  </p:normalViewPr>
  <p:slideViewPr>
    <p:cSldViewPr snapToGrid="0">
      <p:cViewPr varScale="1">
        <p:scale>
          <a:sx n="86" d="100"/>
          <a:sy n="86" d="100"/>
        </p:scale>
        <p:origin x="363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4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604C8F-C0D8-47E8-8F13-9DE1C4D7A31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FCC4B9C-76A0-480D-9F87-E420E82C29BB}">
      <dgm:prSet phldrT="[Text]" custT="1"/>
      <dgm:spPr/>
      <dgm:t>
        <a:bodyPr/>
        <a:lstStyle/>
        <a:p>
          <a:pPr algn="l"/>
          <a:r>
            <a:rPr lang="en-US" sz="2000" dirty="0"/>
            <a:t>Collection</a:t>
          </a:r>
          <a:br>
            <a:rPr lang="en-US" sz="2000" dirty="0"/>
          </a:br>
          <a:r>
            <a:rPr lang="en-US" sz="2800" dirty="0"/>
            <a:t>   </a:t>
          </a:r>
          <a:r>
            <a:rPr lang="en-US" sz="1800" dirty="0"/>
            <a:t>- Cleaning</a:t>
          </a:r>
          <a:br>
            <a:rPr lang="en-US" sz="1800" dirty="0"/>
          </a:br>
          <a:r>
            <a:rPr lang="en-US" sz="1800" dirty="0"/>
            <a:t>    - Filtering</a:t>
          </a:r>
          <a:endParaRPr lang="en-US" sz="2800" dirty="0"/>
        </a:p>
      </dgm:t>
    </dgm:pt>
    <dgm:pt modelId="{B80522B3-B964-46A4-B491-DD5F15610295}" type="parTrans" cxnId="{F2C06CF8-9457-4742-972D-34A3B564690D}">
      <dgm:prSet/>
      <dgm:spPr/>
      <dgm:t>
        <a:bodyPr/>
        <a:lstStyle/>
        <a:p>
          <a:endParaRPr lang="en-US"/>
        </a:p>
      </dgm:t>
    </dgm:pt>
    <dgm:pt modelId="{A87E485A-71CE-45D5-ADC2-204F571BEE6E}" type="sibTrans" cxnId="{F2C06CF8-9457-4742-972D-34A3B564690D}">
      <dgm:prSet/>
      <dgm:spPr/>
      <dgm:t>
        <a:bodyPr/>
        <a:lstStyle/>
        <a:p>
          <a:endParaRPr lang="en-US"/>
        </a:p>
      </dgm:t>
    </dgm:pt>
    <dgm:pt modelId="{397843EC-A326-4471-B10B-A4DD10D16743}">
      <dgm:prSet phldrT="[Text]" custT="1"/>
      <dgm:spPr/>
      <dgm:t>
        <a:bodyPr/>
        <a:lstStyle/>
        <a:p>
          <a:pPr algn="l"/>
          <a:r>
            <a:rPr lang="en-US" sz="2000" dirty="0"/>
            <a:t>Processing</a:t>
          </a:r>
        </a:p>
        <a:p>
          <a:pPr algn="l"/>
          <a:r>
            <a:rPr lang="en-US" sz="1800" dirty="0"/>
            <a:t>    - Manipulation</a:t>
          </a:r>
          <a:br>
            <a:rPr lang="en-US" sz="1800" dirty="0"/>
          </a:br>
          <a:r>
            <a:rPr lang="en-US" sz="1800" dirty="0"/>
            <a:t>    - Transformation</a:t>
          </a:r>
        </a:p>
      </dgm:t>
    </dgm:pt>
    <dgm:pt modelId="{2DC9F90B-FA0E-4135-8D23-B4C2B1BB98EE}" type="parTrans" cxnId="{82A6B1AD-83FD-44C7-BC9E-B802B0BD1245}">
      <dgm:prSet/>
      <dgm:spPr/>
      <dgm:t>
        <a:bodyPr/>
        <a:lstStyle/>
        <a:p>
          <a:endParaRPr lang="en-US"/>
        </a:p>
      </dgm:t>
    </dgm:pt>
    <dgm:pt modelId="{514BABAA-B8C2-4ACE-A428-A6AFBBFB4F68}" type="sibTrans" cxnId="{82A6B1AD-83FD-44C7-BC9E-B802B0BD1245}">
      <dgm:prSet/>
      <dgm:spPr/>
      <dgm:t>
        <a:bodyPr/>
        <a:lstStyle/>
        <a:p>
          <a:endParaRPr lang="en-US"/>
        </a:p>
      </dgm:t>
    </dgm:pt>
    <dgm:pt modelId="{A8E254A6-2F28-4F7F-9016-086D42258EF9}">
      <dgm:prSet phldrT="[Text]" custT="1"/>
      <dgm:spPr/>
      <dgm:t>
        <a:bodyPr/>
        <a:lstStyle/>
        <a:p>
          <a:pPr algn="l"/>
          <a:r>
            <a:rPr lang="en-US" sz="2000" dirty="0"/>
            <a:t>Analysis</a:t>
          </a:r>
          <a:br>
            <a:rPr lang="en-US" sz="2000" dirty="0"/>
          </a:br>
          <a:r>
            <a:rPr lang="en-US" sz="1800" dirty="0"/>
            <a:t>    - Modeling</a:t>
          </a:r>
          <a:br>
            <a:rPr lang="en-US" sz="1800" dirty="0"/>
          </a:br>
          <a:r>
            <a:rPr lang="en-US" sz="1800" dirty="0"/>
            <a:t>    - Visualization</a:t>
          </a:r>
        </a:p>
      </dgm:t>
    </dgm:pt>
    <dgm:pt modelId="{62000D00-3D57-46AF-A610-68CF423034B9}" type="parTrans" cxnId="{6D0AEC22-3EF3-4E0C-907C-8C759C83CBF8}">
      <dgm:prSet/>
      <dgm:spPr/>
      <dgm:t>
        <a:bodyPr/>
        <a:lstStyle/>
        <a:p>
          <a:endParaRPr lang="en-US"/>
        </a:p>
      </dgm:t>
    </dgm:pt>
    <dgm:pt modelId="{15E86C2E-D8FD-4D8D-86DF-9217D4164AB0}" type="sibTrans" cxnId="{6D0AEC22-3EF3-4E0C-907C-8C759C83CBF8}">
      <dgm:prSet/>
      <dgm:spPr/>
      <dgm:t>
        <a:bodyPr/>
        <a:lstStyle/>
        <a:p>
          <a:endParaRPr lang="en-US"/>
        </a:p>
      </dgm:t>
    </dgm:pt>
    <dgm:pt modelId="{8E3579B6-5D44-4EE9-8459-CCFE9B41A33F}">
      <dgm:prSet phldrT="[Text]" custT="1"/>
      <dgm:spPr/>
      <dgm:t>
        <a:bodyPr/>
        <a:lstStyle/>
        <a:p>
          <a:r>
            <a:rPr lang="en-US" sz="2000" dirty="0"/>
            <a:t>Reporting</a:t>
          </a:r>
          <a:endParaRPr lang="en-US" sz="3200" dirty="0"/>
        </a:p>
        <a:p>
          <a:endParaRPr lang="en-US" sz="3200" dirty="0"/>
        </a:p>
      </dgm:t>
    </dgm:pt>
    <dgm:pt modelId="{C0EB95E2-F777-431E-88AE-BCA5AD373DE1}" type="parTrans" cxnId="{ECC28622-4BC0-4873-8E86-CC1E5E9AED43}">
      <dgm:prSet/>
      <dgm:spPr/>
      <dgm:t>
        <a:bodyPr/>
        <a:lstStyle/>
        <a:p>
          <a:endParaRPr lang="en-US"/>
        </a:p>
      </dgm:t>
    </dgm:pt>
    <dgm:pt modelId="{B13881D3-A637-4970-9345-6CAA7A6AD7D7}" type="sibTrans" cxnId="{ECC28622-4BC0-4873-8E86-CC1E5E9AED43}">
      <dgm:prSet/>
      <dgm:spPr/>
      <dgm:t>
        <a:bodyPr/>
        <a:lstStyle/>
        <a:p>
          <a:endParaRPr lang="en-US"/>
        </a:p>
      </dgm:t>
    </dgm:pt>
    <dgm:pt modelId="{7F0A2D79-DFEC-4480-806A-306261FF3FBB}" type="pres">
      <dgm:prSet presAssocID="{E5604C8F-C0D8-47E8-8F13-9DE1C4D7A317}" presName="CompostProcess" presStyleCnt="0">
        <dgm:presLayoutVars>
          <dgm:dir/>
          <dgm:resizeHandles val="exact"/>
        </dgm:presLayoutVars>
      </dgm:prSet>
      <dgm:spPr/>
    </dgm:pt>
    <dgm:pt modelId="{A175DD73-3E59-47AC-B0CE-7B6D7EAE04A9}" type="pres">
      <dgm:prSet presAssocID="{E5604C8F-C0D8-47E8-8F13-9DE1C4D7A317}" presName="arrow" presStyleLbl="bgShp" presStyleIdx="0" presStyleCnt="1"/>
      <dgm:spPr/>
    </dgm:pt>
    <dgm:pt modelId="{75BB62D2-7E6A-42FF-9170-356B974B7949}" type="pres">
      <dgm:prSet presAssocID="{E5604C8F-C0D8-47E8-8F13-9DE1C4D7A317}" presName="linearProcess" presStyleCnt="0"/>
      <dgm:spPr/>
    </dgm:pt>
    <dgm:pt modelId="{9A9C85F8-3AF3-4204-BA8F-370454FCB10E}" type="pres">
      <dgm:prSet presAssocID="{7FCC4B9C-76A0-480D-9F87-E420E82C29BB}" presName="textNode" presStyleLbl="node1" presStyleIdx="0" presStyleCnt="4">
        <dgm:presLayoutVars>
          <dgm:bulletEnabled val="1"/>
        </dgm:presLayoutVars>
      </dgm:prSet>
      <dgm:spPr/>
    </dgm:pt>
    <dgm:pt modelId="{9735C164-F8BD-45E0-ADEE-096A76CA8DF1}" type="pres">
      <dgm:prSet presAssocID="{A87E485A-71CE-45D5-ADC2-204F571BEE6E}" presName="sibTrans" presStyleCnt="0"/>
      <dgm:spPr/>
    </dgm:pt>
    <dgm:pt modelId="{2AF0B585-DD14-4C62-97EB-C05A790B10E3}" type="pres">
      <dgm:prSet presAssocID="{397843EC-A326-4471-B10B-A4DD10D16743}" presName="textNode" presStyleLbl="node1" presStyleIdx="1" presStyleCnt="4" custScaleX="153885" custLinFactNeighborX="-7726">
        <dgm:presLayoutVars>
          <dgm:bulletEnabled val="1"/>
        </dgm:presLayoutVars>
      </dgm:prSet>
      <dgm:spPr/>
    </dgm:pt>
    <dgm:pt modelId="{5C2472B1-CEC7-4AD4-8532-9A4608235E33}" type="pres">
      <dgm:prSet presAssocID="{514BABAA-B8C2-4ACE-A428-A6AFBBFB4F68}" presName="sibTrans" presStyleCnt="0"/>
      <dgm:spPr/>
    </dgm:pt>
    <dgm:pt modelId="{8975AF2F-3F15-4893-9573-58FCB442DB31}" type="pres">
      <dgm:prSet presAssocID="{A8E254A6-2F28-4F7F-9016-086D42258EF9}" presName="textNode" presStyleLbl="node1" presStyleIdx="2" presStyleCnt="4" custScaleX="131498" custLinFactNeighborX="-23070">
        <dgm:presLayoutVars>
          <dgm:bulletEnabled val="1"/>
        </dgm:presLayoutVars>
      </dgm:prSet>
      <dgm:spPr/>
    </dgm:pt>
    <dgm:pt modelId="{B26DEDA4-614C-45CD-8CEB-4A3BABB6845D}" type="pres">
      <dgm:prSet presAssocID="{15E86C2E-D8FD-4D8D-86DF-9217D4164AB0}" presName="sibTrans" presStyleCnt="0"/>
      <dgm:spPr/>
    </dgm:pt>
    <dgm:pt modelId="{048888C4-D3AB-400B-AAF6-59A7514AE746}" type="pres">
      <dgm:prSet presAssocID="{8E3579B6-5D44-4EE9-8459-CCFE9B41A33F}" presName="textNode" presStyleLbl="node1" presStyleIdx="3" presStyleCnt="4" custLinFactNeighborX="-30761">
        <dgm:presLayoutVars>
          <dgm:bulletEnabled val="1"/>
        </dgm:presLayoutVars>
      </dgm:prSet>
      <dgm:spPr/>
    </dgm:pt>
  </dgm:ptLst>
  <dgm:cxnLst>
    <dgm:cxn modelId="{ECC28622-4BC0-4873-8E86-CC1E5E9AED43}" srcId="{E5604C8F-C0D8-47E8-8F13-9DE1C4D7A317}" destId="{8E3579B6-5D44-4EE9-8459-CCFE9B41A33F}" srcOrd="3" destOrd="0" parTransId="{C0EB95E2-F777-431E-88AE-BCA5AD373DE1}" sibTransId="{B13881D3-A637-4970-9345-6CAA7A6AD7D7}"/>
    <dgm:cxn modelId="{6D0AEC22-3EF3-4E0C-907C-8C759C83CBF8}" srcId="{E5604C8F-C0D8-47E8-8F13-9DE1C4D7A317}" destId="{A8E254A6-2F28-4F7F-9016-086D42258EF9}" srcOrd="2" destOrd="0" parTransId="{62000D00-3D57-46AF-A610-68CF423034B9}" sibTransId="{15E86C2E-D8FD-4D8D-86DF-9217D4164AB0}"/>
    <dgm:cxn modelId="{EFC0D35B-0AD1-48F3-9A9D-07C446327741}" type="presOf" srcId="{8E3579B6-5D44-4EE9-8459-CCFE9B41A33F}" destId="{048888C4-D3AB-400B-AAF6-59A7514AE746}" srcOrd="0" destOrd="0" presId="urn:microsoft.com/office/officeart/2005/8/layout/hProcess9"/>
    <dgm:cxn modelId="{EF8FC871-53CC-48BC-BDE5-BF53D0FA72A6}" type="presOf" srcId="{397843EC-A326-4471-B10B-A4DD10D16743}" destId="{2AF0B585-DD14-4C62-97EB-C05A790B10E3}" srcOrd="0" destOrd="0" presId="urn:microsoft.com/office/officeart/2005/8/layout/hProcess9"/>
    <dgm:cxn modelId="{131C0983-6BCB-48B6-8F83-1D827727551C}" type="presOf" srcId="{E5604C8F-C0D8-47E8-8F13-9DE1C4D7A317}" destId="{7F0A2D79-DFEC-4480-806A-306261FF3FBB}" srcOrd="0" destOrd="0" presId="urn:microsoft.com/office/officeart/2005/8/layout/hProcess9"/>
    <dgm:cxn modelId="{55717E8F-7A2F-4ECB-BA9A-2A32D158EBFD}" type="presOf" srcId="{7FCC4B9C-76A0-480D-9F87-E420E82C29BB}" destId="{9A9C85F8-3AF3-4204-BA8F-370454FCB10E}" srcOrd="0" destOrd="0" presId="urn:microsoft.com/office/officeart/2005/8/layout/hProcess9"/>
    <dgm:cxn modelId="{68E8F4A9-F1E8-4160-87B0-CCD2EAC6F80F}" type="presOf" srcId="{A8E254A6-2F28-4F7F-9016-086D42258EF9}" destId="{8975AF2F-3F15-4893-9573-58FCB442DB31}" srcOrd="0" destOrd="0" presId="urn:microsoft.com/office/officeart/2005/8/layout/hProcess9"/>
    <dgm:cxn modelId="{82A6B1AD-83FD-44C7-BC9E-B802B0BD1245}" srcId="{E5604C8F-C0D8-47E8-8F13-9DE1C4D7A317}" destId="{397843EC-A326-4471-B10B-A4DD10D16743}" srcOrd="1" destOrd="0" parTransId="{2DC9F90B-FA0E-4135-8D23-B4C2B1BB98EE}" sibTransId="{514BABAA-B8C2-4ACE-A428-A6AFBBFB4F68}"/>
    <dgm:cxn modelId="{F2C06CF8-9457-4742-972D-34A3B564690D}" srcId="{E5604C8F-C0D8-47E8-8F13-9DE1C4D7A317}" destId="{7FCC4B9C-76A0-480D-9F87-E420E82C29BB}" srcOrd="0" destOrd="0" parTransId="{B80522B3-B964-46A4-B491-DD5F15610295}" sibTransId="{A87E485A-71CE-45D5-ADC2-204F571BEE6E}"/>
    <dgm:cxn modelId="{4BCCEFDC-3887-4381-BD78-E6359644719E}" type="presParOf" srcId="{7F0A2D79-DFEC-4480-806A-306261FF3FBB}" destId="{A175DD73-3E59-47AC-B0CE-7B6D7EAE04A9}" srcOrd="0" destOrd="0" presId="urn:microsoft.com/office/officeart/2005/8/layout/hProcess9"/>
    <dgm:cxn modelId="{78DEF372-A5D8-458D-8867-812E4AC788B8}" type="presParOf" srcId="{7F0A2D79-DFEC-4480-806A-306261FF3FBB}" destId="{75BB62D2-7E6A-42FF-9170-356B974B7949}" srcOrd="1" destOrd="0" presId="urn:microsoft.com/office/officeart/2005/8/layout/hProcess9"/>
    <dgm:cxn modelId="{2A139FF1-E38F-487A-A484-AC55B0E1368A}" type="presParOf" srcId="{75BB62D2-7E6A-42FF-9170-356B974B7949}" destId="{9A9C85F8-3AF3-4204-BA8F-370454FCB10E}" srcOrd="0" destOrd="0" presId="urn:microsoft.com/office/officeart/2005/8/layout/hProcess9"/>
    <dgm:cxn modelId="{BC72225A-608E-4C21-89FD-3F0A2CEA3123}" type="presParOf" srcId="{75BB62D2-7E6A-42FF-9170-356B974B7949}" destId="{9735C164-F8BD-45E0-ADEE-096A76CA8DF1}" srcOrd="1" destOrd="0" presId="urn:microsoft.com/office/officeart/2005/8/layout/hProcess9"/>
    <dgm:cxn modelId="{750F5023-9D86-42D1-9B5C-1DE9F1FD4053}" type="presParOf" srcId="{75BB62D2-7E6A-42FF-9170-356B974B7949}" destId="{2AF0B585-DD14-4C62-97EB-C05A790B10E3}" srcOrd="2" destOrd="0" presId="urn:microsoft.com/office/officeart/2005/8/layout/hProcess9"/>
    <dgm:cxn modelId="{38465510-728D-43DA-BBD1-AC8871FE7CFB}" type="presParOf" srcId="{75BB62D2-7E6A-42FF-9170-356B974B7949}" destId="{5C2472B1-CEC7-4AD4-8532-9A4608235E33}" srcOrd="3" destOrd="0" presId="urn:microsoft.com/office/officeart/2005/8/layout/hProcess9"/>
    <dgm:cxn modelId="{FA22831A-EF7D-4FD7-82D2-F4B2E532273C}" type="presParOf" srcId="{75BB62D2-7E6A-42FF-9170-356B974B7949}" destId="{8975AF2F-3F15-4893-9573-58FCB442DB31}" srcOrd="4" destOrd="0" presId="urn:microsoft.com/office/officeart/2005/8/layout/hProcess9"/>
    <dgm:cxn modelId="{30A869ED-1FC2-45DB-9040-697FA347E0B4}" type="presParOf" srcId="{75BB62D2-7E6A-42FF-9170-356B974B7949}" destId="{B26DEDA4-614C-45CD-8CEB-4A3BABB6845D}" srcOrd="5" destOrd="0" presId="urn:microsoft.com/office/officeart/2005/8/layout/hProcess9"/>
    <dgm:cxn modelId="{30221338-D9DD-421E-A6AF-682ADF0F2C3E}" type="presParOf" srcId="{75BB62D2-7E6A-42FF-9170-356B974B7949}" destId="{048888C4-D3AB-400B-AAF6-59A7514AE74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5DD73-3E59-47AC-B0CE-7B6D7EAE04A9}">
      <dsp:nvSpPr>
        <dsp:cNvPr id="0" name=""/>
        <dsp:cNvSpPr/>
      </dsp:nvSpPr>
      <dsp:spPr>
        <a:xfrm>
          <a:off x="591502" y="0"/>
          <a:ext cx="6703695" cy="385424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C85F8-3AF3-4204-BA8F-370454FCB10E}">
      <dsp:nvSpPr>
        <dsp:cNvPr id="0" name=""/>
        <dsp:cNvSpPr/>
      </dsp:nvSpPr>
      <dsp:spPr>
        <a:xfrm>
          <a:off x="3400" y="1156273"/>
          <a:ext cx="1471824" cy="15416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Collection</a:t>
          </a:r>
          <a:br>
            <a:rPr lang="en-US" sz="2000" kern="1200" dirty="0"/>
          </a:br>
          <a:r>
            <a:rPr lang="en-US" sz="2800" kern="1200" dirty="0"/>
            <a:t>   </a:t>
          </a:r>
          <a:r>
            <a:rPr lang="en-US" sz="1800" kern="1200" dirty="0"/>
            <a:t>- Cleaning</a:t>
          </a:r>
          <a:br>
            <a:rPr lang="en-US" sz="1800" kern="1200" dirty="0"/>
          </a:br>
          <a:r>
            <a:rPr lang="en-US" sz="1800" kern="1200" dirty="0"/>
            <a:t>    - Filtering</a:t>
          </a:r>
          <a:endParaRPr lang="en-US" sz="2800" kern="1200" dirty="0"/>
        </a:p>
      </dsp:txBody>
      <dsp:txXfrm>
        <a:off x="75249" y="1228122"/>
        <a:ext cx="1328126" cy="1397999"/>
      </dsp:txXfrm>
    </dsp:sp>
    <dsp:sp modelId="{2AF0B585-DD14-4C62-97EB-C05A790B10E3}">
      <dsp:nvSpPr>
        <dsp:cNvPr id="0" name=""/>
        <dsp:cNvSpPr/>
      </dsp:nvSpPr>
      <dsp:spPr>
        <a:xfrm>
          <a:off x="1701577" y="1156273"/>
          <a:ext cx="2264917" cy="15416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   - Manipulation</a:t>
          </a:r>
          <a:br>
            <a:rPr lang="en-US" sz="1800" kern="1200" dirty="0"/>
          </a:br>
          <a:r>
            <a:rPr lang="en-US" sz="1800" kern="1200" dirty="0"/>
            <a:t>    - Transformation</a:t>
          </a:r>
        </a:p>
      </dsp:txBody>
      <dsp:txXfrm>
        <a:off x="1776836" y="1231532"/>
        <a:ext cx="2114399" cy="1391179"/>
      </dsp:txXfrm>
    </dsp:sp>
    <dsp:sp modelId="{8975AF2F-3F15-4893-9573-58FCB442DB31}">
      <dsp:nvSpPr>
        <dsp:cNvPr id="0" name=""/>
        <dsp:cNvSpPr/>
      </dsp:nvSpPr>
      <dsp:spPr>
        <a:xfrm>
          <a:off x="4174159" y="1156273"/>
          <a:ext cx="1935419" cy="15416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Analysis</a:t>
          </a:r>
          <a:br>
            <a:rPr lang="en-US" sz="2000" kern="1200" dirty="0"/>
          </a:br>
          <a:r>
            <a:rPr lang="en-US" sz="1800" kern="1200" dirty="0"/>
            <a:t>    - Modeling</a:t>
          </a:r>
          <a:br>
            <a:rPr lang="en-US" sz="1800" kern="1200" dirty="0"/>
          </a:br>
          <a:r>
            <a:rPr lang="en-US" sz="1800" kern="1200" dirty="0"/>
            <a:t>    - Visualization</a:t>
          </a:r>
        </a:p>
      </dsp:txBody>
      <dsp:txXfrm>
        <a:off x="4249418" y="1231532"/>
        <a:ext cx="1784901" cy="1391179"/>
      </dsp:txXfrm>
    </dsp:sp>
    <dsp:sp modelId="{048888C4-D3AB-400B-AAF6-59A7514AE746}">
      <dsp:nvSpPr>
        <dsp:cNvPr id="0" name=""/>
        <dsp:cNvSpPr/>
      </dsp:nvSpPr>
      <dsp:spPr>
        <a:xfrm>
          <a:off x="6336016" y="1156273"/>
          <a:ext cx="1471824" cy="15416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Reporting</a:t>
          </a:r>
          <a:endParaRPr lang="en-US" sz="3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6407865" y="1228122"/>
        <a:ext cx="1328126" cy="1397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7B5DA-8E33-465E-AA6E-3D89F39FC24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368CE-9686-4CE8-AAAE-0CBDFEF6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368CE-9686-4CE8-AAAE-0CBDFEF691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4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830" y="12954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891" y="4267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46038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3235577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3398137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70BB8-A2FD-45A6-92E9-1D2B14D6EA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543218" y="6573720"/>
            <a:ext cx="493776" cy="274320"/>
          </a:xfrm>
          <a:prstGeom prst="rect">
            <a:avLst/>
          </a:prstGeom>
        </p:spPr>
      </p:pic>
      <p:sp>
        <p:nvSpPr>
          <p:cNvPr id="12" name="AutoShape 4" descr="Image result for r logo">
            <a:extLst>
              <a:ext uri="{FF2B5EF4-FFF2-40B4-BE49-F238E27FC236}">
                <a16:creationId xmlns:a16="http://schemas.microsoft.com/office/drawing/2014/main" id="{616052AF-7EE4-4AF6-A119-19022F5C873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B11F43-5373-4B48-A7D4-B3517A26573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500374" y="91758"/>
            <a:ext cx="601451" cy="5703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enkun.me/2014/01/28/difference-between-assignment-operators-in-r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doc/manuals/r-release/R-intro.html#R-commands_003b-case-sensitivity-et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tat.ethz.ch/R-manual/R-devel/library/base/html/Constants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cran.r-project.org/web/packages/available_packages_by_name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863090"/>
            <a:ext cx="7537786" cy="777240"/>
          </a:xfrm>
        </p:spPr>
        <p:txBody>
          <a:bodyPr/>
          <a:lstStyle/>
          <a:p>
            <a:r>
              <a:rPr lang="en-US" sz="4000" dirty="0"/>
              <a:t>COP2073C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31656"/>
            <a:ext cx="7354103" cy="163143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Introduction to Statistical Programming with 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EC58993-4E6F-43EA-80F3-4EE4AB95C757}"/>
              </a:ext>
            </a:extLst>
          </p:cNvPr>
          <p:cNvSpPr txBox="1">
            <a:spLocks/>
          </p:cNvSpPr>
          <p:nvPr/>
        </p:nvSpPr>
        <p:spPr>
          <a:xfrm>
            <a:off x="381000" y="3867577"/>
            <a:ext cx="7696200" cy="25103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tx1"/>
                </a:solidFill>
              </a:rPr>
              <a:t>Module 1</a:t>
            </a:r>
          </a:p>
          <a:p>
            <a:r>
              <a:rPr lang="en-US" sz="2800" dirty="0">
                <a:solidFill>
                  <a:schemeClr val="tx1"/>
                </a:solidFill>
              </a:rPr>
              <a:t>Overview of Statistical Programming Concepts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Introduction to the R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48015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06" y="70326"/>
            <a:ext cx="8229600" cy="857884"/>
          </a:xfrm>
        </p:spPr>
        <p:txBody>
          <a:bodyPr/>
          <a:lstStyle/>
          <a:p>
            <a:r>
              <a:rPr lang="en-US" dirty="0"/>
              <a:t>Why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3" y="1076322"/>
            <a:ext cx="7636213" cy="5039869"/>
          </a:xfrm>
        </p:spPr>
        <p:txBody>
          <a:bodyPr>
            <a:noAutofit/>
          </a:bodyPr>
          <a:lstStyle/>
          <a:p>
            <a:r>
              <a:rPr lang="en-US" sz="2400" dirty="0"/>
              <a:t>Sophisticated statistical programming language</a:t>
            </a:r>
          </a:p>
          <a:p>
            <a:r>
              <a:rPr lang="en-US" sz="2400" dirty="0"/>
              <a:t>"Tailored" for data science</a:t>
            </a:r>
          </a:p>
          <a:p>
            <a:r>
              <a:rPr lang="en-US" sz="2400" dirty="0"/>
              <a:t>Free, open source</a:t>
            </a:r>
          </a:p>
          <a:p>
            <a:r>
              <a:rPr lang="en-US" sz="2400" dirty="0"/>
              <a:t>Runs on any operating system</a:t>
            </a:r>
          </a:p>
          <a:p>
            <a:r>
              <a:rPr lang="en-US" sz="2400" dirty="0"/>
              <a:t>Produces high quality graphics</a:t>
            </a:r>
          </a:p>
          <a:p>
            <a:r>
              <a:rPr lang="en-US" sz="2400" dirty="0"/>
              <a:t>Diverse community</a:t>
            </a:r>
          </a:p>
          <a:p>
            <a:pPr lvl="1"/>
            <a:r>
              <a:rPr lang="en-US" dirty="0"/>
              <a:t>https://twitter.com/search?q=%23rstats</a:t>
            </a:r>
          </a:p>
          <a:p>
            <a:pPr lvl="1"/>
            <a:r>
              <a:rPr lang="en-US" dirty="0"/>
              <a:t>https://meetup.com/topics/r-programming-language</a:t>
            </a:r>
          </a:p>
          <a:p>
            <a:pPr lvl="1"/>
            <a:r>
              <a:rPr lang="en-US" dirty="0"/>
              <a:t>https://rweekly.org</a:t>
            </a:r>
          </a:p>
          <a:p>
            <a:pPr lvl="1"/>
            <a:r>
              <a:rPr lang="en-US" dirty="0"/>
              <a:t>http://r-ladies.org</a:t>
            </a:r>
          </a:p>
          <a:p>
            <a:r>
              <a:rPr lang="en-US" dirty="0"/>
              <a:t>Huge inventory of packages for modelling, machine learning, visualization, data manipulation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F5D97-A0E2-4FA5-9934-68569BF0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7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06" y="70326"/>
            <a:ext cx="8229600" cy="857884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u="sng" dirty="0"/>
              <a:t>NOT</a:t>
            </a:r>
            <a:r>
              <a:rPr lang="en-US" dirty="0"/>
              <a:t>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3" y="1076322"/>
            <a:ext cx="7636213" cy="5039869"/>
          </a:xfrm>
        </p:spPr>
        <p:txBody>
          <a:bodyPr>
            <a:noAutofit/>
          </a:bodyPr>
          <a:lstStyle/>
          <a:p>
            <a:r>
              <a:rPr lang="en-US" sz="2400" dirty="0"/>
              <a:t>Lack of elegant or well-maintained code base</a:t>
            </a:r>
          </a:p>
          <a:p>
            <a:r>
              <a:rPr lang="en-US" sz="2400" dirty="0"/>
              <a:t>Result-focused, not process-focused</a:t>
            </a:r>
          </a:p>
          <a:p>
            <a:r>
              <a:rPr lang="en-US" sz="2400" dirty="0"/>
              <a:t>Many R programmers do not reliably incorporate established software engineering practices (e.g. code control, automated testing)</a:t>
            </a:r>
          </a:p>
          <a:p>
            <a:r>
              <a:rPr lang="en-US" sz="2400" dirty="0"/>
              <a:t>Some R functions are obscure and some are inconsistent or unreliable</a:t>
            </a:r>
          </a:p>
          <a:p>
            <a:r>
              <a:rPr lang="en-US" sz="2400" dirty="0"/>
              <a:t>Contributed packages are inconsistent</a:t>
            </a:r>
          </a:p>
          <a:p>
            <a:r>
              <a:rPr lang="en-US" sz="2400" dirty="0"/>
              <a:t>Poor performance (particularly for poorly written code) and </a:t>
            </a:r>
            <a:r>
              <a:rPr lang="en-US" sz="2400"/>
              <a:t>high memory usage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F5D97-A0E2-4FA5-9934-68569BF0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4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EDC34F-C1F7-4796-B217-40E8F87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53" y="1219200"/>
            <a:ext cx="7715250" cy="5211097"/>
          </a:xfrm>
        </p:spPr>
        <p:txBody>
          <a:bodyPr>
            <a:normAutofit/>
          </a:bodyPr>
          <a:lstStyle/>
          <a:p>
            <a:r>
              <a:rPr lang="en-US" sz="2100" dirty="0"/>
              <a:t>The data lifecycle represents stages of data as it progresses through collection and extraction of useful information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2A3F7E-DDE3-4A47-8617-0B93813C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53" y="344752"/>
            <a:ext cx="7886700" cy="598223"/>
          </a:xfrm>
        </p:spPr>
        <p:txBody>
          <a:bodyPr/>
          <a:lstStyle/>
          <a:p>
            <a:r>
              <a:rPr lang="en-US" dirty="0"/>
              <a:t>R and the Data Lifecycle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54E183F-4579-4786-8315-9AB65F9D5E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2527436"/>
              </p:ext>
            </p:extLst>
          </p:nvPr>
        </p:nvGraphicFramePr>
        <p:xfrm>
          <a:off x="420052" y="2467898"/>
          <a:ext cx="7886700" cy="3854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5559-07DB-4A30-878B-8B1A1A82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23" y="265471"/>
            <a:ext cx="7886700" cy="1439345"/>
          </a:xfrm>
        </p:spPr>
        <p:txBody>
          <a:bodyPr/>
          <a:lstStyle/>
          <a:p>
            <a:r>
              <a:rPr lang="en-US" dirty="0"/>
              <a:t>Components of the Data Lifecycle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7D4F4-4B11-4A8C-8DED-E611A588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323" y="1907327"/>
            <a:ext cx="7995285" cy="4542633"/>
          </a:xfrm>
        </p:spPr>
        <p:txBody>
          <a:bodyPr>
            <a:normAutofit/>
          </a:bodyPr>
          <a:lstStyle/>
          <a:p>
            <a:r>
              <a:rPr lang="en-US" sz="1800" dirty="0"/>
              <a:t>The R language ("</a:t>
            </a:r>
            <a:r>
              <a:rPr lang="en-US" sz="1800" dirty="0" err="1"/>
              <a:t>BaseR</a:t>
            </a:r>
            <a:r>
              <a:rPr lang="en-US" sz="1800" dirty="0"/>
              <a:t>") and R community-contributed libraries make R an ideal candidate for implementing components of the data lifecycle</a:t>
            </a:r>
          </a:p>
          <a:p>
            <a:endParaRPr lang="en-US" sz="1200" dirty="0"/>
          </a:p>
          <a:p>
            <a:r>
              <a:rPr lang="en-US" sz="2100" b="1" u="sng" dirty="0"/>
              <a:t>Data Collection</a:t>
            </a:r>
          </a:p>
          <a:p>
            <a:pPr lvl="1"/>
            <a:r>
              <a:rPr lang="en-US" sz="1800" dirty="0"/>
              <a:t>R can access remote data sources, both structured and unstructured, and efficiently collect and clean it for processing</a:t>
            </a:r>
          </a:p>
          <a:p>
            <a:pPr lvl="1"/>
            <a:r>
              <a:rPr lang="en-US" sz="1800" dirty="0"/>
              <a:t>Cleaning tasks include fixing malformed data, removing empty entries</a:t>
            </a:r>
          </a:p>
          <a:p>
            <a:pPr lvl="1"/>
            <a:r>
              <a:rPr lang="en-US" sz="1800" dirty="0" err="1"/>
              <a:t>BaseR</a:t>
            </a:r>
            <a:r>
              <a:rPr lang="en-US" sz="1800" dirty="0"/>
              <a:t> can handle many of these functions, but other packages offer enhanced behavior: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7FB702-599F-416A-BE87-594E1F58FC64}"/>
              </a:ext>
            </a:extLst>
          </p:cNvPr>
          <p:cNvSpPr txBox="1">
            <a:spLocks/>
          </p:cNvSpPr>
          <p:nvPr/>
        </p:nvSpPr>
        <p:spPr>
          <a:xfrm>
            <a:off x="854392" y="4977575"/>
            <a:ext cx="6202311" cy="1541212"/>
          </a:xfrm>
          <a:prstGeom prst="rect">
            <a:avLst/>
          </a:prstGeom>
        </p:spPr>
        <p:txBody>
          <a:bodyPr vert="horz" lIns="68580" tIns="34290" rIns="68580" bIns="3429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800" b="1" dirty="0" err="1"/>
              <a:t>readxl</a:t>
            </a:r>
            <a:endParaRPr lang="en-US" sz="2800" b="1" dirty="0"/>
          </a:p>
          <a:p>
            <a:pPr lvl="2"/>
            <a:r>
              <a:rPr lang="en-US" sz="2800" b="1" dirty="0" err="1"/>
              <a:t>readr</a:t>
            </a:r>
            <a:endParaRPr lang="en-US" sz="2800" b="1" dirty="0"/>
          </a:p>
          <a:p>
            <a:pPr lvl="2"/>
            <a:r>
              <a:rPr lang="en-US" sz="2800" b="1" dirty="0"/>
              <a:t>vroom</a:t>
            </a:r>
          </a:p>
          <a:p>
            <a:pPr lvl="2"/>
            <a:r>
              <a:rPr lang="en-US" sz="2800" b="1" dirty="0" err="1"/>
              <a:t>rio</a:t>
            </a:r>
            <a:endParaRPr lang="en-US" sz="2800" b="1" dirty="0"/>
          </a:p>
          <a:p>
            <a:pPr lvl="2"/>
            <a:r>
              <a:rPr lang="en-US" sz="2800" b="1" dirty="0" err="1"/>
              <a:t>tidyxl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234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5559-07DB-4A30-878B-8B1A1A82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" y="265471"/>
            <a:ext cx="7886700" cy="1466625"/>
          </a:xfrm>
        </p:spPr>
        <p:txBody>
          <a:bodyPr/>
          <a:lstStyle/>
          <a:p>
            <a:r>
              <a:rPr lang="en-US" dirty="0"/>
              <a:t>Components of the Data Lifecycle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7D4F4-4B11-4A8C-8DED-E611A588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57" y="2278010"/>
            <a:ext cx="8083868" cy="3818467"/>
          </a:xfrm>
        </p:spPr>
        <p:txBody>
          <a:bodyPr/>
          <a:lstStyle/>
          <a:p>
            <a:r>
              <a:rPr lang="en-US" sz="2100" b="1" u="sng" dirty="0"/>
              <a:t>Data Processing</a:t>
            </a:r>
          </a:p>
          <a:p>
            <a:pPr lvl="1"/>
            <a:r>
              <a:rPr lang="en-US" sz="2100" dirty="0"/>
              <a:t>Data processing includes manipulating and transforming data</a:t>
            </a:r>
          </a:p>
          <a:p>
            <a:pPr lvl="2"/>
            <a:r>
              <a:rPr lang="en-US" dirty="0"/>
              <a:t>Manipulation tasks include sorting, formatting</a:t>
            </a:r>
          </a:p>
          <a:p>
            <a:pPr lvl="2"/>
            <a:r>
              <a:rPr lang="en-US" dirty="0"/>
              <a:t>Transformation tasks include enhancing (e.g. add timestamps), converting from one format to another (e.g. Excel table to XML)</a:t>
            </a:r>
          </a:p>
          <a:p>
            <a:pPr lvl="1"/>
            <a:r>
              <a:rPr lang="en-US" sz="2100" dirty="0"/>
              <a:t>Some processing packages also serve as analysis tools</a:t>
            </a:r>
          </a:p>
          <a:p>
            <a:pPr lvl="1"/>
            <a:r>
              <a:rPr lang="en-US" sz="2100" dirty="0"/>
              <a:t>Some packages designed for this purpose: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5E2C2-935B-430C-A07C-5A88D6EA9279}"/>
              </a:ext>
            </a:extLst>
          </p:cNvPr>
          <p:cNvSpPr txBox="1">
            <a:spLocks/>
          </p:cNvSpPr>
          <p:nvPr/>
        </p:nvSpPr>
        <p:spPr>
          <a:xfrm>
            <a:off x="483933" y="4976318"/>
            <a:ext cx="7205133" cy="844550"/>
          </a:xfrm>
          <a:prstGeom prst="rect">
            <a:avLst/>
          </a:prstGeom>
        </p:spPr>
        <p:txBody>
          <a:bodyPr vert="horz" lIns="68580" tIns="34290" rIns="68580" bIns="34290" numCol="2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400" b="1" dirty="0" err="1"/>
              <a:t>dplyr</a:t>
            </a:r>
            <a:endParaRPr lang="en-US" sz="2400" b="1" dirty="0"/>
          </a:p>
          <a:p>
            <a:pPr lvl="2"/>
            <a:r>
              <a:rPr lang="en-US" sz="2400" b="1" dirty="0" err="1"/>
              <a:t>tidyr</a:t>
            </a:r>
            <a:endParaRPr lang="en-US" sz="2400" b="1" dirty="0"/>
          </a:p>
          <a:p>
            <a:pPr lvl="2"/>
            <a:r>
              <a:rPr lang="en-US" sz="2400" b="1" dirty="0" err="1"/>
              <a:t>data.table</a:t>
            </a:r>
            <a:endParaRPr lang="en-US" sz="2400" b="1" dirty="0"/>
          </a:p>
          <a:p>
            <a:pPr lvl="2"/>
            <a:r>
              <a:rPr lang="en-US" sz="2400" b="1" dirty="0" err="1"/>
              <a:t>lubridate</a:t>
            </a:r>
            <a:endParaRPr lang="en-US" sz="2400" b="1" dirty="0"/>
          </a:p>
          <a:p>
            <a:pPr lvl="2"/>
            <a:r>
              <a:rPr lang="en-US" sz="2400" b="1" dirty="0"/>
              <a:t>XML</a:t>
            </a:r>
          </a:p>
          <a:p>
            <a:pPr lvl="2"/>
            <a:r>
              <a:rPr lang="en-US" sz="2400" b="1" dirty="0" err="1"/>
              <a:t>rjson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7353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5559-07DB-4A30-878B-8B1A1A82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" y="363795"/>
            <a:ext cx="7886700" cy="1368302"/>
          </a:xfrm>
        </p:spPr>
        <p:txBody>
          <a:bodyPr/>
          <a:lstStyle/>
          <a:p>
            <a:r>
              <a:rPr lang="en-US" dirty="0"/>
              <a:t>Components of the Data Lifecycle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7D4F4-4B11-4A8C-8DED-E611A588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57" y="2553316"/>
            <a:ext cx="8083868" cy="3818467"/>
          </a:xfrm>
        </p:spPr>
        <p:txBody>
          <a:bodyPr/>
          <a:lstStyle/>
          <a:p>
            <a:r>
              <a:rPr lang="en-US" sz="2100" b="1" u="sng" dirty="0"/>
              <a:t>Data Analysis</a:t>
            </a:r>
          </a:p>
          <a:p>
            <a:r>
              <a:rPr lang="en-US" sz="2100" dirty="0"/>
              <a:t>Packages are provided by the R community for performing data analysis</a:t>
            </a:r>
          </a:p>
          <a:p>
            <a:pPr lvl="1"/>
            <a:r>
              <a:rPr lang="en-US" sz="1950" dirty="0"/>
              <a:t>Modeling</a:t>
            </a:r>
          </a:p>
          <a:p>
            <a:pPr lvl="1"/>
            <a:r>
              <a:rPr lang="en-US" sz="1950" dirty="0"/>
              <a:t>Visualization</a:t>
            </a:r>
          </a:p>
          <a:p>
            <a:pPr lvl="1"/>
            <a:r>
              <a:rPr lang="en-US" sz="2100" dirty="0"/>
              <a:t>Some of these are used for data processing and reporting as well</a:t>
            </a:r>
          </a:p>
          <a:p>
            <a:pPr lvl="1"/>
            <a:r>
              <a:rPr lang="en-US" sz="2100" dirty="0"/>
              <a:t>Some packages designed for this purpose: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C3A0C3-A56A-4A6D-A5F9-979A6727E1AC}"/>
              </a:ext>
            </a:extLst>
          </p:cNvPr>
          <p:cNvSpPr txBox="1">
            <a:spLocks/>
          </p:cNvSpPr>
          <p:nvPr/>
        </p:nvSpPr>
        <p:spPr>
          <a:xfrm>
            <a:off x="544452" y="5310107"/>
            <a:ext cx="7205133" cy="844550"/>
          </a:xfrm>
          <a:prstGeom prst="rect">
            <a:avLst/>
          </a:prstGeom>
        </p:spPr>
        <p:txBody>
          <a:bodyPr vert="horz" lIns="68580" tIns="34290" rIns="68580" bIns="34290" numCol="2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400" b="1" dirty="0" err="1"/>
              <a:t>modelr</a:t>
            </a:r>
            <a:endParaRPr lang="en-US" sz="2400" b="1" dirty="0"/>
          </a:p>
          <a:p>
            <a:pPr lvl="2"/>
            <a:r>
              <a:rPr lang="en-US" sz="2400" b="1" dirty="0" err="1"/>
              <a:t>tidyverse</a:t>
            </a:r>
            <a:endParaRPr lang="en-US" sz="2400" b="1" dirty="0"/>
          </a:p>
          <a:p>
            <a:pPr lvl="2"/>
            <a:r>
              <a:rPr lang="en-US" sz="2400" b="1" dirty="0"/>
              <a:t>ggplot2</a:t>
            </a:r>
          </a:p>
          <a:p>
            <a:pPr lvl="2"/>
            <a:r>
              <a:rPr lang="en-US" sz="2400" b="1" dirty="0" err="1"/>
              <a:t>bayess</a:t>
            </a:r>
            <a:endParaRPr lang="en-US" sz="2400" b="1" dirty="0"/>
          </a:p>
          <a:p>
            <a:pPr lvl="2"/>
            <a:r>
              <a:rPr lang="en-US" sz="2400" b="1" dirty="0" err="1"/>
              <a:t>RSentiment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9441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5559-07DB-4A30-878B-8B1A1A82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" y="285135"/>
            <a:ext cx="7886700" cy="1446961"/>
          </a:xfrm>
        </p:spPr>
        <p:txBody>
          <a:bodyPr/>
          <a:lstStyle/>
          <a:p>
            <a:r>
              <a:rPr lang="en-US" dirty="0"/>
              <a:t>Components of the Data Lifecycle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7D4F4-4B11-4A8C-8DED-E611A588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57" y="2327171"/>
            <a:ext cx="8083868" cy="3818467"/>
          </a:xfrm>
        </p:spPr>
        <p:txBody>
          <a:bodyPr/>
          <a:lstStyle/>
          <a:p>
            <a:r>
              <a:rPr lang="en-US" sz="2100" b="1" u="sng" dirty="0"/>
              <a:t>Reporting</a:t>
            </a:r>
          </a:p>
          <a:p>
            <a:r>
              <a:rPr lang="en-US" sz="2100" dirty="0"/>
              <a:t>Reporting includes publishing visuals, tables, and analysis results, frequently as components of a dashboard or web page</a:t>
            </a:r>
          </a:p>
          <a:p>
            <a:pPr lvl="1"/>
            <a:r>
              <a:rPr lang="en-US" sz="2100" dirty="0"/>
              <a:t>Some reporting tools are also used for data analysis</a:t>
            </a:r>
          </a:p>
          <a:p>
            <a:pPr lvl="1"/>
            <a:r>
              <a:rPr lang="en-US" sz="2100" dirty="0"/>
              <a:t>Some packages designed for reporting: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C3A0C3-A56A-4A6D-A5F9-979A6727E1AC}"/>
              </a:ext>
            </a:extLst>
          </p:cNvPr>
          <p:cNvSpPr txBox="1">
            <a:spLocks/>
          </p:cNvSpPr>
          <p:nvPr/>
        </p:nvSpPr>
        <p:spPr>
          <a:xfrm>
            <a:off x="529703" y="4597266"/>
            <a:ext cx="7205133" cy="844550"/>
          </a:xfrm>
          <a:prstGeom prst="rect">
            <a:avLst/>
          </a:prstGeom>
        </p:spPr>
        <p:txBody>
          <a:bodyPr vert="horz" lIns="68580" tIns="34290" rIns="68580" bIns="3429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400" b="1" dirty="0"/>
              <a:t>ggplot2</a:t>
            </a:r>
          </a:p>
          <a:p>
            <a:pPr lvl="2"/>
            <a:r>
              <a:rPr lang="en-US" sz="2400" b="1" dirty="0"/>
              <a:t>shiny</a:t>
            </a:r>
          </a:p>
          <a:p>
            <a:pPr lvl="2"/>
            <a:r>
              <a:rPr lang="en-US" sz="2400" b="1" dirty="0" err="1"/>
              <a:t>flexdashboard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05777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 Project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02749" cy="2533851"/>
          </a:xfrm>
        </p:spPr>
        <p:txBody>
          <a:bodyPr>
            <a:normAutofit/>
          </a:bodyPr>
          <a:lstStyle/>
          <a:p>
            <a:r>
              <a:rPr lang="en-US" dirty="0"/>
              <a:t>Download program versions for any OS at</a:t>
            </a:r>
          </a:p>
          <a:p>
            <a:pPr marL="914400" indent="0"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www.r-project.org</a:t>
            </a:r>
            <a:endParaRPr lang="en-US" dirty="0"/>
          </a:p>
          <a:p>
            <a:r>
              <a:rPr lang="en-US" dirty="0"/>
              <a:t>Website contains: 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Help</a:t>
            </a:r>
          </a:p>
          <a:p>
            <a:pPr lvl="1"/>
            <a:r>
              <a:rPr lang="en-US" dirty="0"/>
              <a:t>Additional packages of analytical routines</a:t>
            </a:r>
          </a:p>
        </p:txBody>
      </p:sp>
      <p:pic>
        <p:nvPicPr>
          <p:cNvPr id="4" name="Picture 3" descr="164303 F01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09" y="4299578"/>
            <a:ext cx="1180706" cy="1591074"/>
          </a:xfrm>
          <a:prstGeom prst="rect">
            <a:avLst/>
          </a:prstGeom>
        </p:spPr>
      </p:pic>
      <p:pic>
        <p:nvPicPr>
          <p:cNvPr id="5" name="Picture 4" descr="164303 F01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34" y="4513021"/>
            <a:ext cx="5603045" cy="1164188"/>
          </a:xfrm>
          <a:prstGeom prst="rect">
            <a:avLst/>
          </a:prstGeom>
        </p:spPr>
      </p:pic>
      <p:pic>
        <p:nvPicPr>
          <p:cNvPr id="6" name="Picture 5" descr="164303 F01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63" y="4430271"/>
            <a:ext cx="1152396" cy="13296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D0B1B-1592-47E7-B38F-759711E5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8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024"/>
            <a:ext cx="7620000" cy="1143000"/>
          </a:xfrm>
        </p:spPr>
        <p:txBody>
          <a:bodyPr/>
          <a:lstStyle/>
          <a:p>
            <a:r>
              <a:rPr lang="en-US" dirty="0"/>
              <a:t>Installing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408"/>
            <a:ext cx="7502973" cy="3289737"/>
          </a:xfrm>
        </p:spPr>
        <p:txBody>
          <a:bodyPr/>
          <a:lstStyle/>
          <a:p>
            <a:r>
              <a:rPr lang="en-US" dirty="0"/>
              <a:t>Visit R Project website at </a:t>
            </a:r>
            <a:r>
              <a:rPr lang="en-US" dirty="0">
                <a:hlinkClick r:id="rId2"/>
              </a:rPr>
              <a:t>www.r-project.org</a:t>
            </a:r>
            <a:r>
              <a:rPr lang="en-US" dirty="0"/>
              <a:t>.</a:t>
            </a:r>
          </a:p>
          <a:p>
            <a:r>
              <a:rPr lang="en-US" dirty="0"/>
              <a:t>Click the </a:t>
            </a:r>
            <a:r>
              <a:rPr lang="en-US" u="sng" dirty="0"/>
              <a:t>download R</a:t>
            </a:r>
            <a:r>
              <a:rPr lang="en-US" dirty="0"/>
              <a:t> link and select the appropriate CRAN (Comprehensive R Archive Network) mirror site</a:t>
            </a:r>
          </a:p>
          <a:p>
            <a:r>
              <a:rPr lang="en-US" dirty="0"/>
              <a:t>Choose your Operating System and click the link.</a:t>
            </a:r>
          </a:p>
          <a:p>
            <a:r>
              <a:rPr lang="en-US" dirty="0"/>
              <a:t>Follow the links for the appropriate version.</a:t>
            </a:r>
          </a:p>
          <a:p>
            <a:r>
              <a:rPr lang="en-US" dirty="0"/>
              <a:t>Download the installation file to your computer.</a:t>
            </a:r>
          </a:p>
          <a:p>
            <a:r>
              <a:rPr lang="en-US" dirty="0"/>
              <a:t>Run the installation file to install the program.</a:t>
            </a:r>
          </a:p>
          <a:p>
            <a:r>
              <a:rPr lang="en-US" dirty="0"/>
              <a:t>Install </a:t>
            </a:r>
            <a:r>
              <a:rPr lang="en-US" dirty="0" err="1"/>
              <a:t>Rtools</a:t>
            </a:r>
            <a:r>
              <a:rPr lang="en-US" dirty="0"/>
              <a:t> if desired (build custom packages).</a:t>
            </a:r>
          </a:p>
        </p:txBody>
      </p:sp>
      <p:pic>
        <p:nvPicPr>
          <p:cNvPr id="4" name="Picture 3" descr="164303 F01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40" y="4949787"/>
            <a:ext cx="6166745" cy="14768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BEA7-7CA3-4F61-8903-6FB3CAE5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4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8767"/>
          </a:xfrm>
        </p:spPr>
        <p:txBody>
          <a:bodyPr/>
          <a:lstStyle/>
          <a:p>
            <a:r>
              <a:rPr lang="en-US" dirty="0"/>
              <a:t>Running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767"/>
            <a:ext cx="7597302" cy="14326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Windows or Mac run the program using the icon.</a:t>
            </a:r>
          </a:p>
          <a:p>
            <a:r>
              <a:rPr lang="en-US" dirty="0"/>
              <a:t>On Linux open the Terminal program and type R.</a:t>
            </a:r>
          </a:p>
          <a:p>
            <a:r>
              <a:rPr lang="en-US" dirty="0"/>
              <a:t>The opening display is sparse compared to most Windows/Mac programs.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62AD7-B094-4E09-B746-E4F689B3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AB00F-B364-4CEC-A9F6-0A0FFF12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77" y="2617045"/>
            <a:ext cx="485851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5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830" y="1295400"/>
            <a:ext cx="7543800" cy="1256881"/>
          </a:xfrm>
        </p:spPr>
        <p:txBody>
          <a:bodyPr/>
          <a:lstStyle/>
          <a:p>
            <a:r>
              <a:rPr lang="en-US" dirty="0"/>
              <a:t>Ch. 1 Getting Started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E72D1-3C44-4A6D-8F25-DB11AFE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5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586"/>
            <a:ext cx="8229600" cy="855764"/>
          </a:xfrm>
        </p:spPr>
        <p:txBody>
          <a:bodyPr/>
          <a:lstStyle/>
          <a:p>
            <a:r>
              <a:rPr lang="en-US" dirty="0"/>
              <a:t>Finding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196"/>
            <a:ext cx="7635240" cy="4696836"/>
          </a:xfrm>
        </p:spPr>
        <p:txBody>
          <a:bodyPr>
            <a:normAutofit/>
          </a:bodyPr>
          <a:lstStyle/>
          <a:p>
            <a:r>
              <a:rPr lang="en-US" sz="2400" dirty="0"/>
              <a:t>There are manuals and documentation on the R website.</a:t>
            </a:r>
          </a:p>
          <a:p>
            <a:r>
              <a:rPr lang="en-US" sz="2400" dirty="0"/>
              <a:t>R has extensive built-in help for commands</a:t>
            </a:r>
          </a:p>
          <a:p>
            <a:pPr lvl="1"/>
            <a:r>
              <a:rPr lang="en-US" sz="2400" dirty="0"/>
              <a:t>?topic to invoke help on a topic</a:t>
            </a:r>
          </a:p>
          <a:p>
            <a:pPr lvl="1"/>
            <a:r>
              <a:rPr lang="en-US" sz="2400" dirty="0"/>
              <a:t>brings up a local HTML file containing the help information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b="1" dirty="0"/>
              <a:t>&gt; ?mean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20D8-29BC-4952-8CF3-300210F5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C814B-0758-469E-94DF-AC27E2624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650" y="3398137"/>
            <a:ext cx="422586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11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378"/>
            <a:ext cx="7714034" cy="896515"/>
          </a:xfrm>
        </p:spPr>
        <p:txBody>
          <a:bodyPr/>
          <a:lstStyle/>
          <a:p>
            <a:r>
              <a:rPr lang="en-US" dirty="0"/>
              <a:t>Anatomy of a Help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829" y="1543921"/>
            <a:ext cx="3219855" cy="34873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Similar to </a:t>
            </a:r>
            <a:r>
              <a:rPr lang="en-US" dirty="0" err="1"/>
              <a:t>unix</a:t>
            </a:r>
            <a:r>
              <a:rPr lang="en-US" dirty="0"/>
              <a:t> manual ("man") pages</a:t>
            </a:r>
          </a:p>
          <a:p>
            <a:r>
              <a:rPr lang="en-US" dirty="0"/>
              <a:t>Top shows command name and description.</a:t>
            </a:r>
          </a:p>
          <a:p>
            <a:r>
              <a:rPr lang="en-US" dirty="0"/>
              <a:t>Middle shows common usage and instructions/</a:t>
            </a:r>
          </a:p>
          <a:p>
            <a:pPr marL="0" indent="0">
              <a:buNone/>
            </a:pPr>
            <a:r>
              <a:rPr lang="en-US" dirty="0"/>
              <a:t>    parameters.</a:t>
            </a:r>
          </a:p>
          <a:p>
            <a:r>
              <a:rPr lang="en-US" dirty="0"/>
              <a:t>Bottom shows references and examples.</a:t>
            </a:r>
          </a:p>
        </p:txBody>
      </p:sp>
      <p:pic>
        <p:nvPicPr>
          <p:cNvPr id="4" name="Picture 3" descr="164303 F01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87" y="1230896"/>
            <a:ext cx="3960000" cy="7519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164303 F01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87" y="2246707"/>
            <a:ext cx="3960000" cy="2292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164303 F01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87" y="4908700"/>
            <a:ext cx="3960000" cy="16874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8E850-F975-4357-B714-3B1F0F63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34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293" y="243191"/>
            <a:ext cx="7626485" cy="794682"/>
          </a:xfrm>
        </p:spPr>
        <p:txBody>
          <a:bodyPr/>
          <a:lstStyle/>
          <a:p>
            <a:r>
              <a:rPr lang="en-US" dirty="0"/>
              <a:t>Command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293" y="1128409"/>
            <a:ext cx="7490298" cy="5576937"/>
          </a:xfrm>
        </p:spPr>
        <p:txBody>
          <a:bodyPr>
            <a:normAutofit/>
          </a:bodyPr>
          <a:lstStyle/>
          <a:p>
            <a:r>
              <a:rPr lang="en-US" sz="2000" dirty="0"/>
              <a:t>The R program is split into </a:t>
            </a:r>
            <a:r>
              <a:rPr lang="en-US" sz="2000" u="sng" dirty="0"/>
              <a:t>packages</a:t>
            </a:r>
            <a:r>
              <a:rPr lang="en-US" sz="2000" dirty="0"/>
              <a:t>.</a:t>
            </a:r>
          </a:p>
          <a:p>
            <a:r>
              <a:rPr lang="en-US" sz="2000" dirty="0"/>
              <a:t>A package is a collection of functions, data, and compiled code</a:t>
            </a:r>
          </a:p>
          <a:p>
            <a:r>
              <a:rPr lang="en-US" sz="2000" dirty="0"/>
              <a:t>The standard installation contains various packages.</a:t>
            </a:r>
          </a:p>
          <a:p>
            <a:r>
              <a:rPr lang="en-US" sz="2000" dirty="0"/>
              <a:t>Additional packages of analytical routines and utilities can be downloaded from the R website.</a:t>
            </a:r>
          </a:p>
          <a:p>
            <a:r>
              <a:rPr lang="en-US" sz="2000" dirty="0"/>
              <a:t>To see currently installed and loaded packages:</a:t>
            </a:r>
          </a:p>
          <a:p>
            <a:pPr marL="742950" lvl="1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Courier New"/>
                <a:cs typeface="Courier New"/>
              </a:rPr>
              <a:t>search()</a:t>
            </a:r>
          </a:p>
          <a:p>
            <a:pPr marL="400050" lvl="1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r>
              <a:rPr lang="en-US" sz="2000" dirty="0"/>
              <a:t>To list all downloaded packages:</a:t>
            </a:r>
          </a:p>
          <a:p>
            <a:pPr marL="40005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&gt; </a:t>
            </a:r>
            <a:r>
              <a:rPr lang="en-US" sz="1800" dirty="0" err="1">
                <a:latin typeface="Courier New"/>
                <a:cs typeface="Courier New"/>
              </a:rPr>
              <a:t>installed.packages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A8BB4-1AAA-4268-8B7C-DEC93893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BDB2A-8659-482E-8B83-528402FE6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81" y="3321937"/>
            <a:ext cx="3886200" cy="548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AD9BAB-5336-41EE-AABB-857D791A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58" y="4834693"/>
            <a:ext cx="5335884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06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56" y="247746"/>
            <a:ext cx="7529209" cy="836887"/>
          </a:xfrm>
        </p:spPr>
        <p:txBody>
          <a:bodyPr/>
          <a:lstStyle/>
          <a:p>
            <a:r>
              <a:rPr lang="en-US" dirty="0"/>
              <a:t>Typing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5140"/>
            <a:ext cx="7801583" cy="5466945"/>
          </a:xfrm>
        </p:spPr>
        <p:txBody>
          <a:bodyPr>
            <a:normAutofit/>
          </a:bodyPr>
          <a:lstStyle/>
          <a:p>
            <a:r>
              <a:rPr lang="en-US" dirty="0"/>
              <a:t>The &gt; symbol shows where to type into R console window.</a:t>
            </a:r>
          </a:p>
          <a:p>
            <a:r>
              <a:rPr lang="en-US" dirty="0"/>
              <a:t>Commands can spread over more than one line.</a:t>
            </a:r>
          </a:p>
          <a:p>
            <a:r>
              <a:rPr lang="en-US" dirty="0"/>
              <a:t>If cursor displays + then some additional typing is required (usually a closing parenthesis).</a:t>
            </a:r>
          </a:p>
          <a:p>
            <a:r>
              <a:rPr lang="en-US" dirty="0"/>
              <a:t>Spaces are usually ignored.</a:t>
            </a:r>
          </a:p>
          <a:p>
            <a:r>
              <a:rPr lang="en-US" dirty="0"/>
              <a:t>R can work like a simple calculator.</a:t>
            </a:r>
          </a:p>
          <a:p>
            <a:pPr lvl="1"/>
            <a:r>
              <a:rPr lang="en-US" dirty="0"/>
              <a:t>Type the math into the R console.</a:t>
            </a:r>
          </a:p>
          <a:p>
            <a:pPr lvl="1"/>
            <a:r>
              <a:rPr lang="en-US" dirty="0"/>
              <a:t>Results are displayed immediately.</a:t>
            </a:r>
          </a:p>
          <a:p>
            <a:pPr lvl="1"/>
            <a:r>
              <a:rPr lang="en-US" dirty="0"/>
              <a:t>Remember standard order of calculation so division and multiplication evaluated before subtraction and addition.</a:t>
            </a:r>
          </a:p>
          <a:p>
            <a:pPr lvl="1"/>
            <a:r>
              <a:rPr lang="en-US" dirty="0"/>
              <a:t>Use parentheses to ensure correct evaluation order:</a:t>
            </a:r>
          </a:p>
          <a:p>
            <a:pPr marL="765810" lvl="2" indent="0">
              <a:buNone/>
            </a:pPr>
            <a:r>
              <a:rPr lang="en-US" dirty="0">
                <a:latin typeface="Courier New"/>
                <a:cs typeface="Courier New"/>
              </a:rPr>
              <a:t>&gt; (12 + 17/2 -3/4) * 2.5</a:t>
            </a:r>
          </a:p>
          <a:p>
            <a:pPr marL="765810" lvl="2" indent="0">
              <a:buNone/>
            </a:pPr>
            <a:r>
              <a:rPr lang="en-US" dirty="0">
                <a:latin typeface="Courier New"/>
                <a:cs typeface="Courier New"/>
              </a:rPr>
              <a:t>[1] 49.375</a:t>
            </a:r>
          </a:p>
          <a:p>
            <a:pPr lvl="1"/>
            <a:r>
              <a:rPr lang="en-US" dirty="0"/>
              <a:t>Spaces are ignored.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19FFE-29A0-4155-9771-006598EA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55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279"/>
            <a:ext cx="7694579" cy="1541333"/>
          </a:xfrm>
        </p:spPr>
        <p:txBody>
          <a:bodyPr/>
          <a:lstStyle/>
          <a:p>
            <a:r>
              <a:rPr lang="en-US" dirty="0"/>
              <a:t>Save Your Results in a Variable (named objects)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42" y="1799616"/>
            <a:ext cx="7640537" cy="433391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 works on named </a:t>
            </a:r>
            <a:r>
              <a:rPr lang="en-US" sz="2400" u="sng" dirty="0"/>
              <a:t>objects</a:t>
            </a:r>
            <a:r>
              <a:rPr lang="en-US" sz="2400" dirty="0"/>
              <a:t> ("everything is an object"); these objects are also known as variables</a:t>
            </a:r>
          </a:p>
          <a:p>
            <a:r>
              <a:rPr lang="en-US" sz="2400" dirty="0"/>
              <a:t>Assign a name to a calculation to create or overwrite the named object.</a:t>
            </a:r>
          </a:p>
          <a:p>
            <a:r>
              <a:rPr lang="en-US" sz="2400" dirty="0"/>
              <a:t>If a name is specified the result is not </a:t>
            </a:r>
            <a:r>
              <a:rPr lang="en-US" sz="2400"/>
              <a:t>shown:</a:t>
            </a:r>
          </a:p>
          <a:p>
            <a:pPr marL="400050" lvl="1" indent="0">
              <a:buNone/>
            </a:pPr>
            <a:r>
              <a:rPr lang="en-US" sz="2400">
                <a:latin typeface="Courier New"/>
                <a:cs typeface="Courier New"/>
              </a:rPr>
              <a:t>&gt; ans1 &lt;- 23 + 14/2 - 18 + (7 * pi/2)</a:t>
            </a:r>
          </a:p>
          <a:p>
            <a:pPr marL="400050" lvl="1" indent="0">
              <a:buNone/>
            </a:pPr>
            <a:r>
              <a:rPr lang="en-US" sz="2400">
                <a:latin typeface="Courier New"/>
                <a:cs typeface="Courier New"/>
              </a:rPr>
              <a:t>&gt; </a:t>
            </a:r>
            <a:r>
              <a:rPr lang="en-US" sz="2400" dirty="0">
                <a:latin typeface="Courier New"/>
                <a:cs typeface="Courier New"/>
              </a:rPr>
              <a:t>ans2 &lt;- 13 + 11 + (17 - 4/7)</a:t>
            </a:r>
          </a:p>
          <a:p>
            <a:pPr marL="40005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&gt; ans3 &lt;- ans2 + 9 - 2 + pi</a:t>
            </a:r>
          </a:p>
          <a:p>
            <a:r>
              <a:rPr lang="en-US" sz="2400" dirty="0"/>
              <a:t>Type the object name to see the result:</a:t>
            </a:r>
          </a:p>
          <a:p>
            <a:pPr marL="40005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&gt; ans1</a:t>
            </a:r>
          </a:p>
          <a:p>
            <a:pPr marL="40005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[1] 22.99557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BE16C-3E45-4B13-AF23-63190855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71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025"/>
            <a:ext cx="7636213" cy="911191"/>
          </a:xfrm>
        </p:spPr>
        <p:txBody>
          <a:bodyPr/>
          <a:lstStyle/>
          <a:p>
            <a:r>
              <a:rPr lang="en-US" dirty="0"/>
              <a:t>Object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319"/>
            <a:ext cx="7636213" cy="5384286"/>
          </a:xfrm>
        </p:spPr>
        <p:txBody>
          <a:bodyPr>
            <a:normAutofit/>
          </a:bodyPr>
          <a:lstStyle/>
          <a:p>
            <a:r>
              <a:rPr lang="en-US" dirty="0"/>
              <a:t>Objects can be assigned using a left-pointing arrow &lt;-</a:t>
            </a:r>
            <a:endParaRPr lang="en-US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&gt; ans4 &lt;- 3 + 5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&gt; ans5 &lt;- ans1 * ans2</a:t>
            </a:r>
          </a:p>
          <a:p>
            <a:r>
              <a:rPr lang="en-US" dirty="0"/>
              <a:t>The equal sign = also assigns a value, but is not preferred: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&gt; ans3 = ans2 + 9 - 2 + pi</a:t>
            </a:r>
            <a:endParaRPr lang="en-US" sz="1300" b="1" dirty="0">
              <a:latin typeface="Courier New"/>
              <a:cs typeface="Courier New"/>
            </a:endParaRPr>
          </a:p>
          <a:p>
            <a:pPr marL="460375" lvl="1" indent="-342900"/>
            <a:r>
              <a:rPr lang="en-US" sz="2200" dirty="0"/>
              <a:t>You must use the arrow for assignment in this course. There are some subtle differences between the &lt;- and = that we will look at later in these slides</a:t>
            </a:r>
          </a:p>
          <a:p>
            <a:pPr marL="826135" lvl="2" indent="-342900"/>
            <a:r>
              <a:rPr lang="en-US" sz="2000" dirty="0"/>
              <a:t>See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https://renkun.me/2014/01/28/difference-between-assignment-operators-in-r/</a:t>
            </a:r>
            <a:endParaRPr lang="en-US" sz="2000" dirty="0"/>
          </a:p>
          <a:p>
            <a:r>
              <a:rPr lang="en-US" dirty="0"/>
              <a:t>The arrow can be reversed (but this syntax is also not recommended and must not be used in this course)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&gt; ans3 + pi / ans4 -&gt; ans6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62F87-057A-4BC5-8ACC-F7942006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4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28EA-D4ED-4A4B-9F67-51B95812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840059"/>
          </a:xfrm>
        </p:spPr>
        <p:txBody>
          <a:bodyPr/>
          <a:lstStyle/>
          <a:p>
            <a:r>
              <a:rPr lang="en-US" dirty="0"/>
              <a:t>Language 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7B17-5BF4-4560-9F4F-8714256E3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1783"/>
            <a:ext cx="7620000" cy="5503499"/>
          </a:xfrm>
        </p:spPr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https://cran.r-project.org/doc/manuals/r-release/R-intro.html#R-commands_003b-case-sensitivity-etc</a:t>
            </a:r>
            <a:endParaRPr lang="en-US" sz="2800" dirty="0"/>
          </a:p>
          <a:p>
            <a:r>
              <a:rPr lang="en-US" sz="2800" dirty="0"/>
              <a:t>R is case sensitive </a:t>
            </a:r>
          </a:p>
          <a:p>
            <a:r>
              <a:rPr lang="en-US" sz="2800" dirty="0"/>
              <a:t>The set of symbols which can be used in R names depends on the operating system and country within which R is being run (technically, it depends on the locale in use on the system)</a:t>
            </a:r>
          </a:p>
          <a:p>
            <a:pPr lvl="1"/>
            <a:r>
              <a:rPr lang="en-US" sz="2400" dirty="0"/>
              <a:t>Normally all alphanumeric symbols are allowed (and in some countries this includes accented letters) plus ‘.’ and ‘_’,</a:t>
            </a:r>
          </a:p>
          <a:p>
            <a:r>
              <a:rPr lang="en-US" sz="2800" dirty="0"/>
              <a:t>Names are effectively unlimited in length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243A6-33F0-432E-B928-779A6BDC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82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28EA-D4ED-4A4B-9F67-51B95812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840059"/>
          </a:xfrm>
        </p:spPr>
        <p:txBody>
          <a:bodyPr/>
          <a:lstStyle/>
          <a:p>
            <a:r>
              <a:rPr lang="en-US" dirty="0"/>
              <a:t>More Language 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7B17-5BF4-4560-9F4F-8714256E3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1783"/>
            <a:ext cx="7620000" cy="5503499"/>
          </a:xfrm>
        </p:spPr>
        <p:txBody>
          <a:bodyPr>
            <a:noAutofit/>
          </a:bodyPr>
          <a:lstStyle/>
          <a:p>
            <a:r>
              <a:rPr lang="en-US" sz="2800" dirty="0"/>
              <a:t>Elementary commands consist of either expressions or assignments</a:t>
            </a:r>
          </a:p>
          <a:p>
            <a:pPr lvl="1"/>
            <a:r>
              <a:rPr lang="en-US" sz="2400" dirty="0"/>
              <a:t>If an expression is given as a command, it is evaluated, printed (unless specifically made invisible), and the value is lost.</a:t>
            </a:r>
          </a:p>
          <a:p>
            <a:pPr lvl="1"/>
            <a:r>
              <a:rPr lang="en-US" sz="2400" dirty="0"/>
              <a:t>An assignment also evaluates an expression and passes the value to a variable; the result is not automatically printed</a:t>
            </a:r>
          </a:p>
          <a:p>
            <a:r>
              <a:rPr lang="en-US" sz="2800" dirty="0"/>
              <a:t>Comments can be put almost anywhere, starting with a hashmark (‘#’), everything to the end of the line is a comment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243A6-33F0-432E-B928-779A6BDC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30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28EA-D4ED-4A4B-9F67-51B95812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840059"/>
          </a:xfrm>
        </p:spPr>
        <p:txBody>
          <a:bodyPr/>
          <a:lstStyle/>
          <a:p>
            <a:r>
              <a:rPr lang="en-US" dirty="0"/>
              <a:t>More Language 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7B17-5BF4-4560-9F4F-8714256E3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1201783"/>
            <a:ext cx="7910945" cy="5503499"/>
          </a:xfrm>
        </p:spPr>
        <p:txBody>
          <a:bodyPr>
            <a:noAutofit/>
          </a:bodyPr>
          <a:lstStyle/>
          <a:p>
            <a:r>
              <a:rPr lang="en-US" sz="2800" dirty="0"/>
              <a:t>If a command is not complete at the end of a line, R will give a different prompt (a plus sign +) on second and subsequent lines and continue to read input until the command is syntactically complete.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243A6-33F0-432E-B928-779A6BDC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07C6EA-0A0F-4B38-A37C-5FD17A259D3C}"/>
              </a:ext>
            </a:extLst>
          </p:cNvPr>
          <p:cNvSpPr/>
          <p:nvPr/>
        </p:nvSpPr>
        <p:spPr>
          <a:xfrm>
            <a:off x="1876806" y="3719214"/>
            <a:ext cx="53903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 grid &lt;- </a:t>
            </a:r>
            <a:r>
              <a:rPr lang="en-US" sz="2800" dirty="0" err="1"/>
              <a:t>mtcars_t</a:t>
            </a:r>
            <a:r>
              <a:rPr lang="en-US" sz="2800" dirty="0"/>
              <a:t> %&gt;%</a:t>
            </a:r>
          </a:p>
          <a:p>
            <a:r>
              <a:rPr lang="en-US" sz="2800" dirty="0">
                <a:solidFill>
                  <a:srgbClr val="FF0000"/>
                </a:solidFill>
              </a:rPr>
              <a:t>+ </a:t>
            </a:r>
            <a:r>
              <a:rPr lang="en-US" sz="2800" dirty="0" err="1"/>
              <a:t>data_grid</a:t>
            </a:r>
            <a:r>
              <a:rPr lang="en-US" sz="2800" dirty="0"/>
              <a:t>(</a:t>
            </a:r>
            <a:r>
              <a:rPr lang="en-US" sz="2800" dirty="0" err="1"/>
              <a:t>cyl</a:t>
            </a:r>
            <a:r>
              <a:rPr lang="en-US" sz="2800" dirty="0"/>
              <a:t>) %&gt;%</a:t>
            </a:r>
          </a:p>
          <a:p>
            <a:r>
              <a:rPr lang="en-US" sz="2800" dirty="0">
                <a:solidFill>
                  <a:srgbClr val="FF0000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 err="1"/>
              <a:t>add_predictions</a:t>
            </a:r>
            <a:r>
              <a:rPr lang="en-US" sz="2800" dirty="0"/>
              <a:t>(</a:t>
            </a:r>
            <a:r>
              <a:rPr lang="en-US" sz="2800" dirty="0" err="1"/>
              <a:t>mtcars_t_mod</a:t>
            </a:r>
            <a:r>
              <a:rPr lang="en-US" sz="28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86BE6-AE12-4ACC-9C97-BC558BDFD305}"/>
              </a:ext>
            </a:extLst>
          </p:cNvPr>
          <p:cNvSpPr/>
          <p:nvPr/>
        </p:nvSpPr>
        <p:spPr>
          <a:xfrm>
            <a:off x="219456" y="5217856"/>
            <a:ext cx="2103120" cy="840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Continue typing after the plus sign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CE2DE3-AD05-46FA-BF7B-C7688A416EB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271016" y="4535424"/>
            <a:ext cx="605790" cy="682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FFF4BF-4C04-41E1-89C4-9577B7210EC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271016" y="4881212"/>
            <a:ext cx="605790" cy="3366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482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5659-B86E-4135-ADAF-47E2C0DE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812"/>
            <a:ext cx="7620000" cy="856072"/>
          </a:xfrm>
        </p:spPr>
        <p:txBody>
          <a:bodyPr/>
          <a:lstStyle/>
          <a:p>
            <a:r>
              <a:rPr lang="en-US" dirty="0"/>
              <a:t>Numeric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9F794-9FF3-4B8D-A072-B4221D02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9535"/>
            <a:ext cx="7620000" cy="5277465"/>
          </a:xfrm>
        </p:spPr>
        <p:txBody>
          <a:bodyPr>
            <a:normAutofit/>
          </a:bodyPr>
          <a:lstStyle/>
          <a:p>
            <a:r>
              <a:rPr lang="en-US" sz="2400" dirty="0"/>
              <a:t>Numeric data in R is generically described as "numeric" but it has a type of either integer or double precision ("double")</a:t>
            </a:r>
          </a:p>
          <a:p>
            <a:r>
              <a:rPr lang="en-US" sz="2400" dirty="0"/>
              <a:t>R's default preference is to use double precision</a:t>
            </a:r>
          </a:p>
          <a:p>
            <a:pPr lvl="1"/>
            <a:r>
              <a:rPr lang="en-US" dirty="0"/>
              <a:t>R will convert integer values to double unless you specify otherwise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8BCB5-B313-4098-B970-647F8DFB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11B6C0-7235-4618-AD30-884260F40CB6}"/>
              </a:ext>
            </a:extLst>
          </p:cNvPr>
          <p:cNvSpPr txBox="1">
            <a:spLocks/>
          </p:cNvSpPr>
          <p:nvPr/>
        </p:nvSpPr>
        <p:spPr>
          <a:xfrm>
            <a:off x="609600" y="3615146"/>
            <a:ext cx="4070556" cy="18582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1600" b="1" dirty="0"/>
              <a:t># R converts to 5 double</a:t>
            </a:r>
          </a:p>
          <a:p>
            <a:pPr marL="114300" indent="0">
              <a:buNone/>
            </a:pPr>
            <a:r>
              <a:rPr lang="en-US" sz="1600" b="1" dirty="0"/>
              <a:t># Use </a:t>
            </a:r>
            <a:r>
              <a:rPr lang="en-US" sz="1600" b="1" dirty="0" err="1"/>
              <a:t>typeof</a:t>
            </a:r>
            <a:r>
              <a:rPr lang="en-US" sz="1600" b="1" dirty="0"/>
              <a:t> to view internal representation</a:t>
            </a:r>
          </a:p>
          <a:p>
            <a:pPr marL="114300" indent="0">
              <a:buNone/>
            </a:pPr>
            <a:r>
              <a:rPr lang="en-US" sz="1600" b="1" dirty="0"/>
              <a:t>&gt; </a:t>
            </a:r>
            <a:r>
              <a:rPr lang="en-US" sz="1600" b="1" dirty="0" err="1"/>
              <a:t>typeof</a:t>
            </a:r>
            <a:r>
              <a:rPr lang="en-US" sz="1600" b="1" dirty="0"/>
              <a:t>(5)</a:t>
            </a:r>
          </a:p>
          <a:p>
            <a:pPr marL="114300" indent="0">
              <a:buNone/>
            </a:pPr>
            <a:r>
              <a:rPr lang="en-US" sz="1600" b="1" dirty="0"/>
              <a:t>[1] "double"</a:t>
            </a:r>
          </a:p>
          <a:p>
            <a:pPr marL="114300" indent="0">
              <a:buNone/>
            </a:pPr>
            <a:r>
              <a:rPr lang="en-US" sz="1600" b="1" dirty="0"/>
              <a:t>&gt; </a:t>
            </a:r>
            <a:r>
              <a:rPr lang="en-US" sz="1600" b="1" dirty="0" err="1"/>
              <a:t>typeof</a:t>
            </a:r>
            <a:r>
              <a:rPr lang="en-US" sz="1600" b="1" dirty="0"/>
              <a:t>(5.5)</a:t>
            </a:r>
          </a:p>
          <a:p>
            <a:pPr marL="114300" indent="0">
              <a:buNone/>
            </a:pPr>
            <a:r>
              <a:rPr lang="en-US" sz="1600" b="1" dirty="0"/>
              <a:t>[1] "double"</a:t>
            </a:r>
          </a:p>
          <a:p>
            <a:pPr marL="114300" indent="0">
              <a:buNone/>
            </a:pPr>
            <a:endParaRPr lang="en-US" sz="16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91984A-A640-45A1-9059-B5D2C20FBDC2}"/>
              </a:ext>
            </a:extLst>
          </p:cNvPr>
          <p:cNvSpPr txBox="1">
            <a:spLocks/>
          </p:cNvSpPr>
          <p:nvPr/>
        </p:nvSpPr>
        <p:spPr>
          <a:xfrm>
            <a:off x="4832556" y="3615146"/>
            <a:ext cx="3244644" cy="30830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1600" b="1" dirty="0"/>
              <a:t># explicitly convert to integer</a:t>
            </a:r>
          </a:p>
          <a:p>
            <a:pPr marL="114300" indent="0">
              <a:buNone/>
            </a:pPr>
            <a:r>
              <a:rPr lang="en-US" sz="1600" b="1" dirty="0"/>
              <a:t>&gt; </a:t>
            </a:r>
            <a:r>
              <a:rPr lang="en-US" sz="1600" b="1" dirty="0" err="1"/>
              <a:t>as.integer</a:t>
            </a:r>
            <a:r>
              <a:rPr lang="en-US" sz="1600" b="1" dirty="0"/>
              <a:t>(5)</a:t>
            </a:r>
          </a:p>
          <a:p>
            <a:pPr marL="114300" indent="0">
              <a:buNone/>
            </a:pPr>
            <a:r>
              <a:rPr lang="en-US" sz="1600" b="1" dirty="0"/>
              <a:t>[1] 5</a:t>
            </a:r>
          </a:p>
          <a:p>
            <a:pPr marL="114300" indent="0">
              <a:buNone/>
            </a:pPr>
            <a:r>
              <a:rPr lang="en-US" sz="1600" b="1" dirty="0"/>
              <a:t>&gt; </a:t>
            </a:r>
            <a:r>
              <a:rPr lang="en-US" sz="1600" b="1" dirty="0" err="1"/>
              <a:t>as.integer</a:t>
            </a:r>
            <a:r>
              <a:rPr lang="en-US" sz="1600" b="1" dirty="0"/>
              <a:t>(5.5)</a:t>
            </a:r>
          </a:p>
          <a:p>
            <a:pPr marL="114300" indent="0">
              <a:buNone/>
            </a:pPr>
            <a:r>
              <a:rPr lang="en-US" sz="1600" b="1" dirty="0"/>
              <a:t>[1] 5</a:t>
            </a:r>
          </a:p>
          <a:p>
            <a:pPr marL="114300" indent="0">
              <a:buNone/>
            </a:pPr>
            <a:endParaRPr lang="en-US" sz="1600" b="1" dirty="0"/>
          </a:p>
          <a:p>
            <a:pPr marL="114300" indent="0">
              <a:buNone/>
            </a:pPr>
            <a:r>
              <a:rPr lang="en-US" sz="1600" b="1"/>
              <a:t>&gt; </a:t>
            </a:r>
          </a:p>
          <a:p>
            <a:pPr marL="114300" indent="0">
              <a:buNone/>
            </a:pPr>
            <a:r>
              <a:rPr lang="en-US" sz="1600" b="1"/>
              <a:t>[</a:t>
            </a:r>
            <a:r>
              <a:rPr lang="en-US" sz="1600" b="1" dirty="0"/>
              <a:t>1] "integer"</a:t>
            </a:r>
          </a:p>
          <a:p>
            <a:pPr marL="114300" indent="0">
              <a:buNone/>
            </a:pPr>
            <a:r>
              <a:rPr lang="en-US" sz="1600" b="1" dirty="0"/>
              <a:t>&gt; </a:t>
            </a:r>
            <a:r>
              <a:rPr lang="en-US" sz="1600" b="1" dirty="0" err="1"/>
              <a:t>typeof</a:t>
            </a:r>
            <a:r>
              <a:rPr lang="en-US" sz="1600" b="1" dirty="0"/>
              <a:t>(</a:t>
            </a:r>
            <a:r>
              <a:rPr lang="en-US" sz="1600" b="1" dirty="0" err="1"/>
              <a:t>as.integer</a:t>
            </a:r>
            <a:r>
              <a:rPr lang="en-US" sz="1600" b="1" dirty="0"/>
              <a:t>(5.5))</a:t>
            </a:r>
          </a:p>
          <a:p>
            <a:pPr marL="114300" indent="0">
              <a:buNone/>
            </a:pPr>
            <a:r>
              <a:rPr lang="en-US" sz="1600" b="1" dirty="0"/>
              <a:t>[1] "integer"</a:t>
            </a:r>
          </a:p>
        </p:txBody>
      </p:sp>
    </p:spTree>
    <p:extLst>
      <p:ext uri="{BB962C8B-B14F-4D97-AF65-F5344CB8AC3E}">
        <p14:creationId xmlns:p14="http://schemas.microsoft.com/office/powerpoint/2010/main" val="223407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CE6B-7319-406E-94F3-8EDE0ADF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2756"/>
            <a:ext cx="7620000" cy="834072"/>
          </a:xfrm>
        </p:spPr>
        <p:txBody>
          <a:bodyPr/>
          <a:lstStyle/>
          <a:p>
            <a:r>
              <a:rPr lang="en-US" sz="4000" dirty="0"/>
              <a:t>What is Statistical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DB8E-5313-49DC-8D04-6A195706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2784"/>
            <a:ext cx="7620000" cy="5264216"/>
          </a:xfrm>
        </p:spPr>
        <p:txBody>
          <a:bodyPr>
            <a:normAutofit/>
          </a:bodyPr>
          <a:lstStyle/>
          <a:p>
            <a:r>
              <a:rPr lang="en-US" sz="3600" dirty="0"/>
              <a:t>The application of a programming language to traditional statistical analysis techniques</a:t>
            </a:r>
          </a:p>
          <a:p>
            <a:r>
              <a:rPr lang="en-US" sz="3600" dirty="0"/>
              <a:t>encoding of statistical methods</a:t>
            </a:r>
          </a:p>
          <a:p>
            <a:pPr lvl="1"/>
            <a:r>
              <a:rPr lang="en-US" sz="3600" dirty="0"/>
              <a:t>descriptive</a:t>
            </a:r>
          </a:p>
          <a:p>
            <a:pPr lvl="1"/>
            <a:r>
              <a:rPr lang="en-US" sz="3600" dirty="0"/>
              <a:t>inferential</a:t>
            </a:r>
          </a:p>
          <a:p>
            <a:r>
              <a:rPr lang="en-US" sz="3600" dirty="0"/>
              <a:t>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93F04-8C40-4848-85B3-2CB654E0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8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A1AB-5CE4-416D-B37C-B8F60503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6483"/>
            <a:ext cx="7620000" cy="954394"/>
          </a:xfrm>
        </p:spPr>
        <p:txBody>
          <a:bodyPr/>
          <a:lstStyle/>
          <a:p>
            <a:r>
              <a:rPr lang="en-US" dirty="0"/>
              <a:t>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AFDB-302F-4DAB-8C07-55D498E5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8529"/>
            <a:ext cx="7620000" cy="5218471"/>
          </a:xfrm>
        </p:spPr>
        <p:txBody>
          <a:bodyPr>
            <a:normAutofit/>
          </a:bodyPr>
          <a:lstStyle/>
          <a:p>
            <a:r>
              <a:rPr lang="en-US" sz="2400" dirty="0"/>
              <a:t>Standard arithmetic rules apply in R</a:t>
            </a:r>
          </a:p>
          <a:p>
            <a:r>
              <a:rPr lang="en-US" sz="2400" dirty="0"/>
              <a:t>Left-to-right evaluation</a:t>
            </a:r>
          </a:p>
          <a:p>
            <a:r>
              <a:rPr lang="en-US" sz="2400" dirty="0"/>
              <a:t>PEMDAS precedence</a:t>
            </a:r>
          </a:p>
          <a:p>
            <a:pPr lvl="1"/>
            <a:r>
              <a:rPr lang="en-US" sz="2400" dirty="0"/>
              <a:t>Parentheses, Exponents, Multiplication, </a:t>
            </a:r>
            <a:br>
              <a:rPr lang="en-US" sz="2400" dirty="0"/>
            </a:br>
            <a:r>
              <a:rPr lang="en-US" sz="2400" dirty="0"/>
              <a:t>Division, Addition, Subtraction</a:t>
            </a:r>
          </a:p>
          <a:p>
            <a:r>
              <a:rPr lang="en-US" sz="2400" dirty="0"/>
              <a:t>Very large (and very small) numbers will display using scientific notation (e-notation)</a:t>
            </a:r>
          </a:p>
          <a:p>
            <a:endParaRPr lang="en-US" sz="1400" dirty="0"/>
          </a:p>
          <a:p>
            <a:pPr marL="914400" indent="0">
              <a:buNone/>
            </a:pPr>
            <a:r>
              <a:rPr lang="en-US" sz="2400" b="1" dirty="0"/>
              <a:t>&gt; 2342151012900</a:t>
            </a:r>
          </a:p>
          <a:p>
            <a:pPr marL="914400" indent="0">
              <a:buNone/>
            </a:pPr>
            <a:r>
              <a:rPr lang="en-US" sz="2400" b="1" dirty="0"/>
              <a:t>[1] 2.342151e+12</a:t>
            </a:r>
          </a:p>
          <a:p>
            <a:pPr marL="914400" indent="0">
              <a:buNone/>
            </a:pPr>
            <a:r>
              <a:rPr lang="en-US" sz="2400" b="1" dirty="0"/>
              <a:t>&gt; 0.000000002533</a:t>
            </a:r>
          </a:p>
          <a:p>
            <a:pPr marL="914400" indent="0">
              <a:buNone/>
            </a:pPr>
            <a:r>
              <a:rPr lang="en-US" sz="2400" b="1" dirty="0"/>
              <a:t>[1] 2.533e-09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8DCCC-4635-4689-BCCA-0F55661E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47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38B2-7F4B-46E7-8638-F9E861EC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48768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4F9F-94F6-46BE-9DE2-B9D5E922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4994"/>
            <a:ext cx="7620000" cy="5162006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R has many built-in functions</a:t>
            </a:r>
          </a:p>
          <a:p>
            <a:r>
              <a:rPr lang="en-US" sz="3000" dirty="0"/>
              <a:t>The syntax of a function is </a:t>
            </a:r>
          </a:p>
          <a:p>
            <a:pPr marL="114300" indent="0">
              <a:buNone/>
            </a:pPr>
            <a:endParaRPr lang="en-US" sz="1300" dirty="0"/>
          </a:p>
          <a:p>
            <a:pPr marL="777240" lvl="2" indent="0">
              <a:buNone/>
            </a:pPr>
            <a:r>
              <a:rPr lang="en-US" sz="2600" dirty="0"/>
              <a:t>name(argument1, argument2, …)</a:t>
            </a:r>
          </a:p>
          <a:p>
            <a:pPr marL="777240" lvl="2" indent="0">
              <a:buNone/>
            </a:pPr>
            <a:endParaRPr lang="en-US" sz="1300" dirty="0"/>
          </a:p>
          <a:p>
            <a:pPr marL="461963" indent="0">
              <a:buNone/>
            </a:pPr>
            <a:r>
              <a:rPr lang="en-US" sz="2600" dirty="0"/>
              <a:t>where </a:t>
            </a:r>
            <a:r>
              <a:rPr lang="en-US" sz="2600" b="1" dirty="0"/>
              <a:t>name</a:t>
            </a:r>
            <a:r>
              <a:rPr lang="en-US" sz="2600" dirty="0"/>
              <a:t> is the name of the function (usually) describes what it does, e.g.</a:t>
            </a:r>
          </a:p>
          <a:p>
            <a:pPr marL="114300" indent="0">
              <a:buNone/>
            </a:pPr>
            <a:endParaRPr lang="en-US" sz="1300" dirty="0"/>
          </a:p>
          <a:p>
            <a:pPr marL="914400" lvl="2" indent="0">
              <a:buNone/>
            </a:pPr>
            <a:r>
              <a:rPr lang="en-US" sz="2600" b="1" dirty="0"/>
              <a:t>&gt;round(3.1415)</a:t>
            </a:r>
          </a:p>
          <a:p>
            <a:pPr marL="914400" lvl="2" indent="0">
              <a:buNone/>
            </a:pPr>
            <a:r>
              <a:rPr lang="en-US" sz="2600" b="1" dirty="0"/>
              <a:t>[1] 3</a:t>
            </a:r>
          </a:p>
          <a:p>
            <a:pPr marL="914400" lvl="2" indent="0">
              <a:buNone/>
            </a:pPr>
            <a:endParaRPr lang="en-US" sz="1300" b="1" dirty="0"/>
          </a:p>
          <a:p>
            <a:pPr marL="461963" lvl="2" indent="0">
              <a:buNone/>
            </a:pPr>
            <a:r>
              <a:rPr lang="en-US" sz="2600" dirty="0"/>
              <a:t>and argument1, argument2, etc. are 0 or more function arguments passed to the function to determine its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CFDA5-39FD-4D5E-84BA-6547C5B5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70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38B2-7F4B-46E7-8638-F9E861EC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48768"/>
          </a:xfrm>
        </p:spPr>
        <p:txBody>
          <a:bodyPr/>
          <a:lstStyle/>
          <a:p>
            <a:r>
              <a:rPr lang="en-US" dirty="0"/>
              <a:t>Functions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4F9F-94F6-46BE-9DE2-B9D5E922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4994"/>
            <a:ext cx="7620000" cy="5162006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More function examples:</a:t>
            </a:r>
          </a:p>
          <a:p>
            <a:pPr marL="914400" lvl="2" indent="0">
              <a:buNone/>
            </a:pPr>
            <a:endParaRPr lang="en-US" sz="1300" b="1" dirty="0"/>
          </a:p>
          <a:p>
            <a:pPr marL="914400" lvl="2" indent="0">
              <a:buNone/>
            </a:pPr>
            <a:r>
              <a:rPr lang="pt-BR" sz="2600" b="1" dirty="0"/>
              <a:t>&gt; seq(1,5)</a:t>
            </a:r>
          </a:p>
          <a:p>
            <a:pPr marL="914400" lvl="2" indent="0">
              <a:buNone/>
            </a:pPr>
            <a:r>
              <a:rPr lang="pt-BR" sz="2600" b="1" dirty="0"/>
              <a:t>[1] 1 2 3 4 5</a:t>
            </a:r>
          </a:p>
          <a:p>
            <a:pPr marL="914400" lvl="2" indent="0">
              <a:buNone/>
            </a:pPr>
            <a:endParaRPr lang="pt-BR" sz="1300" b="1" dirty="0"/>
          </a:p>
          <a:p>
            <a:pPr marL="914400" lvl="2" indent="0">
              <a:buNone/>
            </a:pPr>
            <a:r>
              <a:rPr lang="en-US" sz="2600" b="1" dirty="0"/>
              <a:t>&gt; </a:t>
            </a:r>
            <a:r>
              <a:rPr lang="en-US" sz="2600" b="1" dirty="0" err="1"/>
              <a:t>toupper</a:t>
            </a:r>
            <a:r>
              <a:rPr lang="en-US" sz="2600" b="1" dirty="0"/>
              <a:t>("convert this to upper case")</a:t>
            </a:r>
          </a:p>
          <a:p>
            <a:pPr marL="914400" lvl="2" indent="0">
              <a:buNone/>
            </a:pPr>
            <a:r>
              <a:rPr lang="en-US" sz="2600" b="1" dirty="0"/>
              <a:t>[1] "CONVERT THIS TO UPPER CASE"</a:t>
            </a:r>
          </a:p>
          <a:p>
            <a:pPr marL="114300" indent="0">
              <a:buNone/>
            </a:pPr>
            <a:endParaRPr lang="en-US" sz="1300" dirty="0"/>
          </a:p>
          <a:p>
            <a:r>
              <a:rPr lang="en-US" sz="2600" dirty="0"/>
              <a:t>We can assign the result of a function to a named object:</a:t>
            </a:r>
          </a:p>
          <a:p>
            <a:pPr marL="114300" indent="0">
              <a:buNone/>
            </a:pPr>
            <a:endParaRPr lang="en-US" sz="1200" dirty="0"/>
          </a:p>
          <a:p>
            <a:pPr marL="914400" indent="0">
              <a:buNone/>
            </a:pPr>
            <a:r>
              <a:rPr lang="en-US" sz="2600" b="1" dirty="0"/>
              <a:t>&gt; </a:t>
            </a:r>
            <a:r>
              <a:rPr lang="en-US" sz="2600" b="1" dirty="0" err="1"/>
              <a:t>roundedPi</a:t>
            </a:r>
            <a:r>
              <a:rPr lang="en-US" sz="2600" b="1" dirty="0"/>
              <a:t> &lt;- round(3.1415)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CFDA5-39FD-4D5E-84BA-6547C5B5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30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414A77-AA8E-47E8-B9D6-0A4D892B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7963"/>
            <a:ext cx="7620000" cy="754062"/>
          </a:xfrm>
        </p:spPr>
        <p:txBody>
          <a:bodyPr/>
          <a:lstStyle/>
          <a:p>
            <a:r>
              <a:rPr lang="en-US" dirty="0"/>
              <a:t>Viewing Your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4F9F-94F6-46BE-9DE2-B9D5E922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8725"/>
            <a:ext cx="7620000" cy="5248275"/>
          </a:xfrm>
        </p:spPr>
        <p:txBody>
          <a:bodyPr>
            <a:normAutofit/>
          </a:bodyPr>
          <a:lstStyle/>
          <a:p>
            <a:r>
              <a:rPr lang="en-US" sz="2800" dirty="0"/>
              <a:t>To see the value of an object, just type its name</a:t>
            </a:r>
          </a:p>
          <a:p>
            <a:pPr marL="114300" indent="0">
              <a:buNone/>
            </a:pPr>
            <a:endParaRPr lang="en-US" sz="1200" dirty="0"/>
          </a:p>
          <a:p>
            <a:pPr marL="914400" indent="0">
              <a:buNone/>
            </a:pPr>
            <a:r>
              <a:rPr lang="en-US" sz="2800" b="1" dirty="0"/>
              <a:t>&gt; </a:t>
            </a:r>
            <a:r>
              <a:rPr lang="en-US" sz="2800" b="1" dirty="0" err="1"/>
              <a:t>roundedPi</a:t>
            </a:r>
            <a:endParaRPr lang="en-US" sz="2800" b="1" dirty="0"/>
          </a:p>
          <a:p>
            <a:pPr marL="914400" indent="0">
              <a:buNone/>
            </a:pPr>
            <a:r>
              <a:rPr lang="en-US" sz="2800" b="1" dirty="0"/>
              <a:t>[1] 3</a:t>
            </a:r>
          </a:p>
          <a:p>
            <a:endParaRPr lang="en-US" sz="1200" dirty="0"/>
          </a:p>
          <a:p>
            <a:r>
              <a:rPr lang="en-US" sz="2800" dirty="0"/>
              <a:t>To list objects you have created (assigned) you can use the ls() function.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sz="2800" b="1" dirty="0"/>
              <a:t>&gt; ls()</a:t>
            </a:r>
          </a:p>
          <a:p>
            <a:pPr marL="914400" indent="0">
              <a:buNone/>
            </a:pPr>
            <a:r>
              <a:rPr lang="en-US" sz="2800" b="1" dirty="0"/>
              <a:t>[1] "</a:t>
            </a:r>
            <a:r>
              <a:rPr lang="en-US" sz="2800" b="1" dirty="0" err="1"/>
              <a:t>roundedPi</a:t>
            </a:r>
            <a:r>
              <a:rPr lang="en-US" sz="2800" b="1" dirty="0"/>
              <a:t>"</a:t>
            </a:r>
          </a:p>
          <a:p>
            <a:pPr marL="914400" indent="0">
              <a:buNone/>
            </a:pPr>
            <a:endParaRPr lang="en-US" sz="1200" b="1" dirty="0"/>
          </a:p>
          <a:p>
            <a:pPr marL="347663"/>
            <a:r>
              <a:rPr lang="en-US" sz="2800" dirty="0"/>
              <a:t>Don't forget the parentheses, otherwise R will display the function's source code!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CFDA5-39FD-4D5E-84BA-6547C5B5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1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8DD7-2736-40A3-800D-1FCB1580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467"/>
            <a:ext cx="7620000" cy="866185"/>
          </a:xfrm>
        </p:spPr>
        <p:txBody>
          <a:bodyPr/>
          <a:lstStyle/>
          <a:p>
            <a:r>
              <a:rPr lang="en-US" dirty="0"/>
              <a:t>Built-in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249F-879C-4621-97E0-0ED084ED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4697"/>
            <a:ext cx="7620000" cy="5362303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https://stat.ethz.ch/R-manual/R-devel/library/base/html/Constants.html</a:t>
            </a:r>
            <a:endParaRPr lang="en-US" sz="1800" dirty="0"/>
          </a:p>
          <a:p>
            <a:endParaRPr lang="en-US" sz="1200" dirty="0"/>
          </a:p>
          <a:p>
            <a:r>
              <a:rPr lang="en-US" sz="2000" dirty="0"/>
              <a:t>R has a small number of built-in constants:</a:t>
            </a:r>
          </a:p>
          <a:p>
            <a:endParaRPr lang="en-US" sz="1050" dirty="0"/>
          </a:p>
          <a:p>
            <a:pPr lvl="1"/>
            <a:r>
              <a:rPr lang="en-US" sz="1800" dirty="0"/>
              <a:t>LETTERS: the 26 upper-case letters of the Roman alphabet</a:t>
            </a:r>
          </a:p>
          <a:p>
            <a:pPr lvl="1"/>
            <a:r>
              <a:rPr lang="en-US" sz="1800" dirty="0"/>
              <a:t>letters: the 26 lower-case letters of the Roman alphabet</a:t>
            </a:r>
          </a:p>
          <a:p>
            <a:pPr lvl="1"/>
            <a:r>
              <a:rPr lang="en-US" sz="1800" dirty="0" err="1"/>
              <a:t>month.abb</a:t>
            </a:r>
            <a:r>
              <a:rPr lang="en-US" sz="1800" dirty="0"/>
              <a:t>: the three-letter abbreviations for the English month names</a:t>
            </a:r>
          </a:p>
          <a:p>
            <a:pPr lvl="1"/>
            <a:r>
              <a:rPr lang="en-US" sz="1800" dirty="0"/>
              <a:t>month.name: the English names for the months of the year</a:t>
            </a:r>
          </a:p>
          <a:p>
            <a:pPr lvl="1"/>
            <a:r>
              <a:rPr lang="en-US" sz="1800" dirty="0"/>
              <a:t>pi: the ratio of the circumference of a circle to its diameter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1F116-C2F3-43EE-8A79-BCAB767F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1A139-FB3A-498E-A228-89FF7E50B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39" y="4053085"/>
            <a:ext cx="6592753" cy="257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06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60775"/>
          </a:xfrm>
        </p:spPr>
        <p:txBody>
          <a:bodyPr/>
          <a:lstStyle/>
          <a:p>
            <a:r>
              <a:rPr lang="en-US" dirty="0"/>
              <a:t>Creating Simple Data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695"/>
            <a:ext cx="7509753" cy="4876218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u="sng" dirty="0"/>
              <a:t>vector</a:t>
            </a:r>
            <a:r>
              <a:rPr lang="en-US" sz="2800" dirty="0"/>
              <a:t> is a collection of primitive data types</a:t>
            </a:r>
          </a:p>
          <a:p>
            <a:r>
              <a:rPr lang="en-US" sz="2800" dirty="0"/>
              <a:t>Simple vectors of ordered sequences can be created using the : (colon) operator</a:t>
            </a:r>
          </a:p>
          <a:p>
            <a:endParaRPr lang="en-US" sz="1400" dirty="0"/>
          </a:p>
          <a:p>
            <a:pPr marL="137160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die &lt;- 1:6</a:t>
            </a:r>
          </a:p>
          <a:p>
            <a:pPr marL="512763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You can also create a vector using the </a:t>
            </a:r>
            <a:r>
              <a:rPr lang="en-US" sz="2800" dirty="0">
                <a:latin typeface="Courier New"/>
                <a:cs typeface="Courier New"/>
              </a:rPr>
              <a:t>c()</a:t>
            </a:r>
            <a:r>
              <a:rPr lang="en-US" sz="2800" dirty="0"/>
              <a:t> function ("combine"):</a:t>
            </a:r>
          </a:p>
          <a:p>
            <a:endParaRPr lang="en-US" sz="1400" dirty="0"/>
          </a:p>
          <a:p>
            <a:pPr marL="1371600" lvl="1" indent="0">
              <a:buNone/>
            </a:pPr>
            <a:r>
              <a:rPr lang="en-US" sz="2800" b="1" dirty="0">
                <a:latin typeface="Courier New"/>
                <a:cs typeface="Courier New"/>
              </a:rPr>
              <a:t>odds &lt;- c(1, 3, 5, 7, 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374F7-1428-43D8-A572-0EA97BDC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09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60775"/>
          </a:xfrm>
        </p:spPr>
        <p:txBody>
          <a:bodyPr/>
          <a:lstStyle/>
          <a:p>
            <a:r>
              <a:rPr lang="en-US" dirty="0"/>
              <a:t>Creating Text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695"/>
            <a:ext cx="7509753" cy="4876218"/>
          </a:xfrm>
        </p:spPr>
        <p:txBody>
          <a:bodyPr>
            <a:normAutofit/>
          </a:bodyPr>
          <a:lstStyle/>
          <a:p>
            <a:r>
              <a:rPr lang="en-US" sz="2800" dirty="0"/>
              <a:t>Text data is surrounded by quotes:</a:t>
            </a:r>
          </a:p>
          <a:p>
            <a:endParaRPr lang="en-US" sz="2400" dirty="0"/>
          </a:p>
          <a:p>
            <a:pPr marL="512763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day1 &lt;- c('Mon', 'Tue', 'Wed', 'Thu')</a:t>
            </a:r>
          </a:p>
          <a:p>
            <a:pPr marL="512763" lvl="1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347663" lvl="1"/>
            <a:r>
              <a:rPr lang="en-US" sz="2800" dirty="0"/>
              <a:t>You can use single ' ' or double " " quotes as long as each pair matches</a:t>
            </a:r>
          </a:p>
          <a:p>
            <a:pPr marL="347663" lvl="1"/>
            <a:r>
              <a:rPr lang="en-US" sz="2800" dirty="0"/>
              <a:t>there is no </a:t>
            </a:r>
            <a:r>
              <a:rPr lang="en-US" sz="2800" u="sng" dirty="0"/>
              <a:t>char</a:t>
            </a:r>
            <a:r>
              <a:rPr lang="en-US" sz="2800" dirty="0"/>
              <a:t> (single character) type</a:t>
            </a:r>
          </a:p>
          <a:p>
            <a:pPr marL="347663" lvl="1"/>
            <a:r>
              <a:rPr lang="en-US" sz="2800" dirty="0"/>
              <a:t>the data type of strings is referred </a:t>
            </a:r>
            <a:r>
              <a:rPr lang="en-US" sz="2800"/>
              <a:t>to as character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374F7-1428-43D8-A572-0EA97BDC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93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098"/>
            <a:ext cx="7665396" cy="884171"/>
          </a:xfrm>
        </p:spPr>
        <p:txBody>
          <a:bodyPr/>
          <a:lstStyle/>
          <a:p>
            <a:r>
              <a:rPr lang="en-US" dirty="0"/>
              <a:t>Seeing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414"/>
            <a:ext cx="7665396" cy="5165386"/>
          </a:xfrm>
        </p:spPr>
        <p:txBody>
          <a:bodyPr>
            <a:normAutofit/>
          </a:bodyPr>
          <a:lstStyle/>
          <a:p>
            <a:r>
              <a:rPr lang="en-US" sz="2800" dirty="0"/>
              <a:t>Named objects are not shown unless you type the object name:</a:t>
            </a:r>
          </a:p>
          <a:p>
            <a:endParaRPr lang="en-US" dirty="0"/>
          </a:p>
          <a:p>
            <a:pPr marL="914400" indent="0">
              <a:buNone/>
            </a:pPr>
            <a:r>
              <a:rPr lang="it-IT" sz="2800" b="1" dirty="0"/>
              <a:t>&gt; # create a vector of random values</a:t>
            </a:r>
          </a:p>
          <a:p>
            <a:pPr marL="914400" indent="0">
              <a:buNone/>
            </a:pPr>
            <a:r>
              <a:rPr lang="it-IT" sz="2800" b="1" dirty="0"/>
              <a:t>&gt; data1 &lt;- c(3, 5, 7, 5, 3, 2, 6, 8, 5, 6, 9)</a:t>
            </a:r>
          </a:p>
          <a:p>
            <a:pPr marL="914400" indent="0">
              <a:buNone/>
            </a:pPr>
            <a:r>
              <a:rPr lang="it-IT" sz="2800" b="1" dirty="0"/>
              <a:t>&gt; # display the vector</a:t>
            </a:r>
          </a:p>
          <a:p>
            <a:pPr marL="914400" indent="0">
              <a:buNone/>
            </a:pPr>
            <a:r>
              <a:rPr lang="it-IT" sz="2800" b="1" dirty="0"/>
              <a:t>&gt; data1</a:t>
            </a:r>
          </a:p>
          <a:p>
            <a:pPr marL="914400" indent="0">
              <a:buNone/>
            </a:pPr>
            <a:r>
              <a:rPr lang="it-IT" sz="2800" b="1" dirty="0"/>
              <a:t> [1] 3 5 7 5 3 2 6 8 5 6 9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4750-C825-4E0F-BAE6-210B3BEA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48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098"/>
            <a:ext cx="7665396" cy="884171"/>
          </a:xfrm>
        </p:spPr>
        <p:txBody>
          <a:bodyPr/>
          <a:lstStyle/>
          <a:p>
            <a:r>
              <a:rPr lang="en-US" dirty="0"/>
              <a:t>Seeing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414"/>
            <a:ext cx="7665396" cy="5165386"/>
          </a:xfrm>
        </p:spPr>
        <p:txBody>
          <a:bodyPr>
            <a:normAutofit/>
          </a:bodyPr>
          <a:lstStyle/>
          <a:p>
            <a:r>
              <a:rPr lang="en-US" sz="2800" dirty="0"/>
              <a:t>Each line begins with an index value (first element in object), even for single values:</a:t>
            </a:r>
          </a:p>
          <a:p>
            <a:pPr marL="114300" indent="0">
              <a:buNone/>
            </a:pPr>
            <a:endParaRPr lang="en-US" sz="1200" dirty="0"/>
          </a:p>
          <a:p>
            <a:pPr marL="914400" indent="0">
              <a:buNone/>
            </a:pPr>
            <a:r>
              <a:rPr lang="en-US" sz="2800" b="1" dirty="0"/>
              <a:t>&gt; # assign 3 to x and display its value</a:t>
            </a:r>
          </a:p>
          <a:p>
            <a:pPr marL="914400" indent="0">
              <a:buNone/>
            </a:pPr>
            <a:r>
              <a:rPr lang="en-US" sz="2800" b="1" dirty="0"/>
              <a:t>&gt; x &lt;- 3</a:t>
            </a:r>
          </a:p>
          <a:p>
            <a:pPr marL="914400" indent="0">
              <a:buNone/>
            </a:pPr>
            <a:r>
              <a:rPr lang="en-US" sz="2800" b="1" dirty="0"/>
              <a:t>&gt; x</a:t>
            </a:r>
          </a:p>
          <a:p>
            <a:pPr marL="91440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[1]</a:t>
            </a:r>
            <a:r>
              <a:rPr lang="en-US" sz="2800" b="1" dirty="0"/>
              <a:t> 3</a:t>
            </a:r>
          </a:p>
          <a:p>
            <a:pPr marL="914400" indent="0">
              <a:buNone/>
            </a:pPr>
            <a:endParaRPr lang="en-US" sz="1200" b="1" dirty="0"/>
          </a:p>
          <a:p>
            <a:r>
              <a:rPr lang="en-US" sz="2800" dirty="0"/>
              <a:t>Text values are reported within quotes:</a:t>
            </a:r>
          </a:p>
          <a:p>
            <a:endParaRPr lang="en-US" sz="1200" dirty="0"/>
          </a:p>
          <a:p>
            <a:pPr marL="914400" lvl="1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&gt; day1</a:t>
            </a:r>
          </a:p>
          <a:p>
            <a:pPr marL="914400" lvl="1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[1] "Mon" "Tue" "Wed" "Thu”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4750-C825-4E0F-BAE6-210B3BEA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66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098"/>
            <a:ext cx="7665396" cy="884171"/>
          </a:xfrm>
        </p:spPr>
        <p:txBody>
          <a:bodyPr/>
          <a:lstStyle/>
          <a:p>
            <a:r>
              <a:rPr lang="en-US" dirty="0"/>
              <a:t>Seeing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5512"/>
            <a:ext cx="7665396" cy="5436158"/>
          </a:xfrm>
        </p:spPr>
        <p:txBody>
          <a:bodyPr>
            <a:normAutofit/>
          </a:bodyPr>
          <a:lstStyle/>
          <a:p>
            <a:r>
              <a:rPr lang="en-US" sz="2800" dirty="0"/>
              <a:t>You can print an object using the print() function:</a:t>
            </a:r>
          </a:p>
          <a:p>
            <a:pPr marL="114300" indent="0">
              <a:buNone/>
            </a:pP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indent="0">
              <a:buNone/>
            </a:pP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&gt; x &lt;- c(1,2,3,4,5)</a:t>
            </a:r>
          </a:p>
          <a:p>
            <a:pPr marL="914400" indent="0">
              <a:buNone/>
            </a:pP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&gt; x</a:t>
            </a:r>
          </a:p>
          <a:p>
            <a:pPr marL="914400" indent="0">
              <a:buNone/>
            </a:pP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[1] 1 2 3 4 5</a:t>
            </a:r>
          </a:p>
          <a:p>
            <a:pPr marL="914400" indent="0">
              <a:buNone/>
            </a:pP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fr-F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  <a:p>
            <a:pPr marL="914400" indent="0">
              <a:buNone/>
            </a:pP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[1] 1 2 3 4 5</a:t>
            </a:r>
          </a:p>
          <a:p>
            <a:pPr marL="914400" indent="0">
              <a:buNone/>
            </a:pPr>
            <a:endParaRPr lang="fr-FR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1313" indent="-280988"/>
            <a:r>
              <a:rPr lang="fr-FR" sz="2800" dirty="0" err="1"/>
              <a:t>print</a:t>
            </a:r>
            <a:r>
              <a:rPr lang="fr-FR" sz="2800" dirty="0"/>
              <a:t>() </a:t>
            </a:r>
            <a:r>
              <a:rPr lang="fr-FR" sz="2800" dirty="0" err="1"/>
              <a:t>doesn't</a:t>
            </a:r>
            <a:r>
              <a:rPr lang="fr-FR" sz="2800" dirty="0"/>
              <a:t> deal </a:t>
            </a:r>
            <a:r>
              <a:rPr lang="fr-FR" sz="2800" dirty="0" err="1"/>
              <a:t>with</a:t>
            </a:r>
            <a:r>
              <a:rPr lang="fr-FR" sz="2800" dirty="0"/>
              <a:t> multiple arguments, </a:t>
            </a:r>
            <a:r>
              <a:rPr lang="fr-FR" sz="2800" dirty="0" err="1"/>
              <a:t>though</a:t>
            </a:r>
            <a:r>
              <a:rPr lang="fr-FR" sz="2800" dirty="0"/>
              <a:t>; use cat() for </a:t>
            </a:r>
            <a:r>
              <a:rPr lang="fr-FR" sz="2800" dirty="0" err="1"/>
              <a:t>this</a:t>
            </a:r>
            <a:r>
              <a:rPr lang="fr-FR" sz="2800" dirty="0"/>
              <a:t>:</a:t>
            </a:r>
          </a:p>
          <a:p>
            <a:pPr marL="341313" indent="-280988"/>
            <a:endParaRPr lang="fr-FR" sz="1200" dirty="0"/>
          </a:p>
          <a:p>
            <a:pPr marL="914400" indent="0">
              <a:buNone/>
            </a:pP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fr-F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("x=", x)</a:t>
            </a:r>
          </a:p>
          <a:p>
            <a:pPr marL="914400" indent="0">
              <a:buNone/>
            </a:pP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[1] "x="</a:t>
            </a:r>
          </a:p>
          <a:p>
            <a:pPr marL="914400" indent="0">
              <a:buNone/>
            </a:pP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&gt; cat("x=", x, "\n")     # "\n" appends a </a:t>
            </a:r>
            <a:r>
              <a:rPr lang="fr-F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newline</a:t>
            </a:r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indent="0">
              <a:buNone/>
            </a:pP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x= 1 2 3 4 5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4750-C825-4E0F-BAE6-210B3BEA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0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C6E9-99E7-40CC-9864-1C30F1DD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9940"/>
            <a:ext cx="7620000" cy="899644"/>
          </a:xfrm>
        </p:spPr>
        <p:txBody>
          <a:bodyPr/>
          <a:lstStyle/>
          <a:p>
            <a:r>
              <a:rPr lang="en-US" dirty="0"/>
              <a:t>Why Statistical Programming?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FD183-1F69-4170-956D-621EFB1F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9774E8-527D-4ABF-9102-CA225263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0535"/>
            <a:ext cx="7620000" cy="4947703"/>
          </a:xfrm>
        </p:spPr>
        <p:txBody>
          <a:bodyPr>
            <a:normAutofit/>
          </a:bodyPr>
          <a:lstStyle/>
          <a:p>
            <a:r>
              <a:rPr lang="en-US" sz="2800" dirty="0"/>
              <a:t>Simplify and automate use of complex statistical formulas</a:t>
            </a:r>
          </a:p>
          <a:p>
            <a:r>
              <a:rPr lang="en-US" sz="2800" dirty="0"/>
              <a:t>Perform complex data analysis over very large datasets</a:t>
            </a:r>
          </a:p>
          <a:p>
            <a:r>
              <a:rPr lang="en-US" sz="2800" dirty="0"/>
              <a:t>Perform a variety of operations in a single program</a:t>
            </a:r>
          </a:p>
          <a:p>
            <a:r>
              <a:rPr lang="en-US" sz="2800" dirty="0"/>
              <a:t>Reproduceable/verifiable results</a:t>
            </a:r>
          </a:p>
          <a:p>
            <a:r>
              <a:rPr lang="en-US" sz="2800" dirty="0"/>
              <a:t>Automate visualization tasks</a:t>
            </a:r>
          </a:p>
        </p:txBody>
      </p:sp>
    </p:spTree>
    <p:extLst>
      <p:ext uri="{BB962C8B-B14F-4D97-AF65-F5344CB8AC3E}">
        <p14:creationId xmlns:p14="http://schemas.microsoft.com/office/powerpoint/2010/main" val="2673734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098"/>
            <a:ext cx="7665396" cy="884171"/>
          </a:xfrm>
        </p:spPr>
        <p:txBody>
          <a:bodyPr/>
          <a:lstStyle/>
          <a:p>
            <a:r>
              <a:rPr lang="en-US" dirty="0"/>
              <a:t>Seeing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414"/>
            <a:ext cx="7665396" cy="5165386"/>
          </a:xfrm>
        </p:spPr>
        <p:txBody>
          <a:bodyPr>
            <a:normAutofit/>
          </a:bodyPr>
          <a:lstStyle/>
          <a:p>
            <a:r>
              <a:rPr lang="en-US" sz="2800" dirty="0"/>
              <a:t>You can examine the internal structure of your data using the str() (structure) function</a:t>
            </a:r>
          </a:p>
          <a:p>
            <a:pPr marL="114300" indent="0">
              <a:buNone/>
            </a:pP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indent="0">
              <a:buNone/>
            </a:pP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&gt; data1 &lt;- c(3, 5, 7, 5, 3, 2, 6, 8, 5, 6, 9)</a:t>
            </a:r>
          </a:p>
          <a:p>
            <a:pPr marL="914400" indent="0">
              <a:buNone/>
            </a:pP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&gt; data1</a:t>
            </a:r>
          </a:p>
          <a:p>
            <a:pPr marL="914400" indent="0">
              <a:buNone/>
            </a:pP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[1] 3 5 7 5 3 2 6 8 5 6 9</a:t>
            </a:r>
          </a:p>
          <a:p>
            <a:pPr marL="914400" indent="0">
              <a:buNone/>
            </a:pP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&gt; str(data1)</a:t>
            </a:r>
          </a:p>
          <a:p>
            <a:pPr marL="914400" indent="0">
              <a:buNone/>
            </a:pP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num [1:11] 3 5 7 5 3 2 6 8 5 6 ...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4750-C825-4E0F-BAE6-210B3BEA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64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38B2-7F4B-46E7-8638-F9E861EC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300"/>
            <a:ext cx="7620000" cy="848768"/>
          </a:xfrm>
        </p:spPr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4F9F-94F6-46BE-9DE2-B9D5E922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3073"/>
            <a:ext cx="7620000" cy="54428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 passes function arguments by </a:t>
            </a:r>
            <a:r>
              <a:rPr lang="en-US" u="sng" dirty="0"/>
              <a:t>value</a:t>
            </a:r>
            <a:r>
              <a:rPr lang="en-US" dirty="0"/>
              <a:t>, which means any changes you make to the arguments inside of a function are not seen by the caller of the function</a:t>
            </a:r>
          </a:p>
          <a:p>
            <a:r>
              <a:rPr lang="en-US" dirty="0"/>
              <a:t>Function calls can be nested; the calls are processed from the "inside-out", which means the "inner" calls become arguments to the "outer" calls:</a:t>
            </a:r>
          </a:p>
          <a:p>
            <a:pPr marL="914400" indent="0">
              <a:buNone/>
            </a:pPr>
            <a:r>
              <a:rPr lang="de-DE" b="1" dirty="0"/>
              <a:t>&gt; die &lt;- 1:6</a:t>
            </a:r>
          </a:p>
          <a:p>
            <a:pPr marL="914400" indent="0">
              <a:buNone/>
            </a:pPr>
            <a:r>
              <a:rPr lang="de-DE" b="1" dirty="0"/>
              <a:t>&gt; die</a:t>
            </a:r>
          </a:p>
          <a:p>
            <a:pPr marL="914400" indent="0">
              <a:buNone/>
            </a:pPr>
            <a:r>
              <a:rPr lang="de-DE" b="1" dirty="0"/>
              <a:t>[1] 1 2 3 4 5 6</a:t>
            </a:r>
          </a:p>
          <a:p>
            <a:pPr marL="914400" indent="0">
              <a:buNone/>
            </a:pPr>
            <a:r>
              <a:rPr lang="de-DE" b="1" dirty="0"/>
              <a:t>&gt; mean(die)</a:t>
            </a:r>
          </a:p>
          <a:p>
            <a:pPr marL="914400" indent="0">
              <a:buNone/>
            </a:pPr>
            <a:r>
              <a:rPr lang="de-DE" b="1" dirty="0"/>
              <a:t>[1] 3.5</a:t>
            </a:r>
          </a:p>
          <a:p>
            <a:pPr marL="914400" indent="0">
              <a:buNone/>
            </a:pPr>
            <a:r>
              <a:rPr lang="de-DE" b="1" dirty="0"/>
              <a:t>&gt; round(</a:t>
            </a:r>
            <a:r>
              <a:rPr lang="de-DE" b="1" dirty="0">
                <a:solidFill>
                  <a:srgbClr val="FF0000"/>
                </a:solidFill>
              </a:rPr>
              <a:t>mean(die)</a:t>
            </a:r>
            <a:r>
              <a:rPr lang="de-DE" b="1" dirty="0"/>
              <a:t>)</a:t>
            </a:r>
          </a:p>
          <a:p>
            <a:pPr marL="914400" indent="0">
              <a:buNone/>
            </a:pPr>
            <a:r>
              <a:rPr lang="de-DE" b="1" dirty="0"/>
              <a:t>[1] 4</a:t>
            </a:r>
          </a:p>
          <a:p>
            <a:pPr marL="914400" indent="0">
              <a:buNone/>
            </a:pPr>
            <a:endParaRPr lang="en-US" sz="1300" b="1" dirty="0"/>
          </a:p>
          <a:p>
            <a:pPr marL="347663" lvl="1"/>
            <a:r>
              <a:rPr lang="en-US" sz="1700" dirty="0"/>
              <a:t>Note on the round() function: If the first digit that is dropped is exactly 5, R uses a rule that’s common in many programming languages: Always round to the nearest even number. For instance, round(1.5) and round(2.5) both return 2. On the negative side of the number scale, round(-4.5) returns -4.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CFDA5-39FD-4D5E-84BA-6547C5B5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8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3E35-A9CC-4F15-983A-72DC958F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6622"/>
            <a:ext cx="7620000" cy="786066"/>
          </a:xfrm>
        </p:spPr>
        <p:txBody>
          <a:bodyPr/>
          <a:lstStyle/>
          <a:p>
            <a:r>
              <a:rPr lang="en-US" dirty="0"/>
              <a:t>Example: Roll a 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CB57-23FD-4F27-B98C-D5B21550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8720"/>
            <a:ext cx="7620000" cy="52882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write R code which simulates the roll of a single die</a:t>
            </a:r>
          </a:p>
          <a:p>
            <a:r>
              <a:rPr lang="en-US" dirty="0"/>
              <a:t>Given the "die" vector created on the previous slides, use the sample function:</a:t>
            </a:r>
          </a:p>
          <a:p>
            <a:endParaRPr lang="en-US" sz="1300" dirty="0"/>
          </a:p>
          <a:p>
            <a:pPr marL="914400" indent="0">
              <a:buNone/>
            </a:pPr>
            <a:r>
              <a:rPr lang="en-US" b="1" dirty="0"/>
              <a:t>sample(die, 1)</a:t>
            </a:r>
          </a:p>
          <a:p>
            <a:pPr marL="914400" indent="0">
              <a:buNone/>
            </a:pPr>
            <a:endParaRPr lang="en-US" sz="1300" b="1" dirty="0"/>
          </a:p>
          <a:p>
            <a:r>
              <a:rPr lang="en-US" dirty="0"/>
              <a:t>sample() will take a (pseudo-) random sample of size 1 from the die vector</a:t>
            </a:r>
          </a:p>
          <a:p>
            <a:pPr marL="914400" indent="0">
              <a:buNone/>
            </a:pPr>
            <a:r>
              <a:rPr lang="de-DE" b="1" dirty="0"/>
              <a:t>&gt; sample(die, 1)</a:t>
            </a:r>
          </a:p>
          <a:p>
            <a:pPr marL="914400" indent="0">
              <a:buNone/>
            </a:pPr>
            <a:r>
              <a:rPr lang="de-DE" b="1" dirty="0"/>
              <a:t>[1] 4</a:t>
            </a:r>
          </a:p>
          <a:p>
            <a:pPr marL="914400" indent="0">
              <a:buNone/>
            </a:pPr>
            <a:r>
              <a:rPr lang="de-DE" b="1" dirty="0"/>
              <a:t>&gt; sample(die, 1)</a:t>
            </a:r>
          </a:p>
          <a:p>
            <a:pPr marL="914400" indent="0">
              <a:buNone/>
            </a:pPr>
            <a:r>
              <a:rPr lang="de-DE" b="1" dirty="0"/>
              <a:t>[1] 3</a:t>
            </a:r>
          </a:p>
          <a:p>
            <a:pPr marL="914400" indent="0">
              <a:buNone/>
            </a:pPr>
            <a:r>
              <a:rPr lang="de-DE" b="1" dirty="0"/>
              <a:t>&gt; sample(die, 1)</a:t>
            </a:r>
          </a:p>
          <a:p>
            <a:pPr marL="914400" indent="0">
              <a:buNone/>
            </a:pPr>
            <a:r>
              <a:rPr lang="de-DE" b="1" dirty="0"/>
              <a:t>[1] 2</a:t>
            </a:r>
          </a:p>
          <a:p>
            <a:pPr marL="914400" indent="0">
              <a:buNone/>
            </a:pPr>
            <a:r>
              <a:rPr lang="de-DE" b="1" dirty="0"/>
              <a:t>&gt; sample(die, 1)</a:t>
            </a:r>
          </a:p>
          <a:p>
            <a:pPr marL="914400" indent="0">
              <a:buNone/>
            </a:pPr>
            <a:r>
              <a:rPr lang="de-DE" b="1" dirty="0"/>
              <a:t>[1]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E56BC-8A8D-48AA-8D54-D84363A1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93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3E35-A9CC-4F15-983A-72DC958F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6622"/>
            <a:ext cx="7620000" cy="786066"/>
          </a:xfrm>
        </p:spPr>
        <p:txBody>
          <a:bodyPr/>
          <a:lstStyle/>
          <a:p>
            <a:r>
              <a:rPr lang="en-US" dirty="0"/>
              <a:t>Named 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CB57-23FD-4F27-B98C-D5B21550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8720"/>
            <a:ext cx="7620000" cy="5288280"/>
          </a:xfrm>
        </p:spPr>
        <p:txBody>
          <a:bodyPr>
            <a:normAutofit/>
          </a:bodyPr>
          <a:lstStyle/>
          <a:p>
            <a:r>
              <a:rPr lang="en-US" sz="3200" dirty="0"/>
              <a:t>Arguments for R functions have names, which we can specify using the = sign: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de-DE" sz="2400" b="1" dirty="0"/>
              <a:t>&gt; sample(x=die, size=1)</a:t>
            </a:r>
          </a:p>
          <a:p>
            <a:pPr marL="914400" indent="0">
              <a:buNone/>
            </a:pPr>
            <a:r>
              <a:rPr lang="de-DE" sz="2400" b="1" dirty="0"/>
              <a:t>[1] 6</a:t>
            </a:r>
          </a:p>
          <a:p>
            <a:pPr marL="914400" indent="0">
              <a:buNone/>
            </a:pPr>
            <a:endParaRPr lang="en-US" sz="1200" b="1" dirty="0"/>
          </a:p>
          <a:p>
            <a:r>
              <a:rPr lang="en-US" sz="3200" dirty="0"/>
              <a:t>This allows us to pass arguments in any order: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sz="2400" b="1" dirty="0"/>
              <a:t>&gt; # calling with size argument first</a:t>
            </a:r>
          </a:p>
          <a:p>
            <a:pPr marL="914400" indent="0">
              <a:buNone/>
            </a:pPr>
            <a:r>
              <a:rPr lang="en-US" sz="2400" b="1" dirty="0"/>
              <a:t>&gt; sample(size=1, x=die)</a:t>
            </a:r>
          </a:p>
          <a:p>
            <a:pPr marL="914400" indent="0">
              <a:buNone/>
            </a:pPr>
            <a:r>
              <a:rPr lang="en-US" sz="2400" b="1" dirty="0"/>
              <a:t>[1]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E56BC-8A8D-48AA-8D54-D84363A1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0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3E35-A9CC-4F15-983A-72DC958F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6622"/>
            <a:ext cx="7620000" cy="786066"/>
          </a:xfrm>
        </p:spPr>
        <p:txBody>
          <a:bodyPr/>
          <a:lstStyle/>
          <a:p>
            <a:r>
              <a:rPr lang="en-US" dirty="0"/>
              <a:t>Named 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CB57-23FD-4F27-B98C-D5B21550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8720"/>
            <a:ext cx="7620000" cy="5288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If you do not specify the argument names, </a:t>
            </a:r>
            <a:r>
              <a:rPr lang="en-US" sz="2400" u="sng" dirty="0"/>
              <a:t>you must be sure to pass the arguments in the correct order.</a:t>
            </a:r>
            <a:r>
              <a:rPr lang="en-US" sz="2400" dirty="0"/>
              <a:t> Try </a:t>
            </a:r>
          </a:p>
          <a:p>
            <a:pPr lvl="1"/>
            <a:endParaRPr lang="en-US" sz="1200" dirty="0"/>
          </a:p>
          <a:p>
            <a:pPr marL="1211580" lvl="1" indent="0">
              <a:buNone/>
            </a:pPr>
            <a:r>
              <a:rPr lang="en-US" sz="2400" b="1" dirty="0"/>
              <a:t>sample(1, die)</a:t>
            </a:r>
          </a:p>
          <a:p>
            <a:pPr marL="121158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r>
              <a:rPr lang="en-US" sz="2400" dirty="0"/>
              <a:t>and see what </a:t>
            </a:r>
            <a:r>
              <a:rPr lang="en-US" sz="2400"/>
              <a:t>happens -- the normal order is sample(die, 1)</a:t>
            </a:r>
          </a:p>
          <a:p>
            <a:pPr marL="644843" lvl="1" indent="0">
              <a:buNone/>
            </a:pPr>
            <a:endParaRPr lang="en-US" sz="1200"/>
          </a:p>
          <a:p>
            <a:pPr marL="1198563" lvl="1" indent="0">
              <a:buNone/>
            </a:pPr>
            <a:r>
              <a:rPr lang="en-US" sz="2400" b="1" strike="sngStrike"/>
              <a:t>&gt; [1] 1</a:t>
            </a:r>
          </a:p>
          <a:p>
            <a:pPr marL="1198563" lvl="1" indent="0">
              <a:buNone/>
            </a:pPr>
            <a:endParaRPr lang="en-US" sz="1200" b="1" strike="sngStrike" dirty="0"/>
          </a:p>
          <a:p>
            <a:pPr marL="401638" lvl="1" indent="-282575"/>
            <a:r>
              <a:rPr lang="en-US" sz="2400" strike="sngStrike" dirty="0"/>
              <a:t>We get 1, repeatedly – sample() is taking a sample from a "vector" containing only the number 1, so that's all it </a:t>
            </a:r>
            <a:r>
              <a:rPr lang="en-US" sz="2400" strike="sngStrike"/>
              <a:t>can produce</a:t>
            </a:r>
          </a:p>
          <a:p>
            <a:pPr marL="401638" lvl="1" indent="-282575"/>
            <a:r>
              <a:rPr lang="en-US" sz="2400"/>
              <a:t>As of Rv4, we now get an error – the arguments must be passed in the correct, "die" is not a numeric type so it is not accepted as the size parameter 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E56BC-8A8D-48AA-8D54-D84363A1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25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3E35-A9CC-4F15-983A-72DC958F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6622"/>
            <a:ext cx="7620000" cy="786066"/>
          </a:xfrm>
        </p:spPr>
        <p:txBody>
          <a:bodyPr/>
          <a:lstStyle/>
          <a:p>
            <a:r>
              <a:rPr lang="en-US" dirty="0"/>
              <a:t>Viewing 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CB57-23FD-4F27-B98C-D5B21550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8720"/>
            <a:ext cx="7620000" cy="5288280"/>
          </a:xfrm>
        </p:spPr>
        <p:txBody>
          <a:bodyPr>
            <a:normAutofit/>
          </a:bodyPr>
          <a:lstStyle/>
          <a:p>
            <a:r>
              <a:rPr lang="en-US" sz="2800" dirty="0"/>
              <a:t>If you aren't sure of the argument ordering or argument names, you can call the </a:t>
            </a:r>
            <a:r>
              <a:rPr lang="en-US" sz="2800" dirty="0" err="1"/>
              <a:t>args</a:t>
            </a:r>
            <a:r>
              <a:rPr lang="en-US" sz="2800" dirty="0"/>
              <a:t>() function with the function name to find out: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sz="2000" b="1" dirty="0"/>
              <a:t>&gt; </a:t>
            </a:r>
            <a:r>
              <a:rPr lang="en-US" sz="2000" b="1" dirty="0" err="1"/>
              <a:t>args</a:t>
            </a:r>
            <a:r>
              <a:rPr lang="en-US" sz="2000" b="1" dirty="0"/>
              <a:t>(sample)</a:t>
            </a:r>
          </a:p>
          <a:p>
            <a:pPr marL="9144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function (x, size, replace = FALSE, prob = NULL) </a:t>
            </a:r>
          </a:p>
          <a:p>
            <a:pPr marL="914400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lvl="1"/>
            <a:r>
              <a:rPr lang="en-US" sz="2800" dirty="0"/>
              <a:t>Notice that there are additional arguments for the sample function (replace and prob). </a:t>
            </a:r>
          </a:p>
          <a:p>
            <a:pPr lvl="2"/>
            <a:r>
              <a:rPr lang="en-US" sz="2400" dirty="0"/>
              <a:t>These are </a:t>
            </a:r>
            <a:r>
              <a:rPr lang="en-US" sz="2400" u="sng" dirty="0"/>
              <a:t>optional</a:t>
            </a:r>
            <a:r>
              <a:rPr lang="en-US" sz="2400" dirty="0"/>
              <a:t> arguments, if not provided, they are assigned </a:t>
            </a:r>
            <a:r>
              <a:rPr lang="en-US" sz="2400" u="sng" dirty="0"/>
              <a:t>default values</a:t>
            </a:r>
            <a:r>
              <a:rPr lang="en-US" sz="2400" dirty="0"/>
              <a:t> as shown above.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E56BC-8A8D-48AA-8D54-D84363A1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7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3E35-A9CC-4F15-983A-72DC958F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6622"/>
            <a:ext cx="7620000" cy="786066"/>
          </a:xfrm>
        </p:spPr>
        <p:txBody>
          <a:bodyPr/>
          <a:lstStyle/>
          <a:p>
            <a:r>
              <a:rPr lang="en-US" dirty="0"/>
              <a:t>Viewing 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CB57-23FD-4F27-B98C-D5B21550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8720"/>
            <a:ext cx="7620000" cy="5288280"/>
          </a:xfrm>
        </p:spPr>
        <p:txBody>
          <a:bodyPr>
            <a:normAutofit/>
          </a:bodyPr>
          <a:lstStyle/>
          <a:p>
            <a:r>
              <a:rPr lang="en-US" sz="2800" dirty="0"/>
              <a:t>You can also type the function name </a:t>
            </a:r>
            <a:r>
              <a:rPr lang="en-US" sz="2800" u="sng" dirty="0"/>
              <a:t>without parentheses</a:t>
            </a:r>
            <a:r>
              <a:rPr lang="en-US" sz="2800" dirty="0"/>
              <a:t> and look at the first line:</a:t>
            </a:r>
          </a:p>
          <a:p>
            <a:endParaRPr lang="en-US" sz="2400" dirty="0"/>
          </a:p>
          <a:p>
            <a:pPr marL="576263" indent="0">
              <a:buNone/>
            </a:pPr>
            <a:r>
              <a:rPr lang="en-US" sz="2400" b="1" dirty="0"/>
              <a:t>&gt; sample    # view the function arguments</a:t>
            </a:r>
          </a:p>
          <a:p>
            <a:pPr marL="576263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 (x, size, replace = FALSE, prob = NULL) </a:t>
            </a:r>
          </a:p>
          <a:p>
            <a:pPr marL="576263" indent="0">
              <a:buNone/>
            </a:pPr>
            <a:r>
              <a:rPr lang="en-US" sz="2400" dirty="0"/>
              <a:t>(source code for the sample function follows this line)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E56BC-8A8D-48AA-8D54-D84363A1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46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06F9-D4E5-497F-9A53-851E1E70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5717"/>
            <a:ext cx="7620000" cy="1143000"/>
          </a:xfrm>
        </p:spPr>
        <p:txBody>
          <a:bodyPr/>
          <a:lstStyle/>
          <a:p>
            <a:r>
              <a:rPr lang="en-US" dirty="0"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F6E33-30D6-4D68-9E2A-8043EE6E8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6153"/>
            <a:ext cx="7620000" cy="4910847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https://www.rstudio.com/</a:t>
            </a:r>
            <a:endParaRPr lang="en-US" sz="2800" dirty="0"/>
          </a:p>
          <a:p>
            <a:r>
              <a:rPr lang="en-US" sz="2800" dirty="0"/>
              <a:t>IDE for R development</a:t>
            </a:r>
          </a:p>
          <a:p>
            <a:r>
              <a:rPr lang="en-US" sz="2800" dirty="0"/>
              <a:t>Source editing, console (commands/input/output), environment, help, file management, package management</a:t>
            </a:r>
          </a:p>
          <a:p>
            <a:r>
              <a:rPr lang="en-US" sz="2800" dirty="0"/>
              <a:t>Install R first</a:t>
            </a:r>
          </a:p>
          <a:p>
            <a:pPr lvl="1"/>
            <a:r>
              <a:rPr lang="en-US" sz="2800" dirty="0"/>
              <a:t>-&gt; then download </a:t>
            </a:r>
            <a:r>
              <a:rPr lang="en-US" sz="2800" dirty="0" err="1"/>
              <a:t>Rstudio</a:t>
            </a:r>
            <a:r>
              <a:rPr lang="en-US" sz="2800" dirty="0"/>
              <a:t> Desktop (the free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E6C13-0FF4-474D-A1DA-8A020422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0C28C-B634-4385-B554-6872F14D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845" y="325717"/>
            <a:ext cx="2285291" cy="108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75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7E0-FDDD-4FC0-9DDD-1ED8F8F9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46766"/>
          </a:xfrm>
        </p:spPr>
        <p:txBody>
          <a:bodyPr/>
          <a:lstStyle/>
          <a:p>
            <a:r>
              <a:rPr lang="en-US" dirty="0"/>
              <a:t>Using R Studio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900B16-326F-4201-AC9C-0FB195C5E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82" y="1180290"/>
            <a:ext cx="7670918" cy="5486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C5E66-9F1A-4D5F-9A91-AA335BE6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48</a:t>
            </a:fld>
            <a:endParaRPr lang="en-US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4F21C4B-B500-49D5-A0C4-2C5E9639AC13}"/>
              </a:ext>
            </a:extLst>
          </p:cNvPr>
          <p:cNvSpPr/>
          <p:nvPr/>
        </p:nvSpPr>
        <p:spPr>
          <a:xfrm>
            <a:off x="2185481" y="5243208"/>
            <a:ext cx="1783403" cy="697149"/>
          </a:xfrm>
          <a:prstGeom prst="wedgeEllipseCallout">
            <a:avLst>
              <a:gd name="adj1" fmla="val -77164"/>
              <a:gd name="adj2" fmla="val -9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</a:p>
          <a:p>
            <a:pPr algn="ctr"/>
            <a:r>
              <a:rPr lang="en-US" dirty="0"/>
              <a:t>Pane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9FA3E78-4F30-4280-A0DC-915DA156C453}"/>
              </a:ext>
            </a:extLst>
          </p:cNvPr>
          <p:cNvSpPr/>
          <p:nvPr/>
        </p:nvSpPr>
        <p:spPr>
          <a:xfrm>
            <a:off x="2185482" y="2509736"/>
            <a:ext cx="2162782" cy="697149"/>
          </a:xfrm>
          <a:prstGeom prst="wedgeEllipseCallout">
            <a:avLst>
              <a:gd name="adj1" fmla="val -69109"/>
              <a:gd name="adj2" fmla="val 2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Source/Edit</a:t>
            </a:r>
          </a:p>
          <a:p>
            <a:pPr algn="ctr"/>
            <a:r>
              <a:rPr lang="en-US" dirty="0"/>
              <a:t>Pane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B3C5731-146C-4522-9F29-DFF9A003B6EF}"/>
              </a:ext>
            </a:extLst>
          </p:cNvPr>
          <p:cNvSpPr/>
          <p:nvPr/>
        </p:nvSpPr>
        <p:spPr>
          <a:xfrm>
            <a:off x="5703653" y="2623224"/>
            <a:ext cx="2162782" cy="805776"/>
          </a:xfrm>
          <a:prstGeom prst="wedgeEllipseCallout">
            <a:avLst>
              <a:gd name="adj1" fmla="val -69109"/>
              <a:gd name="adj2" fmla="val 2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  <a:p>
            <a:pPr algn="ctr"/>
            <a:r>
              <a:rPr lang="en-US" dirty="0"/>
              <a:t>Pane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C5F73ADA-F360-4777-89B4-E14F8509FCF2}"/>
              </a:ext>
            </a:extLst>
          </p:cNvPr>
          <p:cNvSpPr/>
          <p:nvPr/>
        </p:nvSpPr>
        <p:spPr>
          <a:xfrm>
            <a:off x="5748083" y="4912466"/>
            <a:ext cx="2162782" cy="805776"/>
          </a:xfrm>
          <a:prstGeom prst="wedgeEllipseCallout">
            <a:avLst>
              <a:gd name="adj1" fmla="val -69109"/>
              <a:gd name="adj2" fmla="val 2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</a:p>
          <a:p>
            <a:pPr algn="ctr"/>
            <a:r>
              <a:rPr lang="en-US" dirty="0"/>
              <a:t>Pane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FEC79236-80FE-4F31-8EF1-46CB502BF43F}"/>
              </a:ext>
            </a:extLst>
          </p:cNvPr>
          <p:cNvSpPr/>
          <p:nvPr/>
        </p:nvSpPr>
        <p:spPr>
          <a:xfrm>
            <a:off x="5090810" y="299446"/>
            <a:ext cx="2162782" cy="697149"/>
          </a:xfrm>
          <a:prstGeom prst="wedgeEllipseCallout">
            <a:avLst>
              <a:gd name="adj1" fmla="val -69109"/>
              <a:gd name="adj2" fmla="val 2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CustomizablePane</a:t>
            </a:r>
            <a:r>
              <a:rPr lang="en-US" dirty="0"/>
              <a:t> Layout</a:t>
            </a:r>
          </a:p>
        </p:txBody>
      </p:sp>
    </p:spTree>
    <p:extLst>
      <p:ext uri="{BB962C8B-B14F-4D97-AF65-F5344CB8AC3E}">
        <p14:creationId xmlns:p14="http://schemas.microsoft.com/office/powerpoint/2010/main" val="3739929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414A77-AA8E-47E8-B9D6-0A4D892B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7963"/>
            <a:ext cx="7620000" cy="754062"/>
          </a:xfrm>
        </p:spPr>
        <p:txBody>
          <a:bodyPr/>
          <a:lstStyle/>
          <a:p>
            <a:r>
              <a:rPr lang="en-US" dirty="0"/>
              <a:t>Viewing Your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4F9F-94F6-46BE-9DE2-B9D5E922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8725"/>
            <a:ext cx="7620000" cy="5248275"/>
          </a:xfrm>
        </p:spPr>
        <p:txBody>
          <a:bodyPr>
            <a:normAutofit/>
          </a:bodyPr>
          <a:lstStyle/>
          <a:p>
            <a:r>
              <a:rPr lang="en-US" sz="2800" dirty="0"/>
              <a:t>In R Studio, you can view your objects in the environment pane (upper right corner)</a:t>
            </a:r>
            <a:endParaRPr lang="en-US" sz="2800" b="1" dirty="0"/>
          </a:p>
          <a:p>
            <a:pPr marL="114300" indent="0">
              <a:buNone/>
            </a:pP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CFDA5-39FD-4D5E-84BA-6547C5B5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6EE97D-846E-4F6F-8531-1DBD95B26BB6}"/>
              </a:ext>
            </a:extLst>
          </p:cNvPr>
          <p:cNvGrpSpPr/>
          <p:nvPr/>
        </p:nvGrpSpPr>
        <p:grpSpPr>
          <a:xfrm>
            <a:off x="537360" y="2665869"/>
            <a:ext cx="7539840" cy="1698065"/>
            <a:chOff x="537360" y="2665869"/>
            <a:chExt cx="7539840" cy="16980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D59F154-2683-45A6-A714-C92F0F94F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934"/>
            <a:stretch/>
          </p:blipFill>
          <p:spPr>
            <a:xfrm>
              <a:off x="537360" y="2665869"/>
              <a:ext cx="7539840" cy="1682022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B9C5F45-1384-412B-B6A9-1090448D97E2}"/>
                </a:ext>
              </a:extLst>
            </p:cNvPr>
            <p:cNvSpPr/>
            <p:nvPr/>
          </p:nvSpPr>
          <p:spPr>
            <a:xfrm>
              <a:off x="603504" y="3906734"/>
              <a:ext cx="1572768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59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C6E9-99E7-40CC-9864-1C30F1DD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Statistical Programming?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89DC98-113A-4392-B71D-50EB74B44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464" y="5228714"/>
            <a:ext cx="2508779" cy="7082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FD183-1F69-4170-956D-621EFB1F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Image shows a list of statistical functions in R which are simplified versions of explicit statistical equations. Some examples are cor,test fir a correlation test, mad for median absolute deviation, and t.test for Student's t-test.">
            <a:extLst>
              <a:ext uri="{FF2B5EF4-FFF2-40B4-BE49-F238E27FC236}">
                <a16:creationId xmlns:a16="http://schemas.microsoft.com/office/drawing/2014/main" id="{E0CE6B91-FA7F-4407-BA10-A437CEB8C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628" y="1406179"/>
            <a:ext cx="6015747" cy="287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C39F05-CA15-44E6-9344-EBAE9D198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868" y="4585752"/>
            <a:ext cx="2658931" cy="7082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FF6260-1D51-4242-8B2F-D2DC57F17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2221" y="5425956"/>
            <a:ext cx="2088383" cy="415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D66D1B-4CFA-4A33-8A88-6736832C7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081" y="5973309"/>
            <a:ext cx="5758444" cy="4769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6CC224-9D08-4860-9D0C-478E659D10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7277" y="4575478"/>
            <a:ext cx="2033891" cy="7184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D5FAF-82AB-48D4-9335-51F9A349BD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235" y="4635973"/>
            <a:ext cx="1861933" cy="7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98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414A77-AA8E-47E8-B9D6-0A4D892B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7963"/>
            <a:ext cx="7620000" cy="754062"/>
          </a:xfrm>
        </p:spPr>
        <p:txBody>
          <a:bodyPr/>
          <a:lstStyle/>
          <a:p>
            <a:r>
              <a:rPr lang="en-US" dirty="0"/>
              <a:t>Clearing Your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4F9F-94F6-46BE-9DE2-B9D5E922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8725"/>
            <a:ext cx="7620000" cy="5248275"/>
          </a:xfrm>
        </p:spPr>
        <p:txBody>
          <a:bodyPr>
            <a:normAutofit/>
          </a:bodyPr>
          <a:lstStyle/>
          <a:p>
            <a:r>
              <a:rPr lang="en-US" sz="2400" dirty="0"/>
              <a:t>We sometimes need to "clean the slate" and clear our environment after creating many objects</a:t>
            </a:r>
          </a:p>
          <a:p>
            <a:r>
              <a:rPr lang="en-US" sz="2400" dirty="0"/>
              <a:t>From the command line:</a:t>
            </a:r>
          </a:p>
          <a:p>
            <a:endParaRPr lang="en-US" sz="1200" dirty="0"/>
          </a:p>
          <a:p>
            <a:pPr marL="1600200" indent="0">
              <a:buNone/>
            </a:pPr>
            <a:r>
              <a:rPr lang="en-US" sz="2400" b="1" dirty="0"/>
              <a:t>rm(list=ls())</a:t>
            </a:r>
          </a:p>
          <a:p>
            <a:endParaRPr lang="en-US" sz="1200" dirty="0"/>
          </a:p>
          <a:p>
            <a:r>
              <a:rPr lang="en-US" sz="2400" dirty="0"/>
              <a:t>In R Studio, you can clear objects from your environment by clicking on the "broom" icon in the environment pane (upper right corner)</a:t>
            </a:r>
            <a:endParaRPr lang="en-US" sz="2400" b="1" dirty="0"/>
          </a:p>
          <a:p>
            <a:pPr marL="114300" indent="0">
              <a:buNone/>
            </a:pP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CFDA5-39FD-4D5E-84BA-6547C5B5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9F154-2683-45A6-A714-C92F0F94F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934"/>
          <a:stretch/>
        </p:blipFill>
        <p:spPr>
          <a:xfrm>
            <a:off x="575184" y="4761026"/>
            <a:ext cx="7539840" cy="168202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8E4EF16-E92E-47F8-AE71-A54C0A901C57}"/>
              </a:ext>
            </a:extLst>
          </p:cNvPr>
          <p:cNvSpPr/>
          <p:nvPr/>
        </p:nvSpPr>
        <p:spPr>
          <a:xfrm>
            <a:off x="3126658" y="5054759"/>
            <a:ext cx="599768" cy="4686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12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90" y="250037"/>
            <a:ext cx="7134629" cy="867814"/>
          </a:xfrm>
        </p:spPr>
        <p:txBody>
          <a:bodyPr/>
          <a:lstStyle/>
          <a:p>
            <a:r>
              <a:rPr lang="en-US" dirty="0"/>
              <a:t>Writing R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91" y="1289304"/>
            <a:ext cx="7901709" cy="5102352"/>
          </a:xfrm>
        </p:spPr>
        <p:txBody>
          <a:bodyPr>
            <a:normAutofit/>
          </a:bodyPr>
          <a:lstStyle/>
          <a:p>
            <a:r>
              <a:rPr lang="en-US" dirty="0"/>
              <a:t>Create a script by using a text editor or R studio: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BD7F0-B02E-4826-9213-943C0213D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64" y="1819275"/>
            <a:ext cx="5791200" cy="1609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117714-E173-449B-8D67-A2A4DA9F7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60" y="3610642"/>
            <a:ext cx="5486400" cy="30670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BE1FBD6-8784-4B84-BE5E-5B6DFDA9E305}"/>
              </a:ext>
            </a:extLst>
          </p:cNvPr>
          <p:cNvSpPr/>
          <p:nvPr/>
        </p:nvSpPr>
        <p:spPr>
          <a:xfrm>
            <a:off x="226290" y="1819275"/>
            <a:ext cx="6704862" cy="13994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9DCCED-52A6-494D-9A0E-9E73AC253F0F}"/>
              </a:ext>
            </a:extLst>
          </p:cNvPr>
          <p:cNvSpPr/>
          <p:nvPr/>
        </p:nvSpPr>
        <p:spPr>
          <a:xfrm>
            <a:off x="140946" y="4225861"/>
            <a:ext cx="6936510" cy="23821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C151B2-34BD-4E9C-A548-F10EF5207C7E}"/>
              </a:ext>
            </a:extLst>
          </p:cNvPr>
          <p:cNvCxnSpPr/>
          <p:nvPr/>
        </p:nvCxnSpPr>
        <p:spPr>
          <a:xfrm flipH="1">
            <a:off x="5065776" y="1609344"/>
            <a:ext cx="137160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71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91" y="250037"/>
            <a:ext cx="6747164" cy="867814"/>
          </a:xfrm>
        </p:spPr>
        <p:txBody>
          <a:bodyPr/>
          <a:lstStyle/>
          <a:p>
            <a:r>
              <a:rPr lang="en-US" dirty="0"/>
              <a:t>Saving R Scripts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E36B6-68FB-4DB5-940E-CBF381310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853" y="250037"/>
            <a:ext cx="2504955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FE9CD7-D6D0-46B2-9C2A-254EA7DE0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873" y="3294777"/>
            <a:ext cx="4558804" cy="30175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92" y="1225296"/>
            <a:ext cx="4181116" cy="5285231"/>
          </a:xfrm>
        </p:spPr>
        <p:txBody>
          <a:bodyPr>
            <a:normAutofit/>
          </a:bodyPr>
          <a:lstStyle/>
          <a:p>
            <a:r>
              <a:rPr lang="en-US" dirty="0"/>
              <a:t>Save the script file as plain text, use .R extension (extension will automatically apply in RStudio)</a:t>
            </a:r>
          </a:p>
          <a:p>
            <a:r>
              <a:rPr lang="en-US" dirty="0"/>
              <a:t>Check/set working directory with </a:t>
            </a:r>
            <a:r>
              <a:rPr lang="en-US" dirty="0" err="1"/>
              <a:t>getwd</a:t>
            </a:r>
            <a:r>
              <a:rPr lang="en-US" dirty="0"/>
              <a:t>()/</a:t>
            </a:r>
            <a:r>
              <a:rPr lang="en-US" dirty="0" err="1"/>
              <a:t>setwd</a:t>
            </a:r>
            <a:r>
              <a:rPr lang="en-US" dirty="0"/>
              <a:t>() before saving!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000" b="1" dirty="0"/>
              <a:t>&gt; </a:t>
            </a:r>
            <a:r>
              <a:rPr lang="en-US" sz="2000" b="1" dirty="0" err="1"/>
              <a:t>getwd</a:t>
            </a:r>
            <a:r>
              <a:rPr lang="en-US" sz="2000" b="1" dirty="0"/>
              <a:t>()</a:t>
            </a:r>
          </a:p>
          <a:p>
            <a:pPr marL="114300" indent="0">
              <a:buNone/>
            </a:pPr>
            <a:r>
              <a:rPr lang="en-US" sz="2000" b="1" dirty="0"/>
              <a:t>[1] "C:/Users/Documents"</a:t>
            </a:r>
          </a:p>
          <a:p>
            <a:pPr marL="114300" indent="0">
              <a:buNone/>
            </a:pPr>
            <a:r>
              <a:rPr lang="en-US" sz="2000" b="1" dirty="0"/>
              <a:t>&gt; </a:t>
            </a:r>
            <a:r>
              <a:rPr lang="en-US" sz="2000" b="1" dirty="0" err="1"/>
              <a:t>setwd</a:t>
            </a:r>
            <a:r>
              <a:rPr lang="en-US" sz="2000" b="1" dirty="0"/>
              <a:t>("/temp/COP2073C")</a:t>
            </a:r>
          </a:p>
          <a:p>
            <a:pPr marL="114300" indent="0">
              <a:buNone/>
            </a:pPr>
            <a:r>
              <a:rPr lang="en-US" sz="2000" b="1" dirty="0"/>
              <a:t>&gt; </a:t>
            </a:r>
            <a:r>
              <a:rPr lang="en-US" sz="2000" b="1" dirty="0" err="1"/>
              <a:t>getwd</a:t>
            </a:r>
            <a:r>
              <a:rPr lang="en-US" sz="2000" b="1" dirty="0"/>
              <a:t>()</a:t>
            </a:r>
          </a:p>
          <a:p>
            <a:pPr marL="114300" indent="0">
              <a:buNone/>
            </a:pPr>
            <a:r>
              <a:rPr lang="en-US" sz="2000" b="1" dirty="0"/>
              <a:t>[1] "C:/temp/COP2073C"</a:t>
            </a:r>
          </a:p>
        </p:txBody>
      </p:sp>
    </p:spTree>
    <p:extLst>
      <p:ext uri="{BB962C8B-B14F-4D97-AF65-F5344CB8AC3E}">
        <p14:creationId xmlns:p14="http://schemas.microsoft.com/office/powerpoint/2010/main" val="4061146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91" y="250037"/>
            <a:ext cx="6747164" cy="867814"/>
          </a:xfrm>
        </p:spPr>
        <p:txBody>
          <a:bodyPr/>
          <a:lstStyle/>
          <a:p>
            <a:r>
              <a:rPr lang="en-US" dirty="0"/>
              <a:t>Opening R Scripts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BB366-9291-4CD1-994E-479EA2DF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25" y="2584603"/>
            <a:ext cx="4420350" cy="40233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63" y="1236512"/>
            <a:ext cx="5296685" cy="3496930"/>
          </a:xfrm>
          <a:solidFill>
            <a:schemeClr val="bg1">
              <a:alpha val="88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To edit, in RStudio, use File/Open File</a:t>
            </a:r>
          </a:p>
          <a:p>
            <a:r>
              <a:rPr lang="en-US" dirty="0"/>
              <a:t>Use the source function (Luke) to source contents into environment</a:t>
            </a:r>
          </a:p>
          <a:p>
            <a:r>
              <a:rPr lang="en-US" dirty="0"/>
              <a:t>As with saving, first verify your working directory.</a:t>
            </a:r>
          </a:p>
          <a:p>
            <a:pPr marL="114300" indent="0">
              <a:buNone/>
            </a:pPr>
            <a:r>
              <a:rPr lang="en-US" sz="1800" dirty="0"/>
              <a:t> </a:t>
            </a:r>
            <a:endParaRPr lang="en-US" sz="1300" dirty="0"/>
          </a:p>
          <a:p>
            <a:pPr marL="457200" indent="0">
              <a:buNone/>
            </a:pPr>
            <a:r>
              <a:rPr lang="en-US" sz="1900" b="1" dirty="0"/>
              <a:t>&gt; </a:t>
            </a:r>
            <a:r>
              <a:rPr lang="en-US" sz="1900" b="1" dirty="0" err="1"/>
              <a:t>getwd</a:t>
            </a:r>
            <a:r>
              <a:rPr lang="en-US" sz="1900" b="1" dirty="0"/>
              <a:t>()</a:t>
            </a:r>
          </a:p>
          <a:p>
            <a:pPr marL="457200" indent="0">
              <a:buNone/>
            </a:pPr>
            <a:r>
              <a:rPr lang="en-US" sz="1900" b="1" dirty="0"/>
              <a:t>[1] "C:/temp/COP2073C"</a:t>
            </a:r>
          </a:p>
          <a:p>
            <a:pPr marL="457200" indent="0">
              <a:buNone/>
            </a:pPr>
            <a:r>
              <a:rPr lang="en-US" sz="1900" b="1" dirty="0"/>
              <a:t>&gt; source("roll2.R")</a:t>
            </a:r>
          </a:p>
          <a:p>
            <a:pPr marL="457200" indent="0">
              <a:buNone/>
            </a:pPr>
            <a:endParaRPr lang="en-US" sz="1300" b="1" dirty="0"/>
          </a:p>
          <a:p>
            <a:r>
              <a:rPr lang="en-US" sz="1900" dirty="0"/>
              <a:t>or provide a full path name</a:t>
            </a:r>
          </a:p>
          <a:p>
            <a:endParaRPr lang="en-US" sz="1300" dirty="0"/>
          </a:p>
          <a:p>
            <a:pPr marL="457200" indent="0">
              <a:buNone/>
            </a:pPr>
            <a:r>
              <a:rPr lang="en-US" sz="1900" b="1" dirty="0"/>
              <a:t>&gt; source("c:/temp/COP2073C/roll2.R")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DE3509-47D6-4533-B5F7-9A9901E17A6E}"/>
              </a:ext>
            </a:extLst>
          </p:cNvPr>
          <p:cNvSpPr/>
          <p:nvPr/>
        </p:nvSpPr>
        <p:spPr>
          <a:xfrm>
            <a:off x="2916936" y="4901183"/>
            <a:ext cx="4892040" cy="18745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1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Additional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102" y="1624519"/>
            <a:ext cx="6443035" cy="4450263"/>
          </a:xfrm>
        </p:spPr>
        <p:txBody>
          <a:bodyPr>
            <a:normAutofit/>
          </a:bodyPr>
          <a:lstStyle/>
          <a:p>
            <a:r>
              <a:rPr lang="en-US" sz="2400" dirty="0"/>
              <a:t>Use the Packages menu in Windows or Mac.</a:t>
            </a:r>
          </a:p>
          <a:p>
            <a:r>
              <a:rPr lang="en-US" sz="2400" dirty="0"/>
              <a:t>Download a zip file from the R Project website.</a:t>
            </a:r>
          </a:p>
          <a:p>
            <a:r>
              <a:rPr lang="en-US" sz="2400" dirty="0"/>
              <a:t>Use the </a:t>
            </a:r>
            <a:r>
              <a:rPr lang="en-US" sz="2400" dirty="0" err="1"/>
              <a:t>install.packages</a:t>
            </a:r>
            <a:r>
              <a:rPr lang="en-US" sz="2400" dirty="0"/>
              <a:t> command in the R console: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</a:t>
            </a:r>
            <a:r>
              <a:rPr lang="en-US" sz="2400" b="1" dirty="0" err="1"/>
              <a:t>install.packages</a:t>
            </a:r>
            <a:r>
              <a:rPr lang="en-US" sz="2400" b="1" dirty="0"/>
              <a:t>("name")</a:t>
            </a:r>
          </a:p>
          <a:p>
            <a:pPr marL="457200" lvl="1" indent="-342900"/>
            <a:r>
              <a:rPr lang="en-US" sz="2400" dirty="0"/>
              <a:t>CRAN packages by name:</a:t>
            </a:r>
          </a:p>
          <a:p>
            <a:pPr marL="400050" lvl="1" indent="0">
              <a:buNone/>
            </a:pPr>
            <a:r>
              <a:rPr lang="en-US" sz="1600" dirty="0">
                <a:hlinkClick r:id="rId2"/>
              </a:rPr>
              <a:t>cran.r-project.org/web/packages/available_packages_by_name.html</a:t>
            </a:r>
            <a:endParaRPr lang="en-US" sz="1600" dirty="0"/>
          </a:p>
          <a:p>
            <a:pPr marL="400050" lvl="1" indent="0">
              <a:buNone/>
            </a:pPr>
            <a:endParaRPr lang="en-US" sz="900" dirty="0"/>
          </a:p>
          <a:p>
            <a:pPr marL="445770" indent="-342900"/>
            <a:r>
              <a:rPr lang="en-US" sz="2600" dirty="0"/>
              <a:t>To uninstall a package:</a:t>
            </a:r>
          </a:p>
          <a:p>
            <a:pPr marL="400050" lvl="1" indent="0">
              <a:buNone/>
            </a:pPr>
            <a:endParaRPr lang="en-US" sz="900" dirty="0"/>
          </a:p>
          <a:p>
            <a:pPr marL="914400" lvl="1" indent="0">
              <a:buNone/>
            </a:pPr>
            <a:r>
              <a:rPr lang="fr-FR" sz="2400" b="1" dirty="0" err="1"/>
              <a:t>uninstall.packages</a:t>
            </a:r>
            <a:r>
              <a:rPr lang="fr-FR" sz="2400" b="1" dirty="0"/>
              <a:t>("</a:t>
            </a:r>
            <a:r>
              <a:rPr lang="fr-FR" sz="2400" b="1" dirty="0" err="1"/>
              <a:t>name</a:t>
            </a:r>
            <a:r>
              <a:rPr lang="fr-FR" sz="2400" b="1" dirty="0"/>
              <a:t>")</a:t>
            </a:r>
            <a:endParaRPr lang="en-US" sz="2400" b="1" dirty="0"/>
          </a:p>
        </p:txBody>
      </p:sp>
      <p:pic>
        <p:nvPicPr>
          <p:cNvPr id="4" name="Picture 3" descr="164303 F01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09" y="1638501"/>
            <a:ext cx="1391706" cy="35809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B8FBB-16FD-4A3F-A5EA-1C7976E5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163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663"/>
            <a:ext cx="7500026" cy="1600200"/>
          </a:xfrm>
        </p:spPr>
        <p:txBody>
          <a:bodyPr/>
          <a:lstStyle/>
          <a:p>
            <a:r>
              <a:rPr lang="en-US" dirty="0"/>
              <a:t>Loading and Running Additional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4838"/>
            <a:ext cx="7412477" cy="3561553"/>
          </a:xfrm>
        </p:spPr>
        <p:txBody>
          <a:bodyPr/>
          <a:lstStyle/>
          <a:p>
            <a:r>
              <a:rPr lang="en-US" dirty="0"/>
              <a:t>Once downloaded and installed packages need to be loaded into R before use:</a:t>
            </a:r>
          </a:p>
          <a:p>
            <a:pPr marL="914400" lvl="1" indent="0">
              <a:buNone/>
            </a:pPr>
            <a:r>
              <a:rPr lang="en-US" b="1" dirty="0">
                <a:latin typeface="Courier New"/>
                <a:cs typeface="Courier New"/>
              </a:rPr>
              <a:t>library(name)</a:t>
            </a:r>
          </a:p>
          <a:p>
            <a:r>
              <a:rPr lang="en-US" dirty="0"/>
              <a:t>To unload a package:</a:t>
            </a:r>
          </a:p>
          <a:p>
            <a:pPr marL="914400" lvl="1" indent="0">
              <a:buNone/>
            </a:pPr>
            <a:r>
              <a:rPr lang="en-US" b="1" dirty="0">
                <a:latin typeface="Courier New"/>
                <a:cs typeface="Courier New"/>
              </a:rPr>
              <a:t>detach(</a:t>
            </a:r>
            <a:r>
              <a:rPr lang="en-US" b="1" dirty="0" err="1">
                <a:latin typeface="Courier New"/>
                <a:cs typeface="Courier New"/>
              </a:rPr>
              <a:t>package:name</a:t>
            </a:r>
            <a:r>
              <a:rPr lang="en-US" b="1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C973B-A825-4ACC-AE3E-C02568CD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048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DEF4-2D6E-40F5-B50F-EE79CBF6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7322"/>
            <a:ext cx="7620000" cy="856072"/>
          </a:xfrm>
        </p:spPr>
        <p:txBody>
          <a:bodyPr/>
          <a:lstStyle/>
          <a:p>
            <a:r>
              <a:rPr lang="en-US" dirty="0"/>
              <a:t>Citing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EC1E-5415-4FDA-9FF6-DCD1E279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1884"/>
            <a:ext cx="7620000" cy="5415116"/>
          </a:xfrm>
        </p:spPr>
        <p:txBody>
          <a:bodyPr/>
          <a:lstStyle/>
          <a:p>
            <a:r>
              <a:rPr lang="en-US" sz="2000" dirty="0"/>
              <a:t>Recognition of R contributors and attribution of R and contributed packages is expected when publishing research and results</a:t>
            </a:r>
          </a:p>
          <a:p>
            <a:pPr lvl="1"/>
            <a:r>
              <a:rPr lang="en-US" sz="1800" dirty="0"/>
              <a:t>R provides a citation() function which will provide this information for your use</a:t>
            </a:r>
          </a:p>
          <a:p>
            <a:pPr lvl="1"/>
            <a:r>
              <a:rPr lang="en-US" sz="1800" dirty="0"/>
              <a:t>calling this function with no arguments provides citation information for R in general:</a:t>
            </a:r>
          </a:p>
          <a:p>
            <a:pPr marL="1828800" indent="0">
              <a:buNone/>
            </a:pPr>
            <a:r>
              <a:rPr lang="en-US" sz="1600" b="1" dirty="0"/>
              <a:t>&gt; citation()</a:t>
            </a:r>
          </a:p>
          <a:p>
            <a:pPr marL="1828800" indent="0">
              <a:buNone/>
            </a:pPr>
            <a:r>
              <a:rPr lang="en-US" sz="1600" b="1" dirty="0"/>
              <a:t>To cite R in publications use:</a:t>
            </a:r>
          </a:p>
          <a:p>
            <a:pPr marL="1828800" indent="0">
              <a:buNone/>
            </a:pPr>
            <a:r>
              <a:rPr lang="en-US" sz="1600" b="1" dirty="0"/>
              <a:t>  R Core Team (2019). R: A language and environment for</a:t>
            </a:r>
          </a:p>
          <a:p>
            <a:pPr marL="1828800" indent="0">
              <a:buNone/>
            </a:pPr>
            <a:r>
              <a:rPr lang="en-US" sz="1600" b="1" dirty="0"/>
              <a:t>  statistical computing. R Foundation for Statistical</a:t>
            </a:r>
          </a:p>
          <a:p>
            <a:pPr marL="1828800" indent="0">
              <a:buNone/>
            </a:pPr>
            <a:r>
              <a:rPr lang="en-US" sz="1600" b="1" dirty="0"/>
              <a:t>  Computing, Vienna, Austria. URL https://www.R-project.org/</a:t>
            </a:r>
          </a:p>
          <a:p>
            <a:pPr lvl="1"/>
            <a:r>
              <a:rPr lang="en-US" sz="1800" dirty="0"/>
              <a:t>calling citation with a package name will provide citation information for that packages:</a:t>
            </a:r>
          </a:p>
          <a:p>
            <a:pPr marL="1828800" indent="0">
              <a:buNone/>
            </a:pPr>
            <a:r>
              <a:rPr lang="en-US" sz="1600" b="1" dirty="0"/>
              <a:t>&gt; citation("</a:t>
            </a:r>
            <a:r>
              <a:rPr lang="en-US" sz="1600" b="1" dirty="0" err="1"/>
              <a:t>tidyverse</a:t>
            </a:r>
            <a:r>
              <a:rPr lang="en-US" sz="1600" b="1" dirty="0"/>
              <a:t>")</a:t>
            </a:r>
          </a:p>
          <a:p>
            <a:pPr marL="1828800" indent="0">
              <a:buNone/>
            </a:pPr>
            <a:r>
              <a:rPr lang="en-US" sz="1600" b="1" dirty="0"/>
              <a:t>To cite package ‘</a:t>
            </a:r>
            <a:r>
              <a:rPr lang="en-US" sz="1600" b="1" dirty="0" err="1"/>
              <a:t>tidyverse</a:t>
            </a:r>
            <a:r>
              <a:rPr lang="en-US" sz="1600" b="1" dirty="0"/>
              <a:t>’ in publications use:</a:t>
            </a:r>
          </a:p>
          <a:p>
            <a:pPr marL="1828800" indent="0">
              <a:buNone/>
            </a:pPr>
            <a:r>
              <a:rPr lang="en-US" sz="1600" b="1" dirty="0"/>
              <a:t>  Hadley Wickham (2017). </a:t>
            </a:r>
            <a:r>
              <a:rPr lang="en-US" sz="1600" b="1" dirty="0" err="1"/>
              <a:t>tidyverse</a:t>
            </a:r>
            <a:r>
              <a:rPr lang="en-US" sz="1600" b="1" dirty="0"/>
              <a:t>: Easily Install and Load</a:t>
            </a:r>
          </a:p>
          <a:p>
            <a:pPr marL="1828800" indent="0">
              <a:buNone/>
            </a:pPr>
            <a:r>
              <a:rPr lang="en-US" sz="1600" b="1" dirty="0"/>
              <a:t>  the '</a:t>
            </a:r>
            <a:r>
              <a:rPr lang="en-US" sz="1600" b="1" dirty="0" err="1"/>
              <a:t>Tidyverse</a:t>
            </a:r>
            <a:r>
              <a:rPr lang="en-US" sz="1600" b="1" dirty="0"/>
              <a:t>'. R package version 1.2.1.</a:t>
            </a:r>
          </a:p>
          <a:p>
            <a:pPr marL="1828800" indent="0">
              <a:buNone/>
            </a:pPr>
            <a:r>
              <a:rPr lang="en-US" sz="1600" b="1" dirty="0"/>
              <a:t>  https://CRAN.R-project.org/package=tidyverse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AA023-28E5-4035-8829-92C8F7D0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1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FDEB-037E-4497-B382-2CCAF906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194AC-2BE3-434B-BB08-80FB3E50D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4077"/>
            <a:ext cx="76200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Describe a sample group</a:t>
            </a:r>
          </a:p>
          <a:p>
            <a:r>
              <a:rPr lang="en-US" sz="2400" dirty="0"/>
              <a:t>Summarize and graph group properties</a:t>
            </a:r>
          </a:p>
          <a:p>
            <a:r>
              <a:rPr lang="en-US" sz="2400" dirty="0"/>
              <a:t>Presented using numbers and graphs</a:t>
            </a:r>
          </a:p>
          <a:p>
            <a:r>
              <a:rPr lang="en-US" sz="2400" dirty="0"/>
              <a:t>No uncertainty, no inferences about larger populations</a:t>
            </a:r>
          </a:p>
          <a:p>
            <a:r>
              <a:rPr lang="en-US" sz="2400" dirty="0"/>
              <a:t>Common tools:</a:t>
            </a:r>
          </a:p>
          <a:p>
            <a:pPr lvl="1"/>
            <a:r>
              <a:rPr lang="en-US" sz="2400" dirty="0"/>
              <a:t>mean/median - the center ("central tendency"); where most values occur</a:t>
            </a:r>
          </a:p>
          <a:p>
            <a:pPr lvl="1"/>
            <a:r>
              <a:rPr lang="en-US" sz="2400" dirty="0"/>
              <a:t>range/standard deviation - how far from center does data extend</a:t>
            </a:r>
          </a:p>
          <a:p>
            <a:pPr lvl="1"/>
            <a:r>
              <a:rPr lang="en-US" sz="2400" dirty="0"/>
              <a:t>skewness - whether a distribution is symmetric or skewed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0C32C-B851-48BB-A73C-06D0B6E8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3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A64D-AC47-421C-9FE1-143FABC8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7583"/>
          </a:xfrm>
        </p:spPr>
        <p:txBody>
          <a:bodyPr/>
          <a:lstStyle/>
          <a:p>
            <a:r>
              <a:rPr lang="en-US" sz="4400" dirty="0"/>
              <a:t>Example of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1E21-AD1A-4925-AD81-81ADC147C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7" y="1273073"/>
            <a:ext cx="5681584" cy="497361"/>
          </a:xfrm>
        </p:spPr>
        <p:txBody>
          <a:bodyPr/>
          <a:lstStyle/>
          <a:p>
            <a:r>
              <a:rPr lang="en-US" dirty="0"/>
              <a:t>Describe test scores of 30 students in a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3E608-114E-4F9A-8D26-729001E3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5E314-1811-44AA-8166-4638B086EA44}"/>
              </a:ext>
            </a:extLst>
          </p:cNvPr>
          <p:cNvSpPr txBox="1"/>
          <p:nvPr/>
        </p:nvSpPr>
        <p:spPr>
          <a:xfrm>
            <a:off x="2188723" y="6569010"/>
            <a:ext cx="4406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http://statisticsbyjim.com/basics/descriptive-inferential-statistics/</a:t>
            </a:r>
          </a:p>
        </p:txBody>
      </p:sp>
      <p:pic>
        <p:nvPicPr>
          <p:cNvPr id="6" name="Picture 5" descr="Image shows histogram of Test Scores vs. Frequency for 30 students">
            <a:extLst>
              <a:ext uri="{FF2B5EF4-FFF2-40B4-BE49-F238E27FC236}">
                <a16:creationId xmlns:a16="http://schemas.microsoft.com/office/drawing/2014/main" id="{5A80035B-062B-4159-98E3-63128B1CF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66" y="3559073"/>
            <a:ext cx="4191271" cy="2834640"/>
          </a:xfrm>
          <a:prstGeom prst="rect">
            <a:avLst/>
          </a:prstGeom>
        </p:spPr>
      </p:pic>
      <p:pic>
        <p:nvPicPr>
          <p:cNvPr id="7" name="Picture 6" descr="Image shows single-column display of test scores for 30 students">
            <a:extLst>
              <a:ext uri="{FF2B5EF4-FFF2-40B4-BE49-F238E27FC236}">
                <a16:creationId xmlns:a16="http://schemas.microsoft.com/office/drawing/2014/main" id="{04397777-AFEB-4453-BE95-FFE42797C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342" y="1273073"/>
            <a:ext cx="1746892" cy="5120640"/>
          </a:xfrm>
          <a:prstGeom prst="rect">
            <a:avLst/>
          </a:prstGeom>
        </p:spPr>
      </p:pic>
      <p:pic>
        <p:nvPicPr>
          <p:cNvPr id="8" name="Picture 7" descr="Image shows descriptive statistics for test scores of 30 students, including Mean, Range, and Proportion &gt;= 70">
            <a:extLst>
              <a:ext uri="{FF2B5EF4-FFF2-40B4-BE49-F238E27FC236}">
                <a16:creationId xmlns:a16="http://schemas.microsoft.com/office/drawing/2014/main" id="{DDF685CC-5C30-4F60-A2B5-9E1F3BC36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127" y="1891282"/>
            <a:ext cx="42386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8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FDEB-037E-4497-B382-2CCAF906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194AC-2BE3-434B-BB08-80FB3E50D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4077"/>
            <a:ext cx="76200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Makes inferences about larger populations using sample group</a:t>
            </a:r>
          </a:p>
          <a:p>
            <a:pPr lvl="1"/>
            <a:r>
              <a:rPr lang="en-US" sz="2200" dirty="0"/>
              <a:t>(Random) sample must accurately reflect population</a:t>
            </a:r>
          </a:p>
          <a:p>
            <a:r>
              <a:rPr lang="en-US" sz="2400" dirty="0"/>
              <a:t>Process can be complicated: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200" dirty="0"/>
              <a:t>Define population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200" dirty="0"/>
              <a:t>Draw representative sample from population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200" dirty="0"/>
              <a:t>Analyze and infer (sampling error must be considered)</a:t>
            </a:r>
          </a:p>
          <a:p>
            <a:r>
              <a:rPr lang="en-US" sz="2400" dirty="0"/>
              <a:t>Common tools:</a:t>
            </a:r>
          </a:p>
          <a:p>
            <a:pPr lvl="1"/>
            <a:r>
              <a:rPr lang="en-US" sz="2400" dirty="0"/>
              <a:t>hypothesis tests: two alternate theories, which is supported?</a:t>
            </a:r>
          </a:p>
          <a:p>
            <a:pPr lvl="1"/>
            <a:r>
              <a:rPr lang="en-US" sz="2400" dirty="0"/>
              <a:t>confidence intervals: range of likely values</a:t>
            </a:r>
          </a:p>
          <a:p>
            <a:pPr lvl="1"/>
            <a:r>
              <a:rPr lang="en-US" sz="2400" dirty="0"/>
              <a:t>regression analysis: validate observed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0C32C-B851-48BB-A73C-06D0B6E8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5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A64D-AC47-421C-9FE1-143FABC8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78673"/>
          </a:xfrm>
        </p:spPr>
        <p:txBody>
          <a:bodyPr/>
          <a:lstStyle/>
          <a:p>
            <a:r>
              <a:rPr lang="en-US" sz="4400" dirty="0"/>
              <a:t>Example of Inferential Statistics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3E608-114E-4F9A-8D26-729001E3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5E314-1811-44AA-8166-4638B086EA44}"/>
              </a:ext>
            </a:extLst>
          </p:cNvPr>
          <p:cNvSpPr txBox="1"/>
          <p:nvPr/>
        </p:nvSpPr>
        <p:spPr>
          <a:xfrm>
            <a:off x="2188723" y="6569010"/>
            <a:ext cx="4406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http://statisticsbyjim.com/basics/descriptive-inferential-statistics/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8F6F5B-48BC-468F-8796-0116FDAD4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72"/>
          <a:stretch/>
        </p:blipFill>
        <p:spPr>
          <a:xfrm>
            <a:off x="6447835" y="953311"/>
            <a:ext cx="1636772" cy="5553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992998-E2AE-4B6D-9E93-B9265C51B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69" y="1183493"/>
            <a:ext cx="60102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31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46511</TotalTime>
  <Words>3643</Words>
  <Application>Microsoft Office PowerPoint</Application>
  <PresentationFormat>On-screen Show (4:3)</PresentationFormat>
  <Paragraphs>534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Cambria</vt:lpstr>
      <vt:lpstr>Courier New</vt:lpstr>
      <vt:lpstr>Wingdings</vt:lpstr>
      <vt:lpstr>Adjacency</vt:lpstr>
      <vt:lpstr>COP2073C</vt:lpstr>
      <vt:lpstr>Ch. 1 Getting Started</vt:lpstr>
      <vt:lpstr>What is Statistical Programming?</vt:lpstr>
      <vt:lpstr>Why Statistical Programming?</vt:lpstr>
      <vt:lpstr>Why Statistical Programming?</vt:lpstr>
      <vt:lpstr>Descriptive Statistics</vt:lpstr>
      <vt:lpstr>Example of Descriptive Statistics</vt:lpstr>
      <vt:lpstr>Inferential Statistics</vt:lpstr>
      <vt:lpstr>Example of Inferential Statistics</vt:lpstr>
      <vt:lpstr>Why R?</vt:lpstr>
      <vt:lpstr>Why NOT R?</vt:lpstr>
      <vt:lpstr>R and the Data Lifecycle</vt:lpstr>
      <vt:lpstr>Components of the Data Lifecycle in R</vt:lpstr>
      <vt:lpstr>Components of the Data Lifecycle in R</vt:lpstr>
      <vt:lpstr>Components of the Data Lifecycle in R</vt:lpstr>
      <vt:lpstr>Components of the Data Lifecycle in R</vt:lpstr>
      <vt:lpstr>The R Project Website</vt:lpstr>
      <vt:lpstr>Installing R</vt:lpstr>
      <vt:lpstr>Running R</vt:lpstr>
      <vt:lpstr>Finding Help</vt:lpstr>
      <vt:lpstr>Anatomy of a Help Entry</vt:lpstr>
      <vt:lpstr>Command Packages</vt:lpstr>
      <vt:lpstr>Typing into R</vt:lpstr>
      <vt:lpstr>Save Your Results in a Variable (named objects)</vt:lpstr>
      <vt:lpstr>Object Assignment</vt:lpstr>
      <vt:lpstr>Language Specifics</vt:lpstr>
      <vt:lpstr>More Language Specifics</vt:lpstr>
      <vt:lpstr>More Language Specifics</vt:lpstr>
      <vt:lpstr>Numeric Data</vt:lpstr>
      <vt:lpstr>Arithmetic</vt:lpstr>
      <vt:lpstr>Functions</vt:lpstr>
      <vt:lpstr>Functions (cont)</vt:lpstr>
      <vt:lpstr>Viewing Your Objects</vt:lpstr>
      <vt:lpstr>Built-in Constants</vt:lpstr>
      <vt:lpstr>Creating Simple Data Objects</vt:lpstr>
      <vt:lpstr>Creating Text Data</vt:lpstr>
      <vt:lpstr>Seeing Your Data</vt:lpstr>
      <vt:lpstr>Seeing Your Data</vt:lpstr>
      <vt:lpstr>Seeing Your Data</vt:lpstr>
      <vt:lpstr>Seeing Your Data</vt:lpstr>
      <vt:lpstr>Function Parameters</vt:lpstr>
      <vt:lpstr>Example: Roll a Die</vt:lpstr>
      <vt:lpstr>Named Function Arguments</vt:lpstr>
      <vt:lpstr>Named Function Arguments</vt:lpstr>
      <vt:lpstr>Viewing Function Arguments</vt:lpstr>
      <vt:lpstr>Viewing Function Arguments</vt:lpstr>
      <vt:lpstr>RStudio</vt:lpstr>
      <vt:lpstr>Using R Studio</vt:lpstr>
      <vt:lpstr>Viewing Your Objects</vt:lpstr>
      <vt:lpstr>Clearing Your Objects</vt:lpstr>
      <vt:lpstr>Writing R Scripts</vt:lpstr>
      <vt:lpstr>Saving R Scripts</vt:lpstr>
      <vt:lpstr>Opening R Scripts</vt:lpstr>
      <vt:lpstr>Installing Additional Packages</vt:lpstr>
      <vt:lpstr>Loading and Running Additional Packages</vt:lpstr>
      <vt:lpstr>Citing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CGS 1100</dc:title>
  <dc:creator>DS</dc:creator>
  <cp:lastModifiedBy>Singletary, David S.</cp:lastModifiedBy>
  <cp:revision>523</cp:revision>
  <dcterms:created xsi:type="dcterms:W3CDTF">2013-01-07T15:07:59Z</dcterms:created>
  <dcterms:modified xsi:type="dcterms:W3CDTF">2022-12-03T18:58:50Z</dcterms:modified>
</cp:coreProperties>
</file>