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836" r:id="rId2"/>
    <p:sldId id="939" r:id="rId3"/>
    <p:sldId id="837" r:id="rId4"/>
    <p:sldId id="838" r:id="rId5"/>
    <p:sldId id="839" r:id="rId6"/>
    <p:sldId id="840" r:id="rId7"/>
    <p:sldId id="841" r:id="rId8"/>
    <p:sldId id="842" r:id="rId9"/>
    <p:sldId id="843" r:id="rId10"/>
    <p:sldId id="844" r:id="rId11"/>
    <p:sldId id="845" r:id="rId12"/>
    <p:sldId id="846" r:id="rId13"/>
    <p:sldId id="847" r:id="rId14"/>
    <p:sldId id="848" r:id="rId15"/>
    <p:sldId id="849" r:id="rId16"/>
    <p:sldId id="850" r:id="rId17"/>
    <p:sldId id="851" r:id="rId18"/>
    <p:sldId id="852" r:id="rId19"/>
    <p:sldId id="853" r:id="rId20"/>
    <p:sldId id="854" r:id="rId21"/>
    <p:sldId id="855" r:id="rId22"/>
    <p:sldId id="856" r:id="rId23"/>
    <p:sldId id="94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1F31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16" autoAdjust="0"/>
  </p:normalViewPr>
  <p:slideViewPr>
    <p:cSldViewPr snapToGrid="0">
      <p:cViewPr varScale="1">
        <p:scale>
          <a:sx n="76" d="100"/>
          <a:sy n="76" d="100"/>
        </p:scale>
        <p:origin x="15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1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4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7B5DA-8E33-465E-AA6E-3D89F39FC24F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368CE-9686-4CE8-AAAE-0CBDFEF69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1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368CE-9686-4CE8-AAAE-0CBDFEF691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773" y="12954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521" y="42672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16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46038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277600" y="3235577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3398137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70BB8-A2FD-45A6-92E9-1D2B14D6EA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90957" y="6483096"/>
            <a:ext cx="658368" cy="364944"/>
          </a:xfrm>
          <a:prstGeom prst="rect">
            <a:avLst/>
          </a:prstGeom>
        </p:spPr>
      </p:pic>
      <p:sp>
        <p:nvSpPr>
          <p:cNvPr id="12" name="AutoShape 4" descr="Image result for r logo">
            <a:extLst>
              <a:ext uri="{FF2B5EF4-FFF2-40B4-BE49-F238E27FC236}">
                <a16:creationId xmlns:a16="http://schemas.microsoft.com/office/drawing/2014/main" id="{616052AF-7EE4-4AF6-A119-19022F5C873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892800" y="3276600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B11F43-5373-4B48-A7D4-B3517A26573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33833" y="91758"/>
            <a:ext cx="801935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319" y="1863090"/>
            <a:ext cx="7537786" cy="777240"/>
          </a:xfrm>
        </p:spPr>
        <p:txBody>
          <a:bodyPr/>
          <a:lstStyle/>
          <a:p>
            <a:r>
              <a:rPr lang="en-US" sz="4000" dirty="0"/>
              <a:t>COP2073C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320" y="231656"/>
            <a:ext cx="7354103" cy="191718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Introduction to Statistical Programming with 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EC58993-4E6F-43EA-80F3-4EE4AB95C757}"/>
              </a:ext>
            </a:extLst>
          </p:cNvPr>
          <p:cNvSpPr txBox="1">
            <a:spLocks/>
          </p:cNvSpPr>
          <p:nvPr/>
        </p:nvSpPr>
        <p:spPr>
          <a:xfrm>
            <a:off x="842319" y="3064213"/>
            <a:ext cx="9177170" cy="34592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</a:rPr>
              <a:t>Module 11: Modeling Data with the </a:t>
            </a:r>
            <a:r>
              <a:rPr lang="en-US" sz="3600" dirty="0" err="1">
                <a:solidFill>
                  <a:schemeClr val="tx1"/>
                </a:solidFill>
              </a:rPr>
              <a:t>Tidyverse</a:t>
            </a:r>
            <a:endParaRPr lang="en-US" sz="36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Reading (R for Data Science):</a:t>
            </a:r>
          </a:p>
          <a:p>
            <a:pPr marL="339725" indent="-33972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Ch. 18 Model Basics with </a:t>
            </a:r>
            <a:r>
              <a:rPr lang="en-US" sz="2800" dirty="0" err="1">
                <a:solidFill>
                  <a:schemeClr val="tx1"/>
                </a:solidFill>
              </a:rPr>
              <a:t>modelr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151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7FEA-AEE0-4F56-ADF5-F00AC5B4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31" y="174155"/>
            <a:ext cx="8874369" cy="860826"/>
          </a:xfrm>
        </p:spPr>
        <p:txBody>
          <a:bodyPr/>
          <a:lstStyle/>
          <a:p>
            <a:r>
              <a:rPr lang="en-US" dirty="0"/>
              <a:t>Formulating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6D2D-5A8D-4EE0-BED3-A3077039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677" y="1165610"/>
            <a:ext cx="4560277" cy="2263391"/>
          </a:xfrm>
        </p:spPr>
        <p:txBody>
          <a:bodyPr>
            <a:normAutofit fontScale="92500" lnSpcReduction="10000"/>
          </a:bodyPr>
          <a:lstStyle/>
          <a:p>
            <a:pPr marL="231775"/>
            <a:r>
              <a:rPr lang="en-US" sz="2800" dirty="0"/>
              <a:t>Some of the lines in the random mapping may be a good fit, but we need a precise method to determine the best fit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AC8FB-62AD-4AEC-8028-66F03342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E53C8-4D23-4679-84C3-F4B4DD7A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146" y="944497"/>
            <a:ext cx="3931317" cy="265176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880442-D5AE-46AE-9EAD-068A72FDDC3D}"/>
              </a:ext>
            </a:extLst>
          </p:cNvPr>
          <p:cNvSpPr txBox="1">
            <a:spLocks/>
          </p:cNvSpPr>
          <p:nvPr/>
        </p:nvSpPr>
        <p:spPr>
          <a:xfrm>
            <a:off x="726832" y="3819128"/>
            <a:ext cx="10093568" cy="2963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/>
            <a:r>
              <a:rPr lang="en-US" sz="2800" dirty="0"/>
              <a:t>Linear regression models the relationship between predictor and response variables.</a:t>
            </a:r>
          </a:p>
          <a:p>
            <a:pPr marL="231775"/>
            <a:r>
              <a:rPr lang="en-US" sz="2800" dirty="0"/>
              <a:t>The </a:t>
            </a:r>
            <a:r>
              <a:rPr lang="en-US" sz="2800" dirty="0" err="1"/>
              <a:t>lm</a:t>
            </a:r>
            <a:r>
              <a:rPr lang="en-US" sz="2800" dirty="0"/>
              <a:t>() (linear model) function in R performs linear regression to model linear relationships (fit linear models)</a:t>
            </a:r>
          </a:p>
          <a:p>
            <a:pPr marL="231775"/>
            <a:endParaRPr lang="en-US" sz="1200" dirty="0"/>
          </a:p>
          <a:p>
            <a:pPr marL="914400"/>
            <a:r>
              <a:rPr lang="en-US" sz="2800" dirty="0" err="1"/>
              <a:t>lm</a:t>
            </a:r>
            <a:r>
              <a:rPr lang="en-US" sz="2800" dirty="0"/>
              <a:t>(formula, data)</a:t>
            </a:r>
          </a:p>
          <a:p>
            <a:pPr marL="914400"/>
            <a:endParaRPr lang="en-US" sz="1200" dirty="0"/>
          </a:p>
          <a:p>
            <a:pPr marL="231775"/>
            <a:r>
              <a:rPr lang="en-US" sz="2800" u="sng" dirty="0"/>
              <a:t>formula</a:t>
            </a:r>
            <a:r>
              <a:rPr lang="en-US" sz="2800" dirty="0"/>
              <a:t> is of the form y ~ x</a:t>
            </a:r>
          </a:p>
          <a:p>
            <a:pPr marL="528955" lvl="1"/>
            <a:r>
              <a:rPr lang="en-US" sz="2600" dirty="0"/>
              <a:t>y is the dependent variable</a:t>
            </a:r>
          </a:p>
          <a:p>
            <a:pPr marL="528955" lvl="1"/>
            <a:r>
              <a:rPr lang="en-US" sz="2600" dirty="0"/>
              <a:t>x is (one or more) independent variables</a:t>
            </a:r>
          </a:p>
          <a:p>
            <a:pPr marL="528955" lvl="1"/>
            <a:r>
              <a:rPr lang="en-US" sz="2600" dirty="0"/>
              <a:t>"y is a function of x"</a:t>
            </a:r>
          </a:p>
        </p:txBody>
      </p:sp>
    </p:spTree>
    <p:extLst>
      <p:ext uri="{BB962C8B-B14F-4D97-AF65-F5344CB8AC3E}">
        <p14:creationId xmlns:p14="http://schemas.microsoft.com/office/powerpoint/2010/main" val="310396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2F59-70A0-4C54-8694-07D777C0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3963"/>
            <a:ext cx="8839200" cy="901019"/>
          </a:xfrm>
        </p:spPr>
        <p:txBody>
          <a:bodyPr/>
          <a:lstStyle/>
          <a:p>
            <a:r>
              <a:rPr lang="en-US" dirty="0"/>
              <a:t>Applying the </a:t>
            </a:r>
            <a:r>
              <a:rPr lang="en-US" dirty="0" err="1"/>
              <a:t>lm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A3F14-DD4B-40C8-9183-9408EC4DA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56044"/>
            <a:ext cx="9882554" cy="5220956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y ~ x as an argument to </a:t>
            </a:r>
            <a:r>
              <a:rPr lang="en-US" sz="3000" dirty="0" err="1"/>
              <a:t>lm</a:t>
            </a:r>
            <a:r>
              <a:rPr lang="en-US" sz="3000" dirty="0"/>
              <a:t>() will translate to the function</a:t>
            </a:r>
          </a:p>
          <a:p>
            <a:pPr marL="114300" indent="0">
              <a:buNone/>
            </a:pPr>
            <a:endParaRPr lang="en-US" sz="1700" dirty="0"/>
          </a:p>
          <a:p>
            <a:pPr marL="114300" indent="0">
              <a:buNone/>
            </a:pPr>
            <a:r>
              <a:rPr lang="en-US" sz="3000" dirty="0"/>
              <a:t>              y = mx + b       (the slope and intercept are implicit)</a:t>
            </a:r>
          </a:p>
          <a:p>
            <a:pPr marL="114300" indent="0">
              <a:buNone/>
            </a:pPr>
            <a:endParaRPr lang="en-US" sz="1700" dirty="0"/>
          </a:p>
          <a:p>
            <a:r>
              <a:rPr lang="en-US" sz="3000" dirty="0" err="1"/>
              <a:t>lm</a:t>
            </a:r>
            <a:r>
              <a:rPr lang="en-US" sz="3000" dirty="0"/>
              <a:t>() actually finds the closest model in a single step using a sophisticated algorithm</a:t>
            </a:r>
          </a:p>
          <a:p>
            <a:pPr lvl="1"/>
            <a:r>
              <a:rPr lang="en-US" sz="2600" dirty="0"/>
              <a:t>The </a:t>
            </a:r>
            <a:r>
              <a:rPr lang="en-US" sz="2600" dirty="0" err="1"/>
              <a:t>coef</a:t>
            </a:r>
            <a:r>
              <a:rPr lang="en-US" sz="2600" dirty="0"/>
              <a:t>() function extracts the coefficients of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58340-AF6D-4DF1-903F-69C0787B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CC16E-92E9-421A-BE2D-52824DD262FA}"/>
              </a:ext>
            </a:extLst>
          </p:cNvPr>
          <p:cNvSpPr/>
          <p:nvPr/>
        </p:nvSpPr>
        <p:spPr>
          <a:xfrm>
            <a:off x="762001" y="3994290"/>
            <a:ext cx="9882553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sim1_mod &lt;- lm(y ~ x, data = sim1)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coef(sim1_mod)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(Intercept)         x 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4.220822            2.051533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ggplot(sim1, aes(x, y)) +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geom_abline(aes(intercept = 4.220822, slope = 2.051533)) +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geom_point()</a:t>
            </a:r>
          </a:p>
        </p:txBody>
      </p:sp>
    </p:spTree>
    <p:extLst>
      <p:ext uri="{BB962C8B-B14F-4D97-AF65-F5344CB8AC3E}">
        <p14:creationId xmlns:p14="http://schemas.microsoft.com/office/powerpoint/2010/main" val="198276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A6AE-2A22-4AB1-8ED1-87C01F54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69" y="113865"/>
            <a:ext cx="8804031" cy="931164"/>
          </a:xfrm>
        </p:spPr>
        <p:txBody>
          <a:bodyPr/>
          <a:lstStyle/>
          <a:p>
            <a:r>
              <a:rPr lang="en-US" dirty="0"/>
              <a:t>Best Fit Using </a:t>
            </a:r>
            <a:r>
              <a:rPr lang="en-US" dirty="0" err="1"/>
              <a:t>lm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C769F-37D4-4C88-8537-26C7294A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43A01-15CB-4E30-91CC-2B7FBF132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5" y="2621868"/>
            <a:ext cx="6174973" cy="40862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635C28-54C4-4F65-BB90-F2C45C523446}"/>
              </a:ext>
            </a:extLst>
          </p:cNvPr>
          <p:cNvSpPr/>
          <p:nvPr/>
        </p:nvSpPr>
        <p:spPr>
          <a:xfrm>
            <a:off x="710004" y="1221259"/>
            <a:ext cx="9918551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(sim1,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y)) +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geom_abline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 = 4.220822, slope = 2.051533)) +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350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E3D1-2582-4E32-A42F-B15B8935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93767"/>
            <a:ext cx="8792308" cy="760342"/>
          </a:xfrm>
        </p:spPr>
        <p:txBody>
          <a:bodyPr/>
          <a:lstStyle/>
          <a:p>
            <a:r>
              <a:rPr lang="en-US" dirty="0"/>
              <a:t>Validating and Visualizing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0B1D-B230-4024-B3A8-8DC55039C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96" y="1296237"/>
            <a:ext cx="5659366" cy="4995233"/>
          </a:xfrm>
        </p:spPr>
        <p:txBody>
          <a:bodyPr>
            <a:normAutofit/>
          </a:bodyPr>
          <a:lstStyle/>
          <a:p>
            <a:r>
              <a:rPr lang="en-US" sz="2400" dirty="0"/>
              <a:t>One approach used to validate a model is to visualize predicted values (expected results) 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modelr</a:t>
            </a:r>
            <a:r>
              <a:rPr lang="en-US" sz="2400" dirty="0"/>
              <a:t> package provides several useful functions to do this</a:t>
            </a:r>
          </a:p>
          <a:p>
            <a:r>
              <a:rPr lang="en-US" sz="2400" dirty="0"/>
              <a:t>Start by generating a sequence of values to use for predictions that covers the region where the data lies using the </a:t>
            </a:r>
            <a:r>
              <a:rPr lang="en-US" sz="2400" dirty="0" err="1"/>
              <a:t>modelr</a:t>
            </a:r>
            <a:r>
              <a:rPr lang="en-US" sz="2400" dirty="0"/>
              <a:t>::</a:t>
            </a:r>
            <a:r>
              <a:rPr lang="en-US" sz="2400" dirty="0" err="1"/>
              <a:t>data_grid</a:t>
            </a:r>
            <a:r>
              <a:rPr lang="en-US" sz="2400" dirty="0"/>
              <a:t>() function</a:t>
            </a:r>
          </a:p>
          <a:p>
            <a:pPr lvl="1"/>
            <a:r>
              <a:rPr lang="en-US" sz="2400" dirty="0"/>
              <a:t>Argument is a data frame or </a:t>
            </a:r>
            <a:r>
              <a:rPr lang="en-US" sz="2400" dirty="0" err="1"/>
              <a:t>tibble</a:t>
            </a:r>
            <a:endParaRPr lang="en-US" sz="2400" dirty="0"/>
          </a:p>
          <a:p>
            <a:pPr lvl="1"/>
            <a:r>
              <a:rPr lang="en-US" sz="2400" dirty="0"/>
              <a:t>Increments between values will not necessarily be consistent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CBB5A-A3E0-4229-BC5E-F6BB68CD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9F7C8-0029-492C-8FE4-93E941FA7F16}"/>
              </a:ext>
            </a:extLst>
          </p:cNvPr>
          <p:cNvSpPr/>
          <p:nvPr/>
        </p:nvSpPr>
        <p:spPr>
          <a:xfrm>
            <a:off x="6096000" y="1326897"/>
            <a:ext cx="4525107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grid &lt;- sim1 %&gt;%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grid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10 x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1     1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2     2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3     3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4     4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5     5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6     6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7     7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8     8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9     9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10    10</a:t>
            </a:r>
          </a:p>
        </p:txBody>
      </p:sp>
    </p:spTree>
    <p:extLst>
      <p:ext uri="{BB962C8B-B14F-4D97-AF65-F5344CB8AC3E}">
        <p14:creationId xmlns:p14="http://schemas.microsoft.com/office/powerpoint/2010/main" val="362738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C378-F2FB-49F0-8D77-B134B931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42558"/>
            <a:ext cx="8862646" cy="893762"/>
          </a:xfrm>
        </p:spPr>
        <p:txBody>
          <a:bodyPr/>
          <a:lstStyle/>
          <a:p>
            <a:r>
              <a:rPr lang="en-US" dirty="0" err="1"/>
              <a:t>modelr</a:t>
            </a:r>
            <a:r>
              <a:rPr lang="en-US" dirty="0"/>
              <a:t>::</a:t>
            </a:r>
            <a:r>
              <a:rPr lang="en-US" dirty="0" err="1"/>
              <a:t>add_predictions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5093-F532-4A3C-8636-14D971B45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462" y="1127760"/>
            <a:ext cx="8604738" cy="5349240"/>
          </a:xfrm>
        </p:spPr>
        <p:txBody>
          <a:bodyPr/>
          <a:lstStyle/>
          <a:p>
            <a:r>
              <a:rPr lang="en-US" sz="2800" dirty="0" err="1"/>
              <a:t>add_predictions</a:t>
            </a:r>
            <a:r>
              <a:rPr lang="en-US" sz="2800" dirty="0"/>
              <a:t>() uses a model to make predictions from a dataset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BE99D-AD37-40AC-834F-5475076D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929AA1-6B42-4D50-8AB5-645DCC3F2570}"/>
              </a:ext>
            </a:extLst>
          </p:cNvPr>
          <p:cNvSpPr/>
          <p:nvPr/>
        </p:nvSpPr>
        <p:spPr>
          <a:xfrm>
            <a:off x="4104059" y="1914128"/>
            <a:ext cx="6384399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sim1_mod &lt;- lm(y ~ x, data = sim1)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grid %&gt;%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add_predictions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(sim1_mod)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10 x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x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1     1  6.27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2     2  8.32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3     3 10.4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4     4 12.4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5     5 14.5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6     6 16.5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7     7 18.6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8     8 20.6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9     9 22.7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10    10 24.7 </a:t>
            </a:r>
          </a:p>
        </p:txBody>
      </p:sp>
    </p:spTree>
    <p:extLst>
      <p:ext uri="{BB962C8B-B14F-4D97-AF65-F5344CB8AC3E}">
        <p14:creationId xmlns:p14="http://schemas.microsoft.com/office/powerpoint/2010/main" val="273364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2841-1B2E-4D44-87F9-5391B218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1" y="173038"/>
            <a:ext cx="8792309" cy="853122"/>
          </a:xfrm>
        </p:spPr>
        <p:txBody>
          <a:bodyPr/>
          <a:lstStyle/>
          <a:p>
            <a:r>
              <a:rPr lang="en-US" dirty="0"/>
              <a:t>Plot the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B3FC-5A58-4FB9-AF26-C8D06F22D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277815"/>
            <a:ext cx="5884985" cy="41655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2800" dirty="0" err="1">
                <a:cs typeface="Courier New" panose="02070309020205020404" pitchFamily="49" charset="0"/>
              </a:rPr>
              <a:t>pred</a:t>
            </a:r>
            <a:r>
              <a:rPr lang="en-US" sz="2800" dirty="0">
                <a:cs typeface="Courier New" panose="02070309020205020404" pitchFamily="49" charset="0"/>
              </a:rPr>
              <a:t> is a new column added by the </a:t>
            </a:r>
            <a:r>
              <a:rPr lang="en-US" sz="2800" dirty="0" err="1">
                <a:cs typeface="Courier New" panose="02070309020205020404" pitchFamily="49" charset="0"/>
              </a:rPr>
              <a:t>add_predictions</a:t>
            </a:r>
            <a:r>
              <a:rPr lang="en-US" sz="2800" dirty="0">
                <a:cs typeface="Courier New" panose="02070309020205020404" pitchFamily="49" charset="0"/>
              </a:rPr>
              <a:t> function</a:t>
            </a:r>
          </a:p>
          <a:p>
            <a:endParaRPr lang="en-US" sz="2800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(sim1,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(x)) +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 = y)) +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 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"red",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size =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A00D0-1DB9-4579-95F7-5363EDE3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A7E12-5A1C-42ED-A46B-AE6E3C6F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243" y="1531811"/>
            <a:ext cx="503123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7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032F-6A35-42F2-A0D1-A9F454AB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89EA-384D-4605-ADB9-0FE8F4E3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Predictions tell you the pattern that the model represents, residuals tell you what the model has missed</a:t>
            </a:r>
          </a:p>
          <a:p>
            <a:r>
              <a:rPr lang="en-US" sz="2800" dirty="0"/>
              <a:t>Residuals are just the distances between the observed and predicted values</a:t>
            </a:r>
          </a:p>
          <a:p>
            <a:r>
              <a:rPr lang="en-US" sz="2800" dirty="0" err="1"/>
              <a:t>modelr</a:t>
            </a:r>
            <a:r>
              <a:rPr lang="en-US" sz="2800" dirty="0"/>
              <a:t>::</a:t>
            </a:r>
            <a:r>
              <a:rPr lang="en-US" sz="2800" dirty="0" err="1"/>
              <a:t>add_residuals</a:t>
            </a:r>
            <a:r>
              <a:rPr lang="en-US" sz="2800" dirty="0"/>
              <a:t>() works in a similar fashion as </a:t>
            </a:r>
            <a:r>
              <a:rPr lang="en-US" sz="2800" dirty="0" err="1"/>
              <a:t>add_predictions</a:t>
            </a:r>
            <a:r>
              <a:rPr lang="en-US" sz="2800" dirty="0"/>
              <a:t>(), but we use original data instead of a fabricated grid</a:t>
            </a:r>
          </a:p>
          <a:p>
            <a:endParaRPr lang="en-US" sz="1600" dirty="0"/>
          </a:p>
          <a:p>
            <a:pPr marL="91440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sim1.R &lt;- sim1 %&gt;%</a:t>
            </a:r>
          </a:p>
          <a:p>
            <a:pPr marL="91440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add_residuals(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sim1_mod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6DDE5-4801-466F-8F83-F11F4767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8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032F-6A35-42F2-A0D1-A9F454AB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862" y="101918"/>
            <a:ext cx="8452338" cy="863282"/>
          </a:xfrm>
        </p:spPr>
        <p:txBody>
          <a:bodyPr/>
          <a:lstStyle/>
          <a:p>
            <a:r>
              <a:rPr lang="en-US" dirty="0"/>
              <a:t>Residuals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89EA-384D-4605-ADB9-0FE8F4E3C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862" y="1170557"/>
            <a:ext cx="6893170" cy="524764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349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sim1.R &lt;- sim1 %&gt;%</a:t>
            </a:r>
          </a:p>
          <a:p>
            <a:pPr marL="2349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add_residuals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(sim1_mod)</a:t>
            </a:r>
          </a:p>
          <a:p>
            <a:pPr marL="2349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sim1.R</a:t>
            </a:r>
          </a:p>
          <a:p>
            <a:pPr marL="2349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30 x 3</a:t>
            </a:r>
          </a:p>
          <a:p>
            <a:pPr marL="2349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x     y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49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&lt;int&gt;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349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    1     4.20     -2.07   </a:t>
            </a:r>
          </a:p>
          <a:p>
            <a:pPr marL="2349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2     1     7.51      1.24   </a:t>
            </a:r>
          </a:p>
          <a:p>
            <a:pPr marL="2349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    1     2.13     -4.15   </a:t>
            </a:r>
          </a:p>
          <a:p>
            <a:pPr marL="2349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4     2     8.99      0.665  </a:t>
            </a:r>
          </a:p>
          <a:p>
            <a:pPr marL="2349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5     2    10.2       1.92   </a:t>
            </a:r>
          </a:p>
          <a:p>
            <a:pPr marL="2349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... with 25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6DDE5-4801-466F-8F83-F11F4767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55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032F-6A35-42F2-A0D1-A9F454AB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77" y="101918"/>
            <a:ext cx="8393723" cy="863282"/>
          </a:xfrm>
        </p:spPr>
        <p:txBody>
          <a:bodyPr/>
          <a:lstStyle/>
          <a:p>
            <a:r>
              <a:rPr lang="en-US" dirty="0"/>
              <a:t>Residuals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89EA-384D-4605-ADB9-0FE8F4E3C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38" y="1229360"/>
            <a:ext cx="9636370" cy="5247640"/>
          </a:xfrm>
        </p:spPr>
        <p:txBody>
          <a:bodyPr>
            <a:normAutofit/>
          </a:bodyPr>
          <a:lstStyle/>
          <a:p>
            <a:pPr marL="346075" indent="-230188"/>
            <a:r>
              <a:rPr lang="en-US" sz="2400" dirty="0"/>
              <a:t>A </a:t>
            </a:r>
            <a:r>
              <a:rPr lang="en-US" sz="2400" u="sng" dirty="0"/>
              <a:t>frequency</a:t>
            </a:r>
            <a:r>
              <a:rPr lang="en-US" sz="2400" dirty="0"/>
              <a:t> </a:t>
            </a:r>
            <a:r>
              <a:rPr lang="en-US" sz="2400" u="sng" dirty="0"/>
              <a:t>polygon</a:t>
            </a:r>
            <a:r>
              <a:rPr lang="en-US" sz="2400" dirty="0"/>
              <a:t> can show the accuracy of the predictions (distance between predicted and actual values)</a:t>
            </a:r>
          </a:p>
          <a:p>
            <a:pPr marL="914400" indent="0">
              <a:buNone/>
            </a:pPr>
            <a:endParaRPr lang="en-US" sz="1200" b="1" dirty="0"/>
          </a:p>
          <a:p>
            <a:pPr marL="9144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sim1.R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geom_freqpoly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6DDE5-4801-466F-8F83-F11F4767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DCDBF-9EB9-42B2-9AF1-68A40923C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92" y="3276600"/>
            <a:ext cx="4476281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5F480B-B994-48E5-A835-7C3207C192E4}"/>
              </a:ext>
            </a:extLst>
          </p:cNvPr>
          <p:cNvSpPr txBox="1"/>
          <p:nvPr/>
        </p:nvSpPr>
        <p:spPr>
          <a:xfrm>
            <a:off x="7122160" y="3271520"/>
            <a:ext cx="260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2000" dirty="0"/>
              <a:t>e.g. there are 3 actual values that are (approx.) 2 units away from the predicted value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2000" dirty="0"/>
              <a:t>There are 5 actual values that are 0 units away from the predicted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0700BB-4BAA-4D0C-BB2F-4C842FDED448}"/>
              </a:ext>
            </a:extLst>
          </p:cNvPr>
          <p:cNvCxnSpPr>
            <a:cxnSpLocks/>
          </p:cNvCxnSpPr>
          <p:nvPr/>
        </p:nvCxnSpPr>
        <p:spPr>
          <a:xfrm flipH="1">
            <a:off x="5293360" y="3505200"/>
            <a:ext cx="1828800" cy="965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52384C-C08A-4560-8264-1365A40D817E}"/>
              </a:ext>
            </a:extLst>
          </p:cNvPr>
          <p:cNvCxnSpPr>
            <a:cxnSpLocks/>
          </p:cNvCxnSpPr>
          <p:nvPr/>
        </p:nvCxnSpPr>
        <p:spPr>
          <a:xfrm flipH="1" flipV="1">
            <a:off x="4521200" y="3505200"/>
            <a:ext cx="2600960" cy="145407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64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1DC7-E3B8-4608-814B-97FFCEAB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903F-D197-4BBB-919D-66EBE21D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69" y="1524000"/>
            <a:ext cx="9031325" cy="4953000"/>
          </a:xfrm>
        </p:spPr>
        <p:txBody>
          <a:bodyPr/>
          <a:lstStyle/>
          <a:p>
            <a:pPr marL="17621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(sim1,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17621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geom_ref_line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 = 0) +</a:t>
            </a:r>
          </a:p>
          <a:p>
            <a:pPr marL="17621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BE66F-46EF-442F-B384-F2FD1A53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94501-2803-420E-90AC-7B6E2D56C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12122"/>
            <a:ext cx="5122276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370911-361E-4810-9494-4233F2961C9C}"/>
              </a:ext>
            </a:extLst>
          </p:cNvPr>
          <p:cNvSpPr txBox="1"/>
          <p:nvPr/>
        </p:nvSpPr>
        <p:spPr>
          <a:xfrm>
            <a:off x="7227534" y="3261360"/>
            <a:ext cx="260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2000" dirty="0"/>
              <a:t>Note the randomness of the plotted points</a:t>
            </a:r>
          </a:p>
        </p:txBody>
      </p:sp>
    </p:spTree>
    <p:extLst>
      <p:ext uri="{BB962C8B-B14F-4D97-AF65-F5344CB8AC3E}">
        <p14:creationId xmlns:p14="http://schemas.microsoft.com/office/powerpoint/2010/main" val="125865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1" y="1278233"/>
            <a:ext cx="9550181" cy="270897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Ch. 18 (R for Data Science) </a:t>
            </a:r>
            <a:br>
              <a:rPr lang="en-US" dirty="0"/>
            </a:br>
            <a:r>
              <a:rPr lang="en-US" dirty="0"/>
              <a:t>Model Basics with </a:t>
            </a:r>
            <a:r>
              <a:rPr lang="en-US" dirty="0" err="1"/>
              <a:t>modelr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3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4B05-86DB-4162-8C9A-ECE92622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46" y="152718"/>
            <a:ext cx="8815754" cy="822642"/>
          </a:xfrm>
        </p:spPr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EAB7-4202-41F7-AA07-EF850B097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308" y="1107440"/>
            <a:ext cx="8428892" cy="5369560"/>
          </a:xfrm>
        </p:spPr>
        <p:txBody>
          <a:bodyPr>
            <a:normAutofit/>
          </a:bodyPr>
          <a:lstStyle/>
          <a:p>
            <a:r>
              <a:rPr lang="en-US" sz="2800" dirty="0"/>
              <a:t>sim2 is a </a:t>
            </a:r>
            <a:r>
              <a:rPr lang="en-US" sz="2800" dirty="0" err="1"/>
              <a:t>modelr</a:t>
            </a:r>
            <a:r>
              <a:rPr lang="en-US" sz="2800" dirty="0"/>
              <a:t> dataset containing categorical variables a, b, c, and d</a:t>
            </a:r>
          </a:p>
          <a:p>
            <a:r>
              <a:rPr lang="en-US" sz="2800" dirty="0"/>
              <a:t>Plot it with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(sim2) +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y))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FE9DB-C626-48AB-B641-4C1AC286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55175-46C0-455E-8E06-4E9159817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092" y="3870642"/>
            <a:ext cx="393559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66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4B05-86DB-4162-8C9A-ECE92622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39054"/>
          </a:xfrm>
        </p:spPr>
        <p:txBody>
          <a:bodyPr/>
          <a:lstStyle/>
          <a:p>
            <a:r>
              <a:rPr lang="en-US" dirty="0"/>
              <a:t>Categorical Variables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C356C-BB1C-4F54-9039-873B7082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3693"/>
            <a:ext cx="10160000" cy="5363308"/>
          </a:xfrm>
        </p:spPr>
        <p:txBody>
          <a:bodyPr>
            <a:normAutofit/>
          </a:bodyPr>
          <a:lstStyle/>
          <a:p>
            <a:r>
              <a:rPr lang="en-US" sz="2800" dirty="0"/>
              <a:t>Use </a:t>
            </a:r>
            <a:r>
              <a:rPr lang="en-US" sz="2800" dirty="0" err="1"/>
              <a:t>lm</a:t>
            </a:r>
            <a:r>
              <a:rPr lang="en-US" sz="2800" dirty="0"/>
              <a:t> to fit a model to a dataset with categorical variables, and </a:t>
            </a:r>
            <a:r>
              <a:rPr lang="en-US" sz="2800" dirty="0" err="1"/>
              <a:t>add_predictions</a:t>
            </a:r>
            <a:r>
              <a:rPr lang="en-US" sz="2800" dirty="0"/>
              <a:t> to generate predictions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FE9DB-C626-48AB-B641-4C1AC286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C0A58F-4E38-417E-BFF0-9EFBA952980B}"/>
              </a:ext>
            </a:extLst>
          </p:cNvPr>
          <p:cNvSpPr/>
          <p:nvPr/>
        </p:nvSpPr>
        <p:spPr>
          <a:xfrm>
            <a:off x="1969476" y="2180967"/>
            <a:ext cx="6435969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mod2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 ~ x, data = sim2)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grid &lt;- sim2 %&gt;%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data_grid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(x) %&gt;%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add_predictions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(mod2)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grid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4 x 2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x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a      1.15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 b      8.12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 c      6.13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 d      1.91</a:t>
            </a:r>
          </a:p>
        </p:txBody>
      </p:sp>
    </p:spTree>
    <p:extLst>
      <p:ext uri="{BB962C8B-B14F-4D97-AF65-F5344CB8AC3E}">
        <p14:creationId xmlns:p14="http://schemas.microsoft.com/office/powerpoint/2010/main" val="208695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4B05-86DB-4162-8C9A-ECE92622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46" y="152718"/>
            <a:ext cx="8815754" cy="822642"/>
          </a:xfrm>
        </p:spPr>
        <p:txBody>
          <a:bodyPr/>
          <a:lstStyle/>
          <a:p>
            <a:r>
              <a:rPr lang="en-US" dirty="0"/>
              <a:t>Categorical Variables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EAB7-4202-41F7-AA07-EF850B097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46" y="1107440"/>
            <a:ext cx="8815754" cy="5369560"/>
          </a:xfrm>
        </p:spPr>
        <p:txBody>
          <a:bodyPr>
            <a:normAutofit/>
          </a:bodyPr>
          <a:lstStyle/>
          <a:p>
            <a:r>
              <a:rPr lang="en-US" sz="2800" dirty="0"/>
              <a:t>In general terms, a model with a categorical x will predict the mean value for each category</a:t>
            </a:r>
          </a:p>
          <a:p>
            <a:r>
              <a:rPr lang="en-US" sz="2800" dirty="0"/>
              <a:t>This can be seen by plotting the predictions over the original data points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FE9DB-C626-48AB-B641-4C1AC286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7593B-C0F1-487E-B2AF-9E0221E78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408" y="3207116"/>
            <a:ext cx="4978908" cy="30175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D60EF6-919C-4548-87CB-0F163457A638}"/>
              </a:ext>
            </a:extLst>
          </p:cNvPr>
          <p:cNvSpPr/>
          <p:nvPr/>
        </p:nvSpPr>
        <p:spPr>
          <a:xfrm>
            <a:off x="550984" y="3212978"/>
            <a:ext cx="5347424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(sim2,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(x)) +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 = y)) +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 = grid,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color = "red",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size = 4)</a:t>
            </a:r>
          </a:p>
        </p:txBody>
      </p:sp>
    </p:spTree>
    <p:extLst>
      <p:ext uri="{BB962C8B-B14F-4D97-AF65-F5344CB8AC3E}">
        <p14:creationId xmlns:p14="http://schemas.microsoft.com/office/powerpoint/2010/main" val="3659112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FCE1-BC31-41A2-A66F-B45D3564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599"/>
            <a:ext cx="10160000" cy="1143000"/>
          </a:xfrm>
        </p:spPr>
        <p:txBody>
          <a:bodyPr/>
          <a:lstStyle/>
          <a:p>
            <a:r>
              <a:rPr lang="en-US" dirty="0"/>
              <a:t>Residuals for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0CD8-DD40-48C4-A92B-A4974A31A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6527"/>
            <a:ext cx="10160000" cy="5120473"/>
          </a:xfrm>
        </p:spPr>
        <p:txBody>
          <a:bodyPr/>
          <a:lstStyle/>
          <a:p>
            <a:r>
              <a:rPr lang="en-US" sz="2800" dirty="0"/>
              <a:t>Calculate the residuals for our categorical data using </a:t>
            </a:r>
            <a:r>
              <a:rPr lang="en-US" sz="2800" dirty="0" err="1"/>
              <a:t>add_residuals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2611D-0F5E-474E-90FB-DA6328FE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C8306-5B14-4580-BA8C-E26DF37E6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198" y="2353156"/>
            <a:ext cx="4484349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C9F4AF-D181-484E-A1B7-A9FFCB03D40B}"/>
              </a:ext>
            </a:extLst>
          </p:cNvPr>
          <p:cNvSpPr/>
          <p:nvPr/>
        </p:nvSpPr>
        <p:spPr>
          <a:xfrm>
            <a:off x="975807" y="2347103"/>
            <a:ext cx="4781338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400" dirty="0"/>
              <a:t>&gt; sim2.R &lt;- sim2 </a:t>
            </a:r>
            <a:r>
              <a:rPr lang="pt-BR" sz="2400"/>
              <a:t>%&gt;%   </a:t>
            </a:r>
            <a:br>
              <a:rPr lang="pt-BR" sz="2400"/>
            </a:br>
            <a:r>
              <a:rPr lang="pt-BR" sz="2400"/>
              <a:t>        add</a:t>
            </a:r>
            <a:r>
              <a:rPr lang="pt-BR" sz="2400" dirty="0"/>
              <a:t>_residuals(mod2)</a:t>
            </a:r>
            <a:endParaRPr lang="en-US" sz="2400" dirty="0"/>
          </a:p>
          <a:p>
            <a:r>
              <a:rPr lang="en-US" sz="2400" dirty="0"/>
              <a:t>&gt; </a:t>
            </a:r>
            <a:r>
              <a:rPr lang="en-US" sz="2400" dirty="0" err="1"/>
              <a:t>ggplot</a:t>
            </a:r>
            <a:r>
              <a:rPr lang="en-US" sz="2400" dirty="0"/>
              <a:t>(sim2.R, </a:t>
            </a:r>
            <a:r>
              <a:rPr lang="en-US" sz="2400" dirty="0" err="1"/>
              <a:t>aes</a:t>
            </a:r>
            <a:r>
              <a:rPr lang="en-US" sz="2400" dirty="0"/>
              <a:t>(</a:t>
            </a:r>
            <a:r>
              <a:rPr lang="en-US" sz="2400" dirty="0" err="1"/>
              <a:t>resid</a:t>
            </a:r>
            <a:r>
              <a:rPr lang="en-US" sz="2400" dirty="0"/>
              <a:t>)) +</a:t>
            </a:r>
          </a:p>
          <a:p>
            <a:r>
              <a:rPr lang="en-US" sz="2400" dirty="0"/>
              <a:t>+     </a:t>
            </a:r>
            <a:r>
              <a:rPr lang="en-US" sz="2400" dirty="0" err="1"/>
              <a:t>geom_freqpoly</a:t>
            </a:r>
            <a:r>
              <a:rPr lang="en-US" sz="2400" dirty="0"/>
              <a:t>(</a:t>
            </a:r>
            <a:r>
              <a:rPr lang="en-US" sz="2400" dirty="0" err="1"/>
              <a:t>binwidth</a:t>
            </a:r>
            <a:r>
              <a:rPr lang="en-US" sz="2400" dirty="0"/>
              <a:t> = .5)</a:t>
            </a:r>
          </a:p>
        </p:txBody>
      </p:sp>
    </p:spTree>
    <p:extLst>
      <p:ext uri="{BB962C8B-B14F-4D97-AF65-F5344CB8AC3E}">
        <p14:creationId xmlns:p14="http://schemas.microsoft.com/office/powerpoint/2010/main" val="312229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57B-5A7D-4019-9043-543996C5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338" y="274639"/>
            <a:ext cx="8988995" cy="526873"/>
          </a:xfrm>
        </p:spPr>
        <p:txBody>
          <a:bodyPr/>
          <a:lstStyle/>
          <a:p>
            <a:r>
              <a:rPr lang="en-US" sz="4400" dirty="0"/>
              <a:t>Introduction to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DFB4-8985-4E30-878E-5D8D4DEE6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338" y="1061156"/>
            <a:ext cx="9648093" cy="5415844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Models provide simple summaries of datasets</a:t>
            </a:r>
          </a:p>
          <a:p>
            <a:pPr lvl="1"/>
            <a:r>
              <a:rPr lang="en-US" dirty="0"/>
              <a:t>Models can be used to partition data into patterns and residuals (differences between observed and predicted values of data)</a:t>
            </a:r>
          </a:p>
          <a:p>
            <a:r>
              <a:rPr lang="en-US" sz="2600" dirty="0"/>
              <a:t>There are two types of models:</a:t>
            </a:r>
          </a:p>
          <a:p>
            <a:pPr marL="1371600" indent="-342900">
              <a:buFont typeface="+mj-lt"/>
              <a:buAutoNum type="arabicPeriod"/>
            </a:pPr>
            <a:r>
              <a:rPr lang="en-US" sz="2400" dirty="0"/>
              <a:t>A </a:t>
            </a:r>
            <a:r>
              <a:rPr lang="en-US" sz="2400" u="sng" dirty="0"/>
              <a:t>generic</a:t>
            </a:r>
            <a:r>
              <a:rPr lang="en-US" sz="2400" dirty="0"/>
              <a:t> model which expresses a pattern, e.g.</a:t>
            </a:r>
          </a:p>
          <a:p>
            <a:pPr marL="1371600" lvl="1" indent="0">
              <a:buNone/>
            </a:pPr>
            <a:br>
              <a:rPr lang="en-US" sz="1300" dirty="0"/>
            </a:br>
            <a:r>
              <a:rPr lang="en-US" sz="2400" b="1" dirty="0"/>
              <a:t>y = a * x + b    or    y = a * x ^ b</a:t>
            </a:r>
          </a:p>
          <a:p>
            <a:pPr marL="1371600" lvl="1" indent="-342900">
              <a:buNone/>
            </a:pPr>
            <a:endParaRPr lang="en-US" sz="1300" dirty="0"/>
          </a:p>
          <a:p>
            <a:pPr marL="1371600" lvl="2" indent="-225425"/>
            <a:r>
              <a:rPr lang="en-US" sz="2400" dirty="0"/>
              <a:t>x and y are known variables from your data</a:t>
            </a:r>
          </a:p>
          <a:p>
            <a:pPr marL="1371600" lvl="2" indent="-225425"/>
            <a:r>
              <a:rPr lang="en-US" sz="2400" dirty="0"/>
              <a:t>a and b are parameters, or </a:t>
            </a:r>
            <a:r>
              <a:rPr lang="en-US" sz="2400" u="sng" dirty="0"/>
              <a:t>coefficients</a:t>
            </a:r>
            <a:r>
              <a:rPr lang="en-US" sz="2400" dirty="0"/>
              <a:t>, that can vary to capture different patterns</a:t>
            </a:r>
          </a:p>
          <a:p>
            <a:pPr marL="1371600" indent="-342900">
              <a:buFont typeface="+mj-lt"/>
              <a:buAutoNum type="arabicPeriod"/>
            </a:pPr>
            <a:r>
              <a:rPr lang="en-US" sz="2400" dirty="0"/>
              <a:t>A </a:t>
            </a:r>
            <a:r>
              <a:rPr lang="en-US" sz="2400" u="sng" dirty="0"/>
              <a:t>fitted</a:t>
            </a:r>
            <a:r>
              <a:rPr lang="en-US" sz="2400" dirty="0"/>
              <a:t> model using a specific form of the generic model, e.g.</a:t>
            </a:r>
          </a:p>
          <a:p>
            <a:pPr marL="1371600" indent="-342900">
              <a:buFont typeface="+mj-lt"/>
              <a:buAutoNum type="arabicPeriod"/>
            </a:pPr>
            <a:endParaRPr lang="en-US" sz="1300" dirty="0"/>
          </a:p>
          <a:p>
            <a:pPr marL="1371600" indent="0">
              <a:buNone/>
            </a:pPr>
            <a:r>
              <a:rPr lang="en-US" sz="2400" b="1" dirty="0"/>
              <a:t>y = 3 * x + 7    or    y = 9 * x</a:t>
            </a:r>
            <a:r>
              <a:rPr lang="en-US" sz="2400" b="1" baseline="30000" dirty="0"/>
              <a:t>2</a:t>
            </a:r>
            <a:endParaRPr lang="en-US" sz="1300" dirty="0"/>
          </a:p>
          <a:p>
            <a:pPr marL="1371600" lvl="1" indent="0">
              <a:buNone/>
            </a:pPr>
            <a:endParaRPr lang="en-US" sz="1300" dirty="0"/>
          </a:p>
          <a:p>
            <a:pPr marL="1371600" lvl="1" indent="-234950"/>
            <a:r>
              <a:rPr lang="en-US" sz="2400" dirty="0"/>
              <a:t>a fitted model is just the closest, "best" model from a family of generic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94A97-C1BB-486D-87B4-88664489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D358-7BBD-47C1-AA08-EED116FA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is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5572-8A62-4C1D-9CF4-1A4274FB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Models look like noisy clouds of points</a:t>
            </a:r>
          </a:p>
          <a:p>
            <a:r>
              <a:rPr lang="en-US" sz="2800" dirty="0"/>
              <a:t>Having the “best” model doesn’t imply that you have a good model</a:t>
            </a:r>
          </a:p>
          <a:p>
            <a:endParaRPr lang="en-US" sz="1600" dirty="0"/>
          </a:p>
          <a:p>
            <a:pPr marL="461963" indent="0">
              <a:buNone/>
            </a:pPr>
            <a:r>
              <a:rPr lang="en-US" sz="2800" i="1" dirty="0"/>
              <a:t>All models are wrong, but some are useful.</a:t>
            </a:r>
            <a:r>
              <a:rPr lang="en-US" sz="2800" dirty="0"/>
              <a:t>  -George Box</a:t>
            </a:r>
          </a:p>
          <a:p>
            <a:pPr marL="461963" indent="0">
              <a:buNone/>
            </a:pPr>
            <a:endParaRPr lang="en-US" sz="1600" dirty="0"/>
          </a:p>
          <a:p>
            <a:r>
              <a:rPr lang="en-US" sz="2800" dirty="0"/>
              <a:t>The goal of a model is not to determine absolute truth, but to discover a simple approximation that is still useful</a:t>
            </a:r>
          </a:p>
          <a:p>
            <a:r>
              <a:rPr lang="en-US" sz="2800" dirty="0"/>
              <a:t>There are many different ways to model data, each with its own theoretical backing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F01A2-A805-43F7-99DF-DB29BBCF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6ECA-3521-4589-A62C-3ACEED7B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2" y="93768"/>
            <a:ext cx="8757138" cy="92111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Modelr</a:t>
            </a:r>
            <a:r>
              <a:rPr lang="en-US" dirty="0"/>
              <a:t>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791B-7752-4683-9F0E-C1F5D8A04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1" y="1165610"/>
            <a:ext cx="9730153" cy="5417753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 err="1"/>
              <a:t>modelr</a:t>
            </a:r>
            <a:r>
              <a:rPr lang="en-US" sz="2600" dirty="0"/>
              <a:t> wraps around base R’s modeling functions to make them work naturally in a pipe</a:t>
            </a:r>
            <a:endParaRPr lang="en-US" sz="19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300" b="1" dirty="0"/>
          </a:p>
          <a:p>
            <a:pPr marL="341313" indent="-225425"/>
            <a:r>
              <a:rPr lang="en-US" sz="2600" b="1" dirty="0"/>
              <a:t>sim1</a:t>
            </a:r>
            <a:r>
              <a:rPr lang="en-US" sz="2600" dirty="0"/>
              <a:t> is a simple dataset (30 x 2) in the </a:t>
            </a:r>
            <a:r>
              <a:rPr lang="en-US" sz="2600" dirty="0" err="1"/>
              <a:t>modelr</a:t>
            </a:r>
            <a:r>
              <a:rPr lang="en-US" sz="2600" dirty="0"/>
              <a:t> toolkit for learning modeling concepts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EA749-5418-4746-B2AA-827A4483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FBAA7E-563D-40DD-91FA-5D32E6DBAF90}"/>
              </a:ext>
            </a:extLst>
          </p:cNvPr>
          <p:cNvSpPr/>
          <p:nvPr/>
        </p:nvSpPr>
        <p:spPr>
          <a:xfrm>
            <a:off x="1207476" y="2045565"/>
            <a:ext cx="936673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na.warn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# handle missing values with a warning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F1E6AE-FD70-4192-AC47-1F2C400A20A9}"/>
              </a:ext>
            </a:extLst>
          </p:cNvPr>
          <p:cNvSpPr/>
          <p:nvPr/>
        </p:nvSpPr>
        <p:spPr>
          <a:xfrm>
            <a:off x="4056183" y="3967268"/>
            <a:ext cx="3376248" cy="26161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sim1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30 x 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x    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1     1  4.20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2     1  7.51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3     1  2.13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4     2  8.99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5     2  10.2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... with 25 more rows</a:t>
            </a:r>
          </a:p>
        </p:txBody>
      </p:sp>
    </p:spTree>
    <p:extLst>
      <p:ext uri="{BB962C8B-B14F-4D97-AF65-F5344CB8AC3E}">
        <p14:creationId xmlns:p14="http://schemas.microsoft.com/office/powerpoint/2010/main" val="405298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82F-6FCE-46B2-AE7E-DDF73372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164107"/>
            <a:ext cx="8792308" cy="901019"/>
          </a:xfrm>
        </p:spPr>
        <p:txBody>
          <a:bodyPr/>
          <a:lstStyle/>
          <a:p>
            <a:r>
              <a:rPr lang="en-US" dirty="0"/>
              <a:t>Plotting the sim1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188F-9E58-4BAE-9095-6E5EA91D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585" y="1336432"/>
            <a:ext cx="8440615" cy="53574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(sim1,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y))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679AC-E6A3-49D1-A1CE-3031AB4F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C0BCD-5E29-4AFA-8BF3-E9ABD41C3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483" y="2143032"/>
            <a:ext cx="6613125" cy="455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3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82F-6FCE-46B2-AE7E-DDF73372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5" y="164107"/>
            <a:ext cx="8593015" cy="790487"/>
          </a:xfrm>
        </p:spPr>
        <p:txBody>
          <a:bodyPr/>
          <a:lstStyle/>
          <a:p>
            <a:r>
              <a:rPr lang="en-US" dirty="0"/>
              <a:t>Determining a Basic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188F-9E58-4BAE-9095-6E5EA91D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754" y="996454"/>
            <a:ext cx="8405446" cy="901019"/>
          </a:xfrm>
        </p:spPr>
        <p:txBody>
          <a:bodyPr>
            <a:normAutofit/>
          </a:bodyPr>
          <a:lstStyle/>
          <a:p>
            <a:r>
              <a:rPr lang="en-US" sz="2400" dirty="0"/>
              <a:t>The pattern in the sim1 plot is readily apparent as an upward sloping line (bottom left to upper right)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679AC-E6A3-49D1-A1CE-3031AB4F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316F89-78D9-4C48-A5F4-70D91833C599}"/>
              </a:ext>
            </a:extLst>
          </p:cNvPr>
          <p:cNvGrpSpPr/>
          <p:nvPr/>
        </p:nvGrpSpPr>
        <p:grpSpPr>
          <a:xfrm>
            <a:off x="3185909" y="2058222"/>
            <a:ext cx="3381780" cy="2327192"/>
            <a:chOff x="2390415" y="2356338"/>
            <a:chExt cx="3381780" cy="23271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3C0BCD-5E29-4AFA-8BF3-E9ABD41C3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0415" y="2356338"/>
              <a:ext cx="3381780" cy="232719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E03543-3568-4584-A4AA-A7E7F7DE5612}"/>
                </a:ext>
              </a:extLst>
            </p:cNvPr>
            <p:cNvCxnSpPr/>
            <p:nvPr/>
          </p:nvCxnSpPr>
          <p:spPr>
            <a:xfrm flipV="1">
              <a:off x="2764680" y="2607547"/>
              <a:ext cx="2773345" cy="14670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CFC0C7-E7B8-4436-A14D-0BDA00F17299}"/>
              </a:ext>
            </a:extLst>
          </p:cNvPr>
          <p:cNvSpPr txBox="1">
            <a:spLocks/>
          </p:cNvSpPr>
          <p:nvPr/>
        </p:nvSpPr>
        <p:spPr>
          <a:xfrm>
            <a:off x="1195754" y="4546164"/>
            <a:ext cx="8405446" cy="21477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formula for the line is 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sz="2400" b="1" dirty="0"/>
              <a:t>y = mx + b</a:t>
            </a:r>
          </a:p>
          <a:p>
            <a:endParaRPr lang="en-US" sz="1200" dirty="0"/>
          </a:p>
          <a:p>
            <a:pPr marL="341313" indent="0">
              <a:buNone/>
            </a:pPr>
            <a:r>
              <a:rPr lang="en-US" sz="2400" dirty="0"/>
              <a:t>where m is the slope and b is the y-intercept</a:t>
            </a:r>
          </a:p>
          <a:p>
            <a:r>
              <a:rPr lang="en-US" sz="2400" dirty="0"/>
              <a:t>How can we model this?</a:t>
            </a:r>
          </a:p>
        </p:txBody>
      </p:sp>
    </p:spTree>
    <p:extLst>
      <p:ext uri="{BB962C8B-B14F-4D97-AF65-F5344CB8AC3E}">
        <p14:creationId xmlns:p14="http://schemas.microsoft.com/office/powerpoint/2010/main" val="136969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2E84-523D-4E4D-902B-2DE38D67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058"/>
            <a:ext cx="8534400" cy="67995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runif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D85A0-EB85-46BF-AC63-41B36DF0B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05320"/>
            <a:ext cx="9530862" cy="5371681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runif</a:t>
            </a:r>
            <a:r>
              <a:rPr lang="en-US" sz="2800" dirty="0"/>
              <a:t>() (Random Uniform) function generates a random distribution of values between a lower and upper bound</a:t>
            </a:r>
          </a:p>
          <a:p>
            <a:pPr lvl="1"/>
            <a:r>
              <a:rPr lang="en-US" sz="2800" dirty="0"/>
              <a:t>useful when simulating data for probability problems</a:t>
            </a:r>
          </a:p>
          <a:p>
            <a:pPr lvl="1"/>
            <a:r>
              <a:rPr lang="en-US" sz="2800" dirty="0"/>
              <a:t>as more samples are generated, the data will take the form of a normal distribution (bell curve)</a:t>
            </a:r>
            <a:endParaRPr lang="en-US" sz="1400" dirty="0"/>
          </a:p>
          <a:p>
            <a:r>
              <a:rPr lang="en-US" sz="2800" dirty="0"/>
              <a:t>To generate n values between lower and upper</a:t>
            </a:r>
          </a:p>
          <a:p>
            <a:pPr marL="914400" indent="0">
              <a:buNone/>
            </a:pPr>
            <a:r>
              <a:rPr lang="en-US" sz="2800" dirty="0" err="1"/>
              <a:t>runif</a:t>
            </a:r>
            <a:r>
              <a:rPr lang="en-US" sz="2800" dirty="0"/>
              <a:t>(n, lower, upper)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0368B-1E65-4257-BC57-47D3E18A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2D67EC-C7D7-46C1-AD8E-4111D09EF511}"/>
              </a:ext>
            </a:extLst>
          </p:cNvPr>
          <p:cNvSpPr/>
          <p:nvPr/>
        </p:nvSpPr>
        <p:spPr>
          <a:xfrm>
            <a:off x="609601" y="4876242"/>
            <a:ext cx="998806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(10, 1, 5)  # 10 values between 1 and 5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[1] 2.220979 4.483633 4.481119 2.624884 3.916466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[6] 1.493478 4.098819 4.990049 4.142196 2.348586</a:t>
            </a:r>
          </a:p>
        </p:txBody>
      </p:sp>
    </p:spTree>
    <p:extLst>
      <p:ext uri="{BB962C8B-B14F-4D97-AF65-F5344CB8AC3E}">
        <p14:creationId xmlns:p14="http://schemas.microsoft.com/office/powerpoint/2010/main" val="86061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3D4-B48F-4452-8961-918D5687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47" y="194252"/>
            <a:ext cx="9058590" cy="890971"/>
          </a:xfrm>
        </p:spPr>
        <p:txBody>
          <a:bodyPr/>
          <a:lstStyle/>
          <a:p>
            <a:r>
              <a:rPr lang="en-US" dirty="0"/>
              <a:t>sim1 Plot vs. Random Line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B8B6-F895-468E-A075-B4D3EF67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31" y="1085223"/>
            <a:ext cx="9741877" cy="5687366"/>
          </a:xfrm>
        </p:spPr>
        <p:txBody>
          <a:bodyPr>
            <a:normAutofit/>
          </a:bodyPr>
          <a:lstStyle/>
          <a:p>
            <a:r>
              <a:rPr lang="en-US" sz="2800" dirty="0"/>
              <a:t>compare 50 random lines layered on the sim1 plot; are any of these a good fit?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1D9D3-228B-4C71-9BF1-A379A617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557B5-B428-41DF-85CE-109E2F37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739" y="3846509"/>
            <a:ext cx="4338006" cy="29260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5BEC28-5197-4075-A905-BB1DA355AEE8}"/>
              </a:ext>
            </a:extLst>
          </p:cNvPr>
          <p:cNvSpPr/>
          <p:nvPr/>
        </p:nvSpPr>
        <p:spPr>
          <a:xfrm>
            <a:off x="879231" y="2073435"/>
            <a:ext cx="10070122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models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(50, -20, 40), m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(50, -5, 5))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(sim1,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y)) +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geom_abline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 = y, slope = m),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alpha = 1/4, data = models) +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7011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101641</TotalTime>
  <Words>1742</Words>
  <Application>Microsoft Office PowerPoint</Application>
  <PresentationFormat>Widescreen</PresentationFormat>
  <Paragraphs>240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</vt:lpstr>
      <vt:lpstr>Courier New</vt:lpstr>
      <vt:lpstr>Adjacency</vt:lpstr>
      <vt:lpstr>COP2073C</vt:lpstr>
      <vt:lpstr>Ch. 18 (R for Data Science)  Model Basics with modelr</vt:lpstr>
      <vt:lpstr>Introduction to Models</vt:lpstr>
      <vt:lpstr>Approximation is Useful</vt:lpstr>
      <vt:lpstr>The Modelr Toolkit</vt:lpstr>
      <vt:lpstr>Plotting the sim1 Dataset</vt:lpstr>
      <vt:lpstr>Determining a Basic Model</vt:lpstr>
      <vt:lpstr>The runif() Function</vt:lpstr>
      <vt:lpstr>sim1 Plot vs. Random Line Data</vt:lpstr>
      <vt:lpstr>Formulating a Model</vt:lpstr>
      <vt:lpstr>Applying the lm() Function</vt:lpstr>
      <vt:lpstr>Best Fit Using lm()</vt:lpstr>
      <vt:lpstr>Validating and Visualizing Models</vt:lpstr>
      <vt:lpstr>modelr::add_predictions()</vt:lpstr>
      <vt:lpstr>Plot the Predictions</vt:lpstr>
      <vt:lpstr>Residuals</vt:lpstr>
      <vt:lpstr>Residuals (cont)</vt:lpstr>
      <vt:lpstr>Residuals (cont)</vt:lpstr>
      <vt:lpstr>Plotting the Residuals</vt:lpstr>
      <vt:lpstr>Categorical Variables</vt:lpstr>
      <vt:lpstr>Categorical Variables (cont)</vt:lpstr>
      <vt:lpstr>Categorical Variables (cont)</vt:lpstr>
      <vt:lpstr>Residuals for Categorical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CGS 1100</dc:title>
  <dc:creator>DS</dc:creator>
  <cp:lastModifiedBy>Singletary, David S.</cp:lastModifiedBy>
  <cp:revision>1151</cp:revision>
  <dcterms:created xsi:type="dcterms:W3CDTF">2013-01-07T15:07:59Z</dcterms:created>
  <dcterms:modified xsi:type="dcterms:W3CDTF">2020-08-02T00:40:08Z</dcterms:modified>
</cp:coreProperties>
</file>