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836" r:id="rId2"/>
    <p:sldId id="938" r:id="rId3"/>
    <p:sldId id="864" r:id="rId4"/>
    <p:sldId id="913" r:id="rId5"/>
    <p:sldId id="914" r:id="rId6"/>
    <p:sldId id="867" r:id="rId7"/>
    <p:sldId id="916" r:id="rId8"/>
    <p:sldId id="915" r:id="rId9"/>
    <p:sldId id="936" r:id="rId10"/>
    <p:sldId id="937" r:id="rId11"/>
    <p:sldId id="917" r:id="rId12"/>
    <p:sldId id="918" r:id="rId13"/>
    <p:sldId id="919" r:id="rId14"/>
    <p:sldId id="920" r:id="rId15"/>
    <p:sldId id="939" r:id="rId16"/>
    <p:sldId id="940" r:id="rId17"/>
    <p:sldId id="941" r:id="rId18"/>
    <p:sldId id="942" r:id="rId19"/>
    <p:sldId id="943" r:id="rId20"/>
    <p:sldId id="944" r:id="rId21"/>
    <p:sldId id="945" r:id="rId22"/>
    <p:sldId id="946" r:id="rId23"/>
    <p:sldId id="947" r:id="rId24"/>
    <p:sldId id="921" r:id="rId25"/>
    <p:sldId id="950" r:id="rId26"/>
    <p:sldId id="951" r:id="rId27"/>
    <p:sldId id="952" r:id="rId28"/>
    <p:sldId id="869" r:id="rId29"/>
    <p:sldId id="953" r:id="rId30"/>
    <p:sldId id="954" r:id="rId31"/>
    <p:sldId id="955" r:id="rId32"/>
    <p:sldId id="922" r:id="rId33"/>
    <p:sldId id="956" r:id="rId34"/>
    <p:sldId id="923" r:id="rId35"/>
    <p:sldId id="924" r:id="rId36"/>
    <p:sldId id="957" r:id="rId37"/>
    <p:sldId id="925" r:id="rId38"/>
    <p:sldId id="926" r:id="rId39"/>
    <p:sldId id="958" r:id="rId40"/>
    <p:sldId id="959" r:id="rId41"/>
    <p:sldId id="928" r:id="rId42"/>
    <p:sldId id="960" r:id="rId43"/>
    <p:sldId id="962" r:id="rId44"/>
    <p:sldId id="963" r:id="rId45"/>
    <p:sldId id="964" r:id="rId46"/>
    <p:sldId id="934" r:id="rId47"/>
    <p:sldId id="965" r:id="rId48"/>
    <p:sldId id="970" r:id="rId49"/>
    <p:sldId id="966" r:id="rId50"/>
    <p:sldId id="968" r:id="rId51"/>
    <p:sldId id="935" r:id="rId52"/>
    <p:sldId id="969" r:id="rId53"/>
    <p:sldId id="97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57653-6695-43C9-9349-319B448DFC85}">
          <p14:sldIdLst>
            <p14:sldId id="836"/>
            <p14:sldId id="938"/>
            <p14:sldId id="864"/>
            <p14:sldId id="913"/>
            <p14:sldId id="914"/>
            <p14:sldId id="867"/>
            <p14:sldId id="916"/>
            <p14:sldId id="915"/>
            <p14:sldId id="936"/>
            <p14:sldId id="937"/>
            <p14:sldId id="917"/>
            <p14:sldId id="918"/>
            <p14:sldId id="919"/>
            <p14:sldId id="920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21"/>
            <p14:sldId id="950"/>
            <p14:sldId id="951"/>
            <p14:sldId id="952"/>
            <p14:sldId id="869"/>
            <p14:sldId id="953"/>
            <p14:sldId id="954"/>
            <p14:sldId id="955"/>
            <p14:sldId id="922"/>
            <p14:sldId id="956"/>
            <p14:sldId id="923"/>
            <p14:sldId id="924"/>
            <p14:sldId id="957"/>
            <p14:sldId id="925"/>
            <p14:sldId id="926"/>
            <p14:sldId id="958"/>
            <p14:sldId id="959"/>
            <p14:sldId id="928"/>
            <p14:sldId id="960"/>
            <p14:sldId id="962"/>
            <p14:sldId id="963"/>
            <p14:sldId id="964"/>
            <p14:sldId id="934"/>
            <p14:sldId id="965"/>
            <p14:sldId id="970"/>
            <p14:sldId id="966"/>
            <p14:sldId id="968"/>
            <p14:sldId id="935"/>
            <p14:sldId id="969"/>
            <p14:sldId id="9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16" autoAdjust="0"/>
  </p:normalViewPr>
  <p:slideViewPr>
    <p:cSldViewPr snapToGrid="0">
      <p:cViewPr varScale="1">
        <p:scale>
          <a:sx n="84" d="100"/>
          <a:sy n="84" d="100"/>
        </p:scale>
        <p:origin x="35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573720"/>
            <a:ext cx="658368" cy="274320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base/versions/3.6.2/topics/array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867578"/>
            <a:ext cx="7696200" cy="2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dirty="0">
                <a:solidFill>
                  <a:schemeClr val="tx1"/>
                </a:solidFill>
              </a:rPr>
              <a:t>Module 2</a:t>
            </a:r>
          </a:p>
          <a:p>
            <a:r>
              <a:rPr lang="en-US" sz="3600" dirty="0">
                <a:solidFill>
                  <a:schemeClr val="tx1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675B-9EB4-4C26-8F92-CAD7D83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6008"/>
            <a:ext cx="7620000" cy="728252"/>
          </a:xfrm>
        </p:spPr>
        <p:txBody>
          <a:bodyPr/>
          <a:lstStyle/>
          <a:p>
            <a:r>
              <a:rPr lang="en-US" dirty="0"/>
              <a:t>The seq() Function: </a:t>
            </a:r>
            <a:r>
              <a:rPr lang="en-US" dirty="0" err="1"/>
              <a:t>length.out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4BD9-408C-4F37-BD5C-83E997C1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03" y="1232354"/>
            <a:ext cx="10059404" cy="5303520"/>
          </a:xfrm>
        </p:spPr>
        <p:txBody>
          <a:bodyPr/>
          <a:lstStyle/>
          <a:p>
            <a:r>
              <a:rPr lang="nl-NL" sz="3200" dirty="0"/>
              <a:t>Use length.out instead of by to specify how many values in the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7DE29-A47B-44C3-AEFC-3889ACA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21877-77EA-49B3-8CBC-E733DE7C5368}"/>
              </a:ext>
            </a:extLst>
          </p:cNvPr>
          <p:cNvSpPr/>
          <p:nvPr/>
        </p:nvSpPr>
        <p:spPr>
          <a:xfrm>
            <a:off x="1081891" y="2611827"/>
            <a:ext cx="950061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seq(from = 3, to = 27,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 3.000000  3.615385  4.230769  4.846154  5.461538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[6]  6.076923  6.692308  7.307692  7.923077  8.538462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[11]  9.153846  9.769231 10.384615 11.000000 11.615385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[16] 12.230769 12.846154 13.461538 14.076923 14.692308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[21] 15.307692 15.923077 16.538462 17.153846 17.769231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[26] 18.384615 19.000000 19.615385 20.230769 20.846154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[31] 21.461538 22.076923 22.692308 23.307692 23.923077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[36] 24.538462 25.153846 25.769231 26.384615 27.000000</a:t>
            </a:r>
          </a:p>
        </p:txBody>
      </p:sp>
    </p:spTree>
    <p:extLst>
      <p:ext uri="{BB962C8B-B14F-4D97-AF65-F5344CB8AC3E}">
        <p14:creationId xmlns:p14="http://schemas.microsoft.com/office/powerpoint/2010/main" val="140029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185D-662D-4F86-A928-CAFA54BC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74638"/>
            <a:ext cx="7620000" cy="810584"/>
          </a:xfrm>
        </p:spPr>
        <p:txBody>
          <a:bodyPr/>
          <a:lstStyle/>
          <a:p>
            <a:r>
              <a:rPr lang="en-US" dirty="0"/>
              <a:t>The rep()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80C-8668-477B-9C21-D92E638C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279842"/>
            <a:ext cx="9784080" cy="5303520"/>
          </a:xfrm>
        </p:spPr>
        <p:txBody>
          <a:bodyPr/>
          <a:lstStyle/>
          <a:p>
            <a:r>
              <a:rPr lang="en-US" sz="2400" dirty="0"/>
              <a:t>rep() is used to replicate (repeat) a value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rep(x=1,times=4)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 1 1 1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2400" dirty="0"/>
              <a:t>replicate a vector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rep(x=c(3,62,8.3), times=3)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3.0 62.0  8.3  3.0 62.0  8.3  3.0 62.0  8.3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2400" u="sng" dirty="0"/>
              <a:t>each</a:t>
            </a:r>
            <a:r>
              <a:rPr lang="en-US" sz="2400" dirty="0"/>
              <a:t> replicates each element of a vector (and repeats the vector)</a:t>
            </a:r>
          </a:p>
          <a:p>
            <a:pPr marL="1143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rep(x=c(3,62,8.3), times=3, each=2)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3.0  3.0 62.0 62.0  8.3  8.3  3.0  3.0 62.0 62.0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[11]  8.3  8.3  3.0  3.0 62.0 62.0  8.3  8.3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2B42-3DB2-4EB7-9573-2E68A56B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185D-662D-4F86-A928-CAFA54BC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24" y="156367"/>
            <a:ext cx="7620000" cy="840729"/>
          </a:xfrm>
        </p:spPr>
        <p:txBody>
          <a:bodyPr/>
          <a:lstStyle/>
          <a:p>
            <a:r>
              <a:rPr lang="en-US" dirty="0"/>
              <a:t>The sort()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80C-8668-477B-9C21-D92E638C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24" y="1142617"/>
            <a:ext cx="9784080" cy="5559016"/>
          </a:xfrm>
        </p:spPr>
        <p:txBody>
          <a:bodyPr/>
          <a:lstStyle/>
          <a:p>
            <a:r>
              <a:rPr lang="en-US" sz="2800" dirty="0"/>
              <a:t>As indicated by the name, sort will sort vector values</a:t>
            </a:r>
          </a:p>
          <a:p>
            <a:pPr lvl="1"/>
            <a:r>
              <a:rPr lang="en-US" sz="2400" dirty="0"/>
              <a:t>direction is indicated by the </a:t>
            </a:r>
            <a:r>
              <a:rPr lang="en-US" sz="2400" u="sng" dirty="0"/>
              <a:t>decreasing</a:t>
            </a:r>
            <a:r>
              <a:rPr lang="en-US" sz="2400" dirty="0"/>
              <a:t>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2B42-3DB2-4EB7-9573-2E68A56B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6E5BC-2A3E-4758-86B6-DB37919CB636}"/>
              </a:ext>
            </a:extLst>
          </p:cNvPr>
          <p:cNvSpPr/>
          <p:nvPr/>
        </p:nvSpPr>
        <p:spPr>
          <a:xfrm>
            <a:off x="1325880" y="2304421"/>
            <a:ext cx="849477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sort(x=c(2.5,-1,-10,3.44),decreasing=FALSE)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-10.00  -1.00   2.50   3.44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sort(c(2.5,-1,-10,3.44),F)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 or FALSE works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-10.00  -1.00   2.50   3.44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sort(x=c(2.5,-1,-10,3.44),decreasing=TRUE)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 3.44   2.50  -1.00 -10.00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# decreasing is FALSE by default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sort(c(2.5,-1,-10,3.44))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-10.00  -1.00   2.50   3.44</a:t>
            </a:r>
          </a:p>
        </p:txBody>
      </p:sp>
    </p:spTree>
    <p:extLst>
      <p:ext uri="{BB962C8B-B14F-4D97-AF65-F5344CB8AC3E}">
        <p14:creationId xmlns:p14="http://schemas.microsoft.com/office/powerpoint/2010/main" val="168957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185D-662D-4F86-A928-CAFA54BC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85" y="196561"/>
            <a:ext cx="7620000" cy="840729"/>
          </a:xfrm>
        </p:spPr>
        <p:txBody>
          <a:bodyPr/>
          <a:lstStyle/>
          <a:p>
            <a:r>
              <a:rPr lang="en-US" dirty="0"/>
              <a:t>The length()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80C-8668-477B-9C21-D92E638C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5" y="1240565"/>
            <a:ext cx="9784080" cy="5303520"/>
          </a:xfrm>
        </p:spPr>
        <p:txBody>
          <a:bodyPr>
            <a:normAutofit/>
          </a:bodyPr>
          <a:lstStyle/>
          <a:p>
            <a:r>
              <a:rPr lang="en-US" sz="3200" dirty="0"/>
              <a:t>Recall that length() returns the length (number of elements) in a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2B42-3DB2-4EB7-9573-2E68A56B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EEFE8-7887-47F7-BB47-60A138203B35}"/>
              </a:ext>
            </a:extLst>
          </p:cNvPr>
          <p:cNvSpPr/>
          <p:nvPr/>
        </p:nvSpPr>
        <p:spPr>
          <a:xfrm>
            <a:off x="749933" y="2742522"/>
            <a:ext cx="10122408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length(x=5:13)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9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c(3,8.3,rep(x=32,times=4),seq(from=-2,to=1))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3.0  8.3 32.0 32.0 32.0 32.0 -2.0 -1.0  0.0  1.0 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length(v)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297137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530"/>
            <a:ext cx="10160000" cy="1445246"/>
          </a:xfrm>
        </p:spPr>
        <p:txBody>
          <a:bodyPr/>
          <a:lstStyle/>
          <a:p>
            <a:pPr marL="457200" indent="-222250"/>
            <a:r>
              <a:rPr lang="en-US" sz="2800" dirty="0"/>
              <a:t>The square bracketed numbers in R console output correspond to the index of the element immediately adjacent (similar to an array element index, but note they are 1-based, not 0-based)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23B1A-C655-4AD3-8AFC-4770DDF831AE}"/>
              </a:ext>
            </a:extLst>
          </p:cNvPr>
          <p:cNvSpPr/>
          <p:nvPr/>
        </p:nvSpPr>
        <p:spPr>
          <a:xfrm>
            <a:off x="1298448" y="3062562"/>
            <a:ext cx="883310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length(x=5:13)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seq(from = 3, to = 27,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3.000000  3.615385  4.230769  4.846154  5.461538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6.076923  6.692308  7.307692  7.923077  8.538462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[11]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9.153846  9.769231 10.384615 11.000000 11.615385</a:t>
            </a:r>
          </a:p>
        </p:txBody>
      </p:sp>
    </p:spTree>
    <p:extLst>
      <p:ext uri="{BB962C8B-B14F-4D97-AF65-F5344CB8AC3E}">
        <p14:creationId xmlns:p14="http://schemas.microsoft.com/office/powerpoint/2010/main" val="49514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90" y="1335860"/>
            <a:ext cx="10160000" cy="2093140"/>
          </a:xfrm>
        </p:spPr>
        <p:txBody>
          <a:bodyPr>
            <a:normAutofit/>
          </a:bodyPr>
          <a:lstStyle/>
          <a:p>
            <a:pPr marL="457200" indent="-222250"/>
            <a:r>
              <a:rPr lang="en-US" sz="3200" dirty="0"/>
              <a:t>Specific elements can be retrieved from vectors (and other data structures) using </a:t>
            </a:r>
            <a:r>
              <a:rPr lang="en-US" sz="3200" u="sng" dirty="0" err="1"/>
              <a:t>subsetting</a:t>
            </a:r>
            <a:endParaRPr lang="en-US" sz="3200" u="sng" dirty="0"/>
          </a:p>
          <a:p>
            <a:pPr marL="754380" lvl="1" indent="-222250"/>
            <a:r>
              <a:rPr lang="en-US" sz="2800" dirty="0"/>
              <a:t>Use the name of the vector followed by the index (position) in square brackets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4AA6FF-B090-4719-88E2-9CEA0214FCEA}"/>
              </a:ext>
            </a:extLst>
          </p:cNvPr>
          <p:cNvSpPr txBox="1">
            <a:spLocks/>
          </p:cNvSpPr>
          <p:nvPr/>
        </p:nvSpPr>
        <p:spPr>
          <a:xfrm>
            <a:off x="2334498" y="3601970"/>
            <a:ext cx="5876814" cy="26643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0"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c(10, 20, 30, 40)</a:t>
            </a:r>
          </a:p>
          <a:p>
            <a:pPr marL="234950" indent="0"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v[1]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0"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</a:p>
          <a:p>
            <a:pPr marL="234950" indent="0"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v[4]</a:t>
            </a:r>
          </a:p>
          <a:p>
            <a:pPr marL="234950" indent="0"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[1] 40</a:t>
            </a:r>
          </a:p>
        </p:txBody>
      </p:sp>
    </p:spTree>
    <p:extLst>
      <p:ext uri="{BB962C8B-B14F-4D97-AF65-F5344CB8AC3E}">
        <p14:creationId xmlns:p14="http://schemas.microsoft.com/office/powerpoint/2010/main" val="164010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508299"/>
            <a:ext cx="10160000" cy="670509"/>
          </a:xfrm>
        </p:spPr>
        <p:txBody>
          <a:bodyPr>
            <a:normAutofit/>
          </a:bodyPr>
          <a:lstStyle/>
          <a:p>
            <a:pPr marL="228600" indent="-222250"/>
            <a:r>
              <a:rPr lang="en-US" sz="2800" dirty="0"/>
              <a:t>Use the length function to extract relative to vector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9378B-3858-46E3-AB01-3DCDD682DE07}"/>
              </a:ext>
            </a:extLst>
          </p:cNvPr>
          <p:cNvSpPr/>
          <p:nvPr/>
        </p:nvSpPr>
        <p:spPr>
          <a:xfrm>
            <a:off x="836168" y="1383956"/>
            <a:ext cx="944168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 &lt;- c("January", "February", "March", "April")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vs[1]      # first 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vs[3]      # third 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"March"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4E034-DA10-4F9A-9CA3-BDAA73DAB92F}"/>
              </a:ext>
            </a:extLst>
          </p:cNvPr>
          <p:cNvSpPr/>
          <p:nvPr/>
        </p:nvSpPr>
        <p:spPr>
          <a:xfrm>
            <a:off x="836168" y="4364159"/>
            <a:ext cx="944168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vs[length(vs)]      # last 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"April"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vs[length(vs)-1]    # next to last 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"March"</a:t>
            </a:r>
          </a:p>
        </p:txBody>
      </p:sp>
    </p:spTree>
    <p:extLst>
      <p:ext uri="{BB962C8B-B14F-4D97-AF65-F5344CB8AC3E}">
        <p14:creationId xmlns:p14="http://schemas.microsoft.com/office/powerpoint/2010/main" val="164413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606"/>
            <a:ext cx="10160000" cy="5498756"/>
          </a:xfrm>
        </p:spPr>
        <p:txBody>
          <a:bodyPr>
            <a:noAutofit/>
          </a:bodyPr>
          <a:lstStyle/>
          <a:p>
            <a:pPr marL="457200" indent="-222250"/>
            <a:r>
              <a:rPr lang="en-US" sz="2800" dirty="0"/>
              <a:t>R vectors are 1-based, not 0-based</a:t>
            </a:r>
          </a:p>
          <a:p>
            <a:pPr marL="754380" lvl="1" indent="-222250"/>
            <a:r>
              <a:rPr lang="en-US" sz="2400" dirty="0"/>
              <a:t>0-based arrays actually started with C language, other languages used that mechanism</a:t>
            </a:r>
          </a:p>
          <a:p>
            <a:pPr marL="457200" indent="-222250"/>
            <a:r>
              <a:rPr lang="en-US" sz="2800" dirty="0"/>
              <a:t>Fortran (a scientific/engineering programming language) uses 1-based arrays</a:t>
            </a:r>
          </a:p>
          <a:p>
            <a:pPr marL="457200" indent="-222250"/>
            <a:r>
              <a:rPr lang="en-US" sz="2800" dirty="0"/>
              <a:t>Most mathematics and statistical concepts use 1-based vectors (e.g. linear algebra)</a:t>
            </a:r>
          </a:p>
          <a:p>
            <a:pPr marL="754380" lvl="1" indent="-222250"/>
            <a:r>
              <a:rPr lang="en-US" sz="2400" dirty="0"/>
              <a:t>R, as a statistician's language, follows the mathematician's approach</a:t>
            </a:r>
          </a:p>
          <a:p>
            <a:pPr marL="754380" lvl="1" indent="-222250"/>
            <a:r>
              <a:rPr lang="en-US" sz="2400" dirty="0"/>
              <a:t>There is no element 0</a:t>
            </a:r>
          </a:p>
          <a:p>
            <a:pPr marL="18288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vs[0]</a:t>
            </a:r>
          </a:p>
          <a:p>
            <a:pPr marL="18288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character(0)     # nothing to see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606"/>
            <a:ext cx="10160000" cy="5498756"/>
          </a:xfrm>
        </p:spPr>
        <p:txBody>
          <a:bodyPr>
            <a:normAutofit/>
          </a:bodyPr>
          <a:lstStyle/>
          <a:p>
            <a:pPr marL="457200" indent="-222250"/>
            <a:r>
              <a:rPr lang="en-US" sz="3200" dirty="0"/>
              <a:t>Negative indexes can be used to exclude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3AC25-99C7-41D4-92FB-6CA6C182CC63}"/>
              </a:ext>
            </a:extLst>
          </p:cNvPr>
          <p:cNvSpPr/>
          <p:nvPr/>
        </p:nvSpPr>
        <p:spPr>
          <a:xfrm>
            <a:off x="832104" y="2274838"/>
            <a:ext cx="10030968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  "February" "March"    "April"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vs[-1]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exclude first 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"February" "March"    "April"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vs[-4]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exclude last 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  "February" "March"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vs[-5]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no 5th element to exclude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  "February" "March"    "April" </a:t>
            </a:r>
          </a:p>
        </p:txBody>
      </p:sp>
    </p:spTree>
    <p:extLst>
      <p:ext uri="{BB962C8B-B14F-4D97-AF65-F5344CB8AC3E}">
        <p14:creationId xmlns:p14="http://schemas.microsoft.com/office/powerpoint/2010/main" val="349601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606"/>
            <a:ext cx="10160000" cy="5498756"/>
          </a:xfrm>
        </p:spPr>
        <p:txBody>
          <a:bodyPr>
            <a:normAutofit/>
          </a:bodyPr>
          <a:lstStyle/>
          <a:p>
            <a:pPr marL="457200" indent="-222250"/>
            <a:r>
              <a:rPr lang="en-US" sz="2800" dirty="0"/>
              <a:t>Using square bracket notation to extract elements does not modify R vectors</a:t>
            </a:r>
            <a:endParaRPr lang="en-US" sz="2800" b="1" dirty="0"/>
          </a:p>
          <a:p>
            <a:pPr marL="457200" indent="-222250"/>
            <a:r>
              <a:rPr lang="en-US" sz="2800" dirty="0"/>
              <a:t>We must assign results to a new vector to preserve changes</a:t>
            </a:r>
          </a:p>
          <a:p>
            <a:pPr marL="754380" lvl="1" indent="-222250"/>
            <a:r>
              <a:rPr lang="en-US" sz="2400" dirty="0"/>
              <a:t>Or reassign to original to modify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B8CBE-1755-44EB-9BA3-917FE3B13E74}"/>
              </a:ext>
            </a:extLst>
          </p:cNvPr>
          <p:cNvSpPr/>
          <p:nvPr/>
        </p:nvSpPr>
        <p:spPr>
          <a:xfrm>
            <a:off x="739648" y="3167042"/>
            <a:ext cx="10160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  "February" "March"    "April"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vs[-3]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new vector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  "February" "April"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vs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save current one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 &lt;- vs[-2]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overwrite original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 "March"   "April" </a:t>
            </a:r>
          </a:p>
        </p:txBody>
      </p:sp>
    </p:spTree>
    <p:extLst>
      <p:ext uri="{BB962C8B-B14F-4D97-AF65-F5344CB8AC3E}">
        <p14:creationId xmlns:p14="http://schemas.microsoft.com/office/powerpoint/2010/main" val="281290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4301532"/>
          </a:xfrm>
        </p:spPr>
        <p:txBody>
          <a:bodyPr/>
          <a:lstStyle/>
          <a:p>
            <a:r>
              <a:rPr lang="en-US" dirty="0"/>
              <a:t>Ch. 2 </a:t>
            </a:r>
            <a:r>
              <a:rPr lang="en-US" dirty="0" err="1"/>
              <a:t>Numerics</a:t>
            </a:r>
            <a:r>
              <a:rPr lang="en-US" dirty="0"/>
              <a:t>, Arithmetic, Assignment, and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606"/>
            <a:ext cx="10160000" cy="5498756"/>
          </a:xfrm>
        </p:spPr>
        <p:txBody>
          <a:bodyPr>
            <a:normAutofit/>
          </a:bodyPr>
          <a:lstStyle/>
          <a:p>
            <a:pPr marL="457200" indent="-222250"/>
            <a:r>
              <a:rPr lang="en-US" sz="3200" dirty="0"/>
              <a:t>Vectors can be used as indexes in order to select a subset of another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93EC4-E4AE-45A2-92B9-52ECC66DA22F}"/>
              </a:ext>
            </a:extLst>
          </p:cNvPr>
          <p:cNvSpPr/>
          <p:nvPr/>
        </p:nvSpPr>
        <p:spPr>
          <a:xfrm>
            <a:off x="1222248" y="2520387"/>
            <a:ext cx="9156192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  "February" "March"    "April"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c(2,4)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    # select 2nd and 4th elements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"February" "April"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10 20 30 40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c(3,4)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     # select 3rd and 4th elements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30 40</a:t>
            </a:r>
          </a:p>
        </p:txBody>
      </p:sp>
    </p:spTree>
    <p:extLst>
      <p:ext uri="{BB962C8B-B14F-4D97-AF65-F5344CB8AC3E}">
        <p14:creationId xmlns:p14="http://schemas.microsoft.com/office/powerpoint/2010/main" val="58453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606"/>
            <a:ext cx="10160000" cy="5498756"/>
          </a:xfrm>
        </p:spPr>
        <p:txBody>
          <a:bodyPr>
            <a:normAutofit/>
          </a:bodyPr>
          <a:lstStyle/>
          <a:p>
            <a:pPr marL="457200" indent="-222250"/>
            <a:r>
              <a:rPr lang="en-US" sz="3200" dirty="0"/>
              <a:t>Using the colon operator as an index sequence</a:t>
            </a:r>
          </a:p>
          <a:p>
            <a:pPr marL="23495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select 1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through 3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elements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10 20 30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2:4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select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through 4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elements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"February" "March"    "April"</a:t>
            </a:r>
          </a:p>
          <a:p>
            <a:pPr marL="1371600" indent="0">
              <a:buNone/>
            </a:pPr>
            <a:endParaRPr lang="en-US" sz="1200" b="1" dirty="0"/>
          </a:p>
          <a:p>
            <a:pPr marL="346075" indent="-234950"/>
            <a:r>
              <a:rPr lang="en-US" sz="3200" dirty="0"/>
              <a:t>The replicate function can be used to repeat an index</a:t>
            </a:r>
          </a:p>
          <a:p>
            <a:pPr marL="1371600" indent="0">
              <a:buNone/>
            </a:pPr>
            <a:endParaRPr lang="en-US" sz="1200" b="1" dirty="0"/>
          </a:p>
          <a:p>
            <a:pPr marL="91440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# select index 2 three times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c(rep(x=2,times=3),3,4)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"February" "February" "February" "March"    "April"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606"/>
            <a:ext cx="10160000" cy="5498756"/>
          </a:xfrm>
        </p:spPr>
        <p:txBody>
          <a:bodyPr>
            <a:normAutofit/>
          </a:bodyPr>
          <a:lstStyle/>
          <a:p>
            <a:pPr marL="457200" indent="-222250"/>
            <a:r>
              <a:rPr lang="en-US" sz="3200" dirty="0"/>
              <a:t>Use a "negative vector" to exclude multiple items</a:t>
            </a:r>
          </a:p>
          <a:p>
            <a:pPr marL="23495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-c(2,3)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exclude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3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elements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"January" "April"  </a:t>
            </a:r>
          </a:p>
          <a:p>
            <a:pPr marL="914400" indent="0">
              <a:buNone/>
            </a:pPr>
            <a:endParaRPr lang="en-US" sz="1200" b="1" dirty="0"/>
          </a:p>
          <a:p>
            <a:pPr marL="457200" indent="-234950"/>
            <a:r>
              <a:rPr lang="en-US" sz="3200" dirty="0"/>
              <a:t>We cannot mix negative/positive values inside a single vector to exclude and include simultaneously</a:t>
            </a:r>
          </a:p>
          <a:p>
            <a:pPr marL="914400" indent="0">
              <a:buNone/>
            </a:pPr>
            <a:endParaRPr lang="en-US" sz="1200" b="1" dirty="0"/>
          </a:p>
          <a:p>
            <a:pPr marL="91440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# can't exclude and include in same vector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vs[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c(-2,3)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23967"/>
          </a:xfrm>
        </p:spPr>
        <p:txBody>
          <a:bodyPr/>
          <a:lstStyle/>
          <a:p>
            <a:r>
              <a:rPr lang="en-US" sz="4000" dirty="0" err="1"/>
              <a:t>Subsetting</a:t>
            </a:r>
            <a:r>
              <a:rPr lang="en-US" sz="4000" dirty="0"/>
              <a:t> and Element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606"/>
            <a:ext cx="10160000" cy="5498756"/>
          </a:xfrm>
        </p:spPr>
        <p:txBody>
          <a:bodyPr>
            <a:normAutofit/>
          </a:bodyPr>
          <a:lstStyle/>
          <a:p>
            <a:pPr marL="457200" indent="-222250"/>
            <a:r>
              <a:rPr lang="en-US" sz="3200" dirty="0"/>
              <a:t>Use an index to overwrite individual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3C0E6-314C-44A3-933B-48428A1D7872}"/>
              </a:ext>
            </a:extLst>
          </p:cNvPr>
          <p:cNvSpPr/>
          <p:nvPr/>
        </p:nvSpPr>
        <p:spPr>
          <a:xfrm>
            <a:off x="1014984" y="2136339"/>
            <a:ext cx="8997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10 20 30 40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v[1] &lt;- 5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replace first 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5 20 30 40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replace 2nd, 3rd, and 4th elements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v[c(2,3,4)] &lt;- c(10,15,20)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5 10 15 20</a:t>
            </a:r>
          </a:p>
        </p:txBody>
      </p:sp>
    </p:spTree>
    <p:extLst>
      <p:ext uri="{BB962C8B-B14F-4D97-AF65-F5344CB8AC3E}">
        <p14:creationId xmlns:p14="http://schemas.microsoft.com/office/powerpoint/2010/main" val="402421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Vector-Oriented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 dirty="0"/>
              <a:t>We can use the vector-oriented behavior of R to perform operations on vectors more efficiently than other programming languages</a:t>
            </a:r>
          </a:p>
          <a:p>
            <a:pPr lvl="1"/>
            <a:r>
              <a:rPr lang="en-US" sz="2600" dirty="0"/>
              <a:t>Many languages would require a loop to complete these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44C2C-9B49-4802-9B3D-A5CC1D9A330E}"/>
              </a:ext>
            </a:extLst>
          </p:cNvPr>
          <p:cNvSpPr/>
          <p:nvPr/>
        </p:nvSpPr>
        <p:spPr>
          <a:xfrm>
            <a:off x="1173480" y="3596257"/>
            <a:ext cx="937869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5 10 15 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(10,20,30,40)  # element-by-element addition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15 30 45 60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 * c(2,2,2,2)    # double each 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10 20 30 40</a:t>
            </a:r>
          </a:p>
        </p:txBody>
      </p:sp>
    </p:spTree>
    <p:extLst>
      <p:ext uri="{BB962C8B-B14F-4D97-AF65-F5344CB8AC3E}">
        <p14:creationId xmlns:p14="http://schemas.microsoft.com/office/powerpoint/2010/main" val="3066993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Vector-Oriented Behavior: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400" u="sng" dirty="0"/>
              <a:t>recycling</a:t>
            </a:r>
            <a:r>
              <a:rPr lang="en-US" sz="2400" dirty="0"/>
              <a:t> refers to R's behavior when operating with two different sized vectors</a:t>
            </a:r>
          </a:p>
          <a:p>
            <a:pPr marL="914400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1:6 + 1:3</a:t>
            </a:r>
          </a:p>
          <a:p>
            <a:pPr marL="914400" indent="-476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 4 6 5 7 9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(1+1 2+2 3+3   4+1 5+2 6+3)</a:t>
            </a:r>
          </a:p>
          <a:p>
            <a:r>
              <a:rPr lang="en-US" sz="2400" dirty="0"/>
              <a:t>R "recycles" or repeats the shorter vector to match the length of the longer</a:t>
            </a:r>
          </a:p>
          <a:p>
            <a:pPr lvl="1"/>
            <a:r>
              <a:rPr lang="en-US" sz="2400" dirty="0"/>
              <a:t>If the longer item is not a multiple of the shorter a warning is displayed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1:5 + 1:3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 4 6 5 7</a:t>
            </a:r>
          </a:p>
          <a:p>
            <a:pPr marL="9144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pPr marL="9144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1:5 + 1:3 :</a:t>
            </a:r>
          </a:p>
          <a:p>
            <a:pPr marL="9144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longer object length is not a multiple of shorter object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C8EB-E5E9-4B80-9DD1-ED7B847B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Vector-Oriented Behavior: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BEC-BB48-48BC-9FCD-C828F9FB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 dirty="0"/>
              <a:t>Compare the use of recycling to double a vector's elements vs. the element-by-element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8604-BFCF-4656-86B5-5651330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7EA90-8EDB-413E-B995-874166260150}"/>
              </a:ext>
            </a:extLst>
          </p:cNvPr>
          <p:cNvSpPr/>
          <p:nvPr/>
        </p:nvSpPr>
        <p:spPr>
          <a:xfrm>
            <a:off x="1129792" y="2560638"/>
            <a:ext cx="93472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5 10 15 20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 * c(2,2,2,2)    # element-by-element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10 20 30 40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# same result, much simpler using recycling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 * c(2)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10 20 30 40</a:t>
            </a:r>
          </a:p>
        </p:txBody>
      </p:sp>
    </p:spTree>
    <p:extLst>
      <p:ext uri="{BB962C8B-B14F-4D97-AF65-F5344CB8AC3E}">
        <p14:creationId xmlns:p14="http://schemas.microsoft.com/office/powerpoint/2010/main" val="132105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516143"/>
          </a:xfrm>
        </p:spPr>
        <p:txBody>
          <a:bodyPr/>
          <a:lstStyle/>
          <a:p>
            <a:r>
              <a:rPr lang="en-US" dirty="0"/>
              <a:t>Ch. 3 Matrices and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E7EB-D1E7-4683-8DCE-10ACAE07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27" y="219774"/>
            <a:ext cx="7620000" cy="776922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6E67-FD1C-45E8-AF96-A598C67A3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46" y="1151826"/>
            <a:ext cx="10058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A </a:t>
            </a:r>
            <a:r>
              <a:rPr lang="en-US" sz="3300" u="sng" dirty="0"/>
              <a:t>matrix</a:t>
            </a:r>
            <a:r>
              <a:rPr lang="en-US" sz="3300" dirty="0"/>
              <a:t> in R is an two-dimensional object</a:t>
            </a:r>
            <a:endParaRPr lang="en-US" sz="1300" dirty="0"/>
          </a:p>
          <a:p>
            <a:pPr lvl="1"/>
            <a:r>
              <a:rPr lang="en-US" sz="3100" dirty="0"/>
              <a:t>typically described as m x n (m rows by n columns)</a:t>
            </a:r>
          </a:p>
          <a:p>
            <a:pPr lvl="1"/>
            <a:r>
              <a:rPr lang="en-US" sz="3100" dirty="0"/>
              <a:t>size is m * n (m times n)</a:t>
            </a:r>
          </a:p>
          <a:p>
            <a:r>
              <a:rPr lang="en-US" sz="3300" dirty="0"/>
              <a:t>each element is referenced by two values – row and column</a:t>
            </a:r>
          </a:p>
          <a:p>
            <a:endParaRPr lang="en-US" sz="3300" dirty="0"/>
          </a:p>
          <a:p>
            <a:pPr marL="682625" indent="0">
              <a:buNone/>
            </a:pPr>
            <a:r>
              <a:rPr lang="en-US" sz="3300" b="1" dirty="0" err="1"/>
              <a:t>A</a:t>
            </a:r>
            <a:r>
              <a:rPr lang="en-US" sz="3300" b="1" baseline="-25000" dirty="0" err="1"/>
              <a:t>m,n</a:t>
            </a:r>
            <a:r>
              <a:rPr lang="en-US" sz="3300" b="1" baseline="-25000" dirty="0"/>
              <a:t>   </a:t>
            </a:r>
            <a:r>
              <a:rPr lang="en-US" sz="3300" b="1" dirty="0"/>
              <a:t>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6DA2E-46F0-4AE9-87DB-9B9869AF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D8CEF0-C585-4695-848B-1D9D5792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64778"/>
              </p:ext>
            </p:extLst>
          </p:nvPr>
        </p:nvGraphicFramePr>
        <p:xfrm>
          <a:off x="2890822" y="3201541"/>
          <a:ext cx="5727816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954">
                  <a:extLst>
                    <a:ext uri="{9D8B030D-6E8A-4147-A177-3AD203B41FA5}">
                      <a16:colId xmlns:a16="http://schemas.microsoft.com/office/drawing/2014/main" val="145177045"/>
                    </a:ext>
                  </a:extLst>
                </a:gridCol>
                <a:gridCol w="1431954">
                  <a:extLst>
                    <a:ext uri="{9D8B030D-6E8A-4147-A177-3AD203B41FA5}">
                      <a16:colId xmlns:a16="http://schemas.microsoft.com/office/drawing/2014/main" val="351782830"/>
                    </a:ext>
                  </a:extLst>
                </a:gridCol>
                <a:gridCol w="1431954">
                  <a:extLst>
                    <a:ext uri="{9D8B030D-6E8A-4147-A177-3AD203B41FA5}">
                      <a16:colId xmlns:a16="http://schemas.microsoft.com/office/drawing/2014/main" val="755721325"/>
                    </a:ext>
                  </a:extLst>
                </a:gridCol>
                <a:gridCol w="1431954">
                  <a:extLst>
                    <a:ext uri="{9D8B030D-6E8A-4147-A177-3AD203B41FA5}">
                      <a16:colId xmlns:a16="http://schemas.microsoft.com/office/drawing/2014/main" val="509844816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A[1,1]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A[1,2]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A[1,n]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36664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A[2,1]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A[2,2]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A[2,n]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3002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257379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A[m,1]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A[m,2]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A[</a:t>
                      </a:r>
                      <a:r>
                        <a:rPr lang="en-US" sz="2400" b="1" dirty="0" err="1"/>
                        <a:t>m,n</a:t>
                      </a:r>
                      <a:r>
                        <a:rPr lang="en-US" sz="2400" b="1" dirty="0"/>
                        <a:t>]</a:t>
                      </a:r>
                    </a:p>
                  </a:txBody>
                  <a:tcPr marL="65834" marR="65834" marT="32922" marB="329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16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50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81B-B9EE-43AD-BC43-7E62A47B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3F66-26E0-4118-9E82-F8203F8B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572"/>
            <a:ext cx="10160000" cy="4879428"/>
          </a:xfrm>
        </p:spPr>
        <p:txBody>
          <a:bodyPr>
            <a:normAutofit/>
          </a:bodyPr>
          <a:lstStyle/>
          <a:p>
            <a:r>
              <a:rPr lang="en-US" sz="3200" dirty="0"/>
              <a:t>A matrix is created in R using the matrix function</a:t>
            </a:r>
          </a:p>
          <a:p>
            <a:pPr lvl="1"/>
            <a:r>
              <a:rPr lang="en-US" sz="3000" dirty="0"/>
              <a:t>e.g. to create a 2 x 2 matrix: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256F-7C59-4D04-9D7A-99B1DF99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06616-9C3B-4D44-9425-609758D981E0}"/>
              </a:ext>
            </a:extLst>
          </p:cNvPr>
          <p:cNvSpPr/>
          <p:nvPr/>
        </p:nvSpPr>
        <p:spPr>
          <a:xfrm>
            <a:off x="1124712" y="2992088"/>
            <a:ext cx="939088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matrix(data=c(-3,2,893,0.17),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=2,ncol=2)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  [,2]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-3 893.00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0.17</a:t>
            </a:r>
          </a:p>
        </p:txBody>
      </p:sp>
    </p:spTree>
    <p:extLst>
      <p:ext uri="{BB962C8B-B14F-4D97-AF65-F5344CB8AC3E}">
        <p14:creationId xmlns:p14="http://schemas.microsoft.com/office/powerpoint/2010/main" val="153112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E2AB-19CB-4217-BFE9-AB2F712F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67" y="227188"/>
            <a:ext cx="7620000" cy="758634"/>
          </a:xfrm>
        </p:spPr>
        <p:txBody>
          <a:bodyPr/>
          <a:lstStyle/>
          <a:p>
            <a:r>
              <a:rPr lang="en-US" sz="4800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CCB4-16B9-40CF-88C3-5B1B4127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1142616"/>
            <a:ext cx="9784080" cy="5715383"/>
          </a:xfrm>
        </p:spPr>
        <p:txBody>
          <a:bodyPr>
            <a:normAutofit/>
          </a:bodyPr>
          <a:lstStyle/>
          <a:p>
            <a:r>
              <a:rPr lang="en-US" sz="2800" dirty="0"/>
              <a:t>Recall that a vector is a collection of primitive data types</a:t>
            </a:r>
          </a:p>
          <a:p>
            <a:pPr lvl="1"/>
            <a:r>
              <a:rPr lang="en-US" sz="2400" dirty="0"/>
              <a:t>can be created with a single value</a:t>
            </a:r>
          </a:p>
          <a:p>
            <a:pPr lvl="1"/>
            <a:r>
              <a:rPr lang="en-US" sz="2400" dirty="0"/>
              <a:t>length() displays the length of the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4CCF-CD44-440A-B98C-86FDC2E7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EF5E3-0C0F-4E95-BD0D-CA162817E4A8}"/>
              </a:ext>
            </a:extLst>
          </p:cNvPr>
          <p:cNvSpPr/>
          <p:nvPr/>
        </p:nvSpPr>
        <p:spPr>
          <a:xfrm>
            <a:off x="1802482" y="2905774"/>
            <a:ext cx="609600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# create vector of length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five &lt;- 5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five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is.vector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(five)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length(five)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1032293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81B-B9EE-43AD-BC43-7E62A47B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3F66-26E0-4118-9E82-F8203F8B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3200" dirty="0"/>
              <a:t>If the dimensions are left out, R defaults to a single column (i.e. </a:t>
            </a:r>
            <a:r>
              <a:rPr lang="en-US" sz="3200" dirty="0" err="1"/>
              <a:t>ncol</a:t>
            </a:r>
            <a:r>
              <a:rPr lang="en-US" sz="3200" dirty="0"/>
              <a:t> =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256F-7C59-4D04-9D7A-99B1DF99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44146-575E-4993-A233-66B4B2D4C5BD}"/>
              </a:ext>
            </a:extLst>
          </p:cNvPr>
          <p:cNvSpPr/>
          <p:nvPr/>
        </p:nvSpPr>
        <p:spPr>
          <a:xfrm>
            <a:off x="1658112" y="2961594"/>
            <a:ext cx="75041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matrix(data=c(-3,2,893,0.17))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[1,]  -3.00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2.00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[3,] 893.00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[4,]   0.17</a:t>
            </a:r>
          </a:p>
        </p:txBody>
      </p:sp>
    </p:spTree>
    <p:extLst>
      <p:ext uri="{BB962C8B-B14F-4D97-AF65-F5344CB8AC3E}">
        <p14:creationId xmlns:p14="http://schemas.microsoft.com/office/powerpoint/2010/main" val="3762776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81B-B9EE-43AD-BC43-7E62A47B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89075"/>
          </a:xfrm>
        </p:spPr>
        <p:txBody>
          <a:bodyPr/>
          <a:lstStyle/>
          <a:p>
            <a:r>
              <a:rPr lang="en-US" dirty="0"/>
              <a:t>Creating a Matrix: Missing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3F66-26E0-4118-9E82-F8203F8B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3200" dirty="0"/>
              <a:t>If the dimensions are specified, the data vector must provide the appropriate number of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256F-7C59-4D04-9D7A-99B1DF99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FAAA5-3973-4112-8091-24E59CCFAB6F}"/>
              </a:ext>
            </a:extLst>
          </p:cNvPr>
          <p:cNvSpPr/>
          <p:nvPr/>
        </p:nvSpPr>
        <p:spPr>
          <a:xfrm>
            <a:off x="1003300" y="2745200"/>
            <a:ext cx="96403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# create matrix with missing element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matrix(data=c(-3,2,893),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=2,ncol=2)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matrix(data = c(-3, 2, 893),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2) 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length [3] is not a sub-multiple or multiple of the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rows [2]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[1,]   -3  893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        # missing value is recycled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20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BD93-DC27-4480-A8EA-4B496F3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4058"/>
            <a:ext cx="10160000" cy="921116"/>
          </a:xfrm>
        </p:spPr>
        <p:txBody>
          <a:bodyPr/>
          <a:lstStyle/>
          <a:p>
            <a:r>
              <a:rPr lang="en-US" dirty="0"/>
              <a:t>Matrix Filling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E11E-143A-4494-8BCF-45553361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6286"/>
            <a:ext cx="10160000" cy="5170714"/>
          </a:xfrm>
        </p:spPr>
        <p:txBody>
          <a:bodyPr/>
          <a:lstStyle/>
          <a:p>
            <a:r>
              <a:rPr lang="en-US" sz="2400" dirty="0"/>
              <a:t>R fills matrices in column-wise, or column-major, order by default</a:t>
            </a:r>
          </a:p>
          <a:p>
            <a:pPr lvl="1"/>
            <a:r>
              <a:rPr lang="en-US" sz="2400" dirty="0"/>
              <a:t>the "</a:t>
            </a:r>
            <a:r>
              <a:rPr lang="en-US" sz="2400" dirty="0" err="1"/>
              <a:t>byrow</a:t>
            </a:r>
            <a:r>
              <a:rPr lang="en-US" sz="2400" dirty="0"/>
              <a:t>" argument controls this, it is FALSE by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6754C-31BA-4E0E-BAEB-54D68DB9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3D4E64-6147-43AB-8FF8-0833C637CF76}"/>
              </a:ext>
            </a:extLst>
          </p:cNvPr>
          <p:cNvSpPr txBox="1">
            <a:spLocks/>
          </p:cNvSpPr>
          <p:nvPr/>
        </p:nvSpPr>
        <p:spPr>
          <a:xfrm>
            <a:off x="1225296" y="2389632"/>
            <a:ext cx="9343136" cy="363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matrix(data=c(10, 20, 30, 100, 200, 300),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=2,ncol=3)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10   30  200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column 1 (10,20), column 2 (30,100), then column 3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20  100  300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matrix(data=c(10, 20, 30, 100, 200, 300),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=2,ncol=3,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10   30  200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same result as above, using FALSE value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20  100  300</a:t>
            </a:r>
          </a:p>
        </p:txBody>
      </p:sp>
    </p:spTree>
    <p:extLst>
      <p:ext uri="{BB962C8B-B14F-4D97-AF65-F5344CB8AC3E}">
        <p14:creationId xmlns:p14="http://schemas.microsoft.com/office/powerpoint/2010/main" val="2671152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BD93-DC27-4480-A8EA-4B496F3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4058"/>
            <a:ext cx="10160000" cy="921116"/>
          </a:xfrm>
        </p:spPr>
        <p:txBody>
          <a:bodyPr/>
          <a:lstStyle/>
          <a:p>
            <a:r>
              <a:rPr lang="en-US" dirty="0"/>
              <a:t>Matrix Filling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E11E-143A-4494-8BCF-45553361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06286"/>
            <a:ext cx="10457793" cy="921116"/>
          </a:xfrm>
        </p:spPr>
        <p:txBody>
          <a:bodyPr>
            <a:normAutofit/>
          </a:bodyPr>
          <a:lstStyle/>
          <a:p>
            <a:r>
              <a:rPr lang="en-US" sz="2800" dirty="0" err="1"/>
              <a:t>byrow</a:t>
            </a:r>
            <a:r>
              <a:rPr lang="en-US" sz="2800" dirty="0"/>
              <a:t>=TRUE changes the order of the matrix fill to row-wise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6754C-31BA-4E0E-BAEB-54D68DB9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42BB6C-A585-47AB-A5A4-043FCC32207E}"/>
              </a:ext>
            </a:extLst>
          </p:cNvPr>
          <p:cNvSpPr txBox="1">
            <a:spLocks/>
          </p:cNvSpPr>
          <p:nvPr/>
        </p:nvSpPr>
        <p:spPr>
          <a:xfrm>
            <a:off x="609599" y="2035378"/>
            <a:ext cx="10317583" cy="2115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matrix(data=c(10, 20, 30, 100, 200, 300),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=2,ncol=3,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10   20   30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fill in the first row,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[2,]  100  200  300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then fill in the second</a:t>
            </a:r>
          </a:p>
        </p:txBody>
      </p:sp>
    </p:spTree>
    <p:extLst>
      <p:ext uri="{BB962C8B-B14F-4D97-AF65-F5344CB8AC3E}">
        <p14:creationId xmlns:p14="http://schemas.microsoft.com/office/powerpoint/2010/main" val="349690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814"/>
            <a:ext cx="10160000" cy="914610"/>
          </a:xfrm>
        </p:spPr>
        <p:txBody>
          <a:bodyPr/>
          <a:lstStyle/>
          <a:p>
            <a:r>
              <a:rPr lang="en-US" dirty="0"/>
              <a:t>Matrices can be created by using the </a:t>
            </a:r>
            <a:r>
              <a:rPr lang="en-US" u="sng" dirty="0" err="1"/>
              <a:t>rbind</a:t>
            </a:r>
            <a:r>
              <a:rPr lang="en-US" dirty="0"/>
              <a:t> or </a:t>
            </a:r>
            <a:r>
              <a:rPr lang="en-US" u="sng" dirty="0" err="1"/>
              <a:t>cbind</a:t>
            </a:r>
            <a:r>
              <a:rPr lang="en-US" dirty="0"/>
              <a:t> functions to bind vectors into a matrix by row or column, respectively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248B41-E874-4AE1-B719-FE4A592C0345}"/>
              </a:ext>
            </a:extLst>
          </p:cNvPr>
          <p:cNvSpPr txBox="1">
            <a:spLocks/>
          </p:cNvSpPr>
          <p:nvPr/>
        </p:nvSpPr>
        <p:spPr>
          <a:xfrm>
            <a:off x="2040128" y="2249424"/>
            <a:ext cx="5988304" cy="3867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(1:3,4:6)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    3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[2,]    4    5    6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(c(1,4),c(2,5),c(3,6))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[,1]  [,2] [,3]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 2    3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[2,]    4     5    6</a:t>
            </a:r>
          </a:p>
        </p:txBody>
      </p:sp>
    </p:spTree>
    <p:extLst>
      <p:ext uri="{BB962C8B-B14F-4D97-AF65-F5344CB8AC3E}">
        <p14:creationId xmlns:p14="http://schemas.microsoft.com/office/powerpoint/2010/main" val="4140646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066"/>
            <a:ext cx="10160000" cy="965583"/>
          </a:xfrm>
        </p:spPr>
        <p:txBody>
          <a:bodyPr/>
          <a:lstStyle/>
          <a:p>
            <a:r>
              <a:rPr lang="en-US" dirty="0"/>
              <a:t>Matrix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649"/>
            <a:ext cx="10160000" cy="5310351"/>
          </a:xfrm>
        </p:spPr>
        <p:txBody>
          <a:bodyPr>
            <a:normAutofit/>
          </a:bodyPr>
          <a:lstStyle/>
          <a:p>
            <a:r>
              <a:rPr lang="en-US" sz="2800" dirty="0"/>
              <a:t>The dim() function returns the dimensions of a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5837A5-4A4D-4D43-8EF3-8955623EC71E}"/>
              </a:ext>
            </a:extLst>
          </p:cNvPr>
          <p:cNvSpPr txBox="1">
            <a:spLocks/>
          </p:cNvSpPr>
          <p:nvPr/>
        </p:nvSpPr>
        <p:spPr>
          <a:xfrm>
            <a:off x="5192377" y="1940009"/>
            <a:ext cx="5915552" cy="34092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x","y","z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c("pitch", "roll", "yaw"))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  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"x"  "pitch"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"y"  "roll" 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"z"  "yaw"  </a:t>
            </a:r>
          </a:p>
          <a:p>
            <a:pPr marL="23177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dim(m2)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BD748-3BF2-4423-8762-3CC2A9C648D2}"/>
              </a:ext>
            </a:extLst>
          </p:cNvPr>
          <p:cNvSpPr txBox="1">
            <a:spLocks/>
          </p:cNvSpPr>
          <p:nvPr/>
        </p:nvSpPr>
        <p:spPr>
          <a:xfrm>
            <a:off x="634979" y="1940009"/>
            <a:ext cx="4302255" cy="34092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2013">
              <a:buFont typeface="Arial" pitchFamily="34" charset="0"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rbind(7:9,6:8,5:7)</a:t>
            </a:r>
          </a:p>
          <a:p>
            <a:pPr marL="0" indent="0" defTabSz="862013">
              <a:buFont typeface="Arial" pitchFamily="34" charset="0"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 defTabSz="862013">
              <a:buFont typeface="Arial" pitchFamily="34" charset="0"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0" indent="0" defTabSz="862013">
              <a:buFont typeface="Arial" pitchFamily="34" charset="0"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0" indent="0" defTabSz="862013">
              <a:buFont typeface="Arial" pitchFamily="34" charset="0"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    8</a:t>
            </a:r>
          </a:p>
          <a:p>
            <a:pPr marL="0" indent="0" defTabSz="862013">
              <a:buFont typeface="Arial" pitchFamily="34" charset="0"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  <a:p>
            <a:pPr marL="0" indent="0" defTabSz="862013">
              <a:buFont typeface="Arial" pitchFamily="34" charset="0"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dim(m)</a:t>
            </a:r>
          </a:p>
          <a:p>
            <a:pPr marL="0" indent="0" defTabSz="862013">
              <a:buFont typeface="Arial" pitchFamily="34" charset="0"/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 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2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066"/>
            <a:ext cx="10160000" cy="965583"/>
          </a:xfrm>
        </p:spPr>
        <p:txBody>
          <a:bodyPr/>
          <a:lstStyle/>
          <a:p>
            <a:r>
              <a:rPr lang="en-US" dirty="0"/>
              <a:t>Matrix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21" y="1166649"/>
            <a:ext cx="10160000" cy="5310351"/>
          </a:xfrm>
        </p:spPr>
        <p:txBody>
          <a:bodyPr>
            <a:normAutofit/>
          </a:bodyPr>
          <a:lstStyle/>
          <a:p>
            <a:r>
              <a:rPr lang="en-US" sz="2800" dirty="0" err="1"/>
              <a:t>ncol</a:t>
            </a:r>
            <a:r>
              <a:rPr lang="en-US" sz="2800" dirty="0"/>
              <a:t>() and </a:t>
            </a:r>
            <a:r>
              <a:rPr lang="en-US" sz="2800" dirty="0" err="1"/>
              <a:t>nrow</a:t>
            </a:r>
            <a:r>
              <a:rPr lang="en-US" sz="2800" dirty="0"/>
              <a:t>() return the column and row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BD748-3BF2-4423-8762-3CC2A9C648D2}"/>
              </a:ext>
            </a:extLst>
          </p:cNvPr>
          <p:cNvSpPr txBox="1">
            <a:spLocks/>
          </p:cNvSpPr>
          <p:nvPr/>
        </p:nvSpPr>
        <p:spPr>
          <a:xfrm>
            <a:off x="5232390" y="1940860"/>
            <a:ext cx="5693104" cy="32529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2013">
              <a:buNone/>
              <a:tabLst>
                <a:tab pos="514350" algn="l"/>
              </a:tabLs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(m)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columns</a:t>
            </a:r>
          </a:p>
          <a:p>
            <a:pPr marL="0" indent="0" defTabSz="862013">
              <a:buNone/>
              <a:tabLst>
                <a:tab pos="514350" algn="l"/>
              </a:tabLs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 defTabSz="862013">
              <a:buNone/>
              <a:tabLst>
                <a:tab pos="514350" algn="l"/>
              </a:tabLs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(m)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rows</a:t>
            </a:r>
          </a:p>
          <a:p>
            <a:pPr marL="0" indent="0" defTabSz="862013">
              <a:buNone/>
              <a:tabLst>
                <a:tab pos="514350" algn="l"/>
              </a:tabLs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 defTabSz="862013">
              <a:buNone/>
              <a:tabLst>
                <a:tab pos="514350" algn="l"/>
              </a:tabLs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dim(m)[1]  # dim returns a vector</a:t>
            </a:r>
          </a:p>
          <a:p>
            <a:pPr marL="0" indent="0" defTabSz="862013">
              <a:buNone/>
              <a:tabLst>
                <a:tab pos="514350" algn="l"/>
              </a:tabLs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0242B5-D678-43E1-B6FA-6D3E44B2C9A7}"/>
              </a:ext>
            </a:extLst>
          </p:cNvPr>
          <p:cNvSpPr txBox="1">
            <a:spLocks/>
          </p:cNvSpPr>
          <p:nvPr/>
        </p:nvSpPr>
        <p:spPr>
          <a:xfrm>
            <a:off x="765493" y="1940860"/>
            <a:ext cx="4200613" cy="32529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 &lt;- rbind(7:9,6:8,5:7)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    8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dim(m)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 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1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056622"/>
          </a:xfrm>
        </p:spPr>
        <p:txBody>
          <a:bodyPr/>
          <a:lstStyle/>
          <a:p>
            <a:r>
              <a:rPr lang="en-US" sz="4400" dirty="0"/>
              <a:t>Matrix Extraction and </a:t>
            </a:r>
            <a:r>
              <a:rPr lang="en-US" sz="4400" dirty="0" err="1"/>
              <a:t>Subsetting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1259"/>
            <a:ext cx="10160000" cy="886423"/>
          </a:xfrm>
        </p:spPr>
        <p:txBody>
          <a:bodyPr>
            <a:normAutofit/>
          </a:bodyPr>
          <a:lstStyle/>
          <a:p>
            <a:r>
              <a:rPr lang="en-US" sz="2800" dirty="0"/>
              <a:t>Extraction/</a:t>
            </a:r>
            <a:r>
              <a:rPr lang="en-US" sz="2800" dirty="0" err="1"/>
              <a:t>subsetting</a:t>
            </a:r>
            <a:r>
              <a:rPr lang="en-US" sz="2800" dirty="0"/>
              <a:t> from a matrix is similar to vectors, but with an extra dimension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5B77B8-8283-431E-B8BB-BB4126925454}"/>
              </a:ext>
            </a:extLst>
          </p:cNvPr>
          <p:cNvSpPr txBox="1">
            <a:spLocks/>
          </p:cNvSpPr>
          <p:nvPr/>
        </p:nvSpPr>
        <p:spPr>
          <a:xfrm>
            <a:off x="525518" y="2480439"/>
            <a:ext cx="3561849" cy="4102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    8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43CB0-B60E-474E-9A39-9D223D06DB23}"/>
              </a:ext>
            </a:extLst>
          </p:cNvPr>
          <p:cNvSpPr txBox="1">
            <a:spLocks/>
          </p:cNvSpPr>
          <p:nvPr/>
        </p:nvSpPr>
        <p:spPr>
          <a:xfrm>
            <a:off x="4361791" y="2480439"/>
            <a:ext cx="6674069" cy="4102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m[2,2] # 2nd row, 2nd column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m[1,3] # 1st row, 3rd column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9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m[2]   # 2nd row, defaults to column 1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6</a:t>
            </a:r>
          </a:p>
        </p:txBody>
      </p:sp>
    </p:spTree>
    <p:extLst>
      <p:ext uri="{BB962C8B-B14F-4D97-AF65-F5344CB8AC3E}">
        <p14:creationId xmlns:p14="http://schemas.microsoft.com/office/powerpoint/2010/main" val="2979383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Row and Column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7007"/>
            <a:ext cx="101600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Omitting a dimension in a bracketed value extracts the entire row or column when the comma is included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CF9E6-D749-4D1C-8103-A73BDE1A9BFA}"/>
              </a:ext>
            </a:extLst>
          </p:cNvPr>
          <p:cNvSpPr txBox="1">
            <a:spLocks/>
          </p:cNvSpPr>
          <p:nvPr/>
        </p:nvSpPr>
        <p:spPr>
          <a:xfrm>
            <a:off x="670866" y="2480439"/>
            <a:ext cx="3691627" cy="2247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    8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C48230-371F-40DC-A1AA-4B181FB94408}"/>
              </a:ext>
            </a:extLst>
          </p:cNvPr>
          <p:cNvSpPr txBox="1">
            <a:spLocks/>
          </p:cNvSpPr>
          <p:nvPr/>
        </p:nvSpPr>
        <p:spPr>
          <a:xfrm>
            <a:off x="4754879" y="2480440"/>
            <a:ext cx="6407107" cy="2247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[,3]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3rd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(comma required)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9 8 7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m[2,]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2nd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(comma required)</a:t>
            </a:r>
          </a:p>
          <a:p>
            <a:pPr marL="0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6 7 8</a:t>
            </a:r>
          </a:p>
        </p:txBody>
      </p:sp>
    </p:spTree>
    <p:extLst>
      <p:ext uri="{BB962C8B-B14F-4D97-AF65-F5344CB8AC3E}">
        <p14:creationId xmlns:p14="http://schemas.microsoft.com/office/powerpoint/2010/main" val="3933065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Row and Column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7007"/>
            <a:ext cx="101600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Simple extractions return a vector</a:t>
            </a:r>
          </a:p>
          <a:p>
            <a:r>
              <a:rPr lang="en-US" sz="2800" dirty="0"/>
              <a:t>More complicated extractions return a new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CF9E6-D749-4D1C-8103-A73BDE1A9BFA}"/>
              </a:ext>
            </a:extLst>
          </p:cNvPr>
          <p:cNvSpPr txBox="1">
            <a:spLocks/>
          </p:cNvSpPr>
          <p:nvPr/>
        </p:nvSpPr>
        <p:spPr>
          <a:xfrm>
            <a:off x="523757" y="2480441"/>
            <a:ext cx="3965947" cy="2594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matrix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    8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C48230-371F-40DC-A1AA-4B181FB94408}"/>
              </a:ext>
            </a:extLst>
          </p:cNvPr>
          <p:cNvSpPr txBox="1">
            <a:spLocks/>
          </p:cNvSpPr>
          <p:nvPr/>
        </p:nvSpPr>
        <p:spPr>
          <a:xfrm>
            <a:off x="5029200" y="2480439"/>
            <a:ext cx="5922475" cy="25944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create a new matrix using the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2nd and 3rd rows of original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m[2:3,]</a:t>
            </a:r>
            <a:endParaRPr lang="de-DE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  <a:endParaRPr lang="de-DE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6    7    8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5    6    7</a:t>
            </a:r>
          </a:p>
        </p:txBody>
      </p:sp>
    </p:spTree>
    <p:extLst>
      <p:ext uri="{BB962C8B-B14F-4D97-AF65-F5344CB8AC3E}">
        <p14:creationId xmlns:p14="http://schemas.microsoft.com/office/powerpoint/2010/main" val="4096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E2AB-19CB-4217-BFE9-AB2F712F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27189"/>
            <a:ext cx="7620000" cy="758634"/>
          </a:xfrm>
        </p:spPr>
        <p:txBody>
          <a:bodyPr/>
          <a:lstStyle/>
          <a:p>
            <a:r>
              <a:rPr lang="en-US" sz="4800" dirty="0"/>
              <a:t>Vectors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CCB4-16B9-40CF-88C3-5B1B4127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94" y="1142617"/>
            <a:ext cx="9784080" cy="5488194"/>
          </a:xfrm>
        </p:spPr>
        <p:txBody>
          <a:bodyPr>
            <a:normAutofit/>
          </a:bodyPr>
          <a:lstStyle/>
          <a:p>
            <a:r>
              <a:rPr lang="en-US" sz="3200" dirty="0"/>
              <a:t>More vector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4CCF-CD44-440A-B98C-86FDC2E7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8ED61D-EC81-4BC3-9864-933580214CF0}"/>
              </a:ext>
            </a:extLst>
          </p:cNvPr>
          <p:cNvSpPr/>
          <p:nvPr/>
        </p:nvSpPr>
        <p:spPr>
          <a:xfrm>
            <a:off x="1234440" y="1932492"/>
            <a:ext cx="7626096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 &lt;- c(1, 2, 3, 4, 5)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is.vector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length(numbers)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letters &lt;- c('a', 'b', 'c', 'd', 'e')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is.vector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(letters)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length(letters)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</p:txBody>
      </p:sp>
    </p:spTree>
    <p:extLst>
      <p:ext uri="{BB962C8B-B14F-4D97-AF65-F5344CB8AC3E}">
        <p14:creationId xmlns:p14="http://schemas.microsoft.com/office/powerpoint/2010/main" val="2444990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Diagonal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7007"/>
            <a:ext cx="10160000" cy="635876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diag</a:t>
            </a:r>
            <a:r>
              <a:rPr lang="en-US" sz="2800" dirty="0"/>
              <a:t>() function extracts the diagonal (as a vector) of a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CF9E6-D749-4D1C-8103-A73BDE1A9BFA}"/>
              </a:ext>
            </a:extLst>
          </p:cNvPr>
          <p:cNvSpPr txBox="1">
            <a:spLocks/>
          </p:cNvSpPr>
          <p:nvPr/>
        </p:nvSpPr>
        <p:spPr>
          <a:xfrm>
            <a:off x="523757" y="2060029"/>
            <a:ext cx="3753954" cy="44047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8    9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8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231775" indent="0" defTabSz="862013">
              <a:buNone/>
            </a:pPr>
            <a:endParaRPr lang="de-DE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pPr marL="231775" indent="0" defTabSz="86201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  [,2]   </a:t>
            </a:r>
          </a:p>
          <a:p>
            <a:pPr marL="231775" indent="0" defTabSz="86201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"x"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"pitch"</a:t>
            </a:r>
          </a:p>
          <a:p>
            <a:pPr marL="231775" indent="0" defTabSz="86201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"y"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"roll"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31775" indent="0" defTabSz="862013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"z"    "yaw" 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C48230-371F-40DC-A1AA-4B181FB94408}"/>
              </a:ext>
            </a:extLst>
          </p:cNvPr>
          <p:cNvSpPr txBox="1">
            <a:spLocks/>
          </p:cNvSpPr>
          <p:nvPr/>
        </p:nvSpPr>
        <p:spPr>
          <a:xfrm>
            <a:off x="4591093" y="2060029"/>
            <a:ext cx="6178507" cy="44047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diag(m)</a:t>
            </a:r>
          </a:p>
          <a:p>
            <a:pPr marL="231775" indent="0" defTabSz="862013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7 7 7</a:t>
            </a:r>
          </a:p>
          <a:p>
            <a:pPr marL="231775" indent="0" defTabSz="862013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diag(m2)</a:t>
            </a:r>
          </a:p>
          <a:p>
            <a:pPr marL="231775" indent="0" defTabSz="862013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"x"    "roll"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40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065"/>
            <a:ext cx="10160000" cy="881500"/>
          </a:xfrm>
        </p:spPr>
        <p:txBody>
          <a:bodyPr/>
          <a:lstStyle/>
          <a:p>
            <a:r>
              <a:rPr lang="en-US" sz="4000" dirty="0"/>
              <a:t>Omitting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179"/>
            <a:ext cx="10160000" cy="1198179"/>
          </a:xfrm>
        </p:spPr>
        <p:txBody>
          <a:bodyPr/>
          <a:lstStyle/>
          <a:p>
            <a:r>
              <a:rPr lang="en-US" sz="3200" dirty="0"/>
              <a:t>Using negative indices removes elements</a:t>
            </a:r>
          </a:p>
          <a:p>
            <a:pPr lvl="1"/>
            <a:r>
              <a:rPr lang="en-US" sz="2800" dirty="0"/>
              <a:t>e.g. to remove the 3</a:t>
            </a:r>
            <a:r>
              <a:rPr lang="en-US" sz="2800" baseline="30000" dirty="0"/>
              <a:t>rd</a:t>
            </a:r>
            <a:r>
              <a:rPr lang="en-US" sz="2800" dirty="0"/>
              <a:t> column of a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68BD0B-3522-487D-9090-1068541FFA53}"/>
              </a:ext>
            </a:extLst>
          </p:cNvPr>
          <p:cNvSpPr txBox="1">
            <a:spLocks/>
          </p:cNvSpPr>
          <p:nvPr/>
        </p:nvSpPr>
        <p:spPr>
          <a:xfrm>
            <a:off x="1304804" y="2577870"/>
            <a:ext cx="4108444" cy="2519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    8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CDABE9-8997-4502-B0F9-B6FFDF670F4D}"/>
              </a:ext>
            </a:extLst>
          </p:cNvPr>
          <p:cNvSpPr txBox="1">
            <a:spLocks/>
          </p:cNvSpPr>
          <p:nvPr/>
        </p:nvSpPr>
        <p:spPr>
          <a:xfrm>
            <a:off x="5689600" y="2577870"/>
            <a:ext cx="4431871" cy="251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# remove 3rd column</a:t>
            </a:r>
          </a:p>
          <a:p>
            <a:pPr marL="231775" indent="0" defTabSz="862013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m[,-3]</a:t>
            </a:r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</a:t>
            </a:r>
          </a:p>
          <a:p>
            <a:pPr marL="231775" indent="0" defTabSz="862013">
              <a:buNone/>
            </a:pPr>
            <a:endParaRPr lang="de-D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40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065"/>
            <a:ext cx="10160000" cy="881500"/>
          </a:xfrm>
        </p:spPr>
        <p:txBody>
          <a:bodyPr/>
          <a:lstStyle/>
          <a:p>
            <a:r>
              <a:rPr lang="en-US" sz="4000" dirty="0"/>
              <a:t>Omitting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179"/>
            <a:ext cx="10160000" cy="1198179"/>
          </a:xfrm>
        </p:spPr>
        <p:txBody>
          <a:bodyPr/>
          <a:lstStyle/>
          <a:p>
            <a:r>
              <a:rPr lang="en-US" sz="3200" dirty="0"/>
              <a:t>Remove the first row and extract the 3</a:t>
            </a:r>
            <a:r>
              <a:rPr lang="en-US" sz="3200" baseline="30000" dirty="0"/>
              <a:t>rd</a:t>
            </a:r>
            <a:r>
              <a:rPr lang="en-US" sz="3200" dirty="0"/>
              <a:t> and 2</a:t>
            </a:r>
            <a:r>
              <a:rPr lang="en-US" sz="3200" baseline="30000" dirty="0"/>
              <a:t>nd</a:t>
            </a:r>
            <a:r>
              <a:rPr lang="en-US" sz="3200" dirty="0"/>
              <a:t> column (in that order)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68BD0B-3522-487D-9090-1068541FFA53}"/>
              </a:ext>
            </a:extLst>
          </p:cNvPr>
          <p:cNvSpPr txBox="1">
            <a:spLocks/>
          </p:cNvSpPr>
          <p:nvPr/>
        </p:nvSpPr>
        <p:spPr>
          <a:xfrm>
            <a:off x="1076414" y="2575033"/>
            <a:ext cx="3705898" cy="3084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    8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CDABE9-8997-4502-B0F9-B6FFDF670F4D}"/>
              </a:ext>
            </a:extLst>
          </p:cNvPr>
          <p:cNvSpPr txBox="1">
            <a:spLocks/>
          </p:cNvSpPr>
          <p:nvPr/>
        </p:nvSpPr>
        <p:spPr>
          <a:xfrm>
            <a:off x="5044967" y="2564523"/>
            <a:ext cx="5381296" cy="31687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 defTabSz="862013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# remove 1st row and</a:t>
            </a:r>
          </a:p>
          <a:p>
            <a:pPr marL="231775" indent="0" defTabSz="862013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# extract columns 2 and 3</a:t>
            </a:r>
          </a:p>
          <a:p>
            <a:pPr marL="231775" indent="0" defTabSz="862013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# (in that order)</a:t>
            </a:r>
          </a:p>
          <a:p>
            <a:pPr marL="231775" indent="0" defTabSz="862013">
              <a:buNone/>
            </a:pPr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 defTabSz="862013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m[-1,3:2]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[,1] [,2]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8    7</a:t>
            </a:r>
          </a:p>
          <a:p>
            <a:pPr marL="231775" indent="0" defTabSz="862013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7    6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75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065"/>
            <a:ext cx="10160000" cy="881500"/>
          </a:xfrm>
        </p:spPr>
        <p:txBody>
          <a:bodyPr/>
          <a:lstStyle/>
          <a:p>
            <a:r>
              <a:rPr lang="en-US" sz="4000" dirty="0"/>
              <a:t>Overwriting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7669"/>
            <a:ext cx="10160000" cy="5265683"/>
          </a:xfrm>
        </p:spPr>
        <p:txBody>
          <a:bodyPr>
            <a:normAutofit/>
          </a:bodyPr>
          <a:lstStyle/>
          <a:p>
            <a:pPr marL="400050" indent="-284163"/>
            <a:r>
              <a:rPr lang="en-US" sz="3200" dirty="0"/>
              <a:t>We can assign elements new values to overwrite, as with vectors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F3EF57-5328-4B0F-BF54-CBB49569C2F8}"/>
              </a:ext>
            </a:extLst>
          </p:cNvPr>
          <p:cNvSpPr txBox="1">
            <a:spLocks/>
          </p:cNvSpPr>
          <p:nvPr/>
        </p:nvSpPr>
        <p:spPr>
          <a:xfrm>
            <a:off x="5788482" y="2481285"/>
            <a:ext cx="4336413" cy="3169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assign 10:12 to row 2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m2[2,] &lt;- 10:12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23177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11   12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CB4D9-123D-4E4A-84D0-2BE1ACC7013B}"/>
              </a:ext>
            </a:extLst>
          </p:cNvPr>
          <p:cNvSpPr/>
          <p:nvPr/>
        </p:nvSpPr>
        <p:spPr>
          <a:xfrm>
            <a:off x="1149010" y="2481285"/>
            <a:ext cx="4336413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6    7    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</p:spTree>
    <p:extLst>
      <p:ext uri="{BB962C8B-B14F-4D97-AF65-F5344CB8AC3E}">
        <p14:creationId xmlns:p14="http://schemas.microsoft.com/office/powerpoint/2010/main" val="2690879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065"/>
            <a:ext cx="10160000" cy="881500"/>
          </a:xfrm>
        </p:spPr>
        <p:txBody>
          <a:bodyPr/>
          <a:lstStyle/>
          <a:p>
            <a:r>
              <a:rPr lang="en-US" sz="4000" dirty="0"/>
              <a:t>Overwriting Elements: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7669"/>
            <a:ext cx="10160000" cy="5265683"/>
          </a:xfrm>
        </p:spPr>
        <p:txBody>
          <a:bodyPr>
            <a:normAutofit/>
          </a:bodyPr>
          <a:lstStyle/>
          <a:p>
            <a:pPr marL="400050" indent="-284163"/>
            <a:r>
              <a:rPr lang="en-US" sz="3200" dirty="0"/>
              <a:t>Recycling works as it does with vectors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F3EF57-5328-4B0F-BF54-CBB49569C2F8}"/>
              </a:ext>
            </a:extLst>
          </p:cNvPr>
          <p:cNvSpPr txBox="1">
            <a:spLocks/>
          </p:cNvSpPr>
          <p:nvPr/>
        </p:nvSpPr>
        <p:spPr>
          <a:xfrm>
            <a:off x="5425053" y="2195178"/>
            <a:ext cx="4792482" cy="35524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assign 10 to row 2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m2[2,] &lt;- 10</a:t>
            </a:r>
          </a:p>
          <a:p>
            <a:pPr marL="231775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pPr marL="23177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10   10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5323B-B301-425F-B936-2CD1AAFE8BFC}"/>
              </a:ext>
            </a:extLst>
          </p:cNvPr>
          <p:cNvSpPr/>
          <p:nvPr/>
        </p:nvSpPr>
        <p:spPr>
          <a:xfrm>
            <a:off x="1147316" y="2195178"/>
            <a:ext cx="38354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11   12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</p:spTree>
    <p:extLst>
      <p:ext uri="{BB962C8B-B14F-4D97-AF65-F5344CB8AC3E}">
        <p14:creationId xmlns:p14="http://schemas.microsoft.com/office/powerpoint/2010/main" val="220491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065"/>
            <a:ext cx="10160000" cy="881500"/>
          </a:xfrm>
        </p:spPr>
        <p:txBody>
          <a:bodyPr/>
          <a:lstStyle/>
          <a:p>
            <a:r>
              <a:rPr lang="en-US" sz="4000" dirty="0"/>
              <a:t>Overwriting Elements: More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7669"/>
            <a:ext cx="10160000" cy="5469266"/>
          </a:xfrm>
        </p:spPr>
        <p:txBody>
          <a:bodyPr>
            <a:normAutofit/>
          </a:bodyPr>
          <a:lstStyle/>
          <a:p>
            <a:pPr marL="400050" indent="-284163"/>
            <a:r>
              <a:rPr lang="en-US" sz="3200" dirty="0"/>
              <a:t>Remember the column-wise default fill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F3EF57-5328-4B0F-BF54-CBB49569C2F8}"/>
              </a:ext>
            </a:extLst>
          </p:cNvPr>
          <p:cNvSpPr txBox="1">
            <a:spLocks/>
          </p:cNvSpPr>
          <p:nvPr/>
        </p:nvSpPr>
        <p:spPr>
          <a:xfrm>
            <a:off x="4940073" y="2292515"/>
            <a:ext cx="5614415" cy="2828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# Replace columns 1,3</a:t>
            </a:r>
          </a:p>
          <a:p>
            <a:pPr marL="23177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m2[c(1,3),c(1,3)] &lt;- c(99,111)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8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11   12</a:t>
            </a:r>
          </a:p>
          <a:p>
            <a:pPr marL="23177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6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EE232-263B-4BAA-AB13-858050F24B8A}"/>
              </a:ext>
            </a:extLst>
          </p:cNvPr>
          <p:cNvSpPr/>
          <p:nvPr/>
        </p:nvSpPr>
        <p:spPr>
          <a:xfrm>
            <a:off x="1059969" y="2291086"/>
            <a:ext cx="3429735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 8    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10   10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6    7</a:t>
            </a:r>
          </a:p>
        </p:txBody>
      </p:sp>
    </p:spTree>
    <p:extLst>
      <p:ext uri="{BB962C8B-B14F-4D97-AF65-F5344CB8AC3E}">
        <p14:creationId xmlns:p14="http://schemas.microsoft.com/office/powerpoint/2010/main" val="873640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65583"/>
          </a:xfrm>
        </p:spPr>
        <p:txBody>
          <a:bodyPr/>
          <a:lstStyle/>
          <a:p>
            <a:r>
              <a:rPr lang="en-US" sz="4400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8897"/>
            <a:ext cx="10160000" cy="5058103"/>
          </a:xfrm>
        </p:spPr>
        <p:txBody>
          <a:bodyPr/>
          <a:lstStyle/>
          <a:p>
            <a:r>
              <a:rPr lang="en-US" sz="3200" dirty="0"/>
              <a:t>An array is "a vector with additional attributes giving the dimensions and (optionally) names for those dimensions"</a:t>
            </a:r>
          </a:p>
          <a:p>
            <a:pPr lvl="1"/>
            <a:r>
              <a:rPr lang="en-US" sz="1800" dirty="0">
                <a:hlinkClick r:id="rId2"/>
              </a:rPr>
              <a:t>https://www.rdocumentation.org/packages/base/versions/3.6.2/topics/array</a:t>
            </a:r>
            <a:endParaRPr lang="en-US" sz="1800" dirty="0"/>
          </a:p>
          <a:p>
            <a:r>
              <a:rPr lang="en-US" sz="3200" dirty="0"/>
              <a:t>It can have one, two, or more dimensions</a:t>
            </a:r>
          </a:p>
          <a:p>
            <a:pPr lvl="1"/>
            <a:r>
              <a:rPr lang="en-US" sz="3000" dirty="0"/>
              <a:t>A one-dimensional array is similar to a vector</a:t>
            </a:r>
          </a:p>
          <a:p>
            <a:pPr lvl="1"/>
            <a:r>
              <a:rPr lang="en-US" sz="3000" dirty="0"/>
              <a:t>A two-dimensional array is similar to a matrix</a:t>
            </a:r>
          </a:p>
          <a:p>
            <a:r>
              <a:rPr lang="en-US" sz="3200" dirty="0"/>
              <a:t>Arrays are handled differently by some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380D-01FD-4A32-BF3E-9C6CE34E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288"/>
            <a:ext cx="10160000" cy="976093"/>
          </a:xfrm>
        </p:spPr>
        <p:txBody>
          <a:bodyPr/>
          <a:lstStyle/>
          <a:p>
            <a:r>
              <a:rPr lang="en-US" dirty="0"/>
              <a:t>3D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4D35-3FE9-4762-8F80-3AC8D637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381"/>
            <a:ext cx="10160000" cy="5300619"/>
          </a:xfrm>
        </p:spPr>
        <p:txBody>
          <a:bodyPr/>
          <a:lstStyle/>
          <a:p>
            <a:r>
              <a:rPr lang="en-US" sz="3200" dirty="0"/>
              <a:t>Specify the data and size. Fill order is column-wise</a:t>
            </a:r>
          </a:p>
          <a:p>
            <a:pPr lvl="1"/>
            <a:r>
              <a:rPr lang="en-US" sz="3000" dirty="0"/>
              <a:t>3</a:t>
            </a:r>
            <a:r>
              <a:rPr lang="en-US" sz="3000" baseline="30000" dirty="0"/>
              <a:t>rd</a:t>
            </a:r>
            <a:r>
              <a:rPr lang="en-US" sz="3000" dirty="0"/>
              <a:t> dimension is sometimes known as a "layer" or "slice"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8E45-7FBD-4C2D-A4EE-167DEE4B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6C049-1F2F-4B79-9638-FE2D71F2F462}"/>
              </a:ext>
            </a:extLst>
          </p:cNvPr>
          <p:cNvSpPr txBox="1">
            <a:spLocks/>
          </p:cNvSpPr>
          <p:nvPr/>
        </p:nvSpPr>
        <p:spPr>
          <a:xfrm>
            <a:off x="6321032" y="2523744"/>
            <a:ext cx="4606048" cy="31642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, 2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[,1]  [,2] [,3] [,4]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13   16   19   22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14   17   20   23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15   18   21   24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6306A-33E4-48B4-9B01-E7B258767734}"/>
              </a:ext>
            </a:extLst>
          </p:cNvPr>
          <p:cNvSpPr txBox="1">
            <a:spLocks/>
          </p:cNvSpPr>
          <p:nvPr/>
        </p:nvSpPr>
        <p:spPr>
          <a:xfrm>
            <a:off x="250951" y="2523744"/>
            <a:ext cx="5912601" cy="315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2 is third dimension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array(data=1:24,dim=c(3,4,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, 1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[,1] [,2] [,3] [,4]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 4     7   10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 5     8   11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 6     9   12</a:t>
            </a:r>
          </a:p>
          <a:p>
            <a:pPr marL="114300" indent="0">
              <a:buFont typeface="Arial" pitchFamily="34" charset="0"/>
              <a:buNone/>
            </a:pPr>
            <a:endParaRPr lang="en-US" sz="2000" b="1" dirty="0"/>
          </a:p>
          <a:p>
            <a:pPr marL="114300" indent="0"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9045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380D-01FD-4A32-BF3E-9C6CE34E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76093"/>
          </a:xfrm>
        </p:spPr>
        <p:txBody>
          <a:bodyPr/>
          <a:lstStyle/>
          <a:p>
            <a:r>
              <a:rPr lang="en-US" dirty="0"/>
              <a:t>3D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4D35-3FE9-4762-8F80-3AC8D637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2128393"/>
            <a:ext cx="5087005" cy="445291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, 1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  [,2]   [,3]   [,4]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  4       7    10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  5       8    11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  6       9    12</a:t>
            </a:r>
          </a:p>
          <a:p>
            <a:pPr marL="114300" indent="0">
              <a:buNone/>
            </a:pPr>
            <a:endParaRPr lang="pt-B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, 2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  [,2]   [,3]   [,4]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13     16     19     22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14     17     20     23</a:t>
            </a:r>
          </a:p>
          <a:p>
            <a:pPr marL="11430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15     18     21     24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8E45-7FBD-4C2D-A4EE-167DEE4B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89E3-EED8-49B6-875B-9806D24514F4}"/>
              </a:ext>
            </a:extLst>
          </p:cNvPr>
          <p:cNvGrpSpPr/>
          <p:nvPr/>
        </p:nvGrpSpPr>
        <p:grpSpPr>
          <a:xfrm>
            <a:off x="6020820" y="2151727"/>
            <a:ext cx="4748780" cy="2554545"/>
            <a:chOff x="6020820" y="2151727"/>
            <a:chExt cx="4748780" cy="2554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F83957-E066-446B-89AF-83AF9AF342B6}"/>
                </a:ext>
              </a:extLst>
            </p:cNvPr>
            <p:cNvSpPr/>
            <p:nvPr/>
          </p:nvSpPr>
          <p:spPr>
            <a:xfrm>
              <a:off x="6020820" y="2151727"/>
              <a:ext cx="4748780" cy="25545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a[2,,]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[,1]       [,2]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[1,]    2         14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[2,]    5         17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[3,]    8         20</a:t>
              </a:r>
            </a:p>
            <a:p>
              <a:r>
                <a:rPr 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[4,]   11         23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 row2, layer 1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           row 2, layer 2</a:t>
              </a:r>
              <a:endParaRPr lang="pt-BR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0ABEFEF-9711-4C80-A92B-B67D4C76863C}"/>
                </a:ext>
              </a:extLst>
            </p:cNvPr>
            <p:cNvCxnSpPr>
              <a:cxnSpLocks/>
            </p:cNvCxnSpPr>
            <p:nvPr/>
          </p:nvCxnSpPr>
          <p:spPr>
            <a:xfrm>
              <a:off x="7257392" y="2860532"/>
              <a:ext cx="0" cy="1217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92F164C-032A-4A2F-B77F-482DABA1A10E}"/>
                </a:ext>
              </a:extLst>
            </p:cNvPr>
            <p:cNvCxnSpPr>
              <a:cxnSpLocks/>
            </p:cNvCxnSpPr>
            <p:nvPr/>
          </p:nvCxnSpPr>
          <p:spPr>
            <a:xfrm>
              <a:off x="8998636" y="2869466"/>
              <a:ext cx="0" cy="1485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BC87B5-AC59-4165-884F-7EB5B42D3F9B}"/>
              </a:ext>
            </a:extLst>
          </p:cNvPr>
          <p:cNvSpPr txBox="1">
            <a:spLocks/>
          </p:cNvSpPr>
          <p:nvPr/>
        </p:nvSpPr>
        <p:spPr>
          <a:xfrm>
            <a:off x="814936" y="1165114"/>
            <a:ext cx="10160000" cy="803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Extracting rows from a 3D array returns the rows as </a:t>
            </a:r>
            <a:r>
              <a:rPr lang="en-US" sz="2800" u="sng" dirty="0"/>
              <a:t>columns</a:t>
            </a:r>
            <a:r>
              <a:rPr lang="en-US" sz="2800" dirty="0"/>
              <a:t> in the resulting matrix</a:t>
            </a:r>
            <a:endParaRPr lang="en-US" sz="2000" b="1" dirty="0"/>
          </a:p>
          <a:p>
            <a:pPr marL="114300" indent="0"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7196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380D-01FD-4A32-BF3E-9C6CE34E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7"/>
            <a:ext cx="10160000" cy="676338"/>
          </a:xfrm>
        </p:spPr>
        <p:txBody>
          <a:bodyPr/>
          <a:lstStyle/>
          <a:p>
            <a:r>
              <a:rPr lang="en-US" dirty="0"/>
              <a:t>4D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4D35-3FE9-4762-8F80-3AC8D637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943" y="2099752"/>
            <a:ext cx="8717280" cy="44747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a4 &lt;- array(data=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rep(1:24,times=3),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dim=c(3,4,2,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a4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, 1, 1    # 1st layer, 1st block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 [,4]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 4    7   10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 5    8   11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 6    9   12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, 2, 1    # 2nd layer, 1st block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 [,2] [,3] [,4]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13   16   19   22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14   17   20   23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15   18   21   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8E45-7FBD-4C2D-A4EE-167DEE4B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FE9795-CF86-4694-80EE-11BCABD9D39D}"/>
              </a:ext>
            </a:extLst>
          </p:cNvPr>
          <p:cNvSpPr txBox="1">
            <a:spLocks/>
          </p:cNvSpPr>
          <p:nvPr/>
        </p:nvSpPr>
        <p:spPr>
          <a:xfrm>
            <a:off x="609600" y="941833"/>
            <a:ext cx="10160000" cy="115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can extend arrays beyond 3 dimensions</a:t>
            </a:r>
          </a:p>
          <a:p>
            <a:pPr lvl="1"/>
            <a:r>
              <a:rPr lang="en-US" sz="2400" dirty="0"/>
              <a:t>4th dimension is viewed as "blocks" of 3D arrays</a:t>
            </a:r>
          </a:p>
        </p:txBody>
      </p:sp>
    </p:spTree>
    <p:extLst>
      <p:ext uri="{BB962C8B-B14F-4D97-AF65-F5344CB8AC3E}">
        <p14:creationId xmlns:p14="http://schemas.microsoft.com/office/powerpoint/2010/main" val="153807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E2AB-19CB-4217-BFE9-AB2F712F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97" y="227189"/>
            <a:ext cx="7620000" cy="758634"/>
          </a:xfrm>
        </p:spPr>
        <p:txBody>
          <a:bodyPr/>
          <a:lstStyle/>
          <a:p>
            <a:r>
              <a:rPr lang="en-US" sz="4800" dirty="0"/>
              <a:t>Vectors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CCB4-16B9-40CF-88C3-5B1B4127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97" y="1142617"/>
            <a:ext cx="9784080" cy="5303520"/>
          </a:xfrm>
        </p:spPr>
        <p:txBody>
          <a:bodyPr>
            <a:normAutofit/>
          </a:bodyPr>
          <a:lstStyle/>
          <a:p>
            <a:r>
              <a:rPr lang="en-US" sz="3200" dirty="0"/>
              <a:t>More vector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4CCF-CD44-440A-B98C-86FDC2E7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0D9BC-8C1C-487E-A784-706176E3CED2}"/>
              </a:ext>
            </a:extLst>
          </p:cNvPr>
          <p:cNvSpPr/>
          <p:nvPr/>
        </p:nvSpPr>
        <p:spPr>
          <a:xfrm>
            <a:off x="1373700" y="2052703"/>
            <a:ext cx="8428873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single-quoted strings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words &lt;- c('Welcome', 'to', 'R')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double-quoted strings can also be used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words &lt;- c("Welcome", "to", "R")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is.vector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length(words)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</p:txBody>
      </p:sp>
    </p:spTree>
    <p:extLst>
      <p:ext uri="{BB962C8B-B14F-4D97-AF65-F5344CB8AC3E}">
        <p14:creationId xmlns:p14="http://schemas.microsoft.com/office/powerpoint/2010/main" val="53629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380D-01FD-4A32-BF3E-9C6CE34E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288"/>
            <a:ext cx="10160000" cy="976093"/>
          </a:xfrm>
        </p:spPr>
        <p:txBody>
          <a:bodyPr/>
          <a:lstStyle/>
          <a:p>
            <a:r>
              <a:rPr lang="en-US" dirty="0"/>
              <a:t>4D and More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4D35-3FE9-4762-8F80-3AC8D637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0731"/>
            <a:ext cx="4849369" cy="3952205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, 1, 2   # 1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layer, 2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[,2] [,3] [,4]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4    7   10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5    8   11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6    9   12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, 2, 2  # 2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layer, 2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[,2] [,3] [,4]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13   16   19   22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14   17   20   23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15   18   21   24</a:t>
            </a:r>
          </a:p>
          <a:p>
            <a:pPr marL="114300" indent="0">
              <a:buNone/>
            </a:pP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8E45-7FBD-4C2D-A4EE-167DEE4B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CF22-584B-4268-B707-135C533310D5}"/>
              </a:ext>
            </a:extLst>
          </p:cNvPr>
          <p:cNvSpPr txBox="1">
            <a:spLocks/>
          </p:cNvSpPr>
          <p:nvPr/>
        </p:nvSpPr>
        <p:spPr>
          <a:xfrm>
            <a:off x="5779008" y="1250731"/>
            <a:ext cx="4992624" cy="3952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, 1, 3   # 1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layer, 3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[,2] [,3] [,4]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4    7   10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5    8   11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6    9   12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, 2, 3   # 2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layer, 3</a:t>
            </a:r>
            <a:r>
              <a:rPr 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[,2] [,3] [,4]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13   16   19   22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14   17   20   23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15   18   21   24</a:t>
            </a:r>
          </a:p>
        </p:txBody>
      </p:sp>
    </p:spTree>
    <p:extLst>
      <p:ext uri="{BB962C8B-B14F-4D97-AF65-F5344CB8AC3E}">
        <p14:creationId xmlns:p14="http://schemas.microsoft.com/office/powerpoint/2010/main" val="3294227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Array Extractions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3200" dirty="0"/>
              <a:t>Extracting elements from multi-dimensional arrays is straightforward</a:t>
            </a:r>
          </a:p>
          <a:p>
            <a:pPr lvl="1"/>
            <a:r>
              <a:rPr lang="en-US" sz="2800" dirty="0"/>
              <a:t>Be careful with the commas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D8EEE-7634-4A59-9B43-6A39E07E74B5}"/>
              </a:ext>
            </a:extLst>
          </p:cNvPr>
          <p:cNvSpPr/>
          <p:nvPr/>
        </p:nvSpPr>
        <p:spPr>
          <a:xfrm>
            <a:off x="740664" y="3285599"/>
            <a:ext cx="9564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a4[2,2,2,2]  # 2nd row, 2nd column, 2nd layer, 2nd block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a4[2,2,2,]   # 2nd row, 2nd column, 2nd layer of each block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17 17 17</a:t>
            </a:r>
          </a:p>
        </p:txBody>
      </p:sp>
    </p:spTree>
    <p:extLst>
      <p:ext uri="{BB962C8B-B14F-4D97-AF65-F5344CB8AC3E}">
        <p14:creationId xmlns:p14="http://schemas.microsoft.com/office/powerpoint/2010/main" val="1360385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C51F-39BF-4C8B-990F-4FCBFEA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Array Extractions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F54-703C-4A6E-9BA0-65A318F3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2469"/>
            <a:ext cx="10160000" cy="318011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a4[2,2,,] # 2nd row, 2nd column of each layer of each block</a:t>
            </a:r>
          </a:p>
          <a:p>
            <a:pPr marL="41148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[,1]   [,2]    [,3]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matrix</a:t>
            </a:r>
          </a:p>
          <a:p>
            <a:pPr marL="41148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[1,]      5      5       5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1</a:t>
            </a:r>
          </a:p>
          <a:p>
            <a:pPr marL="41148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[2,]     17     17      17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2</a:t>
            </a:r>
          </a:p>
          <a:p>
            <a:pPr marL="411480" lvl="1" indent="0">
              <a:buNone/>
            </a:pPr>
            <a:r>
              <a:rPr lang="pt-BR" sz="2600" dirty="0">
                <a:solidFill>
                  <a:srgbClr val="FF0000"/>
                </a:solidFill>
              </a:rPr>
              <a:t>             </a:t>
            </a:r>
            <a:r>
              <a:rPr lang="pt-BR" sz="2600" b="1" dirty="0"/>
              <a:t>block 1</a:t>
            </a:r>
          </a:p>
          <a:p>
            <a:pPr marL="411480" lvl="1" indent="0">
              <a:buNone/>
            </a:pPr>
            <a:r>
              <a:rPr lang="pt-BR" sz="2600" dirty="0">
                <a:solidFill>
                  <a:srgbClr val="FF0000"/>
                </a:solidFill>
              </a:rPr>
              <a:t>                            </a:t>
            </a:r>
            <a:r>
              <a:rPr lang="pt-BR" sz="2600" b="1" dirty="0"/>
              <a:t>block 2</a:t>
            </a:r>
          </a:p>
          <a:p>
            <a:pPr marL="411480" lvl="1" indent="0">
              <a:buNone/>
            </a:pPr>
            <a:r>
              <a:rPr lang="pt-BR" sz="2600" dirty="0">
                <a:solidFill>
                  <a:srgbClr val="FF0000"/>
                </a:solidFill>
              </a:rPr>
              <a:t>                                            </a:t>
            </a:r>
            <a:r>
              <a:rPr lang="pt-BR" sz="2600" b="1" dirty="0"/>
              <a:t>block 3</a:t>
            </a:r>
            <a:endParaRPr lang="en-US" sz="2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5DE-DF50-44DC-8EAD-831AB2E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52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0F6615-17AC-4FC1-8ECA-017F064D6119}"/>
              </a:ext>
            </a:extLst>
          </p:cNvPr>
          <p:cNvCxnSpPr>
            <a:cxnSpLocks/>
          </p:cNvCxnSpPr>
          <p:nvPr/>
        </p:nvCxnSpPr>
        <p:spPr>
          <a:xfrm>
            <a:off x="2685078" y="2258253"/>
            <a:ext cx="0" cy="71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053B85-03C7-4EEA-AE4A-EA2A6CB87CB4}"/>
              </a:ext>
            </a:extLst>
          </p:cNvPr>
          <p:cNvCxnSpPr>
            <a:cxnSpLocks/>
          </p:cNvCxnSpPr>
          <p:nvPr/>
        </p:nvCxnSpPr>
        <p:spPr>
          <a:xfrm>
            <a:off x="3735587" y="2258253"/>
            <a:ext cx="0" cy="1207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6626F-1AF0-41BA-B95A-A8E1A7389D8D}"/>
              </a:ext>
            </a:extLst>
          </p:cNvPr>
          <p:cNvCxnSpPr>
            <a:cxnSpLocks/>
          </p:cNvCxnSpPr>
          <p:nvPr/>
        </p:nvCxnSpPr>
        <p:spPr>
          <a:xfrm>
            <a:off x="4941544" y="2258253"/>
            <a:ext cx="0" cy="168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3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01B5-8633-473D-B690-8BBE467E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23226"/>
          </a:xfrm>
        </p:spPr>
        <p:txBody>
          <a:bodyPr/>
          <a:lstStyle/>
          <a:p>
            <a:r>
              <a:rPr lang="en-US" dirty="0"/>
              <a:t>Naming Array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57F-14F4-4B33-9869-EA93E01D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1872"/>
            <a:ext cx="10160000" cy="5215128"/>
          </a:xfrm>
        </p:spPr>
        <p:txBody>
          <a:bodyPr/>
          <a:lstStyle/>
          <a:p>
            <a:r>
              <a:rPr lang="en-US" sz="2800" dirty="0"/>
              <a:t>Naming dimensions (e.g. rows and columns) is important in R because we need to provide meaningful names for the components of our data</a:t>
            </a:r>
          </a:p>
          <a:p>
            <a:pPr lvl="1"/>
            <a:r>
              <a:rPr lang="en-US" sz="2400" dirty="0"/>
              <a:t>Although arrays are not as commonly used as other data structures such as </a:t>
            </a:r>
            <a:r>
              <a:rPr lang="en-US" sz="2400" dirty="0" err="1"/>
              <a:t>dataframes</a:t>
            </a:r>
            <a:r>
              <a:rPr lang="en-US" sz="2400" dirty="0"/>
              <a:t> that we will discuss in the next module, but we can use a simple example to demonstrate 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CFE8-E206-41D0-94DB-0675ECCA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23C67-0CF9-49BF-B186-E862B3B31AA6}"/>
              </a:ext>
            </a:extLst>
          </p:cNvPr>
          <p:cNvSpPr/>
          <p:nvPr/>
        </p:nvSpPr>
        <p:spPr>
          <a:xfrm>
            <a:off x="1045464" y="3922455"/>
            <a:ext cx="9522968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ax &lt;- array(data=1:9,dim=c(3,3),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=list(c("row1", "row2","row3"),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c("col1","col2","col3")))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col1 col2 col3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row1    1    4    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row2    2    5    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row3    3    6    9</a:t>
            </a:r>
          </a:p>
        </p:txBody>
      </p:sp>
    </p:spTree>
    <p:extLst>
      <p:ext uri="{BB962C8B-B14F-4D97-AF65-F5344CB8AC3E}">
        <p14:creationId xmlns:p14="http://schemas.microsoft.com/office/powerpoint/2010/main" val="423209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B93A-49B1-4ADB-9A68-7A4C60B6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44" y="165542"/>
            <a:ext cx="7620000" cy="926834"/>
          </a:xfrm>
        </p:spPr>
        <p:txBody>
          <a:bodyPr/>
          <a:lstStyle/>
          <a:p>
            <a:r>
              <a:rPr lang="en-US" dirty="0"/>
              <a:t>Logical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4779-E567-4CE4-9B78-7F7202B6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44" y="1240657"/>
            <a:ext cx="9784080" cy="530352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Logical vectors contain </a:t>
            </a:r>
            <a:r>
              <a:rPr lang="en-US" sz="3000" dirty="0" err="1"/>
              <a:t>boolean</a:t>
            </a:r>
            <a:r>
              <a:rPr lang="en-US" sz="3000" dirty="0"/>
              <a:t> TRUE and FALSE values</a:t>
            </a:r>
          </a:p>
          <a:p>
            <a:pPr lvl="1"/>
            <a:r>
              <a:rPr lang="en-US" sz="2600" dirty="0"/>
              <a:t>TRUE and FALSE can be abbreviated as T and 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5CACC-3C7A-4DB8-91A7-270B0A7F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88AF0-4447-4AFE-972C-398234C3188C}"/>
              </a:ext>
            </a:extLst>
          </p:cNvPr>
          <p:cNvSpPr/>
          <p:nvPr/>
        </p:nvSpPr>
        <p:spPr>
          <a:xfrm>
            <a:off x="1382612" y="2270389"/>
            <a:ext cx="831002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c(T, T, T)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c(TRUE, FALSE, TRUE)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"logical"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TRUE FALSE  TRUE</a:t>
            </a:r>
          </a:p>
        </p:txBody>
      </p:sp>
    </p:spTree>
    <p:extLst>
      <p:ext uri="{BB962C8B-B14F-4D97-AF65-F5344CB8AC3E}">
        <p14:creationId xmlns:p14="http://schemas.microsoft.com/office/powerpoint/2010/main" val="36571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BC2D-ED30-464E-BE58-75732851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6995"/>
            <a:ext cx="7620000" cy="797078"/>
          </a:xfrm>
        </p:spPr>
        <p:txBody>
          <a:bodyPr/>
          <a:lstStyle/>
          <a:p>
            <a:r>
              <a:rPr lang="en-US" dirty="0"/>
              <a:t>Vector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18CC-1262-4BFB-87E2-5A897022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4188"/>
            <a:ext cx="9784080" cy="5303520"/>
          </a:xfrm>
        </p:spPr>
        <p:txBody>
          <a:bodyPr/>
          <a:lstStyle/>
          <a:p>
            <a:r>
              <a:rPr lang="en-US" sz="3200" dirty="0"/>
              <a:t>There are several common functions used with vectors: </a:t>
            </a:r>
            <a:r>
              <a:rPr lang="en-US" sz="3200" b="1" dirty="0"/>
              <a:t>seq</a:t>
            </a:r>
            <a:r>
              <a:rPr lang="en-US" sz="3200" dirty="0"/>
              <a:t>, </a:t>
            </a:r>
            <a:r>
              <a:rPr lang="en-US" sz="3200" b="1" dirty="0"/>
              <a:t>rep</a:t>
            </a:r>
            <a:r>
              <a:rPr lang="en-US" sz="3200" dirty="0"/>
              <a:t>, </a:t>
            </a:r>
            <a:r>
              <a:rPr lang="en-US" sz="3200" b="1" dirty="0"/>
              <a:t>sort</a:t>
            </a:r>
            <a:r>
              <a:rPr lang="en-US" sz="3200" dirty="0"/>
              <a:t>, and </a:t>
            </a:r>
            <a:r>
              <a:rPr lang="en-US" sz="3200" b="1" dirty="0"/>
              <a:t>length</a:t>
            </a:r>
          </a:p>
          <a:p>
            <a:pPr marL="688975"/>
            <a:r>
              <a:rPr lang="en-US" sz="3200" b="1" dirty="0"/>
              <a:t>seq</a:t>
            </a:r>
            <a:r>
              <a:rPr lang="en-US" sz="3200" dirty="0"/>
              <a:t> generates regular sequences</a:t>
            </a:r>
          </a:p>
          <a:p>
            <a:pPr marL="688975"/>
            <a:r>
              <a:rPr lang="en-US" sz="3200" b="1" dirty="0"/>
              <a:t>rep</a:t>
            </a:r>
            <a:r>
              <a:rPr lang="en-US" sz="3200" dirty="0"/>
              <a:t> replicates values</a:t>
            </a:r>
          </a:p>
          <a:p>
            <a:pPr marL="688975"/>
            <a:r>
              <a:rPr lang="en-US" sz="3200" b="1" dirty="0"/>
              <a:t>sort</a:t>
            </a:r>
            <a:r>
              <a:rPr lang="en-US" sz="3200" dirty="0"/>
              <a:t> sorts a vector in ascending or descending order</a:t>
            </a:r>
          </a:p>
          <a:p>
            <a:pPr marL="688975"/>
            <a:r>
              <a:rPr lang="en-US" sz="3200" b="1" dirty="0"/>
              <a:t>length</a:t>
            </a:r>
            <a:r>
              <a:rPr lang="en-US" sz="3200" dirty="0"/>
              <a:t> gets (or sets) the length of a vector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D2132-75BD-438B-AAC4-D297D06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675B-9EB4-4C26-8F92-CAD7D83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06" y="201295"/>
            <a:ext cx="7620000" cy="728252"/>
          </a:xfrm>
        </p:spPr>
        <p:txBody>
          <a:bodyPr/>
          <a:lstStyle/>
          <a:p>
            <a:r>
              <a:rPr lang="en-US" dirty="0"/>
              <a:t>The seq()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4BD9-408C-4F37-BD5C-83E997C1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97" y="1142617"/>
            <a:ext cx="9784080" cy="5303520"/>
          </a:xfrm>
        </p:spPr>
        <p:txBody>
          <a:bodyPr/>
          <a:lstStyle/>
          <a:p>
            <a:r>
              <a:rPr lang="en-US" sz="2800" dirty="0"/>
              <a:t>We can create sequences explicitly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nl-NL" sz="1200" b="1" dirty="0"/>
          </a:p>
          <a:p>
            <a:pPr marL="460375" indent="-342900"/>
            <a:r>
              <a:rPr lang="nl-NL" sz="2800" dirty="0"/>
              <a:t>but using the seq() function provides more functionality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7DE29-A47B-44C3-AEFC-3889ACA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FB127-1882-40E8-8D6F-C5F1D605A247}"/>
              </a:ext>
            </a:extLst>
          </p:cNvPr>
          <p:cNvSpPr/>
          <p:nvPr/>
        </p:nvSpPr>
        <p:spPr>
          <a:xfrm>
            <a:off x="1116721" y="1843950"/>
            <a:ext cx="9363456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vector with values from 3 to 27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&lt;- 3:27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 3  4  5  6  7  8  9 10 11 12 13 14 15 16 17 18 19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[19] 21 22 23 24 25 26 27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extend it a bit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c(vals,28,29,30)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 3  4  5  6  7  8  9 10 11 12 13 14 15 16 17 18 19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[19] 21 22 23 24 25 26 27 28 29 30</a:t>
            </a:r>
          </a:p>
        </p:txBody>
      </p:sp>
    </p:spTree>
    <p:extLst>
      <p:ext uri="{BB962C8B-B14F-4D97-AF65-F5344CB8AC3E}">
        <p14:creationId xmlns:p14="http://schemas.microsoft.com/office/powerpoint/2010/main" val="40840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675B-9EB4-4C26-8F92-CAD7D83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87" y="164224"/>
            <a:ext cx="7620000" cy="728252"/>
          </a:xfrm>
        </p:spPr>
        <p:txBody>
          <a:bodyPr/>
          <a:lstStyle/>
          <a:p>
            <a:r>
              <a:rPr lang="en-US" dirty="0"/>
              <a:t>The seq() Function: from, to,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4BD9-408C-4F37-BD5C-83E997C1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97" y="1244711"/>
            <a:ext cx="9784080" cy="5303520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create a sequence from 3 to 27, increment by 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seq(from = 3, to = 27, by = 3)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3  6  9 12 15 18 21 24 27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same function, without named arguments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seq(3, 27, 3)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3  6  9 12 15 18 21 24 27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adjust the from and to arguments to go backwards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seq(3, 27,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can't step backwards from 3 to 27!</a:t>
            </a: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seq.default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27, -3) : wrong sign in 'by' argument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seq(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27, 3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-3)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fixed it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27 24 21 18 15 12  9  6  3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7DE29-A47B-44C3-AEFC-3889ACA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44214</TotalTime>
  <Words>4628</Words>
  <Application>Microsoft Office PowerPoint</Application>
  <PresentationFormat>Widescreen</PresentationFormat>
  <Paragraphs>697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</vt:lpstr>
      <vt:lpstr>Courier New</vt:lpstr>
      <vt:lpstr>Adjacency</vt:lpstr>
      <vt:lpstr>COP2073C</vt:lpstr>
      <vt:lpstr>Ch. 2 Numerics, Arithmetic, Assignment, and Vectors</vt:lpstr>
      <vt:lpstr>Vectors</vt:lpstr>
      <vt:lpstr>Vectors</vt:lpstr>
      <vt:lpstr>Vectors</vt:lpstr>
      <vt:lpstr>Logical Data Types</vt:lpstr>
      <vt:lpstr>Vector Functions</vt:lpstr>
      <vt:lpstr>The seq() Function</vt:lpstr>
      <vt:lpstr>The seq() Function: from, to, by</vt:lpstr>
      <vt:lpstr>The seq() Function: length.out</vt:lpstr>
      <vt:lpstr>The rep() Function</vt:lpstr>
      <vt:lpstr>The sort() Function</vt:lpstr>
      <vt:lpstr>The length() Function</vt:lpstr>
      <vt:lpstr>Subsetting and Element Extraction</vt:lpstr>
      <vt:lpstr>Subsetting and Element Extraction</vt:lpstr>
      <vt:lpstr>Subsetting and Element Extraction</vt:lpstr>
      <vt:lpstr>Subsetting and Element Extraction</vt:lpstr>
      <vt:lpstr>Subsetting and Element Extraction</vt:lpstr>
      <vt:lpstr>Subsetting and Element Extraction</vt:lpstr>
      <vt:lpstr>Subsetting and Element Extraction</vt:lpstr>
      <vt:lpstr>Subsetting and Element Extraction</vt:lpstr>
      <vt:lpstr>Subsetting and Element Extraction</vt:lpstr>
      <vt:lpstr>Subsetting and Element Extraction</vt:lpstr>
      <vt:lpstr>Vector-Oriented Behavior</vt:lpstr>
      <vt:lpstr>Vector-Oriented Behavior: Recycling</vt:lpstr>
      <vt:lpstr>Vector-Oriented Behavior: Recycling</vt:lpstr>
      <vt:lpstr>Ch. 3 Matrices and Arrays</vt:lpstr>
      <vt:lpstr>Matrices</vt:lpstr>
      <vt:lpstr>Creating a Matrix</vt:lpstr>
      <vt:lpstr>Creating a Matrix</vt:lpstr>
      <vt:lpstr>Creating a Matrix: Missing Elements</vt:lpstr>
      <vt:lpstr>Matrix Filling Direction</vt:lpstr>
      <vt:lpstr>Matrix Filling Direction</vt:lpstr>
      <vt:lpstr>Row and Column Bindings</vt:lpstr>
      <vt:lpstr>Matrix Dimensions</vt:lpstr>
      <vt:lpstr>Matrix Dimensions</vt:lpstr>
      <vt:lpstr>Matrix Extraction and Subsetting</vt:lpstr>
      <vt:lpstr>Row and Column Extraction</vt:lpstr>
      <vt:lpstr>Row and Column Extraction</vt:lpstr>
      <vt:lpstr>Diagonal Extraction</vt:lpstr>
      <vt:lpstr>Omitting Elements</vt:lpstr>
      <vt:lpstr>Omitting Elements</vt:lpstr>
      <vt:lpstr>Overwriting Elements</vt:lpstr>
      <vt:lpstr>Overwriting Elements: Recycling</vt:lpstr>
      <vt:lpstr>Overwriting Elements: More Recycling</vt:lpstr>
      <vt:lpstr>Arrays</vt:lpstr>
      <vt:lpstr>3D Arrays</vt:lpstr>
      <vt:lpstr>3D Arrays</vt:lpstr>
      <vt:lpstr>4D and More</vt:lpstr>
      <vt:lpstr>4D and More (cont)</vt:lpstr>
      <vt:lpstr>Array Extractions</vt:lpstr>
      <vt:lpstr>Array Extractions</vt:lpstr>
      <vt:lpstr>Naming Array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626</cp:revision>
  <dcterms:created xsi:type="dcterms:W3CDTF">2013-01-07T15:07:59Z</dcterms:created>
  <dcterms:modified xsi:type="dcterms:W3CDTF">2020-05-10T16:37:35Z</dcterms:modified>
</cp:coreProperties>
</file>