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3"/>
  </p:notesMasterIdLst>
  <p:sldIdLst>
    <p:sldId id="836" r:id="rId2"/>
    <p:sldId id="938" r:id="rId3"/>
    <p:sldId id="972" r:id="rId4"/>
    <p:sldId id="991" r:id="rId5"/>
    <p:sldId id="973" r:id="rId6"/>
    <p:sldId id="992" r:id="rId7"/>
    <p:sldId id="993" r:id="rId8"/>
    <p:sldId id="994" r:id="rId9"/>
    <p:sldId id="995" r:id="rId10"/>
    <p:sldId id="974" r:id="rId11"/>
    <p:sldId id="996" r:id="rId12"/>
    <p:sldId id="998" r:id="rId13"/>
    <p:sldId id="997" r:id="rId14"/>
    <p:sldId id="999" r:id="rId15"/>
    <p:sldId id="975" r:id="rId16"/>
    <p:sldId id="1000" r:id="rId17"/>
    <p:sldId id="1001" r:id="rId18"/>
    <p:sldId id="1002" r:id="rId19"/>
    <p:sldId id="1003" r:id="rId20"/>
    <p:sldId id="1004" r:id="rId21"/>
    <p:sldId id="976" r:id="rId22"/>
    <p:sldId id="1006" r:id="rId23"/>
    <p:sldId id="1007" r:id="rId24"/>
    <p:sldId id="977" r:id="rId25"/>
    <p:sldId id="978" r:id="rId26"/>
    <p:sldId id="1008" r:id="rId27"/>
    <p:sldId id="979" r:id="rId28"/>
    <p:sldId id="980" r:id="rId29"/>
    <p:sldId id="1023" r:id="rId30"/>
    <p:sldId id="981" r:id="rId31"/>
    <p:sldId id="1011" r:id="rId32"/>
    <p:sldId id="1012" r:id="rId33"/>
    <p:sldId id="1013" r:id="rId34"/>
    <p:sldId id="1014" r:id="rId35"/>
    <p:sldId id="982" r:id="rId36"/>
    <p:sldId id="1015" r:id="rId37"/>
    <p:sldId id="1016" r:id="rId38"/>
    <p:sldId id="1018" r:id="rId39"/>
    <p:sldId id="1020" r:id="rId40"/>
    <p:sldId id="1017" r:id="rId41"/>
    <p:sldId id="1021" r:id="rId42"/>
    <p:sldId id="1022" r:id="rId43"/>
    <p:sldId id="971" r:id="rId44"/>
    <p:sldId id="984" r:id="rId45"/>
    <p:sldId id="1019" r:id="rId46"/>
    <p:sldId id="1027" r:id="rId47"/>
    <p:sldId id="1005" r:id="rId48"/>
    <p:sldId id="986" r:id="rId49"/>
    <p:sldId id="1028" r:id="rId50"/>
    <p:sldId id="876" r:id="rId51"/>
    <p:sldId id="896" r:id="rId52"/>
    <p:sldId id="1009" r:id="rId53"/>
    <p:sldId id="904" r:id="rId54"/>
    <p:sldId id="905" r:id="rId55"/>
    <p:sldId id="1026" r:id="rId56"/>
    <p:sldId id="1024" r:id="rId57"/>
    <p:sldId id="906" r:id="rId58"/>
    <p:sldId id="907" r:id="rId59"/>
    <p:sldId id="990" r:id="rId60"/>
    <p:sldId id="1029" r:id="rId61"/>
    <p:sldId id="103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057653-6695-43C9-9349-319B448DFC85}">
          <p14:sldIdLst>
            <p14:sldId id="836"/>
            <p14:sldId id="938"/>
            <p14:sldId id="972"/>
            <p14:sldId id="991"/>
            <p14:sldId id="973"/>
            <p14:sldId id="992"/>
            <p14:sldId id="993"/>
            <p14:sldId id="994"/>
            <p14:sldId id="995"/>
            <p14:sldId id="974"/>
            <p14:sldId id="996"/>
            <p14:sldId id="998"/>
            <p14:sldId id="997"/>
            <p14:sldId id="999"/>
            <p14:sldId id="975"/>
            <p14:sldId id="1000"/>
            <p14:sldId id="1001"/>
            <p14:sldId id="1002"/>
            <p14:sldId id="1003"/>
            <p14:sldId id="1004"/>
            <p14:sldId id="976"/>
            <p14:sldId id="1006"/>
            <p14:sldId id="1007"/>
            <p14:sldId id="977"/>
            <p14:sldId id="978"/>
            <p14:sldId id="1008"/>
            <p14:sldId id="979"/>
            <p14:sldId id="980"/>
            <p14:sldId id="1023"/>
            <p14:sldId id="981"/>
            <p14:sldId id="1011"/>
            <p14:sldId id="1012"/>
            <p14:sldId id="1013"/>
            <p14:sldId id="1014"/>
            <p14:sldId id="982"/>
            <p14:sldId id="1015"/>
            <p14:sldId id="1016"/>
            <p14:sldId id="1018"/>
            <p14:sldId id="1020"/>
            <p14:sldId id="1017"/>
            <p14:sldId id="1021"/>
            <p14:sldId id="1022"/>
            <p14:sldId id="971"/>
            <p14:sldId id="984"/>
            <p14:sldId id="1019"/>
            <p14:sldId id="1027"/>
            <p14:sldId id="1005"/>
            <p14:sldId id="986"/>
            <p14:sldId id="1028"/>
            <p14:sldId id="876"/>
            <p14:sldId id="896"/>
            <p14:sldId id="1009"/>
            <p14:sldId id="904"/>
            <p14:sldId id="905"/>
            <p14:sldId id="1026"/>
            <p14:sldId id="1024"/>
            <p14:sldId id="906"/>
            <p14:sldId id="907"/>
            <p14:sldId id="990"/>
            <p14:sldId id="1029"/>
            <p14:sldId id="10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1F31"/>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6" autoAdjust="0"/>
    <p:restoredTop sz="86390" autoAdjust="0"/>
  </p:normalViewPr>
  <p:slideViewPr>
    <p:cSldViewPr snapToGrid="0">
      <p:cViewPr varScale="1">
        <p:scale>
          <a:sx n="73" d="100"/>
          <a:sy n="73" d="100"/>
        </p:scale>
        <p:origin x="96" y="264"/>
      </p:cViewPr>
      <p:guideLst>
        <p:guide orient="horz" pos="2160"/>
        <p:guide pos="3840"/>
      </p:guideLst>
    </p:cSldViewPr>
  </p:slideViewPr>
  <p:outlineViewPr>
    <p:cViewPr>
      <p:scale>
        <a:sx n="33" d="100"/>
        <a:sy n="33" d="100"/>
      </p:scale>
      <p:origin x="0" y="-31536"/>
    </p:cViewPr>
  </p:outlineViewPr>
  <p:notesTextViewPr>
    <p:cViewPr>
      <p:scale>
        <a:sx n="1" d="1"/>
        <a:sy n="1" d="1"/>
      </p:scale>
      <p:origin x="0" y="0"/>
    </p:cViewPr>
  </p:notesTextViewPr>
  <p:sorterViewPr>
    <p:cViewPr varScale="1">
      <p:scale>
        <a:sx n="1" d="1"/>
        <a:sy n="1" d="1"/>
      </p:scale>
      <p:origin x="0" y="-849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7B5DA-8E33-465E-AA6E-3D89F39FC24F}" type="datetimeFigureOut">
              <a:rPr lang="en-US" smtClean="0"/>
              <a:t>11/29/2022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F368CE-9686-4CE8-AAAE-0CBDFEF69163}" type="slidenum">
              <a:rPr lang="en-US" smtClean="0"/>
              <a:t>‹#›</a:t>
            </a:fld>
            <a:endParaRPr lang="en-US"/>
          </a:p>
        </p:txBody>
      </p:sp>
    </p:spTree>
    <p:extLst>
      <p:ext uri="{BB962C8B-B14F-4D97-AF65-F5344CB8AC3E}">
        <p14:creationId xmlns:p14="http://schemas.microsoft.com/office/powerpoint/2010/main" val="395971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F368CE-9686-4CE8-AAAE-0CBDFEF69163}" type="slidenum">
              <a:rPr lang="en-US" smtClean="0"/>
              <a:t>1</a:t>
            </a:fld>
            <a:endParaRPr lang="en-US" dirty="0"/>
          </a:p>
        </p:txBody>
      </p:sp>
    </p:spTree>
    <p:extLst>
      <p:ext uri="{BB962C8B-B14F-4D97-AF65-F5344CB8AC3E}">
        <p14:creationId xmlns:p14="http://schemas.microsoft.com/office/powerpoint/2010/main" val="60294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4FE1A042-55E0-4FEE-A3E3-029180093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4FE1A042-55E0-4FEE-A3E3-029180093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4FE1A042-55E0-4FEE-A3E3-029180093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E1A042-55E0-4FEE-A3E3-029180093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4FE1A042-55E0-4FEE-A3E3-0291800935DF}"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fld id="{4FE1A042-55E0-4FEE-A3E3-0291800935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46038"/>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1277600" y="3235577"/>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375717" y="3398137"/>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E1A042-55E0-4FEE-A3E3-0291800935DF}" type="slidenum">
              <a:rPr lang="en-US" smtClean="0"/>
              <a:t>‹#›</a:t>
            </a:fld>
            <a:endParaRPr lang="en-US"/>
          </a:p>
        </p:txBody>
      </p:sp>
      <p:pic>
        <p:nvPicPr>
          <p:cNvPr id="4" name="Picture 3">
            <a:extLst>
              <a:ext uri="{FF2B5EF4-FFF2-40B4-BE49-F238E27FC236}">
                <a16:creationId xmlns:a16="http://schemas.microsoft.com/office/drawing/2014/main" id="{02670BB8-A2FD-45A6-92E9-1D2B14D6EAE6}"/>
              </a:ext>
            </a:extLst>
          </p:cNvPr>
          <p:cNvPicPr>
            <a:picLocks noChangeAspect="1"/>
          </p:cNvPicPr>
          <p:nvPr userDrawn="1"/>
        </p:nvPicPr>
        <p:blipFill>
          <a:blip r:embed="rId13"/>
          <a:stretch>
            <a:fillRect/>
          </a:stretch>
        </p:blipFill>
        <p:spPr>
          <a:xfrm>
            <a:off x="11390957" y="6573720"/>
            <a:ext cx="658368" cy="274320"/>
          </a:xfrm>
          <a:prstGeom prst="rect">
            <a:avLst/>
          </a:prstGeom>
        </p:spPr>
      </p:pic>
      <p:sp>
        <p:nvSpPr>
          <p:cNvPr id="12" name="AutoShape 4" descr="Image result for r logo">
            <a:extLst>
              <a:ext uri="{FF2B5EF4-FFF2-40B4-BE49-F238E27FC236}">
                <a16:creationId xmlns:a16="http://schemas.microsoft.com/office/drawing/2014/main" id="{616052AF-7EE4-4AF6-A119-19022F5C8735}"/>
              </a:ext>
            </a:extLst>
          </p:cNvPr>
          <p:cNvSpPr>
            <a:spLocks noChangeAspect="1" noChangeArrowheads="1"/>
          </p:cNvSpPr>
          <p:nvPr userDrawn="1"/>
        </p:nvSpPr>
        <p:spPr bwMode="auto">
          <a:xfrm>
            <a:off x="5892800" y="3276600"/>
            <a:ext cx="406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3" name="Picture 12">
            <a:extLst>
              <a:ext uri="{FF2B5EF4-FFF2-40B4-BE49-F238E27FC236}">
                <a16:creationId xmlns:a16="http://schemas.microsoft.com/office/drawing/2014/main" id="{05B11F43-5373-4B48-A7D4-B3517A265733}"/>
              </a:ext>
            </a:extLst>
          </p:cNvPr>
          <p:cNvPicPr>
            <a:picLocks noChangeAspect="1"/>
          </p:cNvPicPr>
          <p:nvPr userDrawn="1"/>
        </p:nvPicPr>
        <p:blipFill>
          <a:blip r:embed="rId14"/>
          <a:stretch>
            <a:fillRect/>
          </a:stretch>
        </p:blipFill>
        <p:spPr>
          <a:xfrm>
            <a:off x="11333833" y="91758"/>
            <a:ext cx="801935" cy="4572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tat.ethz.ch/R-manual/R-devel/library/base/html/Comparison.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2319" y="1863090"/>
            <a:ext cx="7537786" cy="777240"/>
          </a:xfrm>
        </p:spPr>
        <p:txBody>
          <a:bodyPr/>
          <a:lstStyle/>
          <a:p>
            <a:r>
              <a:rPr lang="en-US" sz="4000" dirty="0"/>
              <a:t>COP2073C</a:t>
            </a:r>
            <a:endParaRPr lang="en-US" dirty="0"/>
          </a:p>
        </p:txBody>
      </p:sp>
      <p:sp>
        <p:nvSpPr>
          <p:cNvPr id="3" name="Subtitle 2"/>
          <p:cNvSpPr>
            <a:spLocks noGrp="1"/>
          </p:cNvSpPr>
          <p:nvPr>
            <p:ph type="subTitle" idx="1"/>
          </p:nvPr>
        </p:nvSpPr>
        <p:spPr>
          <a:xfrm>
            <a:off x="842320" y="231656"/>
            <a:ext cx="7354103" cy="1917184"/>
          </a:xfrm>
        </p:spPr>
        <p:txBody>
          <a:bodyPr>
            <a:noAutofit/>
          </a:bodyPr>
          <a:lstStyle/>
          <a:p>
            <a:r>
              <a:rPr lang="en-US" sz="4800" b="1" dirty="0">
                <a:solidFill>
                  <a:schemeClr val="accent1">
                    <a:lumMod val="50000"/>
                  </a:schemeClr>
                </a:solidFill>
              </a:rPr>
              <a:t>Introduction to Statistical Programming with R</a:t>
            </a:r>
          </a:p>
        </p:txBody>
      </p:sp>
      <p:sp>
        <p:nvSpPr>
          <p:cNvPr id="6" name="Subtitle 2">
            <a:extLst>
              <a:ext uri="{FF2B5EF4-FFF2-40B4-BE49-F238E27FC236}">
                <a16:creationId xmlns:a16="http://schemas.microsoft.com/office/drawing/2014/main" id="{3EC58993-4E6F-43EA-80F3-4EE4AB95C757}"/>
              </a:ext>
            </a:extLst>
          </p:cNvPr>
          <p:cNvSpPr txBox="1">
            <a:spLocks/>
          </p:cNvSpPr>
          <p:nvPr/>
        </p:nvSpPr>
        <p:spPr>
          <a:xfrm>
            <a:off x="842319" y="3867578"/>
            <a:ext cx="7696200" cy="2510363"/>
          </a:xfrm>
          <a:prstGeom prst="rect">
            <a:avLst/>
          </a:prstGeom>
          <a:solidFill>
            <a:schemeClr val="accent2">
              <a:lumMod val="40000"/>
              <a:lumOff val="60000"/>
            </a:schemeClr>
          </a:solidFill>
        </p:spPr>
        <p:txBody>
          <a:bodyPr vert="horz" lIns="91440" tIns="45720" rIns="91440" bIns="45720" rtlCol="0" anchor="t">
            <a:no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3600" u="sng" dirty="0">
                <a:solidFill>
                  <a:schemeClr val="tx1"/>
                </a:solidFill>
              </a:rPr>
              <a:t>Module 3</a:t>
            </a:r>
          </a:p>
          <a:p>
            <a:r>
              <a:rPr lang="en-US" sz="3600" dirty="0">
                <a:solidFill>
                  <a:schemeClr val="tx1"/>
                </a:solidFill>
              </a:rPr>
              <a:t>Extended Data Types and Data Structures</a:t>
            </a:r>
          </a:p>
        </p:txBody>
      </p:sp>
    </p:spTree>
    <p:extLst>
      <p:ext uri="{BB962C8B-B14F-4D97-AF65-F5344CB8AC3E}">
        <p14:creationId xmlns:p14="http://schemas.microsoft.com/office/powerpoint/2010/main" val="348015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p:txBody>
          <a:bodyPr/>
          <a:lstStyle/>
          <a:p>
            <a:r>
              <a:rPr lang="en-US" dirty="0"/>
              <a:t>Logical Operators: Long  vs  Short  AND</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399393" y="1417638"/>
            <a:ext cx="5055476" cy="5059362"/>
          </a:xfrm>
        </p:spPr>
        <p:txBody>
          <a:bodyPr/>
          <a:lstStyle/>
          <a:p>
            <a:r>
              <a:rPr lang="en-US" sz="2800" dirty="0"/>
              <a:t>'&amp;' is element-wise ("long")</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10</a:t>
            </a:fld>
            <a:endParaRPr lang="en-US"/>
          </a:p>
        </p:txBody>
      </p:sp>
      <p:sp>
        <p:nvSpPr>
          <p:cNvPr id="9" name="Content Placeholder 2">
            <a:extLst>
              <a:ext uri="{FF2B5EF4-FFF2-40B4-BE49-F238E27FC236}">
                <a16:creationId xmlns:a16="http://schemas.microsoft.com/office/drawing/2014/main" id="{7507A5F8-45BA-459C-A4AB-E5E58015FD39}"/>
              </a:ext>
            </a:extLst>
          </p:cNvPr>
          <p:cNvSpPr txBox="1">
            <a:spLocks/>
          </p:cNvSpPr>
          <p:nvPr/>
        </p:nvSpPr>
        <p:spPr>
          <a:xfrm>
            <a:off x="5665076" y="1417638"/>
            <a:ext cx="5055476" cy="505936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800" dirty="0"/>
              <a:t>'&amp;&amp;' is single comparison, compares </a:t>
            </a:r>
            <a:r>
              <a:rPr lang="en-US" sz="2800" u="sng" dirty="0"/>
              <a:t>first</a:t>
            </a:r>
            <a:r>
              <a:rPr lang="en-US" sz="2800" dirty="0"/>
              <a:t> </a:t>
            </a:r>
            <a:r>
              <a:rPr lang="en-US" sz="2800" u="sng" dirty="0"/>
              <a:t>vector</a:t>
            </a:r>
            <a:r>
              <a:rPr lang="en-US" sz="2800" dirty="0"/>
              <a:t> </a:t>
            </a:r>
            <a:r>
              <a:rPr lang="en-US" sz="2800" u="sng" dirty="0"/>
              <a:t>elements</a:t>
            </a:r>
            <a:r>
              <a:rPr lang="en-US" sz="2800" dirty="0"/>
              <a:t> </a:t>
            </a:r>
            <a:r>
              <a:rPr lang="en-US" sz="2800" u="sng" dirty="0"/>
              <a:t>only</a:t>
            </a:r>
            <a:r>
              <a:rPr lang="en-US" sz="2800" dirty="0"/>
              <a:t> ("short")</a:t>
            </a:r>
          </a:p>
        </p:txBody>
      </p:sp>
      <p:sp>
        <p:nvSpPr>
          <p:cNvPr id="5" name="Rectangle 4">
            <a:extLst>
              <a:ext uri="{FF2B5EF4-FFF2-40B4-BE49-F238E27FC236}">
                <a16:creationId xmlns:a16="http://schemas.microsoft.com/office/drawing/2014/main" id="{67865C1E-9DBD-485F-84FF-8EBD7D191C56}"/>
              </a:ext>
            </a:extLst>
          </p:cNvPr>
          <p:cNvSpPr/>
          <p:nvPr/>
        </p:nvSpPr>
        <p:spPr>
          <a:xfrm>
            <a:off x="563074" y="3063232"/>
            <a:ext cx="4916319" cy="1569660"/>
          </a:xfrm>
          <a:prstGeom prst="rect">
            <a:avLst/>
          </a:prstGeom>
          <a:ln>
            <a:solidFill>
              <a:schemeClr val="tx1"/>
            </a:solidFill>
          </a:ln>
        </p:spPr>
        <p:txBody>
          <a:bodyPr wrap="square">
            <a:spAutoFit/>
          </a:bodyPr>
          <a:lstStyle/>
          <a:p>
            <a:r>
              <a:rPr lang="fr-FR" sz="2400" dirty="0">
                <a:latin typeface="Courier New" panose="02070309020205020404" pitchFamily="49" charset="0"/>
                <a:cs typeface="Courier New" panose="02070309020205020404" pitchFamily="49" charset="0"/>
              </a:rPr>
              <a:t>&gt; x1 &lt;- c(T, F, T, F)</a:t>
            </a:r>
          </a:p>
          <a:p>
            <a:r>
              <a:rPr lang="fr-FR" sz="2400" dirty="0">
                <a:latin typeface="Courier New" panose="02070309020205020404" pitchFamily="49" charset="0"/>
                <a:cs typeface="Courier New" panose="02070309020205020404" pitchFamily="49" charset="0"/>
              </a:rPr>
              <a:t>&gt; x2 &lt;- c(T, T, T, T)</a:t>
            </a:r>
          </a:p>
          <a:p>
            <a:r>
              <a:rPr lang="fr-FR" sz="2400" dirty="0">
                <a:latin typeface="Courier New" panose="02070309020205020404" pitchFamily="49" charset="0"/>
                <a:cs typeface="Courier New" panose="02070309020205020404" pitchFamily="49" charset="0"/>
              </a:rPr>
              <a:t>&gt; x1 &amp; x2</a:t>
            </a:r>
          </a:p>
          <a:p>
            <a:r>
              <a:rPr lang="fr-FR" sz="2400" dirty="0">
                <a:latin typeface="Courier New" panose="02070309020205020404" pitchFamily="49" charset="0"/>
                <a:cs typeface="Courier New" panose="02070309020205020404" pitchFamily="49" charset="0"/>
              </a:rPr>
              <a:t>[1] TRUE FALSE TRUE FALSE</a:t>
            </a:r>
          </a:p>
        </p:txBody>
      </p:sp>
      <p:sp>
        <p:nvSpPr>
          <p:cNvPr id="6" name="Rectangle 5">
            <a:extLst>
              <a:ext uri="{FF2B5EF4-FFF2-40B4-BE49-F238E27FC236}">
                <a16:creationId xmlns:a16="http://schemas.microsoft.com/office/drawing/2014/main" id="{97098129-E240-4381-B942-2D4F3FBEF454}"/>
              </a:ext>
            </a:extLst>
          </p:cNvPr>
          <p:cNvSpPr/>
          <p:nvPr/>
        </p:nvSpPr>
        <p:spPr>
          <a:xfrm>
            <a:off x="5955357" y="3064790"/>
            <a:ext cx="4765195" cy="1938992"/>
          </a:xfrm>
          <a:prstGeom prst="rect">
            <a:avLst/>
          </a:prstGeom>
          <a:ln>
            <a:solidFill>
              <a:schemeClr val="tx1"/>
            </a:solidFill>
          </a:ln>
        </p:spPr>
        <p:txBody>
          <a:bodyPr wrap="square">
            <a:spAutoFit/>
          </a:bodyPr>
          <a:lstStyle/>
          <a:p>
            <a:r>
              <a:rPr lang="fr-FR" sz="2400" dirty="0">
                <a:latin typeface="Courier New" panose="02070309020205020404" pitchFamily="49" charset="0"/>
                <a:cs typeface="Courier New" panose="02070309020205020404" pitchFamily="49" charset="0"/>
              </a:rPr>
              <a:t>&gt; x1 &amp;&amp; x2</a:t>
            </a:r>
          </a:p>
          <a:p>
            <a:r>
              <a:rPr lang="fr-FR" sz="2400" dirty="0">
                <a:latin typeface="Courier New" panose="02070309020205020404" pitchFamily="49" charset="0"/>
                <a:cs typeface="Courier New" panose="02070309020205020404" pitchFamily="49" charset="0"/>
              </a:rPr>
              <a:t>[1] TRUE</a:t>
            </a:r>
          </a:p>
          <a:p>
            <a:r>
              <a:rPr lang="fr-FR" sz="2400" dirty="0">
                <a:latin typeface="Courier New" panose="02070309020205020404" pitchFamily="49" charset="0"/>
                <a:cs typeface="Courier New" panose="02070309020205020404" pitchFamily="49" charset="0"/>
              </a:rPr>
              <a:t>&gt; x3 &lt;- c(F, F, F, F)</a:t>
            </a:r>
          </a:p>
          <a:p>
            <a:r>
              <a:rPr lang="fr-FR" sz="2400" dirty="0">
                <a:latin typeface="Courier New" panose="02070309020205020404" pitchFamily="49" charset="0"/>
                <a:cs typeface="Courier New" panose="02070309020205020404" pitchFamily="49" charset="0"/>
              </a:rPr>
              <a:t>&gt; x1 &amp;&amp; x2 &amp;&amp; x3</a:t>
            </a:r>
          </a:p>
          <a:p>
            <a:r>
              <a:rPr lang="en-US" sz="2400" dirty="0">
                <a:latin typeface="Courier New" panose="02070309020205020404" pitchFamily="49" charset="0"/>
                <a:cs typeface="Courier New" panose="02070309020205020404" pitchFamily="49" charset="0"/>
              </a:rPr>
              <a:t>[1] FALSE</a:t>
            </a:r>
          </a:p>
        </p:txBody>
      </p:sp>
    </p:spTree>
    <p:extLst>
      <p:ext uri="{BB962C8B-B14F-4D97-AF65-F5344CB8AC3E}">
        <p14:creationId xmlns:p14="http://schemas.microsoft.com/office/powerpoint/2010/main" val="1394087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p:txBody>
          <a:bodyPr/>
          <a:lstStyle/>
          <a:p>
            <a:r>
              <a:rPr lang="en-US" dirty="0"/>
              <a:t>Logical Operators: Long  vs  Short  OR</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399393" y="1676400"/>
            <a:ext cx="5055476" cy="4800600"/>
          </a:xfrm>
        </p:spPr>
        <p:txBody>
          <a:bodyPr/>
          <a:lstStyle/>
          <a:p>
            <a:r>
              <a:rPr lang="en-US" sz="2800" dirty="0"/>
              <a:t>'|' is element-wise ("long")</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11</a:t>
            </a:fld>
            <a:endParaRPr lang="en-US"/>
          </a:p>
        </p:txBody>
      </p:sp>
      <p:sp>
        <p:nvSpPr>
          <p:cNvPr id="9" name="Content Placeholder 2">
            <a:extLst>
              <a:ext uri="{FF2B5EF4-FFF2-40B4-BE49-F238E27FC236}">
                <a16:creationId xmlns:a16="http://schemas.microsoft.com/office/drawing/2014/main" id="{7507A5F8-45BA-459C-A4AB-E5E58015FD39}"/>
              </a:ext>
            </a:extLst>
          </p:cNvPr>
          <p:cNvSpPr txBox="1">
            <a:spLocks/>
          </p:cNvSpPr>
          <p:nvPr/>
        </p:nvSpPr>
        <p:spPr>
          <a:xfrm>
            <a:off x="5665076" y="1676400"/>
            <a:ext cx="5055476"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800" dirty="0"/>
              <a:t>'||' is single comparison, compares first vector elements only ("short")</a:t>
            </a:r>
          </a:p>
        </p:txBody>
      </p:sp>
      <p:sp>
        <p:nvSpPr>
          <p:cNvPr id="5" name="Rectangle 4">
            <a:extLst>
              <a:ext uri="{FF2B5EF4-FFF2-40B4-BE49-F238E27FC236}">
                <a16:creationId xmlns:a16="http://schemas.microsoft.com/office/drawing/2014/main" id="{62D86E01-7D01-4CF1-99AE-3B040F32A326}"/>
              </a:ext>
            </a:extLst>
          </p:cNvPr>
          <p:cNvSpPr/>
          <p:nvPr/>
        </p:nvSpPr>
        <p:spPr>
          <a:xfrm>
            <a:off x="697519" y="3455614"/>
            <a:ext cx="4459224" cy="1569660"/>
          </a:xfrm>
          <a:prstGeom prst="rect">
            <a:avLst/>
          </a:prstGeom>
          <a:ln>
            <a:solidFill>
              <a:schemeClr val="tx1"/>
            </a:solidFill>
          </a:ln>
        </p:spPr>
        <p:txBody>
          <a:bodyPr wrap="square">
            <a:spAutoFit/>
          </a:bodyPr>
          <a:lstStyle/>
          <a:p>
            <a:r>
              <a:rPr lang="da-DK" sz="2400" dirty="0">
                <a:latin typeface="Courier New" panose="02070309020205020404" pitchFamily="49" charset="0"/>
                <a:cs typeface="Courier New" panose="02070309020205020404" pitchFamily="49" charset="0"/>
              </a:rPr>
              <a:t>&gt; x1 &lt;- c(T, F, T, F)</a:t>
            </a:r>
          </a:p>
          <a:p>
            <a:r>
              <a:rPr lang="da-DK" sz="2400" dirty="0">
                <a:latin typeface="Courier New" panose="02070309020205020404" pitchFamily="49" charset="0"/>
                <a:cs typeface="Courier New" panose="02070309020205020404" pitchFamily="49" charset="0"/>
              </a:rPr>
              <a:t>&gt; x2 &lt;- c(T, T, T, T)</a:t>
            </a:r>
          </a:p>
          <a:p>
            <a:r>
              <a:rPr lang="da-DK" sz="2400" dirty="0">
                <a:latin typeface="Courier New" panose="02070309020205020404" pitchFamily="49" charset="0"/>
                <a:cs typeface="Courier New" panose="02070309020205020404" pitchFamily="49" charset="0"/>
              </a:rPr>
              <a:t>&gt; x1 | x2</a:t>
            </a:r>
          </a:p>
          <a:p>
            <a:r>
              <a:rPr lang="da-DK" sz="2400" dirty="0">
                <a:latin typeface="Courier New" panose="02070309020205020404" pitchFamily="49" charset="0"/>
                <a:cs typeface="Courier New" panose="02070309020205020404" pitchFamily="49" charset="0"/>
              </a:rPr>
              <a:t>[1] TRUE TRUE TRUE TRUE</a:t>
            </a:r>
          </a:p>
        </p:txBody>
      </p:sp>
      <p:sp>
        <p:nvSpPr>
          <p:cNvPr id="6" name="Rectangle 5">
            <a:extLst>
              <a:ext uri="{FF2B5EF4-FFF2-40B4-BE49-F238E27FC236}">
                <a16:creationId xmlns:a16="http://schemas.microsoft.com/office/drawing/2014/main" id="{4E219618-1127-4CF4-8BCB-667BBCA84982}"/>
              </a:ext>
            </a:extLst>
          </p:cNvPr>
          <p:cNvSpPr/>
          <p:nvPr/>
        </p:nvSpPr>
        <p:spPr>
          <a:xfrm>
            <a:off x="5948883" y="3429000"/>
            <a:ext cx="4487862" cy="1938992"/>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&gt; x1 || x2</a:t>
            </a:r>
          </a:p>
          <a:p>
            <a:r>
              <a:rPr lang="en-US" sz="2400" dirty="0">
                <a:latin typeface="Courier New" panose="02070309020205020404" pitchFamily="49" charset="0"/>
                <a:cs typeface="Courier New" panose="02070309020205020404" pitchFamily="49" charset="0"/>
              </a:rPr>
              <a:t>[1] TRUE</a:t>
            </a:r>
          </a:p>
          <a:p>
            <a:r>
              <a:rPr lang="en-US" sz="2400" dirty="0">
                <a:latin typeface="Courier New" panose="02070309020205020404" pitchFamily="49" charset="0"/>
                <a:cs typeface="Courier New" panose="02070309020205020404" pitchFamily="49" charset="0"/>
              </a:rPr>
              <a:t>&gt; x3 &lt;- c(F, F, F, F)</a:t>
            </a:r>
          </a:p>
          <a:p>
            <a:r>
              <a:rPr lang="en-US" sz="2400" dirty="0">
                <a:latin typeface="Courier New" panose="02070309020205020404" pitchFamily="49" charset="0"/>
                <a:cs typeface="Courier New" panose="02070309020205020404" pitchFamily="49" charset="0"/>
              </a:rPr>
              <a:t>&gt; x1 || x2 || x3</a:t>
            </a:r>
          </a:p>
          <a:p>
            <a:r>
              <a:rPr lang="en-US" sz="2400" dirty="0">
                <a:latin typeface="Courier New" panose="02070309020205020404" pitchFamily="49" charset="0"/>
                <a:cs typeface="Courier New" panose="02070309020205020404" pitchFamily="49" charset="0"/>
              </a:rPr>
              <a:t>[1] TRUE</a:t>
            </a:r>
          </a:p>
        </p:txBody>
      </p:sp>
    </p:spTree>
    <p:extLst>
      <p:ext uri="{BB962C8B-B14F-4D97-AF65-F5344CB8AC3E}">
        <p14:creationId xmlns:p14="http://schemas.microsoft.com/office/powerpoint/2010/main" val="261544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BE803-8BB7-4093-8713-F2BD2F0C1640}"/>
              </a:ext>
            </a:extLst>
          </p:cNvPr>
          <p:cNvSpPr>
            <a:spLocks noGrp="1"/>
          </p:cNvSpPr>
          <p:nvPr>
            <p:ph type="title"/>
          </p:nvPr>
        </p:nvSpPr>
        <p:spPr/>
        <p:txBody>
          <a:bodyPr/>
          <a:lstStyle/>
          <a:p>
            <a:r>
              <a:rPr lang="en-US" dirty="0"/>
              <a:t>Logical Operators: NOT</a:t>
            </a:r>
          </a:p>
        </p:txBody>
      </p:sp>
      <p:sp>
        <p:nvSpPr>
          <p:cNvPr id="3" name="Content Placeholder 2">
            <a:extLst>
              <a:ext uri="{FF2B5EF4-FFF2-40B4-BE49-F238E27FC236}">
                <a16:creationId xmlns:a16="http://schemas.microsoft.com/office/drawing/2014/main" id="{C3E92AE9-48F9-4B03-9A2E-0E3159F16EC2}"/>
              </a:ext>
            </a:extLst>
          </p:cNvPr>
          <p:cNvSpPr>
            <a:spLocks noGrp="1"/>
          </p:cNvSpPr>
          <p:nvPr>
            <p:ph idx="1"/>
          </p:nvPr>
        </p:nvSpPr>
        <p:spPr/>
        <p:txBody>
          <a:bodyPr>
            <a:normAutofit/>
          </a:bodyPr>
          <a:lstStyle/>
          <a:p>
            <a:r>
              <a:rPr lang="da-DK" sz="2800" dirty="0"/>
              <a:t>The logical NOT operator </a:t>
            </a:r>
            <a:r>
              <a:rPr lang="da-DK" sz="2800" u="sng" dirty="0"/>
              <a:t>inverts</a:t>
            </a:r>
            <a:r>
              <a:rPr lang="da-DK" sz="2800" dirty="0"/>
              <a:t> the value of a logical expression</a:t>
            </a:r>
          </a:p>
        </p:txBody>
      </p:sp>
      <p:sp>
        <p:nvSpPr>
          <p:cNvPr id="4" name="Slide Number Placeholder 3">
            <a:extLst>
              <a:ext uri="{FF2B5EF4-FFF2-40B4-BE49-F238E27FC236}">
                <a16:creationId xmlns:a16="http://schemas.microsoft.com/office/drawing/2014/main" id="{91A31558-8895-4BC8-9DB3-EE7FDD9DEE8A}"/>
              </a:ext>
            </a:extLst>
          </p:cNvPr>
          <p:cNvSpPr>
            <a:spLocks noGrp="1"/>
          </p:cNvSpPr>
          <p:nvPr>
            <p:ph type="sldNum" sz="quarter" idx="12"/>
          </p:nvPr>
        </p:nvSpPr>
        <p:spPr/>
        <p:txBody>
          <a:bodyPr/>
          <a:lstStyle/>
          <a:p>
            <a:fld id="{4FE1A042-55E0-4FEE-A3E3-0291800935DF}" type="slidenum">
              <a:rPr lang="en-US" smtClean="0"/>
              <a:t>12</a:t>
            </a:fld>
            <a:endParaRPr lang="en-US"/>
          </a:p>
        </p:txBody>
      </p:sp>
      <p:sp>
        <p:nvSpPr>
          <p:cNvPr id="5" name="Content Placeholder 2">
            <a:extLst>
              <a:ext uri="{FF2B5EF4-FFF2-40B4-BE49-F238E27FC236}">
                <a16:creationId xmlns:a16="http://schemas.microsoft.com/office/drawing/2014/main" id="{EC0A7425-8E7E-4ED9-8014-7ADED9BF44A5}"/>
              </a:ext>
            </a:extLst>
          </p:cNvPr>
          <p:cNvSpPr txBox="1">
            <a:spLocks/>
          </p:cNvSpPr>
          <p:nvPr/>
        </p:nvSpPr>
        <p:spPr>
          <a:xfrm>
            <a:off x="1938529" y="2487168"/>
            <a:ext cx="6518762" cy="3688080"/>
          </a:xfrm>
          <a:prstGeom prst="rect">
            <a:avLst/>
          </a:prstGeom>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da-DK" sz="2400" dirty="0">
                <a:latin typeface="Courier New" panose="02070309020205020404" pitchFamily="49" charset="0"/>
                <a:cs typeface="Courier New" panose="02070309020205020404" pitchFamily="49" charset="0"/>
              </a:rPr>
              <a:t>&gt; x1 &amp;&amp; x2 &amp;&amp; x3</a:t>
            </a:r>
          </a:p>
          <a:p>
            <a:pPr marL="114300" indent="0">
              <a:buNone/>
            </a:pPr>
            <a:r>
              <a:rPr lang="da-DK" sz="2400" dirty="0">
                <a:latin typeface="Courier New" panose="02070309020205020404" pitchFamily="49" charset="0"/>
                <a:cs typeface="Courier New" panose="02070309020205020404" pitchFamily="49" charset="0"/>
              </a:rPr>
              <a:t>[1] FALSE</a:t>
            </a:r>
          </a:p>
          <a:p>
            <a:pPr marL="114300" indent="0">
              <a:buNone/>
            </a:pPr>
            <a:r>
              <a:rPr lang="da-DK" sz="2400" dirty="0">
                <a:latin typeface="Courier New" panose="02070309020205020404" pitchFamily="49" charset="0"/>
                <a:cs typeface="Courier New" panose="02070309020205020404" pitchFamily="49" charset="0"/>
              </a:rPr>
              <a:t>&gt; !(x1 &amp;&amp; x2 &amp;&amp; x3)</a:t>
            </a:r>
          </a:p>
          <a:p>
            <a:pPr marL="114300" indent="0">
              <a:buNone/>
            </a:pPr>
            <a:r>
              <a:rPr lang="da-DK" sz="2400" dirty="0">
                <a:latin typeface="Courier New" panose="02070309020205020404" pitchFamily="49" charset="0"/>
                <a:cs typeface="Courier New" panose="02070309020205020404" pitchFamily="49" charset="0"/>
              </a:rPr>
              <a:t>[1] TRUE</a:t>
            </a:r>
          </a:p>
          <a:p>
            <a:pPr marL="114300" indent="0">
              <a:buNone/>
            </a:pPr>
            <a:r>
              <a:rPr lang="da-DK" sz="2400" dirty="0">
                <a:latin typeface="Courier New" panose="02070309020205020404" pitchFamily="49" charset="0"/>
                <a:cs typeface="Courier New" panose="02070309020205020404" pitchFamily="49" charset="0"/>
              </a:rPr>
              <a:t>&gt; x1 || x2 || x3</a:t>
            </a:r>
          </a:p>
          <a:p>
            <a:pPr marL="114300" indent="0">
              <a:buNone/>
            </a:pPr>
            <a:r>
              <a:rPr lang="da-DK" sz="2400" dirty="0">
                <a:latin typeface="Courier New" panose="02070309020205020404" pitchFamily="49" charset="0"/>
                <a:cs typeface="Courier New" panose="02070309020205020404" pitchFamily="49" charset="0"/>
              </a:rPr>
              <a:t>[1] TRUE</a:t>
            </a:r>
          </a:p>
          <a:p>
            <a:pPr marL="114300" indent="0">
              <a:buNone/>
            </a:pPr>
            <a:r>
              <a:rPr lang="da-DK" sz="2400" dirty="0">
                <a:latin typeface="Courier New" panose="02070309020205020404" pitchFamily="49" charset="0"/>
                <a:cs typeface="Courier New" panose="02070309020205020404" pitchFamily="49" charset="0"/>
              </a:rPr>
              <a:t>&gt; !(x1 || x2 || x3)</a:t>
            </a:r>
          </a:p>
          <a:p>
            <a:pPr marL="114300" indent="0">
              <a:buNone/>
            </a:pPr>
            <a:r>
              <a:rPr lang="da-DK" sz="2400" dirty="0">
                <a:latin typeface="Courier New" panose="02070309020205020404" pitchFamily="49" charset="0"/>
                <a:cs typeface="Courier New" panose="02070309020205020404" pitchFamily="49" charset="0"/>
              </a:rPr>
              <a:t>[1] FALSE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7838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99E7-1A5B-4B42-80F3-02C969D28C87}"/>
              </a:ext>
            </a:extLst>
          </p:cNvPr>
          <p:cNvSpPr>
            <a:spLocks noGrp="1"/>
          </p:cNvSpPr>
          <p:nvPr>
            <p:ph type="title"/>
          </p:nvPr>
        </p:nvSpPr>
        <p:spPr/>
        <p:txBody>
          <a:bodyPr/>
          <a:lstStyle/>
          <a:p>
            <a:r>
              <a:rPr lang="en-US" dirty="0"/>
              <a:t>Logical Operators: Order of Precedence</a:t>
            </a:r>
          </a:p>
        </p:txBody>
      </p:sp>
      <p:sp>
        <p:nvSpPr>
          <p:cNvPr id="3" name="Content Placeholder 2">
            <a:extLst>
              <a:ext uri="{FF2B5EF4-FFF2-40B4-BE49-F238E27FC236}">
                <a16:creationId xmlns:a16="http://schemas.microsoft.com/office/drawing/2014/main" id="{12AC93DC-D607-40F1-BADD-88A86F074098}"/>
              </a:ext>
            </a:extLst>
          </p:cNvPr>
          <p:cNvSpPr>
            <a:spLocks noGrp="1"/>
          </p:cNvSpPr>
          <p:nvPr>
            <p:ph idx="1"/>
          </p:nvPr>
        </p:nvSpPr>
        <p:spPr>
          <a:xfrm>
            <a:off x="609600" y="1417638"/>
            <a:ext cx="10160000" cy="5059362"/>
          </a:xfrm>
        </p:spPr>
        <p:txBody>
          <a:bodyPr/>
          <a:lstStyle/>
          <a:p>
            <a:r>
              <a:rPr lang="en-US" sz="2800" dirty="0"/>
              <a:t>Logical AND operations have a higher precedence than OR</a:t>
            </a:r>
          </a:p>
          <a:p>
            <a:pPr lvl="1"/>
            <a:r>
              <a:rPr lang="en-US" sz="2600" dirty="0"/>
              <a:t>Use parentheses to change the order of evaluation</a:t>
            </a:r>
          </a:p>
          <a:p>
            <a:pPr marL="114300" indent="0">
              <a:buNone/>
            </a:pPr>
            <a:endParaRPr lang="en-US" sz="1100" dirty="0"/>
          </a:p>
        </p:txBody>
      </p:sp>
      <p:sp>
        <p:nvSpPr>
          <p:cNvPr id="4" name="Slide Number Placeholder 3">
            <a:extLst>
              <a:ext uri="{FF2B5EF4-FFF2-40B4-BE49-F238E27FC236}">
                <a16:creationId xmlns:a16="http://schemas.microsoft.com/office/drawing/2014/main" id="{CDDEA013-6538-43F8-82A0-2A353BBAB6E9}"/>
              </a:ext>
            </a:extLst>
          </p:cNvPr>
          <p:cNvSpPr>
            <a:spLocks noGrp="1"/>
          </p:cNvSpPr>
          <p:nvPr>
            <p:ph type="sldNum" sz="quarter" idx="12"/>
          </p:nvPr>
        </p:nvSpPr>
        <p:spPr/>
        <p:txBody>
          <a:bodyPr/>
          <a:lstStyle/>
          <a:p>
            <a:fld id="{4FE1A042-55E0-4FEE-A3E3-0291800935DF}" type="slidenum">
              <a:rPr lang="en-US" smtClean="0"/>
              <a:t>13</a:t>
            </a:fld>
            <a:endParaRPr lang="en-US"/>
          </a:p>
        </p:txBody>
      </p:sp>
      <p:sp>
        <p:nvSpPr>
          <p:cNvPr id="5" name="Content Placeholder 2">
            <a:extLst>
              <a:ext uri="{FF2B5EF4-FFF2-40B4-BE49-F238E27FC236}">
                <a16:creationId xmlns:a16="http://schemas.microsoft.com/office/drawing/2014/main" id="{E82B1A96-1DBF-472D-93F5-AE979B24A7F0}"/>
              </a:ext>
            </a:extLst>
          </p:cNvPr>
          <p:cNvSpPr txBox="1">
            <a:spLocks/>
          </p:cNvSpPr>
          <p:nvPr/>
        </p:nvSpPr>
        <p:spPr>
          <a:xfrm>
            <a:off x="1165913" y="2560638"/>
            <a:ext cx="2423054" cy="2849460"/>
          </a:xfrm>
          <a:prstGeom prst="rect">
            <a:avLst/>
          </a:prstGeom>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2400" dirty="0">
                <a:latin typeface="Courier New" panose="02070309020205020404" pitchFamily="49" charset="0"/>
                <a:cs typeface="Courier New" panose="02070309020205020404" pitchFamily="49" charset="0"/>
              </a:rPr>
              <a:t>&gt; v1</a:t>
            </a:r>
          </a:p>
          <a:p>
            <a:pPr marL="114300" indent="0">
              <a:buNone/>
            </a:pPr>
            <a:r>
              <a:rPr lang="en-US" sz="2400" dirty="0">
                <a:latin typeface="Courier New" panose="02070309020205020404" pitchFamily="49" charset="0"/>
                <a:cs typeface="Courier New" panose="02070309020205020404" pitchFamily="49" charset="0"/>
              </a:rPr>
              <a:t>[1] 2 3</a:t>
            </a:r>
          </a:p>
          <a:p>
            <a:pPr marL="114300" indent="0">
              <a:buNone/>
            </a:pPr>
            <a:r>
              <a:rPr lang="en-US" sz="2400" dirty="0">
                <a:latin typeface="Courier New" panose="02070309020205020404" pitchFamily="49" charset="0"/>
                <a:cs typeface="Courier New" panose="02070309020205020404" pitchFamily="49" charset="0"/>
              </a:rPr>
              <a:t>&gt; v2</a:t>
            </a:r>
          </a:p>
          <a:p>
            <a:pPr marL="114300" indent="0">
              <a:buNone/>
            </a:pPr>
            <a:r>
              <a:rPr lang="en-US" sz="2400" dirty="0">
                <a:latin typeface="Courier New" panose="02070309020205020404" pitchFamily="49" charset="0"/>
                <a:cs typeface="Courier New" panose="02070309020205020404" pitchFamily="49" charset="0"/>
              </a:rPr>
              <a:t>[1] 1 2</a:t>
            </a:r>
          </a:p>
          <a:p>
            <a:pPr marL="114300" indent="0">
              <a:buNone/>
            </a:pPr>
            <a:r>
              <a:rPr lang="en-US" sz="2400" dirty="0">
                <a:latin typeface="Courier New" panose="02070309020205020404" pitchFamily="49" charset="0"/>
                <a:cs typeface="Courier New" panose="02070309020205020404" pitchFamily="49" charset="0"/>
              </a:rPr>
              <a:t>&gt; v3</a:t>
            </a:r>
          </a:p>
          <a:p>
            <a:pPr marL="114300" indent="0">
              <a:buNone/>
            </a:pPr>
            <a:r>
              <a:rPr lang="en-US" sz="2400" dirty="0">
                <a:latin typeface="Courier New" panose="02070309020205020404" pitchFamily="49" charset="0"/>
                <a:cs typeface="Courier New" panose="02070309020205020404" pitchFamily="49" charset="0"/>
              </a:rPr>
              <a:t>[1] 3 4</a:t>
            </a:r>
            <a:endParaRPr lang="en-US" sz="2000" dirty="0">
              <a:solidFill>
                <a:srgbClr val="FF0000"/>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FADE850-F837-4732-A6B4-B7C0F0E2B518}"/>
              </a:ext>
            </a:extLst>
          </p:cNvPr>
          <p:cNvSpPr/>
          <p:nvPr/>
        </p:nvSpPr>
        <p:spPr>
          <a:xfrm>
            <a:off x="3971544" y="2560638"/>
            <a:ext cx="5949696" cy="4093428"/>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&gt; (v1 &lt; v2) &amp; (v2 &lt; v3)</a:t>
            </a:r>
          </a:p>
          <a:p>
            <a:r>
              <a:rPr lang="en-US" sz="2000" dirty="0">
                <a:latin typeface="Courier New" panose="02070309020205020404" pitchFamily="49" charset="0"/>
                <a:cs typeface="Courier New" panose="02070309020205020404" pitchFamily="49" charset="0"/>
              </a:rPr>
              <a:t>[1] FALSE </a:t>
            </a:r>
            <a:r>
              <a:rPr lang="en-US" sz="2000" dirty="0" err="1">
                <a:latin typeface="Courier New" panose="02070309020205020404" pitchFamily="49" charset="0"/>
                <a:cs typeface="Courier New" panose="02070309020205020404" pitchFamily="49" charset="0"/>
              </a:rPr>
              <a:t>FALSE</a:t>
            </a:r>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&gt; (v2 &lt; v3) | (v1 &lt; v3)</a:t>
            </a:r>
          </a:p>
          <a:p>
            <a:r>
              <a:rPr lang="en-US" sz="2000" dirty="0">
                <a:latin typeface="Courier New" panose="02070309020205020404" pitchFamily="49" charset="0"/>
                <a:cs typeface="Courier New" panose="02070309020205020404" pitchFamily="49" charset="0"/>
              </a:rPr>
              <a:t>[1] TRUE </a:t>
            </a:r>
            <a:r>
              <a:rPr lang="en-US" sz="2000" dirty="0" err="1">
                <a:latin typeface="Courier New" panose="02070309020205020404" pitchFamily="49" charset="0"/>
                <a:cs typeface="Courier New" panose="02070309020205020404" pitchFamily="49" charset="0"/>
              </a:rPr>
              <a:t>TRUE</a:t>
            </a:r>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AND evaluates first by default</a:t>
            </a:r>
          </a:p>
          <a:p>
            <a:r>
              <a:rPr lang="en-US" sz="2000" dirty="0">
                <a:latin typeface="Courier New" panose="02070309020205020404" pitchFamily="49" charset="0"/>
                <a:cs typeface="Courier New" panose="02070309020205020404" pitchFamily="49" charset="0"/>
              </a:rPr>
              <a:t>&gt; (v1 &lt; v2) &amp; (v2 &lt; v3) | (v1 &lt; v3)</a:t>
            </a:r>
          </a:p>
          <a:p>
            <a:r>
              <a:rPr lang="en-US" sz="2000" dirty="0">
                <a:latin typeface="Courier New" panose="02070309020205020404" pitchFamily="49" charset="0"/>
                <a:cs typeface="Courier New" panose="02070309020205020404" pitchFamily="49" charset="0"/>
              </a:rPr>
              <a:t>[1] TRUE </a:t>
            </a:r>
            <a:r>
              <a:rPr lang="en-US" sz="2000" dirty="0" err="1">
                <a:latin typeface="Courier New" panose="02070309020205020404" pitchFamily="49" charset="0"/>
                <a:cs typeface="Courier New" panose="02070309020205020404" pitchFamily="49" charset="0"/>
              </a:rPr>
              <a:t>TRUE</a:t>
            </a:r>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modify so OR evaluated first</a:t>
            </a:r>
          </a:p>
          <a:p>
            <a:r>
              <a:rPr lang="en-US" sz="2000" dirty="0">
                <a:latin typeface="Courier New" panose="02070309020205020404" pitchFamily="49" charset="0"/>
                <a:cs typeface="Courier New" panose="02070309020205020404" pitchFamily="49" charset="0"/>
              </a:rPr>
              <a:t>&gt; (v1 &lt; v2) &amp; </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(v2 &lt; v3) | (v1 &lt; v3)</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[1] FALSE </a:t>
            </a:r>
            <a:r>
              <a:rPr lang="en-US" sz="2000" dirty="0" err="1">
                <a:latin typeface="Courier New" panose="02070309020205020404" pitchFamily="49" charset="0"/>
                <a:cs typeface="Courier New" panose="02070309020205020404" pitchFamily="49" charset="0"/>
              </a:rPr>
              <a:t>FALSE</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5079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37A1-ED71-4625-89FA-2BE2E0854422}"/>
              </a:ext>
            </a:extLst>
          </p:cNvPr>
          <p:cNvSpPr>
            <a:spLocks noGrp="1"/>
          </p:cNvSpPr>
          <p:nvPr>
            <p:ph type="title"/>
          </p:nvPr>
        </p:nvSpPr>
        <p:spPr/>
        <p:txBody>
          <a:bodyPr/>
          <a:lstStyle/>
          <a:p>
            <a:r>
              <a:rPr lang="en-US" dirty="0"/>
              <a:t>Logical Values as Numbers</a:t>
            </a:r>
          </a:p>
        </p:txBody>
      </p:sp>
      <p:sp>
        <p:nvSpPr>
          <p:cNvPr id="3" name="Content Placeholder 2">
            <a:extLst>
              <a:ext uri="{FF2B5EF4-FFF2-40B4-BE49-F238E27FC236}">
                <a16:creationId xmlns:a16="http://schemas.microsoft.com/office/drawing/2014/main" id="{0D9F031D-70C4-4484-B667-A300A11A94D3}"/>
              </a:ext>
            </a:extLst>
          </p:cNvPr>
          <p:cNvSpPr>
            <a:spLocks noGrp="1"/>
          </p:cNvSpPr>
          <p:nvPr>
            <p:ph idx="1"/>
          </p:nvPr>
        </p:nvSpPr>
        <p:spPr>
          <a:xfrm>
            <a:off x="609600" y="1417638"/>
            <a:ext cx="10160000" cy="5059362"/>
          </a:xfrm>
        </p:spPr>
        <p:txBody>
          <a:bodyPr/>
          <a:lstStyle/>
          <a:p>
            <a:r>
              <a:rPr lang="en-US" sz="2800" dirty="0"/>
              <a:t>Logical values can be treated as numbers in R</a:t>
            </a:r>
          </a:p>
          <a:p>
            <a:pPr lvl="1"/>
            <a:r>
              <a:rPr lang="en-US" sz="2600" dirty="0"/>
              <a:t>TRUE is treated like the number 1</a:t>
            </a:r>
          </a:p>
          <a:p>
            <a:pPr lvl="1"/>
            <a:r>
              <a:rPr lang="en-US" sz="2600" dirty="0"/>
              <a:t>FALSE is treated like the number 0</a:t>
            </a:r>
          </a:p>
        </p:txBody>
      </p:sp>
      <p:sp>
        <p:nvSpPr>
          <p:cNvPr id="4" name="Slide Number Placeholder 3">
            <a:extLst>
              <a:ext uri="{FF2B5EF4-FFF2-40B4-BE49-F238E27FC236}">
                <a16:creationId xmlns:a16="http://schemas.microsoft.com/office/drawing/2014/main" id="{734A4AF1-8F29-47AA-B42F-98824CFF3ADE}"/>
              </a:ext>
            </a:extLst>
          </p:cNvPr>
          <p:cNvSpPr>
            <a:spLocks noGrp="1"/>
          </p:cNvSpPr>
          <p:nvPr>
            <p:ph type="sldNum" sz="quarter" idx="12"/>
          </p:nvPr>
        </p:nvSpPr>
        <p:spPr/>
        <p:txBody>
          <a:bodyPr/>
          <a:lstStyle/>
          <a:p>
            <a:fld id="{4FE1A042-55E0-4FEE-A3E3-0291800935DF}" type="slidenum">
              <a:rPr lang="en-US" smtClean="0"/>
              <a:t>14</a:t>
            </a:fld>
            <a:endParaRPr lang="en-US"/>
          </a:p>
        </p:txBody>
      </p:sp>
      <p:sp>
        <p:nvSpPr>
          <p:cNvPr id="5" name="Rectangle 4">
            <a:extLst>
              <a:ext uri="{FF2B5EF4-FFF2-40B4-BE49-F238E27FC236}">
                <a16:creationId xmlns:a16="http://schemas.microsoft.com/office/drawing/2014/main" id="{A2F63A06-636D-4C7E-9562-D2D192BD785E}"/>
              </a:ext>
            </a:extLst>
          </p:cNvPr>
          <p:cNvSpPr/>
          <p:nvPr/>
        </p:nvSpPr>
        <p:spPr>
          <a:xfrm>
            <a:off x="1658112" y="3164485"/>
            <a:ext cx="5849112" cy="3046988"/>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&gt; T+T        # 1 + 1</a:t>
            </a:r>
          </a:p>
          <a:p>
            <a:r>
              <a:rPr lang="en-US" sz="2400" dirty="0">
                <a:latin typeface="Courier New" panose="02070309020205020404" pitchFamily="49" charset="0"/>
                <a:cs typeface="Courier New" panose="02070309020205020404" pitchFamily="49" charset="0"/>
              </a:rPr>
              <a:t>[1] 2</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&gt; F+T+F+T    # 0 + 1 + 0 + 1</a:t>
            </a:r>
          </a:p>
          <a:p>
            <a:r>
              <a:rPr lang="en-US" sz="2400" dirty="0">
                <a:latin typeface="Courier New" panose="02070309020205020404" pitchFamily="49" charset="0"/>
                <a:cs typeface="Courier New" panose="02070309020205020404" pitchFamily="49" charset="0"/>
              </a:rPr>
              <a:t>[1] 2</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&gt; F+F        # 0 + 0</a:t>
            </a:r>
          </a:p>
          <a:p>
            <a:r>
              <a:rPr lang="en-US" sz="2400" dirty="0">
                <a:latin typeface="Courier New" panose="02070309020205020404" pitchFamily="49" charset="0"/>
                <a:cs typeface="Courier New" panose="02070309020205020404" pitchFamily="49" charset="0"/>
              </a:rPr>
              <a:t>[1] 0</a:t>
            </a:r>
          </a:p>
        </p:txBody>
      </p:sp>
    </p:spTree>
    <p:extLst>
      <p:ext uri="{BB962C8B-B14F-4D97-AF65-F5344CB8AC3E}">
        <p14:creationId xmlns:p14="http://schemas.microsoft.com/office/powerpoint/2010/main" val="677082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169535"/>
            <a:ext cx="10160000" cy="1007624"/>
          </a:xfrm>
        </p:spPr>
        <p:txBody>
          <a:bodyPr/>
          <a:lstStyle/>
          <a:p>
            <a:r>
              <a:rPr lang="en-US" dirty="0"/>
              <a:t>Logical </a:t>
            </a:r>
            <a:r>
              <a:rPr lang="en-US" dirty="0" err="1"/>
              <a:t>Subsetting</a:t>
            </a:r>
            <a:endParaRPr lang="en-US" dirty="0"/>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366345"/>
            <a:ext cx="10160000" cy="5110655"/>
          </a:xfrm>
        </p:spPr>
        <p:txBody>
          <a:bodyPr/>
          <a:lstStyle/>
          <a:p>
            <a:r>
              <a:rPr lang="en-US" sz="2800" dirty="0"/>
              <a:t>"Logical flag vectors" allow the selection of elements from a vector based on the logical flag value</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15</a:t>
            </a:fld>
            <a:endParaRPr lang="en-US"/>
          </a:p>
        </p:txBody>
      </p:sp>
      <p:sp>
        <p:nvSpPr>
          <p:cNvPr id="5" name="Rectangle 4">
            <a:extLst>
              <a:ext uri="{FF2B5EF4-FFF2-40B4-BE49-F238E27FC236}">
                <a16:creationId xmlns:a16="http://schemas.microsoft.com/office/drawing/2014/main" id="{347FA456-6112-43EF-83AC-5BAC7BBE7F03}"/>
              </a:ext>
            </a:extLst>
          </p:cNvPr>
          <p:cNvSpPr/>
          <p:nvPr/>
        </p:nvSpPr>
        <p:spPr>
          <a:xfrm>
            <a:off x="1422400" y="2767510"/>
            <a:ext cx="6889496" cy="2677656"/>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&gt; v &lt;- c(10, 20, 30, 40)</a:t>
            </a:r>
          </a:p>
          <a:p>
            <a:r>
              <a:rPr lang="en-US" sz="2400" dirty="0">
                <a:latin typeface="Courier New" panose="02070309020205020404" pitchFamily="49" charset="0"/>
                <a:cs typeface="Courier New" panose="02070309020205020404" pitchFamily="49" charset="0"/>
              </a:rPr>
              <a:t>&gt; f &lt;- c(F, T, F, T)</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&gt; # extract elements which align</a:t>
            </a:r>
          </a:p>
          <a:p>
            <a:r>
              <a:rPr lang="en-US" sz="2400" dirty="0">
                <a:latin typeface="Courier New" panose="02070309020205020404" pitchFamily="49" charset="0"/>
                <a:cs typeface="Courier New" panose="02070309020205020404" pitchFamily="49" charset="0"/>
              </a:rPr>
              <a:t>&gt; # with T in the flag vector f</a:t>
            </a:r>
          </a:p>
          <a:p>
            <a:r>
              <a:rPr lang="en-US" sz="2400" dirty="0">
                <a:latin typeface="Courier New" panose="02070309020205020404" pitchFamily="49" charset="0"/>
                <a:cs typeface="Courier New" panose="02070309020205020404" pitchFamily="49" charset="0"/>
              </a:rPr>
              <a:t>&gt; v[f]</a:t>
            </a:r>
          </a:p>
          <a:p>
            <a:r>
              <a:rPr lang="en-US" sz="2400" dirty="0">
                <a:latin typeface="Courier New" panose="02070309020205020404" pitchFamily="49" charset="0"/>
                <a:cs typeface="Courier New" panose="02070309020205020404" pitchFamily="49" charset="0"/>
              </a:rPr>
              <a:t>[1] 20 40</a:t>
            </a:r>
          </a:p>
        </p:txBody>
      </p:sp>
    </p:spTree>
    <p:extLst>
      <p:ext uri="{BB962C8B-B14F-4D97-AF65-F5344CB8AC3E}">
        <p14:creationId xmlns:p14="http://schemas.microsoft.com/office/powerpoint/2010/main" val="649869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169535"/>
            <a:ext cx="10160000" cy="1007624"/>
          </a:xfrm>
        </p:spPr>
        <p:txBody>
          <a:bodyPr/>
          <a:lstStyle/>
          <a:p>
            <a:r>
              <a:rPr lang="en-US" dirty="0"/>
              <a:t>Logical </a:t>
            </a:r>
            <a:r>
              <a:rPr lang="en-US" dirty="0" err="1"/>
              <a:t>Subsetting</a:t>
            </a:r>
            <a:r>
              <a:rPr lang="en-US" dirty="0"/>
              <a:t>: Extraction</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366345"/>
            <a:ext cx="10160000" cy="5110655"/>
          </a:xfrm>
        </p:spPr>
        <p:txBody>
          <a:bodyPr/>
          <a:lstStyle/>
          <a:p>
            <a:pPr marL="346075" indent="-231775"/>
            <a:r>
              <a:rPr lang="en-US" sz="2800" dirty="0"/>
              <a:t>Logical </a:t>
            </a:r>
            <a:r>
              <a:rPr lang="en-US" sz="2800" dirty="0" err="1"/>
              <a:t>subsetting</a:t>
            </a:r>
            <a:r>
              <a:rPr lang="en-US" sz="2800" dirty="0"/>
              <a:t> can be used to extract elements based on a logical (TRUE or FALSE) condition</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16</a:t>
            </a:fld>
            <a:endParaRPr lang="en-US"/>
          </a:p>
        </p:txBody>
      </p:sp>
      <p:sp>
        <p:nvSpPr>
          <p:cNvPr id="5" name="Rectangle 4">
            <a:extLst>
              <a:ext uri="{FF2B5EF4-FFF2-40B4-BE49-F238E27FC236}">
                <a16:creationId xmlns:a16="http://schemas.microsoft.com/office/drawing/2014/main" id="{6B2036C3-4359-4C7B-AFC3-ECE200336F36}"/>
              </a:ext>
            </a:extLst>
          </p:cNvPr>
          <p:cNvSpPr/>
          <p:nvPr/>
        </p:nvSpPr>
        <p:spPr>
          <a:xfrm>
            <a:off x="1039876" y="2732994"/>
            <a:ext cx="9299448" cy="2862322"/>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&gt; v &lt;- c(10, 20, 30, 40)</a:t>
            </a:r>
          </a:p>
          <a:p>
            <a:r>
              <a:rPr lang="en-US" sz="2000" dirty="0">
                <a:latin typeface="Courier New" panose="02070309020205020404" pitchFamily="49" charset="0"/>
                <a:cs typeface="Courier New" panose="02070309020205020404" pitchFamily="49" charset="0"/>
              </a:rPr>
              <a:t>&gt; # select all elements that are greater than 20</a:t>
            </a:r>
          </a:p>
          <a:p>
            <a:r>
              <a:rPr lang="en-US" sz="2000" dirty="0">
                <a:latin typeface="Courier New" panose="02070309020205020404" pitchFamily="49" charset="0"/>
                <a:cs typeface="Courier New" panose="02070309020205020404" pitchFamily="49" charset="0"/>
              </a:rPr>
              <a:t>&gt; v[v &gt; 20]</a:t>
            </a:r>
          </a:p>
          <a:p>
            <a:r>
              <a:rPr lang="en-US" sz="2000" dirty="0">
                <a:latin typeface="Courier New" panose="02070309020205020404" pitchFamily="49" charset="0"/>
                <a:cs typeface="Courier New" panose="02070309020205020404" pitchFamily="49" charset="0"/>
              </a:rPr>
              <a:t>[1] 30 40</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&gt; names &lt;- c('David', 'Fred', 'Monica', 'Talia', 'Yolanda')</a:t>
            </a:r>
          </a:p>
          <a:p>
            <a:r>
              <a:rPr lang="en-US" sz="2000" dirty="0">
                <a:latin typeface="Courier New" panose="02070309020205020404" pitchFamily="49" charset="0"/>
                <a:cs typeface="Courier New" panose="02070309020205020404" pitchFamily="49" charset="0"/>
              </a:rPr>
              <a:t>&gt; # alphabetic comparison</a:t>
            </a:r>
          </a:p>
          <a:p>
            <a:r>
              <a:rPr lang="en-US" sz="2000" dirty="0">
                <a:latin typeface="Courier New" panose="02070309020205020404" pitchFamily="49" charset="0"/>
                <a:cs typeface="Courier New" panose="02070309020205020404" pitchFamily="49" charset="0"/>
              </a:rPr>
              <a:t>&gt; names[names &gt; 'Monica']</a:t>
            </a:r>
          </a:p>
          <a:p>
            <a:r>
              <a:rPr lang="en-US" sz="2000" dirty="0">
                <a:latin typeface="Courier New" panose="02070309020205020404" pitchFamily="49" charset="0"/>
                <a:cs typeface="Courier New" panose="02070309020205020404" pitchFamily="49" charset="0"/>
              </a:rPr>
              <a:t>[1] "Talia"   "Yolanda"</a:t>
            </a:r>
          </a:p>
        </p:txBody>
      </p:sp>
    </p:spTree>
    <p:extLst>
      <p:ext uri="{BB962C8B-B14F-4D97-AF65-F5344CB8AC3E}">
        <p14:creationId xmlns:p14="http://schemas.microsoft.com/office/powerpoint/2010/main" val="1361300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169535"/>
            <a:ext cx="10160000" cy="1007624"/>
          </a:xfrm>
        </p:spPr>
        <p:txBody>
          <a:bodyPr/>
          <a:lstStyle/>
          <a:p>
            <a:r>
              <a:rPr lang="en-US" dirty="0"/>
              <a:t>Logical </a:t>
            </a:r>
            <a:r>
              <a:rPr lang="en-US" dirty="0" err="1"/>
              <a:t>Subsetting</a:t>
            </a:r>
            <a:r>
              <a:rPr lang="en-US" dirty="0"/>
              <a:t>: Assignment</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366345"/>
            <a:ext cx="10160000" cy="5244662"/>
          </a:xfrm>
        </p:spPr>
        <p:txBody>
          <a:bodyPr/>
          <a:lstStyle/>
          <a:p>
            <a:pPr marL="346075" indent="-231775"/>
            <a:r>
              <a:rPr lang="en-US" sz="2800" dirty="0"/>
              <a:t>Logical </a:t>
            </a:r>
            <a:r>
              <a:rPr lang="en-US" sz="2800" dirty="0" err="1"/>
              <a:t>subsetting</a:t>
            </a:r>
            <a:r>
              <a:rPr lang="en-US" sz="2800" dirty="0"/>
              <a:t> can be used to selectively assign values</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17</a:t>
            </a:fld>
            <a:endParaRPr lang="en-US"/>
          </a:p>
        </p:txBody>
      </p:sp>
      <p:sp>
        <p:nvSpPr>
          <p:cNvPr id="5" name="Rectangle 4">
            <a:extLst>
              <a:ext uri="{FF2B5EF4-FFF2-40B4-BE49-F238E27FC236}">
                <a16:creationId xmlns:a16="http://schemas.microsoft.com/office/drawing/2014/main" id="{7701E466-346A-4390-B0F7-E2D460B3A0AF}"/>
              </a:ext>
            </a:extLst>
          </p:cNvPr>
          <p:cNvSpPr/>
          <p:nvPr/>
        </p:nvSpPr>
        <p:spPr>
          <a:xfrm>
            <a:off x="1115568" y="2206812"/>
            <a:ext cx="8714232" cy="3477875"/>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&gt; # change values that are greater than 20 to 100</a:t>
            </a:r>
          </a:p>
          <a:p>
            <a:r>
              <a:rPr lang="en-US" sz="2000" dirty="0">
                <a:latin typeface="Courier New" panose="02070309020205020404" pitchFamily="49" charset="0"/>
                <a:cs typeface="Courier New" panose="02070309020205020404" pitchFamily="49" charset="0"/>
              </a:rPr>
              <a:t>&gt; v[v &gt; 20] &lt;- 100</a:t>
            </a:r>
          </a:p>
          <a:p>
            <a:r>
              <a:rPr lang="en-US" sz="2000" dirty="0">
                <a:latin typeface="Courier New" panose="02070309020205020404" pitchFamily="49" charset="0"/>
                <a:cs typeface="Courier New" panose="02070309020205020404" pitchFamily="49" charset="0"/>
              </a:rPr>
              <a:t>&gt; v</a:t>
            </a:r>
          </a:p>
          <a:p>
            <a:r>
              <a:rPr lang="en-US" sz="2000" dirty="0">
                <a:latin typeface="Courier New" panose="02070309020205020404" pitchFamily="49" charset="0"/>
                <a:cs typeface="Courier New" panose="02070309020205020404" pitchFamily="49" charset="0"/>
              </a:rPr>
              <a:t>[1]  10  20 100 100</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&gt; names</a:t>
            </a:r>
          </a:p>
          <a:p>
            <a:r>
              <a:rPr lang="en-US" sz="2000" dirty="0">
                <a:latin typeface="Courier New" panose="02070309020205020404" pitchFamily="49" charset="0"/>
                <a:cs typeface="Courier New" panose="02070309020205020404" pitchFamily="49" charset="0"/>
              </a:rPr>
              <a:t>[1] "David"   "Fred"    "Monica"  "Talia"  "Yolanda"</a:t>
            </a:r>
          </a:p>
          <a:p>
            <a:r>
              <a:rPr lang="en-US" sz="2000" dirty="0">
                <a:latin typeface="Courier New" panose="02070309020205020404" pitchFamily="49" charset="0"/>
                <a:cs typeface="Courier New" panose="02070309020205020404" pitchFamily="49" charset="0"/>
              </a:rPr>
              <a:t>&gt; # use long form of 'Fred'</a:t>
            </a:r>
          </a:p>
          <a:p>
            <a:r>
              <a:rPr lang="en-US" sz="2000" dirty="0">
                <a:latin typeface="Courier New" panose="02070309020205020404" pitchFamily="49" charset="0"/>
                <a:cs typeface="Courier New" panose="02070309020205020404" pitchFamily="49" charset="0"/>
              </a:rPr>
              <a:t>&gt; names[names == 'Fred'] &lt;- 'Frederick'</a:t>
            </a:r>
          </a:p>
          <a:p>
            <a:r>
              <a:rPr lang="en-US" sz="2000" dirty="0">
                <a:latin typeface="Courier New" panose="02070309020205020404" pitchFamily="49" charset="0"/>
                <a:cs typeface="Courier New" panose="02070309020205020404" pitchFamily="49" charset="0"/>
              </a:rPr>
              <a:t>&gt; names</a:t>
            </a:r>
          </a:p>
          <a:p>
            <a:r>
              <a:rPr lang="en-US" sz="2000" dirty="0">
                <a:latin typeface="Courier New" panose="02070309020205020404" pitchFamily="49" charset="0"/>
                <a:cs typeface="Courier New" panose="02070309020205020404" pitchFamily="49" charset="0"/>
              </a:rPr>
              <a:t>[1] "David"  "Frederick" "Monica"  "Talia"  "Yolanda" </a:t>
            </a:r>
          </a:p>
        </p:txBody>
      </p:sp>
    </p:spTree>
    <p:extLst>
      <p:ext uri="{BB962C8B-B14F-4D97-AF65-F5344CB8AC3E}">
        <p14:creationId xmlns:p14="http://schemas.microsoft.com/office/powerpoint/2010/main" val="380586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169535"/>
            <a:ext cx="10160000" cy="1007624"/>
          </a:xfrm>
        </p:spPr>
        <p:txBody>
          <a:bodyPr/>
          <a:lstStyle/>
          <a:p>
            <a:r>
              <a:rPr lang="en-US" dirty="0"/>
              <a:t>Logical </a:t>
            </a:r>
            <a:r>
              <a:rPr lang="en-US" dirty="0" err="1"/>
              <a:t>Subsetting</a:t>
            </a:r>
            <a:r>
              <a:rPr lang="en-US" dirty="0"/>
              <a:t>: which()</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375489"/>
            <a:ext cx="10160000" cy="5244662"/>
          </a:xfrm>
        </p:spPr>
        <p:txBody>
          <a:bodyPr/>
          <a:lstStyle/>
          <a:p>
            <a:pPr marL="346075" indent="-231775"/>
            <a:r>
              <a:rPr lang="en-US" sz="3200" dirty="0"/>
              <a:t>The which() function identifies the index values of elements which correspond to TRUE</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18</a:t>
            </a:fld>
            <a:endParaRPr lang="en-US"/>
          </a:p>
        </p:txBody>
      </p:sp>
      <p:sp>
        <p:nvSpPr>
          <p:cNvPr id="5" name="Rectangle 4">
            <a:extLst>
              <a:ext uri="{FF2B5EF4-FFF2-40B4-BE49-F238E27FC236}">
                <a16:creationId xmlns:a16="http://schemas.microsoft.com/office/drawing/2014/main" id="{B9528638-6516-4E34-913B-27EAB6AD2053}"/>
              </a:ext>
            </a:extLst>
          </p:cNvPr>
          <p:cNvSpPr/>
          <p:nvPr/>
        </p:nvSpPr>
        <p:spPr>
          <a:xfrm>
            <a:off x="835660" y="3059857"/>
            <a:ext cx="9131300" cy="2246769"/>
          </a:xfrm>
          <a:prstGeom prst="rect">
            <a:avLst/>
          </a:prstGeom>
          <a:ln>
            <a:solidFill>
              <a:schemeClr val="tx1"/>
            </a:solidFill>
          </a:ln>
        </p:spPr>
        <p:txBody>
          <a:bodyPr wrap="square">
            <a:spAutoFit/>
          </a:bodyPr>
          <a:lstStyle/>
          <a:p>
            <a:r>
              <a:rPr lang="en-US" sz="2000">
                <a:latin typeface="Courier New" panose="02070309020205020404" pitchFamily="49" charset="0"/>
                <a:cs typeface="Courier New" panose="02070309020205020404" pitchFamily="49" charset="0"/>
              </a:rPr>
              <a:t>&gt; f &lt;- c(F, T, F, T)</a:t>
            </a:r>
          </a:p>
          <a:p>
            <a:r>
              <a:rPr lang="en-US" sz="2000">
                <a:latin typeface="Courier New" panose="02070309020205020404" pitchFamily="49" charset="0"/>
                <a:cs typeface="Courier New" panose="02070309020205020404" pitchFamily="49" charset="0"/>
              </a:rPr>
              <a:t>&gt; </a:t>
            </a:r>
            <a:r>
              <a:rPr lang="en-US" sz="2000" dirty="0">
                <a:latin typeface="Courier New" panose="02070309020205020404" pitchFamily="49" charset="0"/>
                <a:cs typeface="Courier New" panose="02070309020205020404" pitchFamily="49" charset="0"/>
              </a:rPr>
              <a:t>which(</a:t>
            </a:r>
            <a:r>
              <a:rPr lang="en-US" sz="2000">
                <a:latin typeface="Courier New" panose="02070309020205020404" pitchFamily="49" charset="0"/>
                <a:cs typeface="Courier New" panose="02070309020205020404" pitchFamily="49" charset="0"/>
              </a:rPr>
              <a:t>f)  # </a:t>
            </a:r>
            <a:r>
              <a:rPr lang="en-US" sz="2000" dirty="0">
                <a:latin typeface="Courier New" panose="02070309020205020404" pitchFamily="49" charset="0"/>
                <a:cs typeface="Courier New" panose="02070309020205020404" pitchFamily="49" charset="0"/>
              </a:rPr>
              <a:t>elements 2 and 4 are TRUE</a:t>
            </a:r>
          </a:p>
          <a:p>
            <a:r>
              <a:rPr lang="en-US" sz="2000" dirty="0">
                <a:latin typeface="Courier New" panose="02070309020205020404" pitchFamily="49" charset="0"/>
                <a:cs typeface="Courier New" panose="02070309020205020404" pitchFamily="49" charset="0"/>
              </a:rPr>
              <a:t>[1] 2 4</a:t>
            </a:r>
          </a:p>
          <a:p>
            <a:endParaRPr lang="en-US" sz="2000">
              <a:latin typeface="Courier New" panose="02070309020205020404" pitchFamily="49" charset="0"/>
              <a:cs typeface="Courier New" panose="02070309020205020404" pitchFamily="49" charset="0"/>
            </a:endParaRPr>
          </a:p>
          <a:p>
            <a:r>
              <a:rPr lang="en-US" sz="2000">
                <a:latin typeface="Courier New" panose="02070309020205020404" pitchFamily="49" charset="0"/>
                <a:cs typeface="Courier New" panose="02070309020205020404" pitchFamily="49" charset="0"/>
              </a:rPr>
              <a:t>&gt; v &lt;- c(0, 20, 100, 100)</a:t>
            </a:r>
            <a:endParaRPr lang="en-US" sz="2000" dirty="0">
              <a:latin typeface="Courier New" panose="02070309020205020404" pitchFamily="49" charset="0"/>
              <a:cs typeface="Courier New" panose="02070309020205020404" pitchFamily="49" charset="0"/>
            </a:endParaRPr>
          </a:p>
          <a:p>
            <a:r>
              <a:rPr lang="en-US" sz="2000">
                <a:latin typeface="Courier New" panose="02070309020205020404" pitchFamily="49" charset="0"/>
                <a:cs typeface="Courier New" panose="02070309020205020404" pitchFamily="49" charset="0"/>
              </a:rPr>
              <a:t>&gt; </a:t>
            </a:r>
            <a:r>
              <a:rPr lang="en-US" sz="2000" dirty="0">
                <a:latin typeface="Courier New" panose="02070309020205020404" pitchFamily="49" charset="0"/>
                <a:cs typeface="Courier New" panose="02070309020205020404" pitchFamily="49" charset="0"/>
              </a:rPr>
              <a:t>which</a:t>
            </a:r>
            <a:r>
              <a:rPr lang="en-US" sz="2000">
                <a:latin typeface="Courier New" panose="02070309020205020404" pitchFamily="49" charset="0"/>
                <a:cs typeface="Courier New" panose="02070309020205020404" pitchFamily="49" charset="0"/>
              </a:rPr>
              <a:t>(v &lt; 100) # elements 1 and 2 are less than 100</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[1] 1 2</a:t>
            </a:r>
          </a:p>
        </p:txBody>
      </p:sp>
    </p:spTree>
    <p:extLst>
      <p:ext uri="{BB962C8B-B14F-4D97-AF65-F5344CB8AC3E}">
        <p14:creationId xmlns:p14="http://schemas.microsoft.com/office/powerpoint/2010/main" val="251508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169535"/>
            <a:ext cx="10160000" cy="1007624"/>
          </a:xfrm>
        </p:spPr>
        <p:txBody>
          <a:bodyPr/>
          <a:lstStyle/>
          <a:p>
            <a:r>
              <a:rPr lang="en-US" dirty="0"/>
              <a:t>Logical </a:t>
            </a:r>
            <a:r>
              <a:rPr lang="en-US" dirty="0" err="1"/>
              <a:t>Subsetting</a:t>
            </a:r>
            <a:r>
              <a:rPr lang="en-US" dirty="0"/>
              <a:t>: Removal with which()</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366345"/>
            <a:ext cx="10160000" cy="5244662"/>
          </a:xfrm>
        </p:spPr>
        <p:txBody>
          <a:bodyPr/>
          <a:lstStyle/>
          <a:p>
            <a:pPr marL="346075" indent="-231775"/>
            <a:r>
              <a:rPr lang="en-US" sz="3200" dirty="0"/>
              <a:t>Use which() to selectively remove values</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19</a:t>
            </a:fld>
            <a:endParaRPr lang="en-US"/>
          </a:p>
        </p:txBody>
      </p:sp>
      <p:sp>
        <p:nvSpPr>
          <p:cNvPr id="5" name="Rectangle 4">
            <a:extLst>
              <a:ext uri="{FF2B5EF4-FFF2-40B4-BE49-F238E27FC236}">
                <a16:creationId xmlns:a16="http://schemas.microsoft.com/office/drawing/2014/main" id="{9F81F313-0D93-4B95-8CD6-1EE3ABB071BE}"/>
              </a:ext>
            </a:extLst>
          </p:cNvPr>
          <p:cNvSpPr/>
          <p:nvPr/>
        </p:nvSpPr>
        <p:spPr>
          <a:xfrm>
            <a:off x="1508760" y="2353348"/>
            <a:ext cx="7306056" cy="1938992"/>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&gt; v</a:t>
            </a:r>
          </a:p>
          <a:p>
            <a:r>
              <a:rPr lang="en-US" sz="2400" dirty="0">
                <a:latin typeface="Courier New" panose="02070309020205020404" pitchFamily="49" charset="0"/>
                <a:cs typeface="Courier New" panose="02070309020205020404" pitchFamily="49" charset="0"/>
              </a:rPr>
              <a:t>[1]  10  20 100 100</a:t>
            </a:r>
          </a:p>
          <a:p>
            <a:r>
              <a:rPr lang="en-US" sz="2400" dirty="0">
                <a:latin typeface="Courier New" panose="02070309020205020404" pitchFamily="49" charset="0"/>
                <a:cs typeface="Courier New" panose="02070309020205020404" pitchFamily="49" charset="0"/>
              </a:rPr>
              <a:t>&gt; # remove anything greater than 100</a:t>
            </a:r>
          </a:p>
          <a:p>
            <a:r>
              <a:rPr lang="en-US" sz="2400" dirty="0">
                <a:latin typeface="Courier New" panose="02070309020205020404" pitchFamily="49" charset="0"/>
                <a:cs typeface="Courier New" panose="02070309020205020404" pitchFamily="49" charset="0"/>
              </a:rPr>
              <a:t>&gt; v[-which(v &gt;= 100)]</a:t>
            </a:r>
          </a:p>
          <a:p>
            <a:r>
              <a:rPr lang="en-US" sz="2400" dirty="0">
                <a:latin typeface="Courier New" panose="02070309020205020404" pitchFamily="49" charset="0"/>
                <a:cs typeface="Courier New" panose="02070309020205020404" pitchFamily="49" charset="0"/>
              </a:rPr>
              <a:t>[1] 10 20</a:t>
            </a:r>
          </a:p>
        </p:txBody>
      </p:sp>
    </p:spTree>
    <p:extLst>
      <p:ext uri="{BB962C8B-B14F-4D97-AF65-F5344CB8AC3E}">
        <p14:creationId xmlns:p14="http://schemas.microsoft.com/office/powerpoint/2010/main" val="46284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4"/>
            <a:ext cx="7543800" cy="2799780"/>
          </a:xfrm>
        </p:spPr>
        <p:txBody>
          <a:bodyPr/>
          <a:lstStyle/>
          <a:p>
            <a:r>
              <a:rPr lang="en-US" dirty="0"/>
              <a:t>Ch. 4 Non-Numeric Values</a:t>
            </a:r>
          </a:p>
        </p:txBody>
      </p:sp>
      <p:sp>
        <p:nvSpPr>
          <p:cNvPr id="4" name="Slide Number Placeholder 3">
            <a:extLst>
              <a:ext uri="{FF2B5EF4-FFF2-40B4-BE49-F238E27FC236}">
                <a16:creationId xmlns:a16="http://schemas.microsoft.com/office/drawing/2014/main" id="{BA6E72D1-3C44-4A6D-8F25-DB11AFE6BC92}"/>
              </a:ext>
            </a:extLst>
          </p:cNvPr>
          <p:cNvSpPr>
            <a:spLocks noGrp="1"/>
          </p:cNvSpPr>
          <p:nvPr>
            <p:ph type="sldNum" sz="quarter" idx="12"/>
          </p:nvPr>
        </p:nvSpPr>
        <p:spPr/>
        <p:txBody>
          <a:bodyPr/>
          <a:lstStyle/>
          <a:p>
            <a:fld id="{4FE1A042-55E0-4FEE-A3E3-0291800935DF}" type="slidenum">
              <a:rPr lang="en-US" smtClean="0"/>
              <a:t>2</a:t>
            </a:fld>
            <a:endParaRPr lang="en-US"/>
          </a:p>
        </p:txBody>
      </p:sp>
    </p:spTree>
    <p:extLst>
      <p:ext uri="{BB962C8B-B14F-4D97-AF65-F5344CB8AC3E}">
        <p14:creationId xmlns:p14="http://schemas.microsoft.com/office/powerpoint/2010/main" val="4212845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169535"/>
            <a:ext cx="10160000" cy="1007624"/>
          </a:xfrm>
        </p:spPr>
        <p:txBody>
          <a:bodyPr/>
          <a:lstStyle/>
          <a:p>
            <a:r>
              <a:rPr lang="en-US" dirty="0"/>
              <a:t>Logical </a:t>
            </a:r>
            <a:r>
              <a:rPr lang="en-US" dirty="0" err="1"/>
              <a:t>Subsetting</a:t>
            </a:r>
            <a:r>
              <a:rPr lang="en-US" dirty="0"/>
              <a:t>: Matrices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283780" y="2186151"/>
            <a:ext cx="2914858" cy="3701851"/>
          </a:xfrm>
          <a:ln>
            <a:solidFill>
              <a:schemeClr val="tx1"/>
            </a:solidFill>
          </a:ln>
        </p:spPr>
        <p:txBody>
          <a:bodyPr>
            <a:normAutofit/>
          </a:bodyPr>
          <a:lstStyle/>
          <a:p>
            <a:pPr marL="0" indent="0">
              <a:buNone/>
            </a:pPr>
            <a:r>
              <a:rPr lang="en-US" sz="2000" dirty="0">
                <a:latin typeface="Courier New" panose="02070309020205020404" pitchFamily="49" charset="0"/>
                <a:cs typeface="Courier New" panose="02070309020205020404" pitchFamily="49" charset="0"/>
              </a:rPr>
              <a:t>&gt; m1</a:t>
            </a:r>
          </a:p>
          <a:p>
            <a:pPr marL="0" indent="0">
              <a:buNone/>
            </a:pPr>
            <a:r>
              <a:rPr lang="en-US" sz="2000" dirty="0">
                <a:latin typeface="Courier New" panose="02070309020205020404" pitchFamily="49" charset="0"/>
                <a:cs typeface="Courier New" panose="02070309020205020404" pitchFamily="49" charset="0"/>
              </a:rPr>
              <a:t>     v1 v2</a:t>
            </a:r>
          </a:p>
          <a:p>
            <a:pPr marL="0" indent="0">
              <a:buNone/>
            </a:pPr>
            <a:r>
              <a:rPr lang="en-US" sz="2000" dirty="0">
                <a:latin typeface="Courier New" panose="02070309020205020404" pitchFamily="49" charset="0"/>
                <a:cs typeface="Courier New" panose="02070309020205020404" pitchFamily="49" charset="0"/>
              </a:rPr>
              <a:t>[1,]  1  2</a:t>
            </a:r>
          </a:p>
          <a:p>
            <a:pPr marL="0" indent="0">
              <a:buNone/>
            </a:pPr>
            <a:r>
              <a:rPr lang="en-US" sz="2000" dirty="0">
                <a:latin typeface="Courier New" panose="02070309020205020404" pitchFamily="49" charset="0"/>
                <a:cs typeface="Courier New" panose="02070309020205020404" pitchFamily="49" charset="0"/>
              </a:rPr>
              <a:t>[2,]  2  2</a:t>
            </a:r>
          </a:p>
          <a:p>
            <a:pPr marL="0" indent="0">
              <a:buNone/>
            </a:pPr>
            <a:r>
              <a:rPr lang="en-US" sz="2000" dirty="0">
                <a:latin typeface="Courier New" panose="02070309020205020404" pitchFamily="49" charset="0"/>
                <a:cs typeface="Courier New" panose="02070309020205020404" pitchFamily="49" charset="0"/>
              </a:rPr>
              <a:t>[3,]  3  3</a:t>
            </a:r>
          </a:p>
          <a:p>
            <a:pPr marL="0" indent="0">
              <a:buNone/>
            </a:pPr>
            <a:r>
              <a:rPr lang="en-US" sz="2000" dirty="0">
                <a:latin typeface="Courier New" panose="02070309020205020404" pitchFamily="49" charset="0"/>
                <a:cs typeface="Courier New" panose="02070309020205020404" pitchFamily="49" charset="0"/>
              </a:rPr>
              <a:t>[4,]  4  4</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20</a:t>
            </a:fld>
            <a:endParaRPr lang="en-US"/>
          </a:p>
        </p:txBody>
      </p:sp>
      <p:sp>
        <p:nvSpPr>
          <p:cNvPr id="5" name="Content Placeholder 2">
            <a:extLst>
              <a:ext uri="{FF2B5EF4-FFF2-40B4-BE49-F238E27FC236}">
                <a16:creationId xmlns:a16="http://schemas.microsoft.com/office/drawing/2014/main" id="{0372E6F1-EFD6-4E75-A9C0-2277EA59DBBA}"/>
              </a:ext>
            </a:extLst>
          </p:cNvPr>
          <p:cNvSpPr txBox="1">
            <a:spLocks/>
          </p:cNvSpPr>
          <p:nvPr/>
        </p:nvSpPr>
        <p:spPr>
          <a:xfrm>
            <a:off x="3565962" y="2186885"/>
            <a:ext cx="3392424" cy="3701851"/>
          </a:xfrm>
          <a:prstGeom prst="rect">
            <a:avLst/>
          </a:prstGeom>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None/>
            </a:pPr>
            <a:r>
              <a:rPr lang="en-US" sz="2000" dirty="0">
                <a:latin typeface="Courier New" panose="02070309020205020404" pitchFamily="49" charset="0"/>
                <a:cs typeface="Courier New" panose="02070309020205020404" pitchFamily="49" charset="0"/>
              </a:rPr>
              <a:t>&gt; # find elements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&gt; # greater than 2</a:t>
            </a:r>
          </a:p>
          <a:p>
            <a:pPr marL="0" indent="0">
              <a:buNone/>
            </a:pPr>
            <a:r>
              <a:rPr lang="en-US" sz="2000" dirty="0">
                <a:latin typeface="Courier New" panose="02070309020205020404" pitchFamily="49" charset="0"/>
                <a:cs typeface="Courier New" panose="02070309020205020404" pitchFamily="49" charset="0"/>
              </a:rPr>
              <a:t>&gt; m1[m1 &gt; 2]</a:t>
            </a:r>
          </a:p>
          <a:p>
            <a:pPr marL="0" indent="0">
              <a:buNone/>
            </a:pPr>
            <a:r>
              <a:rPr lang="en-US" sz="2000" dirty="0">
                <a:latin typeface="Courier New" panose="02070309020205020404" pitchFamily="49" charset="0"/>
                <a:cs typeface="Courier New" panose="02070309020205020404" pitchFamily="49" charset="0"/>
              </a:rPr>
              <a:t>[1] 3 4 3 4</a:t>
            </a:r>
          </a:p>
          <a:p>
            <a:pPr marL="0" indent="0">
              <a:buNone/>
            </a:pPr>
            <a:r>
              <a:rPr lang="en-US" sz="2000" dirty="0">
                <a:latin typeface="Courier New" panose="02070309020205020404" pitchFamily="49" charset="0"/>
                <a:cs typeface="Courier New" panose="02070309020205020404" pitchFamily="49" charset="0"/>
              </a:rPr>
              <a:t>&gt; m1</a:t>
            </a:r>
          </a:p>
          <a:p>
            <a:pPr marL="0" indent="0">
              <a:buNone/>
            </a:pPr>
            <a:r>
              <a:rPr lang="en-US" sz="2000" dirty="0">
                <a:latin typeface="Courier New" panose="02070309020205020404" pitchFamily="49" charset="0"/>
                <a:cs typeface="Courier New" panose="02070309020205020404" pitchFamily="49" charset="0"/>
              </a:rPr>
              <a:t>     v1 v2</a:t>
            </a:r>
          </a:p>
          <a:p>
            <a:pPr marL="0" indent="0">
              <a:buNone/>
            </a:pPr>
            <a:r>
              <a:rPr lang="en-US" sz="2000" dirty="0">
                <a:latin typeface="Courier New" panose="02070309020205020404" pitchFamily="49" charset="0"/>
                <a:cs typeface="Courier New" panose="02070309020205020404" pitchFamily="49" charset="0"/>
              </a:rPr>
              <a:t>[1,]  1  2</a:t>
            </a:r>
          </a:p>
          <a:p>
            <a:pPr marL="0" indent="0">
              <a:buNone/>
            </a:pPr>
            <a:r>
              <a:rPr lang="en-US" sz="2000" dirty="0">
                <a:latin typeface="Courier New" panose="02070309020205020404" pitchFamily="49" charset="0"/>
                <a:cs typeface="Courier New" panose="02070309020205020404" pitchFamily="49" charset="0"/>
              </a:rPr>
              <a:t>[2,]  2  2</a:t>
            </a:r>
          </a:p>
          <a:p>
            <a:pPr marL="0" indent="0">
              <a:buNone/>
            </a:pPr>
            <a:r>
              <a:rPr lang="en-US" sz="2000" dirty="0">
                <a:latin typeface="Courier New" panose="02070309020205020404" pitchFamily="49" charset="0"/>
                <a:cs typeface="Courier New" panose="02070309020205020404" pitchFamily="49" charset="0"/>
              </a:rPr>
              <a:t>[3,]  3  3</a:t>
            </a:r>
          </a:p>
          <a:p>
            <a:pPr marL="0" indent="0">
              <a:buNone/>
            </a:pPr>
            <a:r>
              <a:rPr lang="en-US" sz="2000" dirty="0">
                <a:latin typeface="Courier New" panose="02070309020205020404" pitchFamily="49" charset="0"/>
                <a:cs typeface="Courier New" panose="02070309020205020404" pitchFamily="49" charset="0"/>
              </a:rPr>
              <a:t>[4,]  4  4</a:t>
            </a:r>
          </a:p>
        </p:txBody>
      </p:sp>
      <p:sp>
        <p:nvSpPr>
          <p:cNvPr id="6" name="Content Placeholder 2">
            <a:extLst>
              <a:ext uri="{FF2B5EF4-FFF2-40B4-BE49-F238E27FC236}">
                <a16:creationId xmlns:a16="http://schemas.microsoft.com/office/drawing/2014/main" id="{4973D7CF-798D-48EC-9A6E-CFEB1BE9ABA8}"/>
              </a:ext>
            </a:extLst>
          </p:cNvPr>
          <p:cNvSpPr txBox="1">
            <a:spLocks/>
          </p:cNvSpPr>
          <p:nvPr/>
        </p:nvSpPr>
        <p:spPr>
          <a:xfrm>
            <a:off x="7325710" y="2186151"/>
            <a:ext cx="3601555" cy="3702585"/>
          </a:xfrm>
          <a:prstGeom prst="rect">
            <a:avLst/>
          </a:prstGeom>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52387" indent="0">
              <a:buNone/>
            </a:pPr>
            <a:r>
              <a:rPr lang="en-US" sz="2000" dirty="0">
                <a:latin typeface="Courier New" panose="02070309020205020404" pitchFamily="49" charset="0"/>
                <a:cs typeface="Courier New" panose="02070309020205020404" pitchFamily="49" charset="0"/>
              </a:rPr>
              <a:t>&gt; # replace elements</a:t>
            </a:r>
          </a:p>
          <a:p>
            <a:pPr marL="52387" indent="0">
              <a:buNone/>
            </a:pPr>
            <a:r>
              <a:rPr lang="en-US" sz="2000" dirty="0">
                <a:latin typeface="Courier New" panose="02070309020205020404" pitchFamily="49" charset="0"/>
                <a:cs typeface="Courier New" panose="02070309020205020404" pitchFamily="49" charset="0"/>
              </a:rPr>
              <a:t>&gt; # greater than 2</a:t>
            </a:r>
          </a:p>
          <a:p>
            <a:pPr marL="52388" indent="0">
              <a:buNone/>
            </a:pPr>
            <a:r>
              <a:rPr lang="en-US" sz="2000" dirty="0">
                <a:latin typeface="Courier New" panose="02070309020205020404" pitchFamily="49" charset="0"/>
                <a:cs typeface="Courier New" panose="02070309020205020404" pitchFamily="49" charset="0"/>
              </a:rPr>
              <a:t>&gt; m1[m1 &gt; 2] &lt;- 20</a:t>
            </a:r>
          </a:p>
          <a:p>
            <a:pPr marL="52388" indent="0">
              <a:buNone/>
            </a:pPr>
            <a:r>
              <a:rPr lang="en-US" sz="2000" dirty="0">
                <a:latin typeface="Courier New" panose="02070309020205020404" pitchFamily="49" charset="0"/>
                <a:cs typeface="Courier New" panose="02070309020205020404" pitchFamily="49" charset="0"/>
              </a:rPr>
              <a:t>&gt; m1</a:t>
            </a:r>
          </a:p>
          <a:p>
            <a:pPr marL="52388" indent="0">
              <a:buNone/>
            </a:pPr>
            <a:r>
              <a:rPr lang="en-US" sz="2000" dirty="0">
                <a:latin typeface="Courier New" panose="02070309020205020404" pitchFamily="49" charset="0"/>
                <a:cs typeface="Courier New" panose="02070309020205020404" pitchFamily="49" charset="0"/>
              </a:rPr>
              <a:t>     v1 v2</a:t>
            </a:r>
          </a:p>
          <a:p>
            <a:pPr marL="52388" indent="0">
              <a:buNone/>
            </a:pPr>
            <a:r>
              <a:rPr lang="en-US" sz="2000" dirty="0">
                <a:latin typeface="Courier New" panose="02070309020205020404" pitchFamily="49" charset="0"/>
                <a:cs typeface="Courier New" panose="02070309020205020404" pitchFamily="49" charset="0"/>
              </a:rPr>
              <a:t>[1,]  1  2</a:t>
            </a:r>
          </a:p>
          <a:p>
            <a:pPr marL="52388" indent="0">
              <a:buNone/>
            </a:pPr>
            <a:r>
              <a:rPr lang="en-US" sz="2000" dirty="0">
                <a:latin typeface="Courier New" panose="02070309020205020404" pitchFamily="49" charset="0"/>
                <a:cs typeface="Courier New" panose="02070309020205020404" pitchFamily="49" charset="0"/>
              </a:rPr>
              <a:t>[2,]  2  2</a:t>
            </a:r>
          </a:p>
          <a:p>
            <a:pPr marL="52388" indent="0">
              <a:buNone/>
            </a:pPr>
            <a:r>
              <a:rPr lang="en-US" sz="2000" dirty="0">
                <a:latin typeface="Courier New" panose="02070309020205020404" pitchFamily="49" charset="0"/>
                <a:cs typeface="Courier New" panose="02070309020205020404" pitchFamily="49" charset="0"/>
              </a:rPr>
              <a:t>[3,] 20 20</a:t>
            </a:r>
          </a:p>
          <a:p>
            <a:pPr marL="52388" indent="0">
              <a:buNone/>
            </a:pPr>
            <a:r>
              <a:rPr lang="en-US" sz="2000" dirty="0">
                <a:latin typeface="Courier New" panose="02070309020205020404" pitchFamily="49" charset="0"/>
                <a:cs typeface="Courier New" panose="02070309020205020404" pitchFamily="49" charset="0"/>
              </a:rPr>
              <a:t>[4,] 20 20</a:t>
            </a:r>
          </a:p>
        </p:txBody>
      </p:sp>
      <p:sp>
        <p:nvSpPr>
          <p:cNvPr id="7" name="Content Placeholder 2">
            <a:extLst>
              <a:ext uri="{FF2B5EF4-FFF2-40B4-BE49-F238E27FC236}">
                <a16:creationId xmlns:a16="http://schemas.microsoft.com/office/drawing/2014/main" id="{A9BCA2E0-2CFD-43D7-BF0F-064BC75DD317}"/>
              </a:ext>
            </a:extLst>
          </p:cNvPr>
          <p:cNvSpPr txBox="1">
            <a:spLocks/>
          </p:cNvSpPr>
          <p:nvPr/>
        </p:nvSpPr>
        <p:spPr>
          <a:xfrm>
            <a:off x="579815" y="1295391"/>
            <a:ext cx="10219569" cy="74488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46075" indent="-231775"/>
            <a:r>
              <a:rPr lang="en-US" sz="2800" dirty="0"/>
              <a:t>Logical </a:t>
            </a:r>
            <a:r>
              <a:rPr lang="en-US" sz="2800" dirty="0" err="1"/>
              <a:t>subsetting</a:t>
            </a:r>
            <a:r>
              <a:rPr lang="en-US" sz="2800" dirty="0"/>
              <a:t> also works with matrices</a:t>
            </a:r>
          </a:p>
        </p:txBody>
      </p:sp>
    </p:spTree>
    <p:extLst>
      <p:ext uri="{BB962C8B-B14F-4D97-AF65-F5344CB8AC3E}">
        <p14:creationId xmlns:p14="http://schemas.microsoft.com/office/powerpoint/2010/main" val="770057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201486"/>
            <a:ext cx="10160000" cy="877506"/>
          </a:xfrm>
        </p:spPr>
        <p:txBody>
          <a:bodyPr/>
          <a:lstStyle/>
          <a:p>
            <a:r>
              <a:rPr lang="en-US" dirty="0"/>
              <a:t>Character Strings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170432"/>
            <a:ext cx="10160000" cy="5306568"/>
          </a:xfrm>
        </p:spPr>
        <p:txBody>
          <a:bodyPr>
            <a:normAutofit/>
          </a:bodyPr>
          <a:lstStyle/>
          <a:p>
            <a:r>
              <a:rPr lang="en-US" sz="2400" dirty="0"/>
              <a:t>Character strings represent any textual data, including letters, numbers, and punctuation symbols</a:t>
            </a:r>
          </a:p>
          <a:p>
            <a:r>
              <a:rPr lang="en-US" sz="2400" dirty="0"/>
              <a:t>Frequently used in R to redefine present categorical variables</a:t>
            </a:r>
          </a:p>
          <a:p>
            <a:pPr lvl="1"/>
            <a:r>
              <a:rPr lang="en-US" sz="2400" dirty="0"/>
              <a:t>Strings in </a:t>
            </a:r>
            <a:r>
              <a:rPr lang="en-US" sz="2400" dirty="0" err="1"/>
              <a:t>R are</a:t>
            </a:r>
            <a:r>
              <a:rPr lang="en-US" sz="2400" dirty="0"/>
              <a:t> typically formatted as extended regular expressions</a:t>
            </a:r>
          </a:p>
          <a:p>
            <a:pPr lvl="1"/>
            <a:r>
              <a:rPr lang="en-US" sz="2400" dirty="0"/>
              <a:t>Regular expressions provide the ability for interesting string manipulations and also the opportunity to travel into a very deep rabbit hole (there are some very complex regular expressions)</a:t>
            </a:r>
            <a:endParaRPr lang="en-US" sz="1200" dirty="0"/>
          </a:p>
          <a:p>
            <a:r>
              <a:rPr lang="en-US" sz="2400" dirty="0"/>
              <a:t>Strings are delimited by either double or single quotes, double is preferred</a:t>
            </a:r>
          </a:p>
          <a:p>
            <a:pPr lvl="1"/>
            <a:r>
              <a:rPr lang="en-US" sz="2200" dirty="0"/>
              <a:t>They are always </a:t>
            </a:r>
            <a:r>
              <a:rPr lang="en-US" sz="2200" u="sng" dirty="0"/>
              <a:t>displayed</a:t>
            </a:r>
            <a:r>
              <a:rPr lang="en-US" sz="2200" dirty="0"/>
              <a:t> with double quotes</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21</a:t>
            </a:fld>
            <a:endParaRPr lang="en-US"/>
          </a:p>
        </p:txBody>
      </p:sp>
      <p:sp>
        <p:nvSpPr>
          <p:cNvPr id="5" name="TextBox 4">
            <a:extLst>
              <a:ext uri="{FF2B5EF4-FFF2-40B4-BE49-F238E27FC236}">
                <a16:creationId xmlns:a16="http://schemas.microsoft.com/office/drawing/2014/main" id="{AF904198-8DEA-4674-AFEE-934EA08BD30A}"/>
              </a:ext>
            </a:extLst>
          </p:cNvPr>
          <p:cNvSpPr txBox="1"/>
          <p:nvPr/>
        </p:nvSpPr>
        <p:spPr>
          <a:xfrm>
            <a:off x="1212574" y="5185742"/>
            <a:ext cx="9233452" cy="1200329"/>
          </a:xfrm>
          <a:prstGeom prst="rect">
            <a:avLst/>
          </a:prstGeom>
          <a:noFill/>
          <a:ln>
            <a:solidFill>
              <a:schemeClr val="tx1"/>
            </a:solidFill>
          </a:ln>
        </p:spPr>
        <p:txBody>
          <a:bodyPr wrap="square" numCol="2" rtlCol="0">
            <a:spAutoFit/>
          </a:bodyPr>
          <a:lstStyle/>
          <a:p>
            <a:r>
              <a:rPr lang="pt-BR" dirty="0">
                <a:latin typeface="Courier New" panose="02070309020205020404" pitchFamily="49" charset="0"/>
                <a:cs typeface="Courier New" panose="02070309020205020404" pitchFamily="49" charset="0"/>
              </a:rPr>
              <a:t>&gt; s1 &lt;- "Hello from Base R"</a:t>
            </a:r>
          </a:p>
          <a:p>
            <a:r>
              <a:rPr lang="pt-BR" dirty="0">
                <a:latin typeface="Courier New" panose="02070309020205020404" pitchFamily="49" charset="0"/>
                <a:cs typeface="Courier New" panose="02070309020205020404" pitchFamily="49" charset="0"/>
              </a:rPr>
              <a:t>&gt; s1</a:t>
            </a:r>
          </a:p>
          <a:p>
            <a:r>
              <a:rPr lang="pt-BR" dirty="0">
                <a:latin typeface="Courier New" panose="02070309020205020404" pitchFamily="49" charset="0"/>
                <a:cs typeface="Courier New" panose="02070309020205020404" pitchFamily="49" charset="0"/>
              </a:rPr>
              <a:t>[1] "Hello from Base R"</a:t>
            </a:r>
          </a:p>
          <a:p>
            <a:endParaRPr lang="pt-BR" dirty="0">
              <a:latin typeface="Courier New" panose="02070309020205020404" pitchFamily="49" charset="0"/>
              <a:cs typeface="Courier New" panose="02070309020205020404" pitchFamily="49" charset="0"/>
            </a:endParaRPr>
          </a:p>
          <a:p>
            <a:r>
              <a:rPr lang="pt-BR" dirty="0">
                <a:latin typeface="Courier New" panose="02070309020205020404" pitchFamily="49" charset="0"/>
                <a:cs typeface="Courier New" panose="02070309020205020404" pitchFamily="49" charset="0"/>
              </a:rPr>
              <a:t>&gt; s2 &lt;- 'Hello from Base R'</a:t>
            </a:r>
          </a:p>
          <a:p>
            <a:r>
              <a:rPr lang="pt-BR" dirty="0">
                <a:latin typeface="Courier New" panose="02070309020205020404" pitchFamily="49" charset="0"/>
                <a:cs typeface="Courier New" panose="02070309020205020404" pitchFamily="49" charset="0"/>
              </a:rPr>
              <a:t>&gt; s2</a:t>
            </a:r>
          </a:p>
          <a:p>
            <a:r>
              <a:rPr lang="pt-BR" dirty="0">
                <a:latin typeface="Courier New" panose="02070309020205020404" pitchFamily="49" charset="0"/>
                <a:cs typeface="Courier New" panose="02070309020205020404" pitchFamily="49" charset="0"/>
              </a:rPr>
              <a:t>[1] "Hello from Base R"</a:t>
            </a:r>
          </a:p>
        </p:txBody>
      </p:sp>
    </p:spTree>
    <p:extLst>
      <p:ext uri="{BB962C8B-B14F-4D97-AF65-F5344CB8AC3E}">
        <p14:creationId xmlns:p14="http://schemas.microsoft.com/office/powerpoint/2010/main" val="1096971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p:txBody>
          <a:bodyPr/>
          <a:lstStyle/>
          <a:p>
            <a:r>
              <a:rPr lang="en-US" dirty="0"/>
              <a:t>Character Strings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314450"/>
            <a:ext cx="10160000" cy="5162550"/>
          </a:xfrm>
        </p:spPr>
        <p:txBody>
          <a:bodyPr>
            <a:normAutofit/>
          </a:bodyPr>
          <a:lstStyle/>
          <a:p>
            <a:r>
              <a:rPr lang="en-US" sz="3200" dirty="0"/>
              <a:t>Any value can be represented as a character string</a:t>
            </a:r>
          </a:p>
          <a:p>
            <a:r>
              <a:rPr lang="en-US" sz="3200" dirty="0"/>
              <a:t>Numeric operations cannot be performed in this form</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22</a:t>
            </a:fld>
            <a:endParaRPr lang="en-US"/>
          </a:p>
        </p:txBody>
      </p:sp>
      <p:sp>
        <p:nvSpPr>
          <p:cNvPr id="5" name="Rectangle 4">
            <a:extLst>
              <a:ext uri="{FF2B5EF4-FFF2-40B4-BE49-F238E27FC236}">
                <a16:creationId xmlns:a16="http://schemas.microsoft.com/office/drawing/2014/main" id="{B4C02648-961A-46A5-863A-8F2F439CC812}"/>
              </a:ext>
            </a:extLst>
          </p:cNvPr>
          <p:cNvSpPr/>
          <p:nvPr/>
        </p:nvSpPr>
        <p:spPr>
          <a:xfrm>
            <a:off x="1422400" y="2828836"/>
            <a:ext cx="9266936" cy="1938992"/>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&gt; s1 &lt;- "100"</a:t>
            </a:r>
          </a:p>
          <a:p>
            <a:r>
              <a:rPr lang="en-US" sz="2400" dirty="0">
                <a:latin typeface="Courier New" panose="02070309020205020404" pitchFamily="49" charset="0"/>
                <a:cs typeface="Courier New" panose="02070309020205020404" pitchFamily="49" charset="0"/>
              </a:rPr>
              <a:t>&gt; s2 &lt;- "200"</a:t>
            </a:r>
          </a:p>
          <a:p>
            <a:r>
              <a:rPr lang="en-US" sz="2400" dirty="0">
                <a:latin typeface="Courier New" panose="02070309020205020404" pitchFamily="49" charset="0"/>
                <a:cs typeface="Courier New" panose="02070309020205020404" pitchFamily="49" charset="0"/>
              </a:rPr>
              <a:t>&gt; s1 + s2</a:t>
            </a:r>
          </a:p>
          <a:p>
            <a:r>
              <a:rPr lang="en-US" sz="2400" b="1" dirty="0">
                <a:latin typeface="Courier New" panose="02070309020205020404" pitchFamily="49" charset="0"/>
                <a:cs typeface="Courier New" panose="02070309020205020404" pitchFamily="49" charset="0"/>
              </a:rPr>
              <a:t>Error in s1 + s2 : </a:t>
            </a:r>
          </a:p>
          <a:p>
            <a:r>
              <a:rPr lang="en-US" sz="2400" b="1" dirty="0">
                <a:latin typeface="Courier New" panose="02070309020205020404" pitchFamily="49" charset="0"/>
                <a:cs typeface="Courier New" panose="02070309020205020404" pitchFamily="49" charset="0"/>
              </a:rPr>
              <a:t>    non-numeric argument to binary operator</a:t>
            </a:r>
          </a:p>
        </p:txBody>
      </p:sp>
    </p:spTree>
    <p:extLst>
      <p:ext uri="{BB962C8B-B14F-4D97-AF65-F5344CB8AC3E}">
        <p14:creationId xmlns:p14="http://schemas.microsoft.com/office/powerpoint/2010/main" val="583576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274638"/>
            <a:ext cx="10160000" cy="719275"/>
          </a:xfrm>
        </p:spPr>
        <p:txBody>
          <a:bodyPr/>
          <a:lstStyle/>
          <a:p>
            <a:r>
              <a:rPr lang="en-US" dirty="0"/>
              <a:t>Comparing Strings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232453"/>
            <a:ext cx="10160000" cy="5244548"/>
          </a:xfrm>
        </p:spPr>
        <p:txBody>
          <a:bodyPr/>
          <a:lstStyle/>
          <a:p>
            <a:r>
              <a:rPr lang="en-US" sz="2800" dirty="0"/>
              <a:t>String comparisons use standard relational operators</a:t>
            </a:r>
          </a:p>
          <a:p>
            <a:pPr lvl="1"/>
            <a:r>
              <a:rPr lang="en-US" sz="2400" b="1" dirty="0"/>
              <a:t>==</a:t>
            </a:r>
            <a:r>
              <a:rPr lang="en-US" sz="2400" dirty="0"/>
              <a:t>   for equals</a:t>
            </a:r>
          </a:p>
          <a:p>
            <a:pPr lvl="1"/>
            <a:r>
              <a:rPr lang="en-US" sz="2400" b="1" dirty="0"/>
              <a:t>!=</a:t>
            </a:r>
            <a:r>
              <a:rPr lang="en-US" sz="2400" dirty="0"/>
              <a:t>    for not equals</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23</a:t>
            </a:fld>
            <a:endParaRPr lang="en-US"/>
          </a:p>
        </p:txBody>
      </p:sp>
      <p:sp>
        <p:nvSpPr>
          <p:cNvPr id="5" name="Rectangle 4">
            <a:extLst>
              <a:ext uri="{FF2B5EF4-FFF2-40B4-BE49-F238E27FC236}">
                <a16:creationId xmlns:a16="http://schemas.microsoft.com/office/drawing/2014/main" id="{4579EBCD-46FA-41DE-9219-4B02CFF2DB3B}"/>
              </a:ext>
            </a:extLst>
          </p:cNvPr>
          <p:cNvSpPr/>
          <p:nvPr/>
        </p:nvSpPr>
        <p:spPr>
          <a:xfrm>
            <a:off x="1805940" y="2937571"/>
            <a:ext cx="4924044" cy="3539430"/>
          </a:xfrm>
          <a:prstGeom prst="rect">
            <a:avLst/>
          </a:prstGeom>
          <a:ln>
            <a:solidFill>
              <a:schemeClr val="tx1"/>
            </a:solidFill>
          </a:ln>
        </p:spPr>
        <p:txBody>
          <a:bodyPr wrap="square" numCol="1">
            <a:spAutoFit/>
          </a:bodyPr>
          <a:lstStyle/>
          <a:p>
            <a:r>
              <a:rPr lang="pt-BR" sz="2800" dirty="0">
                <a:latin typeface="Courier New" panose="02070309020205020404" pitchFamily="49" charset="0"/>
                <a:cs typeface="Courier New" panose="02070309020205020404" pitchFamily="49" charset="0"/>
              </a:rPr>
              <a:t>&gt; h1 &lt;- "hello"</a:t>
            </a:r>
          </a:p>
          <a:p>
            <a:r>
              <a:rPr lang="pt-BR" sz="2800" dirty="0">
                <a:latin typeface="Courier New" panose="02070309020205020404" pitchFamily="49" charset="0"/>
                <a:cs typeface="Courier New" panose="02070309020205020404" pitchFamily="49" charset="0"/>
              </a:rPr>
              <a:t>&gt; h2 &lt;- "Hello"</a:t>
            </a:r>
          </a:p>
          <a:p>
            <a:endParaRPr lang="pt-BR" sz="2800" dirty="0">
              <a:latin typeface="Courier New" panose="02070309020205020404" pitchFamily="49" charset="0"/>
              <a:cs typeface="Courier New" panose="02070309020205020404" pitchFamily="49" charset="0"/>
            </a:endParaRPr>
          </a:p>
          <a:p>
            <a:r>
              <a:rPr lang="pt-BR" sz="2800" dirty="0">
                <a:latin typeface="Courier New" panose="02070309020205020404" pitchFamily="49" charset="0"/>
                <a:cs typeface="Courier New" panose="02070309020205020404" pitchFamily="49" charset="0"/>
              </a:rPr>
              <a:t>&gt; h1 == h2</a:t>
            </a:r>
          </a:p>
          <a:p>
            <a:r>
              <a:rPr lang="pt-BR" sz="2800" dirty="0">
                <a:latin typeface="Courier New" panose="02070309020205020404" pitchFamily="49" charset="0"/>
                <a:cs typeface="Courier New" panose="02070309020205020404" pitchFamily="49" charset="0"/>
              </a:rPr>
              <a:t>[1] FALSE</a:t>
            </a:r>
          </a:p>
          <a:p>
            <a:endParaRPr lang="pt-BR" sz="2800" dirty="0">
              <a:latin typeface="Courier New" panose="02070309020205020404" pitchFamily="49" charset="0"/>
              <a:cs typeface="Courier New" panose="02070309020205020404" pitchFamily="49" charset="0"/>
            </a:endParaRPr>
          </a:p>
          <a:p>
            <a:r>
              <a:rPr lang="pt-BR" sz="2800" dirty="0">
                <a:latin typeface="Courier New" panose="02070309020205020404" pitchFamily="49" charset="0"/>
                <a:cs typeface="Courier New" panose="02070309020205020404" pitchFamily="49" charset="0"/>
              </a:rPr>
              <a:t>&gt; h1 != h2</a:t>
            </a:r>
          </a:p>
          <a:p>
            <a:r>
              <a:rPr lang="pt-BR" sz="2800" dirty="0">
                <a:latin typeface="Courier New" panose="02070309020205020404" pitchFamily="49" charset="0"/>
                <a:cs typeface="Courier New" panose="02070309020205020404" pitchFamily="49" charset="0"/>
              </a:rPr>
              <a:t>[1] TRUE</a:t>
            </a:r>
          </a:p>
        </p:txBody>
      </p:sp>
    </p:spTree>
    <p:extLst>
      <p:ext uri="{BB962C8B-B14F-4D97-AF65-F5344CB8AC3E}">
        <p14:creationId xmlns:p14="http://schemas.microsoft.com/office/powerpoint/2010/main" val="1602818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164910"/>
            <a:ext cx="10160000" cy="886650"/>
          </a:xfrm>
        </p:spPr>
        <p:txBody>
          <a:bodyPr/>
          <a:lstStyle/>
          <a:p>
            <a:r>
              <a:rPr lang="en-US" dirty="0"/>
              <a:t>Comparing Strings: Collating Order</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161289"/>
            <a:ext cx="10160000" cy="5315712"/>
          </a:xfrm>
        </p:spPr>
        <p:txBody>
          <a:bodyPr/>
          <a:lstStyle/>
          <a:p>
            <a:r>
              <a:rPr lang="en-US" sz="2800" dirty="0"/>
              <a:t>A major difference between R and other programming languages is that R's comparisons are </a:t>
            </a:r>
            <a:r>
              <a:rPr lang="en-US" sz="2800" u="sng" dirty="0"/>
              <a:t>locale-dependent</a:t>
            </a:r>
            <a:r>
              <a:rPr lang="en-US" sz="2800" dirty="0"/>
              <a:t>, instead of doing numeric comparisons using ASCII or Unicode values</a:t>
            </a:r>
          </a:p>
          <a:p>
            <a:pPr lvl="1"/>
            <a:r>
              <a:rPr lang="en-US" sz="2400" b="1" dirty="0"/>
              <a:t>&lt;, &lt;=, &gt;, &gt;=     </a:t>
            </a:r>
            <a:r>
              <a:rPr lang="en-US" sz="2400" dirty="0"/>
              <a:t>will compare using a "collating order" (aka lexicographic)</a:t>
            </a:r>
          </a:p>
          <a:p>
            <a:pPr lvl="2"/>
            <a:r>
              <a:rPr lang="en-US" sz="2000" dirty="0"/>
              <a:t>"Comparison of strings in character vectors is lexicographic within the strings using the collating sequence of the locale in use: see locales. The collating sequence of locales such as </a:t>
            </a:r>
            <a:r>
              <a:rPr lang="en-US" sz="2000" dirty="0" err="1"/>
              <a:t>en_US</a:t>
            </a:r>
            <a:r>
              <a:rPr lang="en-US" sz="2000" dirty="0"/>
              <a:t> is normally different from C (which uses ASCII) and can be surprising. Beware of making any assumptions about the collation order…" </a:t>
            </a:r>
          </a:p>
          <a:p>
            <a:pPr lvl="3"/>
            <a:r>
              <a:rPr lang="en-US" sz="1800" dirty="0">
                <a:hlinkClick r:id="rId2"/>
              </a:rPr>
              <a:t>https://stat.ethz.ch/R-manual/R-devel/library/base/html/Comparison.html</a:t>
            </a:r>
            <a:endParaRPr lang="en-US" sz="2600" dirty="0"/>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24</a:t>
            </a:fld>
            <a:endParaRPr lang="en-US"/>
          </a:p>
        </p:txBody>
      </p:sp>
      <p:sp>
        <p:nvSpPr>
          <p:cNvPr id="5" name="Rectangle 4">
            <a:extLst>
              <a:ext uri="{FF2B5EF4-FFF2-40B4-BE49-F238E27FC236}">
                <a16:creationId xmlns:a16="http://schemas.microsoft.com/office/drawing/2014/main" id="{E67F821A-117D-4FD6-BA5B-7D81F2DF20AE}"/>
              </a:ext>
            </a:extLst>
          </p:cNvPr>
          <p:cNvSpPr/>
          <p:nvPr/>
        </p:nvSpPr>
        <p:spPr>
          <a:xfrm>
            <a:off x="985012" y="4819548"/>
            <a:ext cx="9409176" cy="1477328"/>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"hello" &lt; "Hello"  # case difference, upper case wins</a:t>
            </a:r>
          </a:p>
          <a:p>
            <a:r>
              <a:rPr lang="en-US" dirty="0">
                <a:latin typeface="Courier New" panose="02070309020205020404" pitchFamily="49" charset="0"/>
                <a:cs typeface="Courier New" panose="02070309020205020404" pitchFamily="49" charset="0"/>
              </a:rPr>
              <a:t>[1] TRUE             # in other languages this would be FALSE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&gt; "Hallo" &gt; "hello"  # case difference, ordering has precedence</a:t>
            </a:r>
          </a:p>
          <a:p>
            <a:r>
              <a:rPr lang="en-US" dirty="0">
                <a:latin typeface="Courier New" panose="02070309020205020404" pitchFamily="49" charset="0"/>
                <a:cs typeface="Courier New" panose="02070309020205020404" pitchFamily="49" charset="0"/>
              </a:rPr>
              <a:t>[1] FALSE</a:t>
            </a:r>
          </a:p>
        </p:txBody>
      </p:sp>
    </p:spTree>
    <p:extLst>
      <p:ext uri="{BB962C8B-B14F-4D97-AF65-F5344CB8AC3E}">
        <p14:creationId xmlns:p14="http://schemas.microsoft.com/office/powerpoint/2010/main" val="281950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p:txBody>
          <a:bodyPr/>
          <a:lstStyle/>
          <a:p>
            <a:r>
              <a:rPr lang="en-US" dirty="0"/>
              <a:t>Concatenation</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417638"/>
            <a:ext cx="10160000" cy="5059362"/>
          </a:xfrm>
        </p:spPr>
        <p:txBody>
          <a:bodyPr>
            <a:normAutofit/>
          </a:bodyPr>
          <a:lstStyle/>
          <a:p>
            <a:r>
              <a:rPr lang="en-US" sz="2800" dirty="0"/>
              <a:t>R provides two functions for concatenation: cat() and paste()</a:t>
            </a:r>
          </a:p>
          <a:p>
            <a:pPr lvl="1"/>
            <a:r>
              <a:rPr lang="en-US" sz="2800" dirty="0"/>
              <a:t>cat() sends results to the console and does not return any values</a:t>
            </a:r>
          </a:p>
          <a:p>
            <a:pPr lvl="1"/>
            <a:r>
              <a:rPr lang="en-US" sz="2800" dirty="0"/>
              <a:t>paste() returns the concatenated result</a:t>
            </a:r>
          </a:p>
          <a:p>
            <a:r>
              <a:rPr lang="en-US" sz="2800" dirty="0"/>
              <a:t>both insert a space between</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25</a:t>
            </a:fld>
            <a:endParaRPr lang="en-US"/>
          </a:p>
        </p:txBody>
      </p:sp>
      <p:sp>
        <p:nvSpPr>
          <p:cNvPr id="5" name="TextBox 4">
            <a:extLst>
              <a:ext uri="{FF2B5EF4-FFF2-40B4-BE49-F238E27FC236}">
                <a16:creationId xmlns:a16="http://schemas.microsoft.com/office/drawing/2014/main" id="{94C67BE4-E7D8-4A1A-AFB2-0D9C6EB9B4A6}"/>
              </a:ext>
            </a:extLst>
          </p:cNvPr>
          <p:cNvSpPr txBox="1"/>
          <p:nvPr/>
        </p:nvSpPr>
        <p:spPr>
          <a:xfrm>
            <a:off x="905256" y="3947319"/>
            <a:ext cx="9478130" cy="2246769"/>
          </a:xfrm>
          <a:prstGeom prst="rect">
            <a:avLst/>
          </a:prstGeom>
          <a:noFill/>
          <a:ln>
            <a:solidFill>
              <a:schemeClr val="tx1"/>
            </a:solidFill>
          </a:ln>
        </p:spPr>
        <p:txBody>
          <a:bodyPr wrap="square" numCol="2" rtlCol="0">
            <a:spAutoFit/>
          </a:bodyPr>
          <a:lstStyle/>
          <a:p>
            <a:r>
              <a:rPr lang="en-US" sz="2000" dirty="0">
                <a:latin typeface="Courier New" panose="02070309020205020404" pitchFamily="49" charset="0"/>
                <a:cs typeface="Courier New" panose="02070309020205020404" pitchFamily="49" charset="0"/>
              </a:rPr>
              <a:t>&gt; s1</a:t>
            </a:r>
          </a:p>
          <a:p>
            <a:r>
              <a:rPr lang="en-US" sz="2000" dirty="0">
                <a:latin typeface="Courier New" panose="02070309020205020404" pitchFamily="49" charset="0"/>
                <a:cs typeface="Courier New" panose="02070309020205020404" pitchFamily="49" charset="0"/>
              </a:rPr>
              <a:t>[1] "100"</a:t>
            </a:r>
          </a:p>
          <a:p>
            <a:r>
              <a:rPr lang="en-US" sz="2000" dirty="0">
                <a:latin typeface="Courier New" panose="02070309020205020404" pitchFamily="49" charset="0"/>
                <a:cs typeface="Courier New" panose="02070309020205020404" pitchFamily="49" charset="0"/>
              </a:rPr>
              <a:t>&gt; s2</a:t>
            </a:r>
          </a:p>
          <a:p>
            <a:r>
              <a:rPr lang="en-US" sz="2000" dirty="0">
                <a:latin typeface="Courier New" panose="02070309020205020404" pitchFamily="49" charset="0"/>
                <a:cs typeface="Courier New" panose="02070309020205020404" pitchFamily="49" charset="0"/>
              </a:rPr>
              <a:t>[1] "Hello from Base R"</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&gt; v &lt;- </a:t>
            </a:r>
            <a:r>
              <a:rPr lang="en-US" sz="2000" b="1" dirty="0">
                <a:latin typeface="Courier New" panose="02070309020205020404" pitchFamily="49" charset="0"/>
                <a:cs typeface="Courier New" panose="02070309020205020404" pitchFamily="49" charset="0"/>
              </a:rPr>
              <a:t>cat</a:t>
            </a:r>
            <a:r>
              <a:rPr lang="en-US" sz="2000" dirty="0">
                <a:latin typeface="Courier New" panose="02070309020205020404" pitchFamily="49" charset="0"/>
                <a:cs typeface="Courier New" panose="02070309020205020404" pitchFamily="49" charset="0"/>
              </a:rPr>
              <a:t>(s1,s2)</a:t>
            </a:r>
          </a:p>
          <a:p>
            <a:r>
              <a:rPr lang="en-US" sz="2000" dirty="0">
                <a:latin typeface="Courier New" panose="02070309020205020404" pitchFamily="49" charset="0"/>
                <a:cs typeface="Courier New" panose="02070309020205020404" pitchFamily="49" charset="0"/>
              </a:rPr>
              <a:t>100 Hello from Base R</a:t>
            </a:r>
          </a:p>
          <a:p>
            <a:r>
              <a:rPr lang="en-US" sz="2000" dirty="0">
                <a:latin typeface="Courier New" panose="02070309020205020404" pitchFamily="49" charset="0"/>
                <a:cs typeface="Courier New" panose="02070309020205020404" pitchFamily="49" charset="0"/>
              </a:rPr>
              <a:t>&gt; v</a:t>
            </a:r>
          </a:p>
          <a:p>
            <a:r>
              <a:rPr lang="en-US" sz="2000" dirty="0">
                <a:latin typeface="Courier New" panose="02070309020205020404" pitchFamily="49" charset="0"/>
                <a:cs typeface="Courier New" panose="02070309020205020404" pitchFamily="49" charset="0"/>
              </a:rPr>
              <a:t>NULL</a:t>
            </a:r>
          </a:p>
          <a:p>
            <a:r>
              <a:rPr lang="en-US" sz="2000" dirty="0">
                <a:latin typeface="Courier New" panose="02070309020205020404" pitchFamily="49" charset="0"/>
                <a:cs typeface="Courier New" panose="02070309020205020404" pitchFamily="49" charset="0"/>
              </a:rPr>
              <a:t>&gt; v &lt;- </a:t>
            </a:r>
            <a:r>
              <a:rPr lang="en-US" sz="2000" b="1" dirty="0">
                <a:latin typeface="Courier New" panose="02070309020205020404" pitchFamily="49" charset="0"/>
                <a:cs typeface="Courier New" panose="02070309020205020404" pitchFamily="49" charset="0"/>
              </a:rPr>
              <a:t>paste</a:t>
            </a:r>
            <a:r>
              <a:rPr lang="en-US" sz="2000" dirty="0">
                <a:latin typeface="Courier New" panose="02070309020205020404" pitchFamily="49" charset="0"/>
                <a:cs typeface="Courier New" panose="02070309020205020404" pitchFamily="49" charset="0"/>
              </a:rPr>
              <a:t>(s1,s2)</a:t>
            </a:r>
          </a:p>
          <a:p>
            <a:r>
              <a:rPr lang="en-US" sz="2000" dirty="0">
                <a:latin typeface="Courier New" panose="02070309020205020404" pitchFamily="49" charset="0"/>
                <a:cs typeface="Courier New" panose="02070309020205020404" pitchFamily="49" charset="0"/>
              </a:rPr>
              <a:t>&gt; v</a:t>
            </a:r>
          </a:p>
          <a:p>
            <a:r>
              <a:rPr lang="en-US" sz="2000" dirty="0">
                <a:latin typeface="Courier New" panose="02070309020205020404" pitchFamily="49" charset="0"/>
                <a:cs typeface="Courier New" panose="02070309020205020404" pitchFamily="49" charset="0"/>
              </a:rPr>
              <a:t>[1] "100 Hello from Base R"</a:t>
            </a:r>
          </a:p>
        </p:txBody>
      </p:sp>
    </p:spTree>
    <p:extLst>
      <p:ext uri="{BB962C8B-B14F-4D97-AF65-F5344CB8AC3E}">
        <p14:creationId xmlns:p14="http://schemas.microsoft.com/office/powerpoint/2010/main" val="1787316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p:txBody>
          <a:bodyPr/>
          <a:lstStyle/>
          <a:p>
            <a:r>
              <a:rPr lang="en-US" dirty="0"/>
              <a:t>Escape Sequences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514475"/>
            <a:ext cx="10160000" cy="4962525"/>
          </a:xfrm>
        </p:spPr>
        <p:txBody>
          <a:bodyPr/>
          <a:lstStyle/>
          <a:p>
            <a:r>
              <a:rPr lang="en-US" sz="2800" dirty="0"/>
              <a:t>The backslash is used to escape certain characters so they are interpreted as more than just simple symbols</a:t>
            </a:r>
          </a:p>
          <a:p>
            <a:pPr lvl="1"/>
            <a:r>
              <a:rPr lang="en-US" sz="2600" dirty="0"/>
              <a:t>\n  (newline) is a typical example which inserts a newline (CR/LF) character into the output</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26</a:t>
            </a:fld>
            <a:endParaRPr lang="en-US"/>
          </a:p>
        </p:txBody>
      </p:sp>
      <p:sp>
        <p:nvSpPr>
          <p:cNvPr id="5" name="Rectangle 4">
            <a:extLst>
              <a:ext uri="{FF2B5EF4-FFF2-40B4-BE49-F238E27FC236}">
                <a16:creationId xmlns:a16="http://schemas.microsoft.com/office/drawing/2014/main" id="{700FD9B7-BC99-4BD2-BDBC-C2156770F476}"/>
              </a:ext>
            </a:extLst>
          </p:cNvPr>
          <p:cNvSpPr/>
          <p:nvPr/>
        </p:nvSpPr>
        <p:spPr>
          <a:xfrm>
            <a:off x="1508034" y="3596257"/>
            <a:ext cx="8650949" cy="2862322"/>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cat("hello,", "world")</a:t>
            </a:r>
          </a:p>
          <a:p>
            <a:r>
              <a:rPr lang="en-US" dirty="0">
                <a:latin typeface="Courier New" panose="02070309020205020404" pitchFamily="49" charset="0"/>
                <a:cs typeface="Courier New" panose="02070309020205020404" pitchFamily="49" charset="0"/>
              </a:rPr>
              <a:t>hello, world</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&gt; cat("hello,\n", "world")   # extra space between arguments</a:t>
            </a:r>
          </a:p>
          <a:p>
            <a:r>
              <a:rPr lang="en-US" dirty="0">
                <a:latin typeface="Courier New" panose="02070309020205020404" pitchFamily="49" charset="0"/>
                <a:cs typeface="Courier New" panose="02070309020205020404" pitchFamily="49" charset="0"/>
              </a:rPr>
              <a:t>hello,</a:t>
            </a:r>
          </a:p>
          <a:p>
            <a:r>
              <a:rPr lang="en-US" dirty="0">
                <a:latin typeface="Courier New" panose="02070309020205020404" pitchFamily="49" charset="0"/>
                <a:cs typeface="Courier New" panose="02070309020205020404" pitchFamily="49" charset="0"/>
              </a:rPr>
              <a:t> world</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&gt; cat("hello,\</a:t>
            </a:r>
            <a:r>
              <a:rPr lang="en-US" dirty="0" err="1">
                <a:latin typeface="Courier New" panose="02070309020205020404" pitchFamily="49" charset="0"/>
                <a:cs typeface="Courier New" panose="02070309020205020404" pitchFamily="49" charset="0"/>
              </a:rPr>
              <a:t>nworld</a:t>
            </a:r>
            <a:r>
              <a:rPr lang="en-US" dirty="0">
                <a:latin typeface="Courier New" panose="02070309020205020404" pitchFamily="49" charset="0"/>
                <a:cs typeface="Courier New" panose="02070309020205020404" pitchFamily="49" charset="0"/>
              </a:rPr>
              <a:t>")       # no extra space</a:t>
            </a:r>
          </a:p>
          <a:p>
            <a:r>
              <a:rPr lang="en-US" dirty="0">
                <a:latin typeface="Courier New" panose="02070309020205020404" pitchFamily="49" charset="0"/>
                <a:cs typeface="Courier New" panose="02070309020205020404" pitchFamily="49" charset="0"/>
              </a:rPr>
              <a:t>hello,</a:t>
            </a:r>
          </a:p>
          <a:p>
            <a:r>
              <a:rPr lang="en-US" dirty="0">
                <a:latin typeface="Courier New" panose="02070309020205020404" pitchFamily="49" charset="0"/>
                <a:cs typeface="Courier New" panose="02070309020205020404" pitchFamily="49" charset="0"/>
              </a:rPr>
              <a:t>world</a:t>
            </a:r>
          </a:p>
        </p:txBody>
      </p:sp>
    </p:spTree>
    <p:extLst>
      <p:ext uri="{BB962C8B-B14F-4D97-AF65-F5344CB8AC3E}">
        <p14:creationId xmlns:p14="http://schemas.microsoft.com/office/powerpoint/2010/main" val="3959129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274638"/>
            <a:ext cx="10160000" cy="878301"/>
          </a:xfrm>
        </p:spPr>
        <p:txBody>
          <a:bodyPr/>
          <a:lstStyle/>
          <a:p>
            <a:r>
              <a:rPr lang="en-US" dirty="0"/>
              <a:t>More Escape Sequences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1716024" y="4233672"/>
            <a:ext cx="6431280" cy="2151888"/>
          </a:xfrm>
          <a:ln>
            <a:solidFill>
              <a:schemeClr val="tx1"/>
            </a:solidFill>
          </a:ln>
        </p:spPr>
        <p:txBody>
          <a:bodyPr>
            <a:normAutofit/>
          </a:bodyPr>
          <a:lstStyle/>
          <a:p>
            <a:pPr marL="114300" indent="0">
              <a:buNone/>
            </a:pPr>
            <a:r>
              <a:rPr lang="en-US" sz="2400" dirty="0">
                <a:latin typeface="Courier New" panose="02070309020205020404" pitchFamily="49" charset="0"/>
                <a:cs typeface="Courier New" panose="02070309020205020404" pitchFamily="49" charset="0"/>
              </a:rPr>
              <a:t>&gt; s &lt;- "\"tab \t </a:t>
            </a:r>
            <a:r>
              <a:rPr lang="en-US" sz="2400" dirty="0" err="1">
                <a:latin typeface="Courier New" panose="02070309020205020404" pitchFamily="49" charset="0"/>
                <a:cs typeface="Courier New" panose="02070309020205020404" pitchFamily="49" charset="0"/>
              </a:rPr>
              <a:t>BSyyy</a:t>
            </a:r>
            <a:r>
              <a:rPr lang="en-US" sz="2400" dirty="0">
                <a:latin typeface="Courier New" panose="02070309020205020404" pitchFamily="49" charset="0"/>
                <a:cs typeface="Courier New" panose="02070309020205020404" pitchFamily="49" charset="0"/>
              </a:rPr>
              <a:t>\b\""</a:t>
            </a:r>
          </a:p>
          <a:p>
            <a:pPr marL="114300" indent="0">
              <a:buNone/>
            </a:pPr>
            <a:r>
              <a:rPr lang="en-US" sz="2400" dirty="0">
                <a:latin typeface="Courier New" panose="02070309020205020404" pitchFamily="49" charset="0"/>
                <a:cs typeface="Courier New" panose="02070309020205020404" pitchFamily="49" charset="0"/>
              </a:rPr>
              <a:t>&gt; cat(s)</a:t>
            </a:r>
          </a:p>
          <a:p>
            <a:pPr marL="114300" indent="0">
              <a:buNone/>
            </a:pPr>
            <a:r>
              <a:rPr lang="en-US" sz="2400" dirty="0">
                <a:latin typeface="Courier New" panose="02070309020205020404" pitchFamily="49" charset="0"/>
                <a:cs typeface="Courier New" panose="02070309020205020404" pitchFamily="49" charset="0"/>
              </a:rPr>
              <a:t>"tab 	 </a:t>
            </a:r>
            <a:r>
              <a:rPr lang="en-US" sz="2400" dirty="0" err="1">
                <a:latin typeface="Courier New" panose="02070309020205020404" pitchFamily="49" charset="0"/>
                <a:cs typeface="Courier New" panose="02070309020205020404" pitchFamily="49" charset="0"/>
              </a:rPr>
              <a:t>Bsyy</a:t>
            </a:r>
            <a:r>
              <a:rPr lang="en-US" sz="24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27</a:t>
            </a:fld>
            <a:endParaRPr lang="en-US"/>
          </a:p>
        </p:txBody>
      </p:sp>
      <p:graphicFrame>
        <p:nvGraphicFramePr>
          <p:cNvPr id="5" name="Table 4">
            <a:extLst>
              <a:ext uri="{FF2B5EF4-FFF2-40B4-BE49-F238E27FC236}">
                <a16:creationId xmlns:a16="http://schemas.microsoft.com/office/drawing/2014/main" id="{D124C702-AECE-4089-A523-57455599C6A3}"/>
              </a:ext>
            </a:extLst>
          </p:cNvPr>
          <p:cNvGraphicFramePr>
            <a:graphicFrameLocks noGrp="1"/>
          </p:cNvGraphicFramePr>
          <p:nvPr>
            <p:extLst>
              <p:ext uri="{D42A27DB-BD31-4B8C-83A1-F6EECF244321}">
                <p14:modId xmlns:p14="http://schemas.microsoft.com/office/powerpoint/2010/main" val="3943517775"/>
              </p:ext>
            </p:extLst>
          </p:nvPr>
        </p:nvGraphicFramePr>
        <p:xfrm>
          <a:off x="895626" y="1417638"/>
          <a:ext cx="9431130" cy="2377440"/>
        </p:xfrm>
        <a:graphic>
          <a:graphicData uri="http://schemas.openxmlformats.org/drawingml/2006/table">
            <a:tbl>
              <a:tblPr firstRow="1" bandRow="1">
                <a:tableStyleId>{5940675A-B579-460E-94D1-54222C63F5DA}</a:tableStyleId>
              </a:tblPr>
              <a:tblGrid>
                <a:gridCol w="2030454">
                  <a:extLst>
                    <a:ext uri="{9D8B030D-6E8A-4147-A177-3AD203B41FA5}">
                      <a16:colId xmlns:a16="http://schemas.microsoft.com/office/drawing/2014/main" val="2022447688"/>
                    </a:ext>
                  </a:extLst>
                </a:gridCol>
                <a:gridCol w="2505456">
                  <a:extLst>
                    <a:ext uri="{9D8B030D-6E8A-4147-A177-3AD203B41FA5}">
                      <a16:colId xmlns:a16="http://schemas.microsoft.com/office/drawing/2014/main" val="2124134197"/>
                    </a:ext>
                  </a:extLst>
                </a:gridCol>
                <a:gridCol w="4895220">
                  <a:extLst>
                    <a:ext uri="{9D8B030D-6E8A-4147-A177-3AD203B41FA5}">
                      <a16:colId xmlns:a16="http://schemas.microsoft.com/office/drawing/2014/main" val="2494140621"/>
                    </a:ext>
                  </a:extLst>
                </a:gridCol>
              </a:tblGrid>
              <a:tr h="370840">
                <a:tc>
                  <a:txBody>
                    <a:bodyPr/>
                    <a:lstStyle/>
                    <a:p>
                      <a:r>
                        <a:rPr lang="en-US" sz="2000" b="1" dirty="0"/>
                        <a:t>Escape Sequence</a:t>
                      </a:r>
                    </a:p>
                  </a:txBody>
                  <a:tcPr>
                    <a:solidFill>
                      <a:schemeClr val="bg1">
                        <a:lumMod val="85000"/>
                      </a:schemeClr>
                    </a:solidFill>
                  </a:tcPr>
                </a:tc>
                <a:tc>
                  <a:txBody>
                    <a:bodyPr/>
                    <a:lstStyle/>
                    <a:p>
                      <a:r>
                        <a:rPr lang="en-US" sz="2000" b="1" dirty="0"/>
                        <a:t>Behavior</a:t>
                      </a:r>
                    </a:p>
                  </a:txBody>
                  <a:tcPr>
                    <a:solidFill>
                      <a:schemeClr val="bg1">
                        <a:lumMod val="85000"/>
                      </a:schemeClr>
                    </a:solidFill>
                  </a:tcPr>
                </a:tc>
                <a:tc>
                  <a:txBody>
                    <a:bodyPr/>
                    <a:lstStyle/>
                    <a:p>
                      <a:r>
                        <a:rPr lang="en-US" sz="2000" b="1" dirty="0"/>
                        <a:t>Notes</a:t>
                      </a:r>
                    </a:p>
                  </a:txBody>
                  <a:tcPr>
                    <a:solidFill>
                      <a:schemeClr val="bg1">
                        <a:lumMod val="85000"/>
                      </a:schemeClr>
                    </a:solidFill>
                  </a:tcPr>
                </a:tc>
                <a:extLst>
                  <a:ext uri="{0D108BD9-81ED-4DB2-BD59-A6C34878D82A}">
                    <a16:rowId xmlns:a16="http://schemas.microsoft.com/office/drawing/2014/main" val="2677512829"/>
                  </a:ext>
                </a:extLst>
              </a:tr>
              <a:tr h="370840">
                <a:tc>
                  <a:txBody>
                    <a:bodyPr/>
                    <a:lstStyle/>
                    <a:p>
                      <a:r>
                        <a:rPr lang="en-US" sz="2000" dirty="0"/>
                        <a:t>\'</a:t>
                      </a:r>
                    </a:p>
                  </a:txBody>
                  <a:tcPr/>
                </a:tc>
                <a:tc>
                  <a:txBody>
                    <a:bodyPr/>
                    <a:lstStyle/>
                    <a:p>
                      <a:r>
                        <a:rPr lang="en-US" sz="2000" dirty="0"/>
                        <a:t>escapes single quote</a:t>
                      </a:r>
                    </a:p>
                  </a:txBody>
                  <a:tcPr/>
                </a:tc>
                <a:tc>
                  <a:txBody>
                    <a:bodyPr/>
                    <a:lstStyle/>
                    <a:p>
                      <a:r>
                        <a:rPr lang="en-US" sz="2000" dirty="0"/>
                        <a:t>not needed in double quoted strings " ' "</a:t>
                      </a:r>
                    </a:p>
                  </a:txBody>
                  <a:tcPr/>
                </a:tc>
                <a:extLst>
                  <a:ext uri="{0D108BD9-81ED-4DB2-BD59-A6C34878D82A}">
                    <a16:rowId xmlns:a16="http://schemas.microsoft.com/office/drawing/2014/main" val="3513296704"/>
                  </a:ext>
                </a:extLst>
              </a:tr>
              <a:tr h="370840">
                <a:tc>
                  <a:txBody>
                    <a:bodyPr/>
                    <a:lstStyle/>
                    <a:p>
                      <a:r>
                        <a:rPr lang="en-US" sz="2000" dirty="0"/>
                        <a:t>\"</a:t>
                      </a:r>
                    </a:p>
                  </a:txBody>
                  <a:tcPr/>
                </a:tc>
                <a:tc>
                  <a:txBody>
                    <a:bodyPr/>
                    <a:lstStyle/>
                    <a:p>
                      <a:r>
                        <a:rPr lang="en-US" sz="2000" dirty="0"/>
                        <a:t>escapes double quote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not needed in single quoted strings ' " '</a:t>
                      </a:r>
                    </a:p>
                  </a:txBody>
                  <a:tcPr/>
                </a:tc>
                <a:extLst>
                  <a:ext uri="{0D108BD9-81ED-4DB2-BD59-A6C34878D82A}">
                    <a16:rowId xmlns:a16="http://schemas.microsoft.com/office/drawing/2014/main" val="123108161"/>
                  </a:ext>
                </a:extLst>
              </a:tr>
              <a:tr h="370840">
                <a:tc>
                  <a:txBody>
                    <a:bodyPr/>
                    <a:lstStyle/>
                    <a:p>
                      <a:r>
                        <a:rPr lang="en-US" sz="2000" dirty="0"/>
                        <a:t>\r</a:t>
                      </a:r>
                    </a:p>
                  </a:txBody>
                  <a:tcPr/>
                </a:tc>
                <a:tc>
                  <a:txBody>
                    <a:bodyPr/>
                    <a:lstStyle/>
                    <a:p>
                      <a:r>
                        <a:rPr lang="en-US" sz="2000" dirty="0"/>
                        <a:t>carriage return</a:t>
                      </a:r>
                    </a:p>
                  </a:txBody>
                  <a:tcPr/>
                </a:tc>
                <a:tc>
                  <a:txBody>
                    <a:bodyPr/>
                    <a:lstStyle/>
                    <a:p>
                      <a:endParaRPr lang="en-US" sz="2000"/>
                    </a:p>
                  </a:txBody>
                  <a:tcPr/>
                </a:tc>
                <a:extLst>
                  <a:ext uri="{0D108BD9-81ED-4DB2-BD59-A6C34878D82A}">
                    <a16:rowId xmlns:a16="http://schemas.microsoft.com/office/drawing/2014/main" val="2765095147"/>
                  </a:ext>
                </a:extLst>
              </a:tr>
              <a:tr h="370840">
                <a:tc>
                  <a:txBody>
                    <a:bodyPr/>
                    <a:lstStyle/>
                    <a:p>
                      <a:r>
                        <a:rPr lang="en-US" sz="2000" dirty="0"/>
                        <a:t>\t</a:t>
                      </a:r>
                    </a:p>
                  </a:txBody>
                  <a:tcPr/>
                </a:tc>
                <a:tc>
                  <a:txBody>
                    <a:bodyPr/>
                    <a:lstStyle/>
                    <a:p>
                      <a:r>
                        <a:rPr lang="en-US" sz="2000" dirty="0"/>
                        <a:t>tab</a:t>
                      </a:r>
                    </a:p>
                  </a:txBody>
                  <a:tcPr/>
                </a:tc>
                <a:tc>
                  <a:txBody>
                    <a:bodyPr/>
                    <a:lstStyle/>
                    <a:p>
                      <a:endParaRPr lang="en-US" sz="2000"/>
                    </a:p>
                  </a:txBody>
                  <a:tcPr/>
                </a:tc>
                <a:extLst>
                  <a:ext uri="{0D108BD9-81ED-4DB2-BD59-A6C34878D82A}">
                    <a16:rowId xmlns:a16="http://schemas.microsoft.com/office/drawing/2014/main" val="3414224026"/>
                  </a:ext>
                </a:extLst>
              </a:tr>
              <a:tr h="370840">
                <a:tc>
                  <a:txBody>
                    <a:bodyPr/>
                    <a:lstStyle/>
                    <a:p>
                      <a:r>
                        <a:rPr lang="en-US" sz="2000" dirty="0"/>
                        <a:t>\b</a:t>
                      </a:r>
                    </a:p>
                  </a:txBody>
                  <a:tcPr/>
                </a:tc>
                <a:tc>
                  <a:txBody>
                    <a:bodyPr/>
                    <a:lstStyle/>
                    <a:p>
                      <a:r>
                        <a:rPr lang="en-US" sz="2000" dirty="0"/>
                        <a:t>backspace</a:t>
                      </a:r>
                    </a:p>
                  </a:txBody>
                  <a:tcPr/>
                </a:tc>
                <a:tc>
                  <a:txBody>
                    <a:bodyPr/>
                    <a:lstStyle/>
                    <a:p>
                      <a:endParaRPr lang="en-US" sz="2000" dirty="0"/>
                    </a:p>
                  </a:txBody>
                  <a:tcPr/>
                </a:tc>
                <a:extLst>
                  <a:ext uri="{0D108BD9-81ED-4DB2-BD59-A6C34878D82A}">
                    <a16:rowId xmlns:a16="http://schemas.microsoft.com/office/drawing/2014/main" val="1123534879"/>
                  </a:ext>
                </a:extLst>
              </a:tr>
            </a:tbl>
          </a:graphicData>
        </a:graphic>
      </p:graphicFrame>
    </p:spTree>
    <p:extLst>
      <p:ext uri="{BB962C8B-B14F-4D97-AF65-F5344CB8AC3E}">
        <p14:creationId xmlns:p14="http://schemas.microsoft.com/office/powerpoint/2010/main" val="4200840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274638"/>
            <a:ext cx="10160000" cy="804354"/>
          </a:xfrm>
        </p:spPr>
        <p:txBody>
          <a:bodyPr/>
          <a:lstStyle/>
          <a:p>
            <a:r>
              <a:rPr lang="en-US" dirty="0"/>
              <a:t>Substrings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261872"/>
            <a:ext cx="10160000" cy="5215128"/>
          </a:xfrm>
        </p:spPr>
        <p:txBody>
          <a:bodyPr/>
          <a:lstStyle/>
          <a:p>
            <a:r>
              <a:rPr lang="en-US" sz="2800" dirty="0"/>
              <a:t>We can extract substrings from R strings</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28</a:t>
            </a:fld>
            <a:endParaRPr lang="en-US"/>
          </a:p>
        </p:txBody>
      </p:sp>
      <p:sp>
        <p:nvSpPr>
          <p:cNvPr id="5" name="Rectangle 4">
            <a:extLst>
              <a:ext uri="{FF2B5EF4-FFF2-40B4-BE49-F238E27FC236}">
                <a16:creationId xmlns:a16="http://schemas.microsoft.com/office/drawing/2014/main" id="{A9ACDB42-027F-4652-A9CA-BE458EF85DA3}"/>
              </a:ext>
            </a:extLst>
          </p:cNvPr>
          <p:cNvSpPr/>
          <p:nvPr/>
        </p:nvSpPr>
        <p:spPr>
          <a:xfrm>
            <a:off x="1197864" y="2136339"/>
            <a:ext cx="8650224" cy="3785652"/>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&gt; foo &lt;- "Hello, World"</a:t>
            </a:r>
          </a:p>
          <a:p>
            <a:r>
              <a:rPr lang="en-US" sz="2400" dirty="0">
                <a:latin typeface="Courier New" panose="02070309020205020404" pitchFamily="49" charset="0"/>
                <a:cs typeface="Courier New" panose="02070309020205020404" pitchFamily="49" charset="0"/>
              </a:rPr>
              <a:t>&gt; bar &lt;- </a:t>
            </a:r>
            <a:r>
              <a:rPr lang="en-US" sz="2400" dirty="0" err="1">
                <a:latin typeface="Courier New" panose="02070309020205020404" pitchFamily="49" charset="0"/>
                <a:cs typeface="Courier New" panose="02070309020205020404" pitchFamily="49" charset="0"/>
              </a:rPr>
              <a:t>substr</a:t>
            </a:r>
            <a:r>
              <a:rPr lang="en-US" sz="2400" dirty="0">
                <a:latin typeface="Courier New" panose="02070309020205020404" pitchFamily="49" charset="0"/>
                <a:cs typeface="Courier New" panose="02070309020205020404" pitchFamily="49" charset="0"/>
              </a:rPr>
              <a:t>(foo, start=7,stop=12)</a:t>
            </a:r>
          </a:p>
          <a:p>
            <a:r>
              <a:rPr lang="en-US" sz="2400" dirty="0">
                <a:latin typeface="Courier New" panose="02070309020205020404" pitchFamily="49" charset="0"/>
                <a:cs typeface="Courier New" panose="02070309020205020404" pitchFamily="49" charset="0"/>
              </a:rPr>
              <a:t>&gt; bar</a:t>
            </a:r>
          </a:p>
          <a:p>
            <a:r>
              <a:rPr lang="en-US" sz="2400" dirty="0">
                <a:latin typeface="Courier New" panose="02070309020205020404" pitchFamily="49" charset="0"/>
                <a:cs typeface="Courier New" panose="02070309020205020404" pitchFamily="49" charset="0"/>
              </a:rPr>
              <a:t>[1] " World"</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&gt; </a:t>
            </a:r>
            <a:r>
              <a:rPr lang="en-US" sz="2400" dirty="0" err="1">
                <a:latin typeface="Courier New" panose="02070309020205020404" pitchFamily="49" charset="0"/>
                <a:cs typeface="Courier New" panose="02070309020205020404" pitchFamily="49" charset="0"/>
              </a:rPr>
              <a:t>sc</a:t>
            </a:r>
            <a:r>
              <a:rPr lang="en-US" sz="2400" dirty="0">
                <a:latin typeface="Courier New" panose="02070309020205020404" pitchFamily="49" charset="0"/>
                <a:cs typeface="Courier New" panose="02070309020205020404" pitchFamily="49" charset="0"/>
              </a:rPr>
              <a:t> &lt;- "Santa Claus"</a:t>
            </a:r>
          </a:p>
          <a:p>
            <a:r>
              <a:rPr lang="en-US" sz="2400" dirty="0">
                <a:latin typeface="Courier New" panose="02070309020205020404" pitchFamily="49" charset="0"/>
                <a:cs typeface="Courier New" panose="02070309020205020404" pitchFamily="49" charset="0"/>
              </a:rPr>
              <a:t>&gt; eb &lt;- "Easter Bunny"</a:t>
            </a:r>
          </a:p>
          <a:p>
            <a:r>
              <a:rPr lang="en-US" sz="2400" dirty="0">
                <a:latin typeface="Courier New" panose="02070309020205020404" pitchFamily="49" charset="0"/>
                <a:cs typeface="Courier New" panose="02070309020205020404" pitchFamily="49" charset="0"/>
              </a:rPr>
              <a:t>&gt; paste(</a:t>
            </a:r>
            <a:r>
              <a:rPr lang="en-US" sz="2400" dirty="0" err="1">
                <a:latin typeface="Courier New" panose="02070309020205020404" pitchFamily="49" charset="0"/>
                <a:cs typeface="Courier New" panose="02070309020205020404" pitchFamily="49" charset="0"/>
              </a:rPr>
              <a:t>substr</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sc</a:t>
            </a:r>
            <a:r>
              <a:rPr lang="en-US" sz="2400" dirty="0">
                <a:latin typeface="Courier New" panose="02070309020205020404" pitchFamily="49" charset="0"/>
                <a:cs typeface="Courier New" panose="02070309020205020404" pitchFamily="49" charset="0"/>
              </a:rPr>
              <a:t>, start=1, stop=5),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substr</a:t>
            </a:r>
            <a:r>
              <a:rPr lang="en-US" sz="2400" dirty="0">
                <a:latin typeface="Courier New" panose="02070309020205020404" pitchFamily="49" charset="0"/>
                <a:cs typeface="Courier New" panose="02070309020205020404" pitchFamily="49" charset="0"/>
              </a:rPr>
              <a:t>(eb, start=8, stop=12))</a:t>
            </a:r>
          </a:p>
          <a:p>
            <a:r>
              <a:rPr lang="en-US" sz="2400" dirty="0">
                <a:latin typeface="Courier New" panose="02070309020205020404" pitchFamily="49" charset="0"/>
                <a:cs typeface="Courier New" panose="02070309020205020404" pitchFamily="49" charset="0"/>
              </a:rPr>
              <a:t>[1] "Santa Bunny"</a:t>
            </a:r>
          </a:p>
        </p:txBody>
      </p:sp>
    </p:spTree>
    <p:extLst>
      <p:ext uri="{BB962C8B-B14F-4D97-AF65-F5344CB8AC3E}">
        <p14:creationId xmlns:p14="http://schemas.microsoft.com/office/powerpoint/2010/main" val="2102057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274638"/>
            <a:ext cx="10160000" cy="804354"/>
          </a:xfrm>
        </p:spPr>
        <p:txBody>
          <a:bodyPr/>
          <a:lstStyle/>
          <a:p>
            <a:r>
              <a:rPr lang="en-US" dirty="0"/>
              <a:t>Pattern Matching</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261872"/>
            <a:ext cx="10262616" cy="5215128"/>
          </a:xfrm>
        </p:spPr>
        <p:txBody>
          <a:bodyPr/>
          <a:lstStyle/>
          <a:p>
            <a:r>
              <a:rPr lang="en-US" sz="2800" dirty="0"/>
              <a:t>We can do pattern matching with R strings</a:t>
            </a:r>
          </a:p>
          <a:p>
            <a:pPr lvl="1"/>
            <a:r>
              <a:rPr lang="en-US" sz="2600" dirty="0"/>
              <a:t>Regular expressions are used for efficiency in specifying patterns</a:t>
            </a:r>
            <a:endParaRPr lang="en-US" dirty="0"/>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29</a:t>
            </a:fld>
            <a:endParaRPr lang="en-US"/>
          </a:p>
        </p:txBody>
      </p:sp>
      <p:sp>
        <p:nvSpPr>
          <p:cNvPr id="5" name="Rectangle 4">
            <a:extLst>
              <a:ext uri="{FF2B5EF4-FFF2-40B4-BE49-F238E27FC236}">
                <a16:creationId xmlns:a16="http://schemas.microsoft.com/office/drawing/2014/main" id="{820141DC-2F94-4551-9653-1502AA9E54E9}"/>
              </a:ext>
            </a:extLst>
          </p:cNvPr>
          <p:cNvSpPr/>
          <p:nvPr/>
        </p:nvSpPr>
        <p:spPr>
          <a:xfrm>
            <a:off x="978408" y="2733806"/>
            <a:ext cx="9994392" cy="2862322"/>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&gt; # find one or more occurrences of the letter 'a'</a:t>
            </a:r>
          </a:p>
          <a:p>
            <a:r>
              <a:rPr lang="en-US" sz="2000" dirty="0">
                <a:latin typeface="Courier New" panose="02070309020205020404" pitchFamily="49" charset="0"/>
                <a:cs typeface="Courier New" panose="02070309020205020404" pitchFamily="49" charset="0"/>
              </a:rPr>
              <a:t>&gt; # and return matching indexes</a:t>
            </a:r>
          </a:p>
          <a:p>
            <a:r>
              <a:rPr lang="en-US" sz="2000" dirty="0">
                <a:latin typeface="Courier New" panose="02070309020205020404" pitchFamily="49" charset="0"/>
                <a:cs typeface="Courier New" panose="02070309020205020404" pitchFamily="49" charset="0"/>
              </a:rPr>
              <a:t>&gt; grep("a+", c("</a:t>
            </a:r>
            <a:r>
              <a:rPr lang="en-US" sz="2000" dirty="0" err="1">
                <a:latin typeface="Courier New" panose="02070309020205020404" pitchFamily="49" charset="0"/>
                <a:cs typeface="Courier New" panose="02070309020205020404" pitchFamily="49" charset="0"/>
              </a:rPr>
              <a:t>abc</a:t>
            </a:r>
            <a:r>
              <a:rPr lang="en-US" sz="2000" dirty="0">
                <a:latin typeface="Courier New" panose="02070309020205020404" pitchFamily="49" charset="0"/>
                <a:cs typeface="Courier New" panose="02070309020205020404" pitchFamily="49" charset="0"/>
              </a:rPr>
              <a:t>", "def", "</a:t>
            </a:r>
            <a:r>
              <a:rPr lang="en-US" sz="2000" dirty="0" err="1">
                <a:latin typeface="Courier New" panose="02070309020205020404" pitchFamily="49" charset="0"/>
                <a:cs typeface="Courier New" panose="02070309020205020404" pitchFamily="49" charset="0"/>
              </a:rPr>
              <a:t>cba</a:t>
            </a:r>
            <a:r>
              <a:rPr lang="en-US" sz="2000" dirty="0">
                <a:latin typeface="Courier New" panose="02070309020205020404" pitchFamily="49" charset="0"/>
                <a:cs typeface="Courier New" panose="02070309020205020404" pitchFamily="49" charset="0"/>
              </a:rPr>
              <a:t> a", "aa"), </a:t>
            </a:r>
            <a:r>
              <a:rPr lang="en-US" sz="2000" dirty="0" err="1">
                <a:latin typeface="Courier New" panose="02070309020205020404" pitchFamily="49" charset="0"/>
                <a:cs typeface="Courier New" panose="02070309020205020404" pitchFamily="49" charset="0"/>
              </a:rPr>
              <a:t>perl</a:t>
            </a:r>
            <a:r>
              <a:rPr lang="en-US" sz="2000" dirty="0">
                <a:latin typeface="Courier New" panose="02070309020205020404" pitchFamily="49" charset="0"/>
                <a:cs typeface="Courier New" panose="02070309020205020404" pitchFamily="49" charset="0"/>
              </a:rPr>
              <a:t>=T, value=F)</a:t>
            </a:r>
          </a:p>
          <a:p>
            <a:r>
              <a:rPr lang="en-US" sz="2000" dirty="0">
                <a:latin typeface="Courier New" panose="02070309020205020404" pitchFamily="49" charset="0"/>
                <a:cs typeface="Courier New" panose="02070309020205020404" pitchFamily="49" charset="0"/>
              </a:rPr>
              <a:t>[1]  1 3 4</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&gt; # find one or more occurrences of the letter 'a'</a:t>
            </a:r>
          </a:p>
          <a:p>
            <a:r>
              <a:rPr lang="en-US" sz="2000" dirty="0">
                <a:latin typeface="Courier New" panose="02070309020205020404" pitchFamily="49" charset="0"/>
                <a:cs typeface="Courier New" panose="02070309020205020404" pitchFamily="49" charset="0"/>
              </a:rPr>
              <a:t>&gt; # and return matching values</a:t>
            </a:r>
          </a:p>
          <a:p>
            <a:r>
              <a:rPr lang="en-US" sz="2000" dirty="0">
                <a:latin typeface="Courier New" panose="02070309020205020404" pitchFamily="49" charset="0"/>
                <a:cs typeface="Courier New" panose="02070309020205020404" pitchFamily="49" charset="0"/>
              </a:rPr>
              <a:t>&gt; grep("a+", c("</a:t>
            </a:r>
            <a:r>
              <a:rPr lang="en-US" sz="2000" dirty="0" err="1">
                <a:latin typeface="Courier New" panose="02070309020205020404" pitchFamily="49" charset="0"/>
                <a:cs typeface="Courier New" panose="02070309020205020404" pitchFamily="49" charset="0"/>
              </a:rPr>
              <a:t>abc</a:t>
            </a:r>
            <a:r>
              <a:rPr lang="en-US" sz="2000" dirty="0">
                <a:latin typeface="Courier New" panose="02070309020205020404" pitchFamily="49" charset="0"/>
                <a:cs typeface="Courier New" panose="02070309020205020404" pitchFamily="49" charset="0"/>
              </a:rPr>
              <a:t>", "def", "</a:t>
            </a:r>
            <a:r>
              <a:rPr lang="en-US" sz="2000" dirty="0" err="1">
                <a:latin typeface="Courier New" panose="02070309020205020404" pitchFamily="49" charset="0"/>
                <a:cs typeface="Courier New" panose="02070309020205020404" pitchFamily="49" charset="0"/>
              </a:rPr>
              <a:t>cba</a:t>
            </a:r>
            <a:r>
              <a:rPr lang="en-US" sz="2000" dirty="0">
                <a:latin typeface="Courier New" panose="02070309020205020404" pitchFamily="49" charset="0"/>
                <a:cs typeface="Courier New" panose="02070309020205020404" pitchFamily="49" charset="0"/>
              </a:rPr>
              <a:t> a", "aa"), </a:t>
            </a:r>
            <a:r>
              <a:rPr lang="en-US" sz="2000" dirty="0" err="1">
                <a:latin typeface="Courier New" panose="02070309020205020404" pitchFamily="49" charset="0"/>
                <a:cs typeface="Courier New" panose="02070309020205020404" pitchFamily="49" charset="0"/>
              </a:rPr>
              <a:t>perl</a:t>
            </a:r>
            <a:r>
              <a:rPr lang="en-US" sz="2000" dirty="0">
                <a:latin typeface="Courier New" panose="02070309020205020404" pitchFamily="49" charset="0"/>
                <a:cs typeface="Courier New" panose="02070309020205020404" pitchFamily="49" charset="0"/>
              </a:rPr>
              <a:t>=T, value=T)</a:t>
            </a:r>
          </a:p>
          <a:p>
            <a:r>
              <a:rPr lang="en-US" sz="2000" dirty="0">
                <a:latin typeface="Courier New" panose="02070309020205020404" pitchFamily="49" charset="0"/>
                <a:cs typeface="Courier New" panose="02070309020205020404" pitchFamily="49" charset="0"/>
              </a:rPr>
              <a:t>[1] "</a:t>
            </a:r>
            <a:r>
              <a:rPr lang="en-US" sz="2000" dirty="0" err="1">
                <a:latin typeface="Courier New" panose="02070309020205020404" pitchFamily="49" charset="0"/>
                <a:cs typeface="Courier New" panose="02070309020205020404" pitchFamily="49" charset="0"/>
              </a:rPr>
              <a:t>abc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cba</a:t>
            </a:r>
            <a:r>
              <a:rPr lang="en-US" sz="2000" dirty="0">
                <a:latin typeface="Courier New" panose="02070309020205020404" pitchFamily="49" charset="0"/>
                <a:cs typeface="Courier New" panose="02070309020205020404" pitchFamily="49" charset="0"/>
              </a:rPr>
              <a:t> a" "aa"</a:t>
            </a:r>
          </a:p>
        </p:txBody>
      </p:sp>
    </p:spTree>
    <p:extLst>
      <p:ext uri="{BB962C8B-B14F-4D97-AF65-F5344CB8AC3E}">
        <p14:creationId xmlns:p14="http://schemas.microsoft.com/office/powerpoint/2010/main" val="53152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190555"/>
            <a:ext cx="10160000" cy="870990"/>
          </a:xfrm>
        </p:spPr>
        <p:txBody>
          <a:bodyPr/>
          <a:lstStyle/>
          <a:p>
            <a:r>
              <a:rPr lang="en-US" dirty="0"/>
              <a:t>Review: Logical Values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324303"/>
            <a:ext cx="10160000" cy="5343142"/>
          </a:xfrm>
        </p:spPr>
        <p:txBody>
          <a:bodyPr/>
          <a:lstStyle/>
          <a:p>
            <a:r>
              <a:rPr lang="en-US" sz="2800" dirty="0"/>
              <a:t>Logical values are TRUE and FALSE (or T and F)</a:t>
            </a:r>
          </a:p>
          <a:p>
            <a:pPr lvl="1"/>
            <a:r>
              <a:rPr lang="en-US" sz="2400" dirty="0"/>
              <a:t>Logical values can be assigned to objects such as vectors and matrices</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3</a:t>
            </a:fld>
            <a:endParaRPr lang="en-US"/>
          </a:p>
        </p:txBody>
      </p:sp>
      <p:sp>
        <p:nvSpPr>
          <p:cNvPr id="5" name="Rectangle 4">
            <a:extLst>
              <a:ext uri="{FF2B5EF4-FFF2-40B4-BE49-F238E27FC236}">
                <a16:creationId xmlns:a16="http://schemas.microsoft.com/office/drawing/2014/main" id="{C7431F41-6BA0-4FE8-AA40-CAC691DC8246}"/>
              </a:ext>
            </a:extLst>
          </p:cNvPr>
          <p:cNvSpPr/>
          <p:nvPr/>
        </p:nvSpPr>
        <p:spPr>
          <a:xfrm>
            <a:off x="1499616" y="2564713"/>
            <a:ext cx="6748272" cy="3477875"/>
          </a:xfrm>
          <a:prstGeom prst="rect">
            <a:avLst/>
          </a:prstGeom>
          <a:ln>
            <a:solidFill>
              <a:schemeClr val="tx1"/>
            </a:solidFill>
          </a:ln>
        </p:spPr>
        <p:txBody>
          <a:bodyPr wrap="square">
            <a:spAutoFit/>
          </a:bodyPr>
          <a:lstStyle/>
          <a:p>
            <a:r>
              <a:rPr lang="fr-FR" sz="2000" dirty="0">
                <a:latin typeface="Courier New" panose="02070309020205020404" pitchFamily="49" charset="0"/>
                <a:cs typeface="Courier New" panose="02070309020205020404" pitchFamily="49" charset="0"/>
              </a:rPr>
              <a:t>&gt; x &lt;- T</a:t>
            </a:r>
          </a:p>
          <a:p>
            <a:r>
              <a:rPr lang="fr-FR" sz="2000" dirty="0">
                <a:latin typeface="Courier New" panose="02070309020205020404" pitchFamily="49" charset="0"/>
                <a:cs typeface="Courier New" panose="02070309020205020404" pitchFamily="49" charset="0"/>
              </a:rPr>
              <a:t>&gt; x</a:t>
            </a:r>
          </a:p>
          <a:p>
            <a:r>
              <a:rPr lang="fr-FR" sz="2000" dirty="0">
                <a:latin typeface="Courier New" panose="02070309020205020404" pitchFamily="49" charset="0"/>
                <a:cs typeface="Courier New" panose="02070309020205020404" pitchFamily="49" charset="0"/>
              </a:rPr>
              <a:t>[1] TRUE</a:t>
            </a:r>
          </a:p>
          <a:p>
            <a:endParaRPr lang="fr-FR" sz="2000" dirty="0">
              <a:latin typeface="Courier New" panose="02070309020205020404" pitchFamily="49" charset="0"/>
              <a:cs typeface="Courier New" panose="02070309020205020404" pitchFamily="49" charset="0"/>
            </a:endParaRPr>
          </a:p>
          <a:p>
            <a:r>
              <a:rPr lang="fr-FR" sz="2000" dirty="0">
                <a:latin typeface="Courier New" panose="02070309020205020404" pitchFamily="49" charset="0"/>
                <a:cs typeface="Courier New" panose="02070309020205020404" pitchFamily="49" charset="0"/>
              </a:rPr>
              <a:t>&gt; y &lt;- F</a:t>
            </a:r>
          </a:p>
          <a:p>
            <a:r>
              <a:rPr lang="fr-FR" sz="2000" dirty="0">
                <a:latin typeface="Courier New" panose="02070309020205020404" pitchFamily="49" charset="0"/>
                <a:cs typeface="Courier New" panose="02070309020205020404" pitchFamily="49" charset="0"/>
              </a:rPr>
              <a:t>&gt; y</a:t>
            </a:r>
          </a:p>
          <a:p>
            <a:r>
              <a:rPr lang="fr-FR" sz="2000" dirty="0">
                <a:latin typeface="Courier New" panose="02070309020205020404" pitchFamily="49" charset="0"/>
                <a:cs typeface="Courier New" panose="02070309020205020404" pitchFamily="49" charset="0"/>
              </a:rPr>
              <a:t>[1] FALSE</a:t>
            </a:r>
          </a:p>
          <a:p>
            <a:endParaRPr lang="fr-FR" sz="2000" dirty="0">
              <a:latin typeface="Courier New" panose="02070309020205020404" pitchFamily="49" charset="0"/>
              <a:cs typeface="Courier New" panose="02070309020205020404" pitchFamily="49" charset="0"/>
            </a:endParaRPr>
          </a:p>
          <a:p>
            <a:r>
              <a:rPr lang="fr-FR" sz="2000" dirty="0">
                <a:latin typeface="Courier New" panose="02070309020205020404" pitchFamily="49" charset="0"/>
                <a:cs typeface="Courier New" panose="02070309020205020404" pitchFamily="49" charset="0"/>
              </a:rPr>
              <a:t>&gt; v &lt;- c(T,T,F,F)</a:t>
            </a:r>
          </a:p>
          <a:p>
            <a:r>
              <a:rPr lang="fr-FR" sz="2000" dirty="0">
                <a:latin typeface="Courier New" panose="02070309020205020404" pitchFamily="49" charset="0"/>
                <a:cs typeface="Courier New" panose="02070309020205020404" pitchFamily="49" charset="0"/>
              </a:rPr>
              <a:t>&gt; v</a:t>
            </a:r>
          </a:p>
          <a:p>
            <a:r>
              <a:rPr lang="fr-FR" sz="2000" dirty="0">
                <a:latin typeface="Courier New" panose="02070309020205020404" pitchFamily="49" charset="0"/>
                <a:cs typeface="Courier New" panose="02070309020205020404" pitchFamily="49" charset="0"/>
              </a:rPr>
              <a:t>[1]  TRUE  </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 FALSE </a:t>
            </a:r>
            <a:r>
              <a:rPr lang="fr-FR" sz="2000" dirty="0" err="1">
                <a:latin typeface="Courier New" panose="02070309020205020404" pitchFamily="49" charset="0"/>
                <a:cs typeface="Courier New" panose="02070309020205020404" pitchFamily="49" charset="0"/>
              </a:rPr>
              <a:t>FALSE</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0274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274638"/>
            <a:ext cx="10160000" cy="778910"/>
          </a:xfrm>
        </p:spPr>
        <p:txBody>
          <a:bodyPr/>
          <a:lstStyle/>
          <a:p>
            <a:r>
              <a:rPr lang="en-US" dirty="0"/>
              <a:t>Factors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123123"/>
            <a:ext cx="10160000" cy="5353878"/>
          </a:xfrm>
        </p:spPr>
        <p:txBody>
          <a:bodyPr>
            <a:normAutofit/>
          </a:bodyPr>
          <a:lstStyle/>
          <a:p>
            <a:r>
              <a:rPr lang="en-US" sz="2800" u="sng" dirty="0"/>
              <a:t>Factors</a:t>
            </a:r>
            <a:r>
              <a:rPr lang="en-US" sz="2800" dirty="0"/>
              <a:t> represent categorical data (data with a limited number of distinct values instead of a continuous range like numbers)</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30</a:t>
            </a:fld>
            <a:endParaRPr lang="en-US"/>
          </a:p>
        </p:txBody>
      </p:sp>
      <p:graphicFrame>
        <p:nvGraphicFramePr>
          <p:cNvPr id="5" name="Table 4">
            <a:extLst>
              <a:ext uri="{FF2B5EF4-FFF2-40B4-BE49-F238E27FC236}">
                <a16:creationId xmlns:a16="http://schemas.microsoft.com/office/drawing/2014/main" id="{4A5F000D-219E-4EE1-816B-B155A82B4AE0}"/>
              </a:ext>
            </a:extLst>
          </p:cNvPr>
          <p:cNvGraphicFramePr>
            <a:graphicFrameLocks noGrp="1"/>
          </p:cNvGraphicFramePr>
          <p:nvPr>
            <p:extLst>
              <p:ext uri="{D42A27DB-BD31-4B8C-83A1-F6EECF244321}">
                <p14:modId xmlns:p14="http://schemas.microsoft.com/office/powerpoint/2010/main" val="552668235"/>
              </p:ext>
            </p:extLst>
          </p:nvPr>
        </p:nvGraphicFramePr>
        <p:xfrm>
          <a:off x="7342632" y="2501715"/>
          <a:ext cx="3587750" cy="3017520"/>
        </p:xfrm>
        <a:graphic>
          <a:graphicData uri="http://schemas.openxmlformats.org/drawingml/2006/table">
            <a:tbl>
              <a:tblPr firstRow="1" bandRow="1">
                <a:tableStyleId>{5940675A-B579-460E-94D1-54222C63F5DA}</a:tableStyleId>
              </a:tblPr>
              <a:tblGrid>
                <a:gridCol w="905134">
                  <a:extLst>
                    <a:ext uri="{9D8B030D-6E8A-4147-A177-3AD203B41FA5}">
                      <a16:colId xmlns:a16="http://schemas.microsoft.com/office/drawing/2014/main" val="453324219"/>
                    </a:ext>
                  </a:extLst>
                </a:gridCol>
                <a:gridCol w="1173006">
                  <a:extLst>
                    <a:ext uri="{9D8B030D-6E8A-4147-A177-3AD203B41FA5}">
                      <a16:colId xmlns:a16="http://schemas.microsoft.com/office/drawing/2014/main" val="796338301"/>
                    </a:ext>
                  </a:extLst>
                </a:gridCol>
                <a:gridCol w="1509610">
                  <a:extLst>
                    <a:ext uri="{9D8B030D-6E8A-4147-A177-3AD203B41FA5}">
                      <a16:colId xmlns:a16="http://schemas.microsoft.com/office/drawing/2014/main" val="3120203152"/>
                    </a:ext>
                  </a:extLst>
                </a:gridCol>
              </a:tblGrid>
              <a:tr h="335280">
                <a:tc>
                  <a:txBody>
                    <a:bodyPr/>
                    <a:lstStyle/>
                    <a:p>
                      <a:r>
                        <a:rPr lang="en-US" sz="1600" b="1" dirty="0"/>
                        <a:t>Person</a:t>
                      </a:r>
                    </a:p>
                  </a:txBody>
                  <a:tcPr marL="74175" marR="74175" marT="37086" marB="37086">
                    <a:solidFill>
                      <a:schemeClr val="bg1">
                        <a:lumMod val="85000"/>
                      </a:schemeClr>
                    </a:solidFill>
                  </a:tcPr>
                </a:tc>
                <a:tc>
                  <a:txBody>
                    <a:bodyPr/>
                    <a:lstStyle/>
                    <a:p>
                      <a:r>
                        <a:rPr lang="en-US" sz="1600" b="1" dirty="0"/>
                        <a:t>Gender</a:t>
                      </a:r>
                    </a:p>
                  </a:txBody>
                  <a:tcPr marL="74175" marR="74175" marT="37086" marB="37086">
                    <a:solidFill>
                      <a:schemeClr val="bg1">
                        <a:lumMod val="85000"/>
                      </a:schemeClr>
                    </a:solidFill>
                  </a:tcPr>
                </a:tc>
                <a:tc>
                  <a:txBody>
                    <a:bodyPr/>
                    <a:lstStyle/>
                    <a:p>
                      <a:r>
                        <a:rPr lang="en-US" sz="1600" b="1" dirty="0"/>
                        <a:t>Birth Month</a:t>
                      </a:r>
                    </a:p>
                  </a:txBody>
                  <a:tcPr marL="74175" marR="74175" marT="37086" marB="37086">
                    <a:solidFill>
                      <a:schemeClr val="bg1">
                        <a:lumMod val="85000"/>
                      </a:schemeClr>
                    </a:solidFill>
                  </a:tcPr>
                </a:tc>
                <a:extLst>
                  <a:ext uri="{0D108BD9-81ED-4DB2-BD59-A6C34878D82A}">
                    <a16:rowId xmlns:a16="http://schemas.microsoft.com/office/drawing/2014/main" val="2441662549"/>
                  </a:ext>
                </a:extLst>
              </a:tr>
              <a:tr h="335280">
                <a:tc>
                  <a:txBody>
                    <a:bodyPr/>
                    <a:lstStyle/>
                    <a:p>
                      <a:r>
                        <a:rPr lang="en-US" sz="1600" dirty="0"/>
                        <a:t>Liz</a:t>
                      </a:r>
                    </a:p>
                  </a:txBody>
                  <a:tcPr marL="74175" marR="74175" marT="37086" marB="37086"/>
                </a:tc>
                <a:tc>
                  <a:txBody>
                    <a:bodyPr/>
                    <a:lstStyle/>
                    <a:p>
                      <a:r>
                        <a:rPr lang="en-US" sz="1600" dirty="0"/>
                        <a:t>Female</a:t>
                      </a:r>
                    </a:p>
                  </a:txBody>
                  <a:tcPr marL="74175" marR="74175" marT="37086" marB="37086"/>
                </a:tc>
                <a:tc>
                  <a:txBody>
                    <a:bodyPr/>
                    <a:lstStyle/>
                    <a:p>
                      <a:r>
                        <a:rPr lang="en-US" sz="1600" dirty="0"/>
                        <a:t>April</a:t>
                      </a:r>
                    </a:p>
                  </a:txBody>
                  <a:tcPr marL="74175" marR="74175" marT="37086" marB="37086"/>
                </a:tc>
                <a:extLst>
                  <a:ext uri="{0D108BD9-81ED-4DB2-BD59-A6C34878D82A}">
                    <a16:rowId xmlns:a16="http://schemas.microsoft.com/office/drawing/2014/main" val="1840626652"/>
                  </a:ext>
                </a:extLst>
              </a:tr>
              <a:tr h="335280">
                <a:tc>
                  <a:txBody>
                    <a:bodyPr/>
                    <a:lstStyle/>
                    <a:p>
                      <a:r>
                        <a:rPr lang="en-US" sz="1600" dirty="0"/>
                        <a:t>Jolene</a:t>
                      </a:r>
                    </a:p>
                  </a:txBody>
                  <a:tcPr marL="74175" marR="74175" marT="37086" marB="37086"/>
                </a:tc>
                <a:tc>
                  <a:txBody>
                    <a:bodyPr/>
                    <a:lstStyle/>
                    <a:p>
                      <a:r>
                        <a:rPr lang="en-US" sz="1600" dirty="0"/>
                        <a:t>Female</a:t>
                      </a:r>
                    </a:p>
                  </a:txBody>
                  <a:tcPr marL="74175" marR="74175" marT="37086" marB="37086"/>
                </a:tc>
                <a:tc>
                  <a:txBody>
                    <a:bodyPr/>
                    <a:lstStyle/>
                    <a:p>
                      <a:r>
                        <a:rPr lang="en-US" sz="1600" dirty="0"/>
                        <a:t>January</a:t>
                      </a:r>
                    </a:p>
                  </a:txBody>
                  <a:tcPr marL="74175" marR="74175" marT="37086" marB="37086"/>
                </a:tc>
                <a:extLst>
                  <a:ext uri="{0D108BD9-81ED-4DB2-BD59-A6C34878D82A}">
                    <a16:rowId xmlns:a16="http://schemas.microsoft.com/office/drawing/2014/main" val="2098522634"/>
                  </a:ext>
                </a:extLst>
              </a:tr>
              <a:tr h="335280">
                <a:tc>
                  <a:txBody>
                    <a:bodyPr/>
                    <a:lstStyle/>
                    <a:p>
                      <a:r>
                        <a:rPr lang="en-US" sz="1600" dirty="0"/>
                        <a:t>Susan</a:t>
                      </a:r>
                    </a:p>
                  </a:txBody>
                  <a:tcPr marL="74175" marR="74175" marT="37086" marB="37086"/>
                </a:tc>
                <a:tc>
                  <a:txBody>
                    <a:bodyPr/>
                    <a:lstStyle/>
                    <a:p>
                      <a:r>
                        <a:rPr lang="en-US" sz="1600" dirty="0"/>
                        <a:t>Female</a:t>
                      </a:r>
                    </a:p>
                  </a:txBody>
                  <a:tcPr marL="74175" marR="74175" marT="37086" marB="37086"/>
                </a:tc>
                <a:tc>
                  <a:txBody>
                    <a:bodyPr/>
                    <a:lstStyle/>
                    <a:p>
                      <a:r>
                        <a:rPr lang="en-US" sz="1600" dirty="0"/>
                        <a:t>December</a:t>
                      </a:r>
                    </a:p>
                  </a:txBody>
                  <a:tcPr marL="74175" marR="74175" marT="37086" marB="37086"/>
                </a:tc>
                <a:extLst>
                  <a:ext uri="{0D108BD9-81ED-4DB2-BD59-A6C34878D82A}">
                    <a16:rowId xmlns:a16="http://schemas.microsoft.com/office/drawing/2014/main" val="2499969905"/>
                  </a:ext>
                </a:extLst>
              </a:tr>
              <a:tr h="335280">
                <a:tc>
                  <a:txBody>
                    <a:bodyPr/>
                    <a:lstStyle/>
                    <a:p>
                      <a:r>
                        <a:rPr lang="en-US" sz="1600" dirty="0"/>
                        <a:t>Boris</a:t>
                      </a:r>
                    </a:p>
                  </a:txBody>
                  <a:tcPr marL="74175" marR="74175" marT="37086" marB="37086"/>
                </a:tc>
                <a:tc>
                  <a:txBody>
                    <a:bodyPr/>
                    <a:lstStyle/>
                    <a:p>
                      <a:r>
                        <a:rPr lang="en-US" sz="1600" dirty="0"/>
                        <a:t>Male</a:t>
                      </a:r>
                    </a:p>
                  </a:txBody>
                  <a:tcPr marL="74175" marR="74175" marT="37086" marB="37086"/>
                </a:tc>
                <a:tc>
                  <a:txBody>
                    <a:bodyPr/>
                    <a:lstStyle/>
                    <a:p>
                      <a:r>
                        <a:rPr lang="en-US" sz="1600" dirty="0"/>
                        <a:t>September</a:t>
                      </a:r>
                    </a:p>
                  </a:txBody>
                  <a:tcPr marL="74175" marR="74175" marT="37086" marB="37086"/>
                </a:tc>
                <a:extLst>
                  <a:ext uri="{0D108BD9-81ED-4DB2-BD59-A6C34878D82A}">
                    <a16:rowId xmlns:a16="http://schemas.microsoft.com/office/drawing/2014/main" val="4255472299"/>
                  </a:ext>
                </a:extLst>
              </a:tr>
              <a:tr h="335280">
                <a:tc>
                  <a:txBody>
                    <a:bodyPr/>
                    <a:lstStyle/>
                    <a:p>
                      <a:r>
                        <a:rPr lang="en-US" sz="1600" dirty="0"/>
                        <a:t>Rochelle</a:t>
                      </a:r>
                    </a:p>
                  </a:txBody>
                  <a:tcPr marL="74175" marR="74175" marT="37086" marB="37086"/>
                </a:tc>
                <a:tc>
                  <a:txBody>
                    <a:bodyPr/>
                    <a:lstStyle/>
                    <a:p>
                      <a:r>
                        <a:rPr lang="en-US" sz="1600" dirty="0"/>
                        <a:t>Female</a:t>
                      </a:r>
                    </a:p>
                  </a:txBody>
                  <a:tcPr marL="74175" marR="74175" marT="37086" marB="37086"/>
                </a:tc>
                <a:tc>
                  <a:txBody>
                    <a:bodyPr/>
                    <a:lstStyle/>
                    <a:p>
                      <a:r>
                        <a:rPr lang="en-US" sz="1600" dirty="0"/>
                        <a:t>November</a:t>
                      </a:r>
                    </a:p>
                  </a:txBody>
                  <a:tcPr marL="74175" marR="74175" marT="37086" marB="37086"/>
                </a:tc>
                <a:extLst>
                  <a:ext uri="{0D108BD9-81ED-4DB2-BD59-A6C34878D82A}">
                    <a16:rowId xmlns:a16="http://schemas.microsoft.com/office/drawing/2014/main" val="4208654380"/>
                  </a:ext>
                </a:extLst>
              </a:tr>
              <a:tr h="335280">
                <a:tc>
                  <a:txBody>
                    <a:bodyPr/>
                    <a:lstStyle/>
                    <a:p>
                      <a:r>
                        <a:rPr lang="en-US" sz="1600" dirty="0"/>
                        <a:t>Tim</a:t>
                      </a:r>
                    </a:p>
                  </a:txBody>
                  <a:tcPr marL="74175" marR="74175" marT="37086" marB="37086"/>
                </a:tc>
                <a:tc>
                  <a:txBody>
                    <a:bodyPr/>
                    <a:lstStyle/>
                    <a:p>
                      <a:r>
                        <a:rPr lang="en-US" sz="1600" dirty="0"/>
                        <a:t>Male</a:t>
                      </a:r>
                    </a:p>
                  </a:txBody>
                  <a:tcPr marL="74175" marR="74175" marT="37086" marB="37086"/>
                </a:tc>
                <a:tc>
                  <a:txBody>
                    <a:bodyPr/>
                    <a:lstStyle/>
                    <a:p>
                      <a:r>
                        <a:rPr lang="en-US" sz="1600" dirty="0"/>
                        <a:t>July</a:t>
                      </a:r>
                    </a:p>
                  </a:txBody>
                  <a:tcPr marL="74175" marR="74175" marT="37086" marB="37086"/>
                </a:tc>
                <a:extLst>
                  <a:ext uri="{0D108BD9-81ED-4DB2-BD59-A6C34878D82A}">
                    <a16:rowId xmlns:a16="http://schemas.microsoft.com/office/drawing/2014/main" val="2343242355"/>
                  </a:ext>
                </a:extLst>
              </a:tr>
              <a:tr h="335280">
                <a:tc>
                  <a:txBody>
                    <a:bodyPr/>
                    <a:lstStyle/>
                    <a:p>
                      <a:r>
                        <a:rPr lang="en-US" sz="1600" dirty="0"/>
                        <a:t>Simon</a:t>
                      </a:r>
                    </a:p>
                  </a:txBody>
                  <a:tcPr marL="74175" marR="74175" marT="37086" marB="37086"/>
                </a:tc>
                <a:tc>
                  <a:txBody>
                    <a:bodyPr/>
                    <a:lstStyle/>
                    <a:p>
                      <a:r>
                        <a:rPr lang="en-US" sz="1600" dirty="0"/>
                        <a:t>Male</a:t>
                      </a:r>
                    </a:p>
                  </a:txBody>
                  <a:tcPr marL="74175" marR="74175" marT="37086" marB="37086"/>
                </a:tc>
                <a:tc>
                  <a:txBody>
                    <a:bodyPr/>
                    <a:lstStyle/>
                    <a:p>
                      <a:r>
                        <a:rPr lang="en-US" sz="1600" dirty="0"/>
                        <a:t>July</a:t>
                      </a:r>
                    </a:p>
                  </a:txBody>
                  <a:tcPr marL="74175" marR="74175" marT="37086" marB="37086"/>
                </a:tc>
                <a:extLst>
                  <a:ext uri="{0D108BD9-81ED-4DB2-BD59-A6C34878D82A}">
                    <a16:rowId xmlns:a16="http://schemas.microsoft.com/office/drawing/2014/main" val="1323461706"/>
                  </a:ext>
                </a:extLst>
              </a:tr>
              <a:tr h="335280">
                <a:tc>
                  <a:txBody>
                    <a:bodyPr/>
                    <a:lstStyle/>
                    <a:p>
                      <a:r>
                        <a:rPr lang="en-US" sz="1600" dirty="0"/>
                        <a:t>Amy</a:t>
                      </a:r>
                    </a:p>
                  </a:txBody>
                  <a:tcPr marL="74175" marR="74175" marT="37086" marB="37086"/>
                </a:tc>
                <a:tc>
                  <a:txBody>
                    <a:bodyPr/>
                    <a:lstStyle/>
                    <a:p>
                      <a:r>
                        <a:rPr lang="en-US" sz="1600" dirty="0"/>
                        <a:t>Female</a:t>
                      </a:r>
                    </a:p>
                  </a:txBody>
                  <a:tcPr marL="74175" marR="74175" marT="37086" marB="37086"/>
                </a:tc>
                <a:tc>
                  <a:txBody>
                    <a:bodyPr/>
                    <a:lstStyle/>
                    <a:p>
                      <a:r>
                        <a:rPr lang="en-US" sz="1600" dirty="0"/>
                        <a:t>June</a:t>
                      </a:r>
                    </a:p>
                  </a:txBody>
                  <a:tcPr marL="74175" marR="74175" marT="37086" marB="37086"/>
                </a:tc>
                <a:extLst>
                  <a:ext uri="{0D108BD9-81ED-4DB2-BD59-A6C34878D82A}">
                    <a16:rowId xmlns:a16="http://schemas.microsoft.com/office/drawing/2014/main" val="995202894"/>
                  </a:ext>
                </a:extLst>
              </a:tr>
            </a:tbl>
          </a:graphicData>
        </a:graphic>
      </p:graphicFrame>
      <p:sp>
        <p:nvSpPr>
          <p:cNvPr id="6" name="Rectangle 5">
            <a:extLst>
              <a:ext uri="{FF2B5EF4-FFF2-40B4-BE49-F238E27FC236}">
                <a16:creationId xmlns:a16="http://schemas.microsoft.com/office/drawing/2014/main" id="{70D08D09-6488-47BF-9148-8DD7047F4CB5}"/>
              </a:ext>
            </a:extLst>
          </p:cNvPr>
          <p:cNvSpPr/>
          <p:nvPr/>
        </p:nvSpPr>
        <p:spPr>
          <a:xfrm>
            <a:off x="719925" y="2501715"/>
            <a:ext cx="6400039" cy="3046988"/>
          </a:xfrm>
          <a:prstGeom prst="rect">
            <a:avLst/>
          </a:prstGeom>
          <a:ln>
            <a:solidFill>
              <a:schemeClr val="tx1"/>
            </a:solidFill>
          </a:ln>
        </p:spPr>
        <p:txBody>
          <a:bodyPr wrap="square">
            <a:spAutoFit/>
          </a:bodyPr>
          <a:lstStyle/>
          <a:p>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firstname</a:t>
            </a:r>
            <a:r>
              <a:rPr lang="en-US" sz="1600" dirty="0">
                <a:latin typeface="Courier New" panose="02070309020205020404" pitchFamily="49" charset="0"/>
                <a:cs typeface="Courier New" panose="02070309020205020404" pitchFamily="49" charset="0"/>
              </a:rPr>
              <a:t> &lt;- c("Liz", "Jolene", "Susan", </a:t>
            </a:r>
          </a:p>
          <a:p>
            <a:r>
              <a:rPr lang="en-US" sz="1600" dirty="0">
                <a:latin typeface="Courier New" panose="02070309020205020404" pitchFamily="49" charset="0"/>
                <a:cs typeface="Courier New" panose="02070309020205020404" pitchFamily="49" charset="0"/>
              </a:rPr>
              <a:t>                 "Boris", "Rochelle", "Tim",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Simon","Amy</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&gt; gender &lt;- c("Female", "Female", "Female", </a:t>
            </a:r>
          </a:p>
          <a:p>
            <a:r>
              <a:rPr lang="en-US" sz="1600" dirty="0">
                <a:latin typeface="Courier New" panose="02070309020205020404" pitchFamily="49" charset="0"/>
                <a:cs typeface="Courier New" panose="02070309020205020404" pitchFamily="49" charset="0"/>
              </a:rPr>
              <a:t>              "Male",   "Female", "Male",</a:t>
            </a:r>
          </a:p>
          <a:p>
            <a:r>
              <a:rPr lang="en-US" sz="1600" dirty="0">
                <a:latin typeface="Courier New" panose="02070309020205020404" pitchFamily="49" charset="0"/>
                <a:cs typeface="Courier New" panose="02070309020205020404" pitchFamily="49" charset="0"/>
              </a:rPr>
              <a:t>              "Male", "Female")</a:t>
            </a:r>
          </a:p>
          <a:p>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birthmonth</a:t>
            </a:r>
            <a:r>
              <a:rPr lang="en-US" sz="1600" dirty="0">
                <a:latin typeface="Courier New" panose="02070309020205020404" pitchFamily="49" charset="0"/>
                <a:cs typeface="Courier New" panose="02070309020205020404" pitchFamily="49" charset="0"/>
              </a:rPr>
              <a:t> &lt;- c("April", "January", "December",        </a:t>
            </a:r>
          </a:p>
          <a:p>
            <a:r>
              <a:rPr lang="en-US" sz="1600" dirty="0">
                <a:latin typeface="Courier New" panose="02070309020205020404" pitchFamily="49" charset="0"/>
                <a:cs typeface="Courier New" panose="02070309020205020404" pitchFamily="49" charset="0"/>
              </a:rPr>
              <a:t>                  "September", "November", "July", </a:t>
            </a:r>
          </a:p>
          <a:p>
            <a:r>
              <a:rPr lang="en-US" sz="1600" dirty="0">
                <a:latin typeface="Courier New" panose="02070309020205020404" pitchFamily="49" charset="0"/>
                <a:cs typeface="Courier New" panose="02070309020205020404" pitchFamily="49" charset="0"/>
              </a:rPr>
              <a:t>                  "July", "June")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typeof</a:t>
            </a:r>
            <a:r>
              <a:rPr lang="en-US" sz="1600" dirty="0">
                <a:latin typeface="Courier New" panose="02070309020205020404" pitchFamily="49" charset="0"/>
                <a:cs typeface="Courier New" panose="02070309020205020404" pitchFamily="49" charset="0"/>
              </a:rPr>
              <a:t>(gender)</a:t>
            </a:r>
          </a:p>
          <a:p>
            <a:r>
              <a:rPr lang="en-US" sz="1600" dirty="0">
                <a:latin typeface="Courier New" panose="02070309020205020404" pitchFamily="49" charset="0"/>
                <a:cs typeface="Courier New" panose="02070309020205020404" pitchFamily="49" charset="0"/>
              </a:rPr>
              <a:t>[1] "character"</a:t>
            </a:r>
          </a:p>
        </p:txBody>
      </p:sp>
    </p:spTree>
    <p:extLst>
      <p:ext uri="{BB962C8B-B14F-4D97-AF65-F5344CB8AC3E}">
        <p14:creationId xmlns:p14="http://schemas.microsoft.com/office/powerpoint/2010/main" val="3963080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274638"/>
            <a:ext cx="10160000" cy="778910"/>
          </a:xfrm>
        </p:spPr>
        <p:txBody>
          <a:bodyPr/>
          <a:lstStyle/>
          <a:p>
            <a:r>
              <a:rPr lang="en-US" dirty="0"/>
              <a:t>Creating Factors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123122"/>
            <a:ext cx="10160000" cy="2479613"/>
          </a:xfrm>
        </p:spPr>
        <p:txBody>
          <a:bodyPr>
            <a:normAutofit lnSpcReduction="10000"/>
          </a:bodyPr>
          <a:lstStyle/>
          <a:p>
            <a:r>
              <a:rPr lang="en-US" sz="2400" dirty="0"/>
              <a:t>Creating vectors with character or numeric data by default retains those data type characteristics</a:t>
            </a:r>
          </a:p>
          <a:p>
            <a:endParaRPr lang="en-US" sz="2400" dirty="0"/>
          </a:p>
          <a:p>
            <a:endParaRPr lang="en-US" sz="2400" dirty="0"/>
          </a:p>
          <a:p>
            <a:endParaRPr lang="en-US" sz="2400" dirty="0"/>
          </a:p>
          <a:p>
            <a:r>
              <a:rPr lang="en-US" sz="2400" dirty="0"/>
              <a:t>To force a vector to take on the type of factor we can use the factor function:</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31</a:t>
            </a:fld>
            <a:endParaRPr lang="en-US"/>
          </a:p>
        </p:txBody>
      </p:sp>
      <p:sp>
        <p:nvSpPr>
          <p:cNvPr id="6" name="Rectangle 5">
            <a:extLst>
              <a:ext uri="{FF2B5EF4-FFF2-40B4-BE49-F238E27FC236}">
                <a16:creationId xmlns:a16="http://schemas.microsoft.com/office/drawing/2014/main" id="{70D08D09-6488-47BF-9148-8DD7047F4CB5}"/>
              </a:ext>
            </a:extLst>
          </p:cNvPr>
          <p:cNvSpPr/>
          <p:nvPr/>
        </p:nvSpPr>
        <p:spPr>
          <a:xfrm>
            <a:off x="1126292" y="2184402"/>
            <a:ext cx="3610300" cy="707886"/>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typeof</a:t>
            </a:r>
            <a:r>
              <a:rPr lang="en-US" sz="2000" dirty="0">
                <a:latin typeface="Courier New" panose="02070309020205020404" pitchFamily="49" charset="0"/>
                <a:cs typeface="Courier New" panose="02070309020205020404" pitchFamily="49" charset="0"/>
              </a:rPr>
              <a:t>(gender)</a:t>
            </a:r>
          </a:p>
          <a:p>
            <a:r>
              <a:rPr lang="en-US" sz="2000" dirty="0">
                <a:latin typeface="Courier New" panose="02070309020205020404" pitchFamily="49" charset="0"/>
                <a:cs typeface="Courier New" panose="02070309020205020404" pitchFamily="49" charset="0"/>
              </a:rPr>
              <a:t>[1] "character"</a:t>
            </a:r>
          </a:p>
        </p:txBody>
      </p:sp>
      <p:sp>
        <p:nvSpPr>
          <p:cNvPr id="7" name="Content Placeholder 2">
            <a:extLst>
              <a:ext uri="{FF2B5EF4-FFF2-40B4-BE49-F238E27FC236}">
                <a16:creationId xmlns:a16="http://schemas.microsoft.com/office/drawing/2014/main" id="{353E4338-4ECB-4E86-B5A1-47EF4B1B7404}"/>
              </a:ext>
            </a:extLst>
          </p:cNvPr>
          <p:cNvSpPr txBox="1">
            <a:spLocks/>
          </p:cNvSpPr>
          <p:nvPr/>
        </p:nvSpPr>
        <p:spPr>
          <a:xfrm>
            <a:off x="1126292" y="3956928"/>
            <a:ext cx="9823704" cy="2496927"/>
          </a:xfrm>
          <a:prstGeom prst="rect">
            <a:avLst/>
          </a:prstGeom>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gender.f</a:t>
            </a:r>
            <a:r>
              <a:rPr lang="en-US" sz="2000" dirty="0">
                <a:latin typeface="Courier New" panose="02070309020205020404" pitchFamily="49" charset="0"/>
                <a:cs typeface="Courier New" panose="02070309020205020404" pitchFamily="49" charset="0"/>
              </a:rPr>
              <a:t> &lt;- </a:t>
            </a:r>
            <a:r>
              <a:rPr lang="en-US" sz="2000" b="1" dirty="0">
                <a:latin typeface="Courier New" panose="02070309020205020404" pitchFamily="49" charset="0"/>
                <a:cs typeface="Courier New" panose="02070309020205020404" pitchFamily="49" charset="0"/>
              </a:rPr>
              <a:t>factor(gender)</a:t>
            </a:r>
          </a:p>
          <a:p>
            <a:pPr marL="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gender.f</a:t>
            </a:r>
            <a:endParaRPr lang="en-US" sz="2000"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[1] Female </a:t>
            </a:r>
            <a:r>
              <a:rPr lang="en-US" sz="2000" b="1" dirty="0" err="1">
                <a:latin typeface="Courier New" panose="02070309020205020404" pitchFamily="49" charset="0"/>
                <a:cs typeface="Courier New" panose="02070309020205020404" pitchFamily="49" charset="0"/>
              </a:rPr>
              <a:t>Female</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Female</a:t>
            </a:r>
            <a:r>
              <a:rPr lang="en-US" sz="2000" b="1" dirty="0">
                <a:latin typeface="Courier New" panose="02070309020205020404" pitchFamily="49" charset="0"/>
                <a:cs typeface="Courier New" panose="02070309020205020404" pitchFamily="49" charset="0"/>
              </a:rPr>
              <a:t> Male   Female Male   </a:t>
            </a:r>
            <a:r>
              <a:rPr lang="en-US" sz="2000" b="1" dirty="0" err="1">
                <a:latin typeface="Courier New" panose="02070309020205020404" pitchFamily="49" charset="0"/>
                <a:cs typeface="Courier New" panose="02070309020205020404" pitchFamily="49" charset="0"/>
              </a:rPr>
              <a:t>Male</a:t>
            </a:r>
            <a:r>
              <a:rPr lang="en-US" sz="2000" b="1" dirty="0">
                <a:latin typeface="Courier New" panose="02070309020205020404" pitchFamily="49" charset="0"/>
                <a:cs typeface="Courier New" panose="02070309020205020404" pitchFamily="49" charset="0"/>
              </a:rPr>
              <a:t>   Female</a:t>
            </a:r>
          </a:p>
          <a:p>
            <a:pPr marL="0" indent="0">
              <a:buNone/>
            </a:pPr>
            <a:r>
              <a:rPr lang="en-US" sz="2000" b="1" dirty="0">
                <a:latin typeface="Courier New" panose="02070309020205020404" pitchFamily="49" charset="0"/>
                <a:cs typeface="Courier New" panose="02070309020205020404" pitchFamily="49" charset="0"/>
              </a:rPr>
              <a:t>Levels: Female Male</a:t>
            </a:r>
          </a:p>
          <a:p>
            <a:pPr marL="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typeof</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gender.f</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[1] "integer" </a:t>
            </a:r>
            <a:r>
              <a:rPr lang="en-US" sz="2000" b="1" dirty="0">
                <a:latin typeface="Courier New" panose="02070309020205020404" pitchFamily="49" charset="0"/>
                <a:cs typeface="Courier New" panose="02070309020205020404" pitchFamily="49" charset="0"/>
              </a:rPr>
              <a:t># factors are represented internally by integers</a:t>
            </a:r>
          </a:p>
        </p:txBody>
      </p:sp>
    </p:spTree>
    <p:extLst>
      <p:ext uri="{BB962C8B-B14F-4D97-AF65-F5344CB8AC3E}">
        <p14:creationId xmlns:p14="http://schemas.microsoft.com/office/powerpoint/2010/main" val="887106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274638"/>
            <a:ext cx="10160000" cy="778910"/>
          </a:xfrm>
        </p:spPr>
        <p:txBody>
          <a:bodyPr/>
          <a:lstStyle/>
          <a:p>
            <a:r>
              <a:rPr lang="en-US" dirty="0"/>
              <a:t>Factors: Levels</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32</a:t>
            </a:fld>
            <a:endParaRPr lang="en-US"/>
          </a:p>
        </p:txBody>
      </p:sp>
      <p:sp>
        <p:nvSpPr>
          <p:cNvPr id="7" name="Content Placeholder 2">
            <a:extLst>
              <a:ext uri="{FF2B5EF4-FFF2-40B4-BE49-F238E27FC236}">
                <a16:creationId xmlns:a16="http://schemas.microsoft.com/office/drawing/2014/main" id="{353E4338-4ECB-4E86-B5A1-47EF4B1B7404}"/>
              </a:ext>
            </a:extLst>
          </p:cNvPr>
          <p:cNvSpPr txBox="1">
            <a:spLocks/>
          </p:cNvSpPr>
          <p:nvPr/>
        </p:nvSpPr>
        <p:spPr>
          <a:xfrm>
            <a:off x="993648" y="2393357"/>
            <a:ext cx="8680704" cy="2802039"/>
          </a:xfrm>
          <a:prstGeom prst="rect">
            <a:avLst/>
          </a:prstGeom>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gender.f</a:t>
            </a:r>
            <a:r>
              <a:rPr lang="en-US" sz="2000" dirty="0">
                <a:latin typeface="Courier New" panose="02070309020205020404" pitchFamily="49" charset="0"/>
                <a:cs typeface="Courier New" panose="02070309020205020404" pitchFamily="49" charset="0"/>
              </a:rPr>
              <a:t> &lt;- factor(gender)</a:t>
            </a:r>
          </a:p>
          <a:p>
            <a:pPr marL="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gender.f</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[1] Female </a:t>
            </a:r>
            <a:r>
              <a:rPr lang="en-US" sz="2000" dirty="0" err="1">
                <a:latin typeface="Courier New" panose="02070309020205020404" pitchFamily="49" charset="0"/>
                <a:cs typeface="Courier New" panose="02070309020205020404" pitchFamily="49" charset="0"/>
              </a:rPr>
              <a:t>Female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Female</a:t>
            </a:r>
            <a:r>
              <a:rPr lang="en-US" sz="2000" dirty="0">
                <a:latin typeface="Courier New" panose="02070309020205020404" pitchFamily="49" charset="0"/>
                <a:cs typeface="Courier New" panose="02070309020205020404" pitchFamily="49" charset="0"/>
              </a:rPr>
              <a:t> Male Female Male </a:t>
            </a:r>
            <a:r>
              <a:rPr lang="en-US" sz="2000" dirty="0" err="1">
                <a:latin typeface="Courier New" panose="02070309020205020404" pitchFamily="49" charset="0"/>
                <a:cs typeface="Courier New" panose="02070309020205020404" pitchFamily="49" charset="0"/>
              </a:rPr>
              <a:t>Male</a:t>
            </a:r>
            <a:r>
              <a:rPr lang="en-US" sz="2000" dirty="0">
                <a:latin typeface="Courier New" panose="02070309020205020404" pitchFamily="49" charset="0"/>
                <a:cs typeface="Courier New" panose="02070309020205020404" pitchFamily="49" charset="0"/>
              </a:rPr>
              <a:t> Female</a:t>
            </a:r>
          </a:p>
          <a:p>
            <a:pPr marL="0" indent="0">
              <a:buNone/>
            </a:pPr>
            <a:r>
              <a:rPr lang="en-US" sz="2000" b="1" dirty="0">
                <a:latin typeface="Courier New" panose="02070309020205020404" pitchFamily="49" charset="0"/>
                <a:cs typeface="Courier New" panose="02070309020205020404" pitchFamily="49" charset="0"/>
              </a:rPr>
              <a:t>Levels: Female Male</a:t>
            </a: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&gt; levels(</a:t>
            </a:r>
            <a:r>
              <a:rPr lang="en-US" sz="2000" b="1" dirty="0" err="1">
                <a:latin typeface="Courier New" panose="02070309020205020404" pitchFamily="49" charset="0"/>
                <a:cs typeface="Courier New" panose="02070309020205020404" pitchFamily="49" charset="0"/>
              </a:rPr>
              <a:t>gender.f</a:t>
            </a: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[1] "Female" "Male" </a:t>
            </a:r>
          </a:p>
        </p:txBody>
      </p:sp>
      <p:sp>
        <p:nvSpPr>
          <p:cNvPr id="5" name="Content Placeholder 2">
            <a:extLst>
              <a:ext uri="{FF2B5EF4-FFF2-40B4-BE49-F238E27FC236}">
                <a16:creationId xmlns:a16="http://schemas.microsoft.com/office/drawing/2014/main" id="{4CCA96AC-00E4-4B93-AEC6-5C4A89BFCB95}"/>
              </a:ext>
            </a:extLst>
          </p:cNvPr>
          <p:cNvSpPr txBox="1">
            <a:spLocks/>
          </p:cNvSpPr>
          <p:nvPr/>
        </p:nvSpPr>
        <p:spPr>
          <a:xfrm>
            <a:off x="609600" y="1133856"/>
            <a:ext cx="10160000" cy="4894226"/>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800" u="sng" dirty="0"/>
              <a:t>Levels</a:t>
            </a:r>
            <a:r>
              <a:rPr lang="en-US" sz="2800" dirty="0"/>
              <a:t> represent the possible values factors can take</a:t>
            </a:r>
          </a:p>
          <a:p>
            <a:pPr lvl="1"/>
            <a:r>
              <a:rPr lang="en-US" sz="2400" dirty="0"/>
              <a:t>The levels() function extracts the levels from a vector of factors</a:t>
            </a:r>
          </a:p>
        </p:txBody>
      </p:sp>
    </p:spTree>
    <p:extLst>
      <p:ext uri="{BB962C8B-B14F-4D97-AF65-F5344CB8AC3E}">
        <p14:creationId xmlns:p14="http://schemas.microsoft.com/office/powerpoint/2010/main" val="3749325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274638"/>
            <a:ext cx="10160000" cy="778910"/>
          </a:xfrm>
        </p:spPr>
        <p:txBody>
          <a:bodyPr/>
          <a:lstStyle/>
          <a:p>
            <a:r>
              <a:rPr lang="en-US" dirty="0"/>
              <a:t>Factors: Relabeling Levels</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33</a:t>
            </a:fld>
            <a:endParaRPr lang="en-US"/>
          </a:p>
        </p:txBody>
      </p:sp>
      <p:sp>
        <p:nvSpPr>
          <p:cNvPr id="7" name="Content Placeholder 2">
            <a:extLst>
              <a:ext uri="{FF2B5EF4-FFF2-40B4-BE49-F238E27FC236}">
                <a16:creationId xmlns:a16="http://schemas.microsoft.com/office/drawing/2014/main" id="{353E4338-4ECB-4E86-B5A1-47EF4B1B7404}"/>
              </a:ext>
            </a:extLst>
          </p:cNvPr>
          <p:cNvSpPr txBox="1">
            <a:spLocks/>
          </p:cNvSpPr>
          <p:nvPr/>
        </p:nvSpPr>
        <p:spPr>
          <a:xfrm>
            <a:off x="609600" y="1252330"/>
            <a:ext cx="10160000" cy="5198165"/>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3200" dirty="0"/>
              <a:t>We can relabel levels</a:t>
            </a:r>
          </a:p>
        </p:txBody>
      </p:sp>
      <p:sp>
        <p:nvSpPr>
          <p:cNvPr id="3" name="Rectangle 2">
            <a:extLst>
              <a:ext uri="{FF2B5EF4-FFF2-40B4-BE49-F238E27FC236}">
                <a16:creationId xmlns:a16="http://schemas.microsoft.com/office/drawing/2014/main" id="{AB72081C-7621-4AD9-893B-4089B031D814}"/>
              </a:ext>
            </a:extLst>
          </p:cNvPr>
          <p:cNvSpPr/>
          <p:nvPr/>
        </p:nvSpPr>
        <p:spPr>
          <a:xfrm>
            <a:off x="1115568" y="2257429"/>
            <a:ext cx="7735824" cy="3046988"/>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 relabel as F/M instead of Female/Male</a:t>
            </a:r>
          </a:p>
          <a:p>
            <a:r>
              <a:rPr lang="en-US" sz="2400" dirty="0">
                <a:latin typeface="Courier New" panose="02070309020205020404" pitchFamily="49" charset="0"/>
                <a:cs typeface="Courier New" panose="02070309020205020404" pitchFamily="49" charset="0"/>
              </a:rPr>
              <a:t>&gt; levels(x=</a:t>
            </a:r>
            <a:r>
              <a:rPr lang="en-US" sz="2400" dirty="0" err="1">
                <a:latin typeface="Courier New" panose="02070309020205020404" pitchFamily="49" charset="0"/>
                <a:cs typeface="Courier New" panose="02070309020205020404" pitchFamily="49" charset="0"/>
              </a:rPr>
              <a:t>gender.f</a:t>
            </a:r>
            <a:r>
              <a:rPr lang="en-US" sz="2400" dirty="0">
                <a:latin typeface="Courier New" panose="02070309020205020404" pitchFamily="49" charset="0"/>
                <a:cs typeface="Courier New" panose="02070309020205020404" pitchFamily="49" charset="0"/>
              </a:rPr>
              <a:t>) &lt;- c("F","M")</a:t>
            </a:r>
          </a:p>
          <a:p>
            <a:r>
              <a:rPr lang="en-US" sz="2400" dirty="0">
                <a:latin typeface="Courier New" panose="02070309020205020404" pitchFamily="49" charset="0"/>
                <a:cs typeface="Courier New" panose="02070309020205020404" pitchFamily="49" charset="0"/>
              </a:rPr>
              <a:t>&gt; levels(</a:t>
            </a:r>
            <a:r>
              <a:rPr lang="en-US" sz="2400" dirty="0" err="1">
                <a:latin typeface="Courier New" panose="02070309020205020404" pitchFamily="49" charset="0"/>
                <a:cs typeface="Courier New" panose="02070309020205020404" pitchFamily="49" charset="0"/>
              </a:rPr>
              <a:t>gender.f</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[1] "F" "M"</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&gt; </a:t>
            </a:r>
            <a:r>
              <a:rPr lang="en-US" sz="2400" dirty="0" err="1">
                <a:latin typeface="Courier New" panose="02070309020205020404" pitchFamily="49" charset="0"/>
                <a:cs typeface="Courier New" panose="02070309020205020404" pitchFamily="49" charset="0"/>
              </a:rPr>
              <a:t>gender.f</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[1] F </a:t>
            </a:r>
            <a:r>
              <a:rPr lang="en-US" sz="2400" dirty="0" err="1">
                <a:latin typeface="Courier New" panose="02070309020205020404" pitchFamily="49" charset="0"/>
                <a:cs typeface="Courier New" panose="02070309020205020404" pitchFamily="49" charset="0"/>
              </a:rPr>
              <a:t>F</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a:t>
            </a:r>
            <a:r>
              <a:rPr lang="en-US" sz="2400" dirty="0">
                <a:latin typeface="Courier New" panose="02070309020205020404" pitchFamily="49" charset="0"/>
                <a:cs typeface="Courier New" panose="02070309020205020404" pitchFamily="49" charset="0"/>
              </a:rPr>
              <a:t> M F M </a:t>
            </a:r>
            <a:r>
              <a:rPr lang="en-US" sz="2400" dirty="0" err="1">
                <a:latin typeface="Courier New" panose="02070309020205020404" pitchFamily="49" charset="0"/>
                <a:cs typeface="Courier New" panose="02070309020205020404" pitchFamily="49" charset="0"/>
              </a:rPr>
              <a:t>M</a:t>
            </a:r>
            <a:r>
              <a:rPr lang="en-US" sz="2400" dirty="0">
                <a:latin typeface="Courier New" panose="02070309020205020404" pitchFamily="49" charset="0"/>
                <a:cs typeface="Courier New" panose="02070309020205020404" pitchFamily="49" charset="0"/>
              </a:rPr>
              <a:t> F</a:t>
            </a:r>
          </a:p>
          <a:p>
            <a:r>
              <a:rPr lang="en-US" sz="2400" dirty="0">
                <a:latin typeface="Courier New" panose="02070309020205020404" pitchFamily="49" charset="0"/>
                <a:cs typeface="Courier New" panose="02070309020205020404" pitchFamily="49" charset="0"/>
              </a:rPr>
              <a:t>Levels: F M</a:t>
            </a:r>
          </a:p>
        </p:txBody>
      </p:sp>
    </p:spTree>
    <p:extLst>
      <p:ext uri="{BB962C8B-B14F-4D97-AF65-F5344CB8AC3E}">
        <p14:creationId xmlns:p14="http://schemas.microsoft.com/office/powerpoint/2010/main" val="3621407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274638"/>
            <a:ext cx="10160000" cy="778910"/>
          </a:xfrm>
        </p:spPr>
        <p:txBody>
          <a:bodyPr/>
          <a:lstStyle/>
          <a:p>
            <a:r>
              <a:rPr lang="en-US" dirty="0"/>
              <a:t>Factors: </a:t>
            </a:r>
            <a:r>
              <a:rPr lang="en-US" dirty="0" err="1"/>
              <a:t>Subsetting</a:t>
            </a:r>
            <a:endParaRPr lang="en-US" dirty="0"/>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34</a:t>
            </a:fld>
            <a:endParaRPr lang="en-US"/>
          </a:p>
        </p:txBody>
      </p:sp>
      <p:sp>
        <p:nvSpPr>
          <p:cNvPr id="7" name="Content Placeholder 2">
            <a:extLst>
              <a:ext uri="{FF2B5EF4-FFF2-40B4-BE49-F238E27FC236}">
                <a16:creationId xmlns:a16="http://schemas.microsoft.com/office/drawing/2014/main" id="{353E4338-4ECB-4E86-B5A1-47EF4B1B7404}"/>
              </a:ext>
            </a:extLst>
          </p:cNvPr>
          <p:cNvSpPr txBox="1">
            <a:spLocks/>
          </p:cNvSpPr>
          <p:nvPr/>
        </p:nvSpPr>
        <p:spPr>
          <a:xfrm>
            <a:off x="609600" y="1252330"/>
            <a:ext cx="10160000" cy="5198165"/>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3200" dirty="0" err="1"/>
              <a:t>Subsetting</a:t>
            </a:r>
            <a:r>
              <a:rPr lang="en-US" sz="3200" dirty="0"/>
              <a:t> vectors using factors</a:t>
            </a:r>
          </a:p>
        </p:txBody>
      </p:sp>
      <p:sp>
        <p:nvSpPr>
          <p:cNvPr id="3" name="Rectangle 2">
            <a:extLst>
              <a:ext uri="{FF2B5EF4-FFF2-40B4-BE49-F238E27FC236}">
                <a16:creationId xmlns:a16="http://schemas.microsoft.com/office/drawing/2014/main" id="{EFDACE95-110A-4351-B544-470CC52D50AB}"/>
              </a:ext>
            </a:extLst>
          </p:cNvPr>
          <p:cNvSpPr/>
          <p:nvPr/>
        </p:nvSpPr>
        <p:spPr>
          <a:xfrm>
            <a:off x="987552" y="2137678"/>
            <a:ext cx="9626600" cy="2554545"/>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firstname</a:t>
            </a:r>
            <a:r>
              <a:rPr lang="en-US" sz="2000" dirty="0">
                <a:latin typeface="Courier New" panose="02070309020205020404" pitchFamily="49" charset="0"/>
                <a:cs typeface="Courier New" panose="02070309020205020404" pitchFamily="49" charset="0"/>
              </a:rPr>
              <a:t> &lt;- c("</a:t>
            </a:r>
            <a:r>
              <a:rPr lang="en-US" sz="2000" dirty="0" err="1">
                <a:latin typeface="Courier New" panose="02070309020205020404" pitchFamily="49" charset="0"/>
                <a:cs typeface="Courier New" panose="02070309020205020404" pitchFamily="49" charset="0"/>
              </a:rPr>
              <a:t>Liz","Jolene","Susan</a:t>
            </a:r>
            <a:r>
              <a:rPr lang="en-US" sz="2000" dirty="0">
                <a:latin typeface="Courier New" panose="02070309020205020404" pitchFamily="49" charset="0"/>
                <a:cs typeface="Courier New" panose="02070309020205020404" pitchFamily="49" charset="0"/>
              </a:rPr>
              <a:t>", "Boris",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Rochelle","Tim","Simon</a:t>
            </a:r>
            <a:r>
              <a:rPr lang="en-US" sz="2000" dirty="0">
                <a:latin typeface="Courier New" panose="02070309020205020404" pitchFamily="49" charset="0"/>
                <a:cs typeface="Courier New" panose="02070309020205020404" pitchFamily="49" charset="0"/>
              </a:rPr>
              <a:t>", "Amy")</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firstname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gender.f</a:t>
            </a:r>
            <a:r>
              <a:rPr lang="en-US" sz="2000" dirty="0">
                <a:latin typeface="Courier New" panose="02070309020205020404" pitchFamily="49" charset="0"/>
                <a:cs typeface="Courier New" panose="02070309020205020404" pitchFamily="49" charset="0"/>
              </a:rPr>
              <a:t> == "M"]  # find all males</a:t>
            </a:r>
          </a:p>
          <a:p>
            <a:r>
              <a:rPr lang="en-US" sz="2000" dirty="0">
                <a:latin typeface="Courier New" panose="02070309020205020404" pitchFamily="49" charset="0"/>
                <a:cs typeface="Courier New" panose="02070309020205020404" pitchFamily="49" charset="0"/>
              </a:rPr>
              <a:t>[1] "Boris" "Tim"   "Simon"</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firstname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gender.f</a:t>
            </a:r>
            <a:r>
              <a:rPr lang="en-US" sz="2000" dirty="0">
                <a:latin typeface="Courier New" panose="02070309020205020404" pitchFamily="49" charset="0"/>
                <a:cs typeface="Courier New" panose="02070309020205020404" pitchFamily="49" charset="0"/>
              </a:rPr>
              <a:t> != "M"]  # find all "not males"</a:t>
            </a:r>
          </a:p>
          <a:p>
            <a:r>
              <a:rPr lang="en-US" sz="2000" dirty="0">
                <a:latin typeface="Courier New" panose="02070309020205020404" pitchFamily="49" charset="0"/>
                <a:cs typeface="Courier New" panose="02070309020205020404" pitchFamily="49" charset="0"/>
              </a:rPr>
              <a:t>[1] "Liz"  "Jolene"  "Susan" "Rochelle"  "Amy" </a:t>
            </a:r>
          </a:p>
        </p:txBody>
      </p:sp>
    </p:spTree>
    <p:extLst>
      <p:ext uri="{BB962C8B-B14F-4D97-AF65-F5344CB8AC3E}">
        <p14:creationId xmlns:p14="http://schemas.microsoft.com/office/powerpoint/2010/main" val="3519671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p:txBody>
          <a:bodyPr/>
          <a:lstStyle/>
          <a:p>
            <a:r>
              <a:rPr lang="en-US" dirty="0"/>
              <a:t>Defining and Ordering Levels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417638"/>
            <a:ext cx="10160000" cy="2093658"/>
          </a:xfrm>
        </p:spPr>
        <p:txBody>
          <a:bodyPr>
            <a:normAutofit/>
          </a:bodyPr>
          <a:lstStyle/>
          <a:p>
            <a:r>
              <a:rPr lang="en-US" sz="2800" dirty="0"/>
              <a:t>We can apply logical ordering to factors so they can be compared in meaningful ways</a:t>
            </a:r>
          </a:p>
          <a:p>
            <a:r>
              <a:rPr lang="en-US" sz="2800" dirty="0"/>
              <a:t>character string comparisons are alphabetical, but what if we want them compared based on their contextual values?</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35</a:t>
            </a:fld>
            <a:endParaRPr lang="en-US"/>
          </a:p>
        </p:txBody>
      </p:sp>
      <p:sp>
        <p:nvSpPr>
          <p:cNvPr id="5" name="Content Placeholder 2">
            <a:extLst>
              <a:ext uri="{FF2B5EF4-FFF2-40B4-BE49-F238E27FC236}">
                <a16:creationId xmlns:a16="http://schemas.microsoft.com/office/drawing/2014/main" id="{995088D3-1501-4525-94BD-B465906AB5BA}"/>
              </a:ext>
            </a:extLst>
          </p:cNvPr>
          <p:cNvSpPr txBox="1">
            <a:spLocks/>
          </p:cNvSpPr>
          <p:nvPr/>
        </p:nvSpPr>
        <p:spPr>
          <a:xfrm>
            <a:off x="1018540" y="3636105"/>
            <a:ext cx="9342120" cy="1804257"/>
          </a:xfrm>
          <a:prstGeom prst="rect">
            <a:avLst/>
          </a:prstGeom>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000" dirty="0">
                <a:latin typeface="Courier New" panose="02070309020205020404" pitchFamily="49" charset="0"/>
                <a:cs typeface="Courier New" panose="02070309020205020404" pitchFamily="49" charset="0"/>
              </a:rPr>
              <a:t>&gt; weekdays &lt;- c("Monday", "Tuesday", "Wednesday", </a:t>
            </a:r>
          </a:p>
          <a:p>
            <a:pPr marL="0" indent="0">
              <a:buFont typeface="Arial" pitchFamily="34" charset="0"/>
              <a:buNone/>
            </a:pPr>
            <a:r>
              <a:rPr lang="en-US" sz="2000" dirty="0">
                <a:latin typeface="Courier New" panose="02070309020205020404" pitchFamily="49" charset="0"/>
                <a:cs typeface="Courier New" panose="02070309020205020404" pitchFamily="49" charset="0"/>
              </a:rPr>
              <a:t>                              "Thursday", "Friday")</a:t>
            </a:r>
          </a:p>
          <a:p>
            <a:pPr marL="0" indent="0">
              <a:buFont typeface="Arial" pitchFamily="34" charset="0"/>
              <a:buNone/>
            </a:pPr>
            <a:r>
              <a:rPr lang="en-US" sz="2000" dirty="0">
                <a:latin typeface="Courier New" panose="02070309020205020404" pitchFamily="49" charset="0"/>
                <a:cs typeface="Courier New" panose="02070309020205020404" pitchFamily="49" charset="0"/>
              </a:rPr>
              <a:t>&gt; weekdays[3] &lt; weekdays[4]</a:t>
            </a:r>
          </a:p>
          <a:p>
            <a:pPr marL="0" indent="0">
              <a:buFont typeface="Arial" pitchFamily="34" charset="0"/>
              <a:buNone/>
            </a:pPr>
            <a:r>
              <a:rPr lang="en-US" sz="2000" dirty="0">
                <a:latin typeface="Courier New" panose="02070309020205020404" pitchFamily="49" charset="0"/>
                <a:cs typeface="Courier New" panose="02070309020205020404" pitchFamily="49" charset="0"/>
              </a:rPr>
              <a:t>[1] FALSE</a:t>
            </a:r>
            <a:br>
              <a:rPr lang="en-US" sz="2000"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 might want to interpret this differently, e.g. Wed &lt; </a:t>
            </a:r>
            <a:r>
              <a:rPr lang="en-US" sz="2000" b="1" dirty="0" err="1">
                <a:latin typeface="Courier New" panose="02070309020205020404" pitchFamily="49" charset="0"/>
                <a:cs typeface="Courier New" panose="02070309020205020404" pitchFamily="49" charset="0"/>
              </a:rPr>
              <a:t>Thur</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4762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95733"/>
            <a:ext cx="10160000" cy="838545"/>
          </a:xfrm>
        </p:spPr>
        <p:txBody>
          <a:bodyPr/>
          <a:lstStyle/>
          <a:p>
            <a:r>
              <a:rPr lang="en-US" dirty="0"/>
              <a:t>Defining and Ordering Levels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113183"/>
            <a:ext cx="10160000" cy="5565913"/>
          </a:xfrm>
        </p:spPr>
        <p:txBody>
          <a:bodyPr>
            <a:normAutofit/>
          </a:bodyPr>
          <a:lstStyle/>
          <a:p>
            <a:r>
              <a:rPr lang="en-US" sz="2800" dirty="0"/>
              <a:t>We can apply logical ordering to factors so they can be compared in meaningful ways</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36</a:t>
            </a:fld>
            <a:endParaRPr lang="en-US"/>
          </a:p>
        </p:txBody>
      </p:sp>
      <p:sp>
        <p:nvSpPr>
          <p:cNvPr id="5" name="Content Placeholder 2">
            <a:extLst>
              <a:ext uri="{FF2B5EF4-FFF2-40B4-BE49-F238E27FC236}">
                <a16:creationId xmlns:a16="http://schemas.microsoft.com/office/drawing/2014/main" id="{33716C97-C114-47D3-A31D-90C37FFA3AEF}"/>
              </a:ext>
            </a:extLst>
          </p:cNvPr>
          <p:cNvSpPr txBox="1">
            <a:spLocks/>
          </p:cNvSpPr>
          <p:nvPr/>
        </p:nvSpPr>
        <p:spPr>
          <a:xfrm>
            <a:off x="1508760" y="2266784"/>
            <a:ext cx="8385048" cy="3146464"/>
          </a:xfrm>
          <a:prstGeom prst="rect">
            <a:avLst/>
          </a:prstGeom>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000" b="1" dirty="0">
                <a:latin typeface="Courier New" panose="02070309020205020404" pitchFamily="49" charset="0"/>
                <a:cs typeface="Courier New" panose="02070309020205020404" pitchFamily="49" charset="0"/>
              </a:rPr>
              <a:t>&gt; </a:t>
            </a:r>
            <a:r>
              <a:rPr lang="en-US" sz="2000" b="1" dirty="0" err="1">
                <a:latin typeface="Courier New" panose="02070309020205020404" pitchFamily="49" charset="0"/>
                <a:cs typeface="Courier New" panose="02070309020205020404" pitchFamily="49" charset="0"/>
              </a:rPr>
              <a:t>weekdays.f</a:t>
            </a:r>
            <a:r>
              <a:rPr lang="en-US" sz="2000" b="1" dirty="0">
                <a:latin typeface="Courier New" panose="02070309020205020404" pitchFamily="49" charset="0"/>
                <a:cs typeface="Courier New" panose="02070309020205020404" pitchFamily="49" charset="0"/>
              </a:rPr>
              <a:t> &lt;- factor(x=weekdays, </a:t>
            </a:r>
          </a:p>
          <a:p>
            <a:pPr marL="0" indent="0">
              <a:buFont typeface="Arial" pitchFamily="34" charset="0"/>
              <a:buNone/>
            </a:pPr>
            <a:r>
              <a:rPr lang="en-US" sz="2000" b="1" dirty="0">
                <a:latin typeface="Courier New" panose="02070309020205020404" pitchFamily="49" charset="0"/>
                <a:cs typeface="Courier New" panose="02070309020205020404" pitchFamily="49" charset="0"/>
              </a:rPr>
              <a:t>                       levels=weekdays,</a:t>
            </a:r>
          </a:p>
          <a:p>
            <a:pPr marL="0" indent="0">
              <a:buFont typeface="Arial" pitchFamily="34" charset="0"/>
              <a:buNone/>
            </a:pPr>
            <a:r>
              <a:rPr lang="en-US" sz="2000" b="1" dirty="0">
                <a:latin typeface="Courier New" panose="02070309020205020404" pitchFamily="49" charset="0"/>
                <a:cs typeface="Courier New" panose="02070309020205020404" pitchFamily="49" charset="0"/>
              </a:rPr>
              <a:t>                       ordered=TRUE)</a:t>
            </a:r>
          </a:p>
          <a:p>
            <a:pPr marL="0" indent="0">
              <a:buFont typeface="Arial" pitchFamily="34" charse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weekdays.f</a:t>
            </a:r>
            <a:endParaRPr lang="en-US" sz="2000" dirty="0">
              <a:latin typeface="Courier New" panose="02070309020205020404" pitchFamily="49" charset="0"/>
              <a:cs typeface="Courier New" panose="02070309020205020404" pitchFamily="49" charset="0"/>
            </a:endParaRPr>
          </a:p>
          <a:p>
            <a:pPr marL="0" indent="0">
              <a:buFont typeface="Arial" pitchFamily="34" charset="0"/>
              <a:buNone/>
            </a:pPr>
            <a:r>
              <a:rPr lang="en-US" sz="2000" dirty="0">
                <a:latin typeface="Courier New" panose="02070309020205020404" pitchFamily="49" charset="0"/>
                <a:cs typeface="Courier New" panose="02070309020205020404" pitchFamily="49" charset="0"/>
              </a:rPr>
              <a:t>[1] Monday    Tuesday   Wednesday Thursday  Friday   </a:t>
            </a:r>
          </a:p>
          <a:p>
            <a:pPr marL="0" indent="0">
              <a:buFont typeface="Arial" pitchFamily="34" charset="0"/>
              <a:buNone/>
            </a:pPr>
            <a:r>
              <a:rPr lang="en-US" sz="2000" dirty="0">
                <a:latin typeface="Courier New" panose="02070309020205020404" pitchFamily="49" charset="0"/>
                <a:cs typeface="Courier New" panose="02070309020205020404" pitchFamily="49" charset="0"/>
              </a:rPr>
              <a:t>5 Levels: Monday &lt; Tuesday &lt; Wednesday &lt; ... &lt; Friday</a:t>
            </a:r>
          </a:p>
          <a:p>
            <a:pPr marL="0" indent="0">
              <a:buFont typeface="Arial" pitchFamily="34" charset="0"/>
              <a:buNone/>
            </a:pPr>
            <a:r>
              <a:rPr lang="en-US" sz="2000" b="1" dirty="0">
                <a:latin typeface="Courier New" panose="02070309020205020404" pitchFamily="49" charset="0"/>
                <a:cs typeface="Courier New" panose="02070309020205020404" pitchFamily="49" charset="0"/>
              </a:rPr>
              <a:t>&gt; </a:t>
            </a:r>
            <a:r>
              <a:rPr lang="en-US" sz="2000" b="1" dirty="0" err="1">
                <a:latin typeface="Courier New" panose="02070309020205020404" pitchFamily="49" charset="0"/>
                <a:cs typeface="Courier New" panose="02070309020205020404" pitchFamily="49" charset="0"/>
              </a:rPr>
              <a:t>weekdays.f</a:t>
            </a:r>
            <a:r>
              <a:rPr lang="en-US" sz="2000" b="1" dirty="0">
                <a:latin typeface="Courier New" panose="02070309020205020404" pitchFamily="49" charset="0"/>
                <a:cs typeface="Courier New" panose="02070309020205020404" pitchFamily="49" charset="0"/>
              </a:rPr>
              <a:t>[3] &lt; </a:t>
            </a:r>
            <a:r>
              <a:rPr lang="en-US" sz="2000" b="1" dirty="0" err="1">
                <a:latin typeface="Courier New" panose="02070309020205020404" pitchFamily="49" charset="0"/>
                <a:cs typeface="Courier New" panose="02070309020205020404" pitchFamily="49" charset="0"/>
              </a:rPr>
              <a:t>weekdays.f</a:t>
            </a:r>
            <a:r>
              <a:rPr lang="en-US" sz="2000" b="1" dirty="0">
                <a:latin typeface="Courier New" panose="02070309020205020404" pitchFamily="49" charset="0"/>
                <a:cs typeface="Courier New" panose="02070309020205020404" pitchFamily="49" charset="0"/>
              </a:rPr>
              <a:t>[4]</a:t>
            </a:r>
          </a:p>
          <a:p>
            <a:pPr marL="0" indent="0">
              <a:buFont typeface="Arial" pitchFamily="34" charset="0"/>
              <a:buNone/>
            </a:pPr>
            <a:r>
              <a:rPr lang="en-US" sz="2000" b="1" dirty="0">
                <a:latin typeface="Courier New" panose="02070309020205020404" pitchFamily="49" charset="0"/>
                <a:cs typeface="Courier New" panose="02070309020205020404" pitchFamily="49" charset="0"/>
              </a:rPr>
              <a:t>[1] TRUE</a:t>
            </a:r>
          </a:p>
        </p:txBody>
      </p:sp>
    </p:spTree>
    <p:extLst>
      <p:ext uri="{BB962C8B-B14F-4D97-AF65-F5344CB8AC3E}">
        <p14:creationId xmlns:p14="http://schemas.microsoft.com/office/powerpoint/2010/main" val="250950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95733"/>
            <a:ext cx="10160000" cy="838545"/>
          </a:xfrm>
        </p:spPr>
        <p:txBody>
          <a:bodyPr/>
          <a:lstStyle/>
          <a:p>
            <a:r>
              <a:rPr lang="en-US" dirty="0"/>
              <a:t>Defining and Ordering Levels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1103376" y="2096177"/>
            <a:ext cx="9412224" cy="3396400"/>
          </a:xfrm>
          <a:ln>
            <a:solidFill>
              <a:schemeClr val="tx1"/>
            </a:solidFill>
          </a:ln>
        </p:spPr>
        <p:txBody>
          <a:bodyPr>
            <a:noAutofit/>
          </a:bodyPr>
          <a:lstStyle/>
          <a:p>
            <a:pPr marL="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weekdays.f</a:t>
            </a:r>
            <a:r>
              <a:rPr lang="en-US" sz="2000" dirty="0">
                <a:latin typeface="Courier New" panose="02070309020205020404" pitchFamily="49" charset="0"/>
                <a:cs typeface="Courier New" panose="02070309020205020404" pitchFamily="49" charset="0"/>
              </a:rPr>
              <a:t> &lt;- factor(</a:t>
            </a:r>
          </a:p>
          <a:p>
            <a:pPr marL="0" indent="0">
              <a:buNone/>
            </a:pPr>
            <a:r>
              <a:rPr lang="en-US" sz="2000" dirty="0">
                <a:latin typeface="Courier New" panose="02070309020205020404" pitchFamily="49" charset="0"/>
                <a:cs typeface="Courier New" panose="02070309020205020404" pitchFamily="49" charset="0"/>
              </a:rPr>
              <a:t>           x=weekdays,                 </a:t>
            </a:r>
          </a:p>
          <a:p>
            <a:pPr marL="0" indent="0">
              <a:buNone/>
            </a:pPr>
            <a:r>
              <a:rPr lang="en-US" sz="2000" dirty="0">
                <a:latin typeface="Courier New" panose="02070309020205020404" pitchFamily="49" charset="0"/>
                <a:cs typeface="Courier New" panose="02070309020205020404" pitchFamily="49" charset="0"/>
              </a:rPr>
              <a:t>           levels=c("</a:t>
            </a:r>
            <a:r>
              <a:rPr lang="en-US" sz="2000" dirty="0" err="1">
                <a:latin typeface="Courier New" panose="02070309020205020404" pitchFamily="49" charset="0"/>
                <a:cs typeface="Courier New" panose="02070309020205020404" pitchFamily="49" charset="0"/>
              </a:rPr>
              <a:t>Sunday","Monday","Tuesday","Wednesday</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Thursday","Friday","Saturday</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ordered=TRUE)</a:t>
            </a:r>
          </a:p>
          <a:p>
            <a:pPr marL="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weekdays.f</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5 observations in 7 categories</a:t>
            </a:r>
          </a:p>
          <a:p>
            <a:pPr marL="0" indent="0">
              <a:buNone/>
            </a:pPr>
            <a:r>
              <a:rPr lang="en-US" sz="2000" dirty="0">
                <a:latin typeface="Courier New" panose="02070309020205020404" pitchFamily="49" charset="0"/>
                <a:cs typeface="Courier New" panose="02070309020205020404" pitchFamily="49" charset="0"/>
              </a:rPr>
              <a:t>[1] Monday    Tuesday   Wednesday Thursday  Friday   </a:t>
            </a:r>
          </a:p>
          <a:p>
            <a:pPr marL="0" indent="0">
              <a:buNone/>
            </a:pPr>
            <a:r>
              <a:rPr lang="en-US" sz="2000" dirty="0">
                <a:latin typeface="Courier New" panose="02070309020205020404" pitchFamily="49" charset="0"/>
                <a:cs typeface="Courier New" panose="02070309020205020404" pitchFamily="49" charset="0"/>
              </a:rPr>
              <a:t>7 Levels: Sunday &lt; Monday &lt; Tuesday &lt; ... &lt; Saturday</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37</a:t>
            </a:fld>
            <a:endParaRPr lang="en-US"/>
          </a:p>
        </p:txBody>
      </p:sp>
      <p:sp>
        <p:nvSpPr>
          <p:cNvPr id="5" name="Content Placeholder 2">
            <a:extLst>
              <a:ext uri="{FF2B5EF4-FFF2-40B4-BE49-F238E27FC236}">
                <a16:creationId xmlns:a16="http://schemas.microsoft.com/office/drawing/2014/main" id="{B3DA262F-E78E-4A34-A06B-02DD0FA834CA}"/>
              </a:ext>
            </a:extLst>
          </p:cNvPr>
          <p:cNvSpPr txBox="1">
            <a:spLocks/>
          </p:cNvSpPr>
          <p:nvPr/>
        </p:nvSpPr>
        <p:spPr>
          <a:xfrm>
            <a:off x="609600" y="1011421"/>
            <a:ext cx="10160000" cy="74422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3200" dirty="0"/>
              <a:t>We might want to provide all levels for a subset of data</a:t>
            </a:r>
          </a:p>
        </p:txBody>
      </p:sp>
    </p:spTree>
    <p:extLst>
      <p:ext uri="{BB962C8B-B14F-4D97-AF65-F5344CB8AC3E}">
        <p14:creationId xmlns:p14="http://schemas.microsoft.com/office/powerpoint/2010/main" val="1851958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490A6-1C32-4548-BC81-F32763E9558B}"/>
              </a:ext>
            </a:extLst>
          </p:cNvPr>
          <p:cNvSpPr>
            <a:spLocks noGrp="1"/>
          </p:cNvSpPr>
          <p:nvPr>
            <p:ph type="title"/>
          </p:nvPr>
        </p:nvSpPr>
        <p:spPr>
          <a:xfrm>
            <a:off x="609600" y="274638"/>
            <a:ext cx="10160000" cy="1005522"/>
          </a:xfrm>
        </p:spPr>
        <p:txBody>
          <a:bodyPr/>
          <a:lstStyle/>
          <a:p>
            <a:r>
              <a:rPr lang="en-US" dirty="0"/>
              <a:t>The cut() Function</a:t>
            </a:r>
          </a:p>
        </p:txBody>
      </p:sp>
      <p:sp>
        <p:nvSpPr>
          <p:cNvPr id="3" name="Content Placeholder 2">
            <a:extLst>
              <a:ext uri="{FF2B5EF4-FFF2-40B4-BE49-F238E27FC236}">
                <a16:creationId xmlns:a16="http://schemas.microsoft.com/office/drawing/2014/main" id="{2408B52A-C6B5-4AD4-A035-C75D229A4830}"/>
              </a:ext>
            </a:extLst>
          </p:cNvPr>
          <p:cNvSpPr>
            <a:spLocks noGrp="1"/>
          </p:cNvSpPr>
          <p:nvPr>
            <p:ph idx="1"/>
          </p:nvPr>
        </p:nvSpPr>
        <p:spPr>
          <a:xfrm>
            <a:off x="609600" y="1481328"/>
            <a:ext cx="10160000" cy="4995672"/>
          </a:xfrm>
        </p:spPr>
        <p:txBody>
          <a:bodyPr>
            <a:normAutofit/>
          </a:bodyPr>
          <a:lstStyle/>
          <a:p>
            <a:r>
              <a:rPr lang="en-US" sz="2800" dirty="0"/>
              <a:t>cut() divides a range into intervals and categorizes the values according to which interval they fall.</a:t>
            </a:r>
          </a:p>
          <a:p>
            <a:pPr lvl="1"/>
            <a:r>
              <a:rPr lang="en-US" sz="2600" dirty="0"/>
              <a:t>"breaks" specifies the intervals into which the values are categorized</a:t>
            </a:r>
          </a:p>
        </p:txBody>
      </p:sp>
      <p:sp>
        <p:nvSpPr>
          <p:cNvPr id="4" name="Slide Number Placeholder 3">
            <a:extLst>
              <a:ext uri="{FF2B5EF4-FFF2-40B4-BE49-F238E27FC236}">
                <a16:creationId xmlns:a16="http://schemas.microsoft.com/office/drawing/2014/main" id="{BDBB4077-000D-40F9-8317-B1F9AEDE11EA}"/>
              </a:ext>
            </a:extLst>
          </p:cNvPr>
          <p:cNvSpPr>
            <a:spLocks noGrp="1"/>
          </p:cNvSpPr>
          <p:nvPr>
            <p:ph type="sldNum" sz="quarter" idx="12"/>
          </p:nvPr>
        </p:nvSpPr>
        <p:spPr/>
        <p:txBody>
          <a:bodyPr/>
          <a:lstStyle/>
          <a:p>
            <a:fld id="{4FE1A042-55E0-4FEE-A3E3-0291800935DF}" type="slidenum">
              <a:rPr lang="en-US" smtClean="0"/>
              <a:t>38</a:t>
            </a:fld>
            <a:endParaRPr lang="en-US"/>
          </a:p>
        </p:txBody>
      </p:sp>
      <p:sp>
        <p:nvSpPr>
          <p:cNvPr id="5" name="Rectangle 4">
            <a:extLst>
              <a:ext uri="{FF2B5EF4-FFF2-40B4-BE49-F238E27FC236}">
                <a16:creationId xmlns:a16="http://schemas.microsoft.com/office/drawing/2014/main" id="{27C15AD9-6923-4FD5-9597-4DB5DA271D54}"/>
              </a:ext>
            </a:extLst>
          </p:cNvPr>
          <p:cNvSpPr/>
          <p:nvPr/>
        </p:nvSpPr>
        <p:spPr>
          <a:xfrm>
            <a:off x="1760220" y="3318949"/>
            <a:ext cx="8023352" cy="1569660"/>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&gt; cut(c(0.5, 1.5, 2.5, 3.5),</a:t>
            </a:r>
          </a:p>
          <a:p>
            <a:r>
              <a:rPr lang="en-US" sz="2400" dirty="0">
                <a:latin typeface="Courier New" panose="02070309020205020404" pitchFamily="49" charset="0"/>
                <a:cs typeface="Courier New" panose="02070309020205020404" pitchFamily="49" charset="0"/>
              </a:rPr>
              <a:t>      breaks=c(0,2,4))</a:t>
            </a:r>
          </a:p>
          <a:p>
            <a:r>
              <a:rPr lang="en-US" sz="2400" dirty="0">
                <a:latin typeface="Courier New" panose="02070309020205020404" pitchFamily="49" charset="0"/>
                <a:cs typeface="Courier New" panose="02070309020205020404" pitchFamily="49" charset="0"/>
              </a:rPr>
              <a:t>[1] (0,2] (0,2] (2,4] (2,4]</a:t>
            </a:r>
          </a:p>
          <a:p>
            <a:r>
              <a:rPr lang="en-US" sz="2400" dirty="0">
                <a:latin typeface="Courier New" panose="02070309020205020404" pitchFamily="49" charset="0"/>
                <a:cs typeface="Courier New" panose="02070309020205020404" pitchFamily="49" charset="0"/>
              </a:rPr>
              <a:t>Levels: (0,2] (2,4]</a:t>
            </a:r>
          </a:p>
        </p:txBody>
      </p:sp>
    </p:spTree>
    <p:extLst>
      <p:ext uri="{BB962C8B-B14F-4D97-AF65-F5344CB8AC3E}">
        <p14:creationId xmlns:p14="http://schemas.microsoft.com/office/powerpoint/2010/main" val="1356396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195125"/>
            <a:ext cx="10160000" cy="808727"/>
          </a:xfrm>
        </p:spPr>
        <p:txBody>
          <a:bodyPr/>
          <a:lstStyle/>
          <a:p>
            <a:r>
              <a:rPr lang="en-US" dirty="0"/>
              <a:t>Combining and Cutting</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282148"/>
            <a:ext cx="10160000" cy="5194852"/>
          </a:xfrm>
        </p:spPr>
        <p:txBody>
          <a:bodyPr/>
          <a:lstStyle/>
          <a:p>
            <a:pPr marL="344488" indent="-225425"/>
            <a:r>
              <a:rPr lang="en-US" sz="2800" dirty="0"/>
              <a:t>A square bracket [ or ] denotes </a:t>
            </a:r>
            <a:r>
              <a:rPr lang="en-US" sz="2800" u="sng" dirty="0"/>
              <a:t>inclusion</a:t>
            </a:r>
            <a:r>
              <a:rPr lang="en-US" sz="2800" dirty="0"/>
              <a:t> for a range</a:t>
            </a:r>
          </a:p>
          <a:p>
            <a:pPr marL="344488" indent="-225425"/>
            <a:r>
              <a:rPr lang="en-US" sz="2800" dirty="0"/>
              <a:t>A parentheses ( or ) denotes </a:t>
            </a:r>
            <a:r>
              <a:rPr lang="en-US" sz="2800" u="sng" dirty="0"/>
              <a:t>exclusion</a:t>
            </a:r>
            <a:r>
              <a:rPr lang="en-US" sz="2800" dirty="0"/>
              <a:t> for a range</a:t>
            </a:r>
          </a:p>
          <a:p>
            <a:endParaRPr lang="en-US" sz="1200" dirty="0"/>
          </a:p>
          <a:p>
            <a:pPr marL="457200" indent="0">
              <a:buNone/>
            </a:pPr>
            <a:r>
              <a:rPr lang="en-US" sz="2800" b="1" dirty="0"/>
              <a:t>(0,2]     # 0 is not included in the range, 2 is included</a:t>
            </a:r>
          </a:p>
          <a:p>
            <a:pPr marL="457200" indent="0">
              <a:buNone/>
            </a:pPr>
            <a:r>
              <a:rPr lang="en-US" sz="2800" b="1" dirty="0"/>
              <a:t>(0, 2)    # 0 is not included in the range, 2 is also not included</a:t>
            </a:r>
          </a:p>
          <a:p>
            <a:pPr marL="457200" indent="0">
              <a:buNone/>
            </a:pPr>
            <a:r>
              <a:rPr lang="en-US" sz="2800" b="1" dirty="0"/>
              <a:t>[0, 2)    # 0 is included in the range, 2 is not included</a:t>
            </a:r>
          </a:p>
          <a:p>
            <a:pPr marL="457200" indent="0">
              <a:buNone/>
            </a:pPr>
            <a:r>
              <a:rPr lang="en-US" sz="2800" b="1" dirty="0"/>
              <a:t>[0, 2]    # 0 is included in the range, 2 is also included</a:t>
            </a:r>
          </a:p>
          <a:p>
            <a:pPr marL="914400" indent="0">
              <a:buNone/>
            </a:pPr>
            <a:endParaRPr lang="en-US" sz="2800" b="1" dirty="0"/>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39</a:t>
            </a:fld>
            <a:endParaRPr lang="en-US"/>
          </a:p>
        </p:txBody>
      </p:sp>
    </p:spTree>
    <p:extLst>
      <p:ext uri="{BB962C8B-B14F-4D97-AF65-F5344CB8AC3E}">
        <p14:creationId xmlns:p14="http://schemas.microsoft.com/office/powerpoint/2010/main" val="249688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p:txBody>
          <a:bodyPr/>
          <a:lstStyle/>
          <a:p>
            <a:r>
              <a:rPr lang="en-US" dirty="0"/>
              <a:t>Relational Expressions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417638"/>
            <a:ext cx="10160000" cy="5059362"/>
          </a:xfrm>
        </p:spPr>
        <p:txBody>
          <a:bodyPr>
            <a:normAutofit/>
          </a:bodyPr>
          <a:lstStyle/>
          <a:p>
            <a:r>
              <a:rPr lang="en-US" sz="2400" dirty="0"/>
              <a:t>Relational expressions produce logical values using relational operators</a:t>
            </a:r>
          </a:p>
          <a:p>
            <a:endParaRPr lang="en-US" sz="2400" dirty="0"/>
          </a:p>
          <a:p>
            <a:endParaRPr lang="en-US" sz="2400" dirty="0"/>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4</a:t>
            </a:fld>
            <a:endParaRPr lang="en-US"/>
          </a:p>
        </p:txBody>
      </p:sp>
      <p:graphicFrame>
        <p:nvGraphicFramePr>
          <p:cNvPr id="5" name="Table 4">
            <a:extLst>
              <a:ext uri="{FF2B5EF4-FFF2-40B4-BE49-F238E27FC236}">
                <a16:creationId xmlns:a16="http://schemas.microsoft.com/office/drawing/2014/main" id="{A24865B0-4EF5-423F-9B9E-677D2E9907CA}"/>
              </a:ext>
            </a:extLst>
          </p:cNvPr>
          <p:cNvGraphicFramePr>
            <a:graphicFrameLocks noGrp="1"/>
          </p:cNvGraphicFramePr>
          <p:nvPr>
            <p:extLst>
              <p:ext uri="{D42A27DB-BD31-4B8C-83A1-F6EECF244321}">
                <p14:modId xmlns:p14="http://schemas.microsoft.com/office/powerpoint/2010/main" val="4224285008"/>
              </p:ext>
            </p:extLst>
          </p:nvPr>
        </p:nvGraphicFramePr>
        <p:xfrm>
          <a:off x="1201683" y="2102802"/>
          <a:ext cx="8128000" cy="448056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861613832"/>
                    </a:ext>
                  </a:extLst>
                </a:gridCol>
                <a:gridCol w="4064000">
                  <a:extLst>
                    <a:ext uri="{9D8B030D-6E8A-4147-A177-3AD203B41FA5}">
                      <a16:colId xmlns:a16="http://schemas.microsoft.com/office/drawing/2014/main" val="2770045398"/>
                    </a:ext>
                  </a:extLst>
                </a:gridCol>
              </a:tblGrid>
              <a:tr h="640080">
                <a:tc>
                  <a:txBody>
                    <a:bodyPr/>
                    <a:lstStyle/>
                    <a:p>
                      <a:r>
                        <a:rPr lang="en-US" sz="2400" dirty="0"/>
                        <a:t>Operator</a:t>
                      </a:r>
                      <a:endParaRPr lang="en-US" dirty="0"/>
                    </a:p>
                  </a:txBody>
                  <a:tcPr>
                    <a:solidFill>
                      <a:schemeClr val="bg1">
                        <a:lumMod val="85000"/>
                      </a:schemeClr>
                    </a:solidFill>
                  </a:tcPr>
                </a:tc>
                <a:tc>
                  <a:txBody>
                    <a:bodyPr/>
                    <a:lstStyle/>
                    <a:p>
                      <a:r>
                        <a:rPr lang="en-US" sz="2400" dirty="0"/>
                        <a:t>Interpretation</a:t>
                      </a:r>
                      <a:endParaRPr lang="en-US" sz="2000" dirty="0"/>
                    </a:p>
                  </a:txBody>
                  <a:tcPr>
                    <a:solidFill>
                      <a:schemeClr val="bg1">
                        <a:lumMod val="85000"/>
                      </a:schemeClr>
                    </a:solidFill>
                  </a:tcPr>
                </a:tc>
                <a:extLst>
                  <a:ext uri="{0D108BD9-81ED-4DB2-BD59-A6C34878D82A}">
                    <a16:rowId xmlns:a16="http://schemas.microsoft.com/office/drawing/2014/main" val="1954114820"/>
                  </a:ext>
                </a:extLst>
              </a:tr>
              <a:tr h="640080">
                <a:tc>
                  <a:txBody>
                    <a:bodyPr/>
                    <a:lstStyle/>
                    <a:p>
                      <a:r>
                        <a:rPr lang="en-US" sz="2400" dirty="0"/>
                        <a:t>==</a:t>
                      </a:r>
                      <a:endParaRPr lang="en-US" sz="2400" b="1" dirty="0"/>
                    </a:p>
                  </a:txBody>
                  <a:tcPr/>
                </a:tc>
                <a:tc>
                  <a:txBody>
                    <a:bodyPr/>
                    <a:lstStyle/>
                    <a:p>
                      <a:r>
                        <a:rPr lang="en-US" sz="2400" dirty="0"/>
                        <a:t>Equal to</a:t>
                      </a:r>
                      <a:endParaRPr lang="en-US" sz="2400" b="1" dirty="0"/>
                    </a:p>
                  </a:txBody>
                  <a:tcPr/>
                </a:tc>
                <a:extLst>
                  <a:ext uri="{0D108BD9-81ED-4DB2-BD59-A6C34878D82A}">
                    <a16:rowId xmlns:a16="http://schemas.microsoft.com/office/drawing/2014/main" val="1216043162"/>
                  </a:ext>
                </a:extLst>
              </a:tr>
              <a:tr h="640080">
                <a:tc>
                  <a:txBody>
                    <a:bodyPr/>
                    <a:lstStyle/>
                    <a:p>
                      <a:r>
                        <a:rPr lang="en-US" sz="2400" dirty="0"/>
                        <a:t>!=</a:t>
                      </a:r>
                      <a:endParaRPr lang="en-US" sz="2400" b="1" dirty="0"/>
                    </a:p>
                  </a:txBody>
                  <a:tcPr/>
                </a:tc>
                <a:tc>
                  <a:txBody>
                    <a:bodyPr/>
                    <a:lstStyle/>
                    <a:p>
                      <a:r>
                        <a:rPr lang="en-US" sz="2400" dirty="0"/>
                        <a:t>Not equal to</a:t>
                      </a:r>
                      <a:endParaRPr lang="en-US" sz="2400" b="1" dirty="0"/>
                    </a:p>
                  </a:txBody>
                  <a:tcPr/>
                </a:tc>
                <a:extLst>
                  <a:ext uri="{0D108BD9-81ED-4DB2-BD59-A6C34878D82A}">
                    <a16:rowId xmlns:a16="http://schemas.microsoft.com/office/drawing/2014/main" val="1104175973"/>
                  </a:ext>
                </a:extLst>
              </a:tr>
              <a:tr h="640080">
                <a:tc>
                  <a:txBody>
                    <a:bodyPr/>
                    <a:lstStyle/>
                    <a:p>
                      <a:r>
                        <a:rPr lang="en-US" sz="2400" dirty="0"/>
                        <a:t>&gt;</a:t>
                      </a:r>
                      <a:endParaRPr lang="en-US" sz="2400" b="1" dirty="0"/>
                    </a:p>
                  </a:txBody>
                  <a:tcPr/>
                </a:tc>
                <a:tc>
                  <a:txBody>
                    <a:bodyPr/>
                    <a:lstStyle/>
                    <a:p>
                      <a:r>
                        <a:rPr lang="en-US" sz="2400" dirty="0"/>
                        <a:t>Greater than</a:t>
                      </a:r>
                      <a:endParaRPr lang="en-US" sz="2400" b="1" dirty="0"/>
                    </a:p>
                  </a:txBody>
                  <a:tcPr/>
                </a:tc>
                <a:extLst>
                  <a:ext uri="{0D108BD9-81ED-4DB2-BD59-A6C34878D82A}">
                    <a16:rowId xmlns:a16="http://schemas.microsoft.com/office/drawing/2014/main" val="449149914"/>
                  </a:ext>
                </a:extLst>
              </a:tr>
              <a:tr h="640080">
                <a:tc>
                  <a:txBody>
                    <a:bodyPr/>
                    <a:lstStyle/>
                    <a:p>
                      <a:r>
                        <a:rPr lang="en-US" sz="2400" dirty="0"/>
                        <a:t>&lt;</a:t>
                      </a:r>
                      <a:endParaRPr lang="en-US" sz="2400" b="1" dirty="0"/>
                    </a:p>
                  </a:txBody>
                  <a:tcPr/>
                </a:tc>
                <a:tc>
                  <a:txBody>
                    <a:bodyPr/>
                    <a:lstStyle/>
                    <a:p>
                      <a:r>
                        <a:rPr lang="en-US" sz="2400" dirty="0"/>
                        <a:t>Less than</a:t>
                      </a:r>
                      <a:endParaRPr lang="en-US" sz="2400" b="1" dirty="0"/>
                    </a:p>
                  </a:txBody>
                  <a:tcPr/>
                </a:tc>
                <a:extLst>
                  <a:ext uri="{0D108BD9-81ED-4DB2-BD59-A6C34878D82A}">
                    <a16:rowId xmlns:a16="http://schemas.microsoft.com/office/drawing/2014/main" val="3324476972"/>
                  </a:ext>
                </a:extLst>
              </a:tr>
              <a:tr h="640080">
                <a:tc>
                  <a:txBody>
                    <a:bodyPr/>
                    <a:lstStyle/>
                    <a:p>
                      <a:r>
                        <a:rPr lang="en-US" sz="2400" dirty="0"/>
                        <a:t>&gt;=</a:t>
                      </a:r>
                      <a:endParaRPr lang="en-US" sz="2400" b="1" dirty="0"/>
                    </a:p>
                  </a:txBody>
                  <a:tcPr/>
                </a:tc>
                <a:tc>
                  <a:txBody>
                    <a:bodyPr/>
                    <a:lstStyle/>
                    <a:p>
                      <a:r>
                        <a:rPr lang="en-US" sz="2400" dirty="0"/>
                        <a:t>Greater than or equal to</a:t>
                      </a:r>
                      <a:endParaRPr lang="en-US" sz="2400" b="1" dirty="0"/>
                    </a:p>
                  </a:txBody>
                  <a:tcPr/>
                </a:tc>
                <a:extLst>
                  <a:ext uri="{0D108BD9-81ED-4DB2-BD59-A6C34878D82A}">
                    <a16:rowId xmlns:a16="http://schemas.microsoft.com/office/drawing/2014/main" val="3491015961"/>
                  </a:ext>
                </a:extLst>
              </a:tr>
              <a:tr h="640080">
                <a:tc>
                  <a:txBody>
                    <a:bodyPr/>
                    <a:lstStyle/>
                    <a:p>
                      <a:r>
                        <a:rPr lang="en-US" sz="2400" dirty="0"/>
                        <a:t>&lt;=</a:t>
                      </a:r>
                      <a:endParaRPr lang="en-US" sz="2400" b="1" dirty="0"/>
                    </a:p>
                  </a:txBody>
                  <a:tcPr/>
                </a:tc>
                <a:tc>
                  <a:txBody>
                    <a:bodyPr/>
                    <a:lstStyle/>
                    <a:p>
                      <a:r>
                        <a:rPr lang="en-US" sz="2400" dirty="0"/>
                        <a:t>Less than or equal to</a:t>
                      </a:r>
                      <a:endParaRPr lang="en-US" sz="2400" b="1" dirty="0"/>
                    </a:p>
                  </a:txBody>
                  <a:tcPr/>
                </a:tc>
                <a:extLst>
                  <a:ext uri="{0D108BD9-81ED-4DB2-BD59-A6C34878D82A}">
                    <a16:rowId xmlns:a16="http://schemas.microsoft.com/office/drawing/2014/main" val="627876153"/>
                  </a:ext>
                </a:extLst>
              </a:tr>
            </a:tbl>
          </a:graphicData>
        </a:graphic>
      </p:graphicFrame>
    </p:spTree>
    <p:extLst>
      <p:ext uri="{BB962C8B-B14F-4D97-AF65-F5344CB8AC3E}">
        <p14:creationId xmlns:p14="http://schemas.microsoft.com/office/powerpoint/2010/main" val="2528088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195125"/>
            <a:ext cx="10160000" cy="808727"/>
          </a:xfrm>
        </p:spPr>
        <p:txBody>
          <a:bodyPr/>
          <a:lstStyle/>
          <a:p>
            <a:r>
              <a:rPr lang="en-US" dirty="0"/>
              <a:t>Combining and Cutting</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170039"/>
            <a:ext cx="10160000" cy="5306961"/>
          </a:xfrm>
        </p:spPr>
        <p:txBody>
          <a:bodyPr/>
          <a:lstStyle/>
          <a:p>
            <a:r>
              <a:rPr lang="en-US" sz="2800" dirty="0"/>
              <a:t>Continuous data can be grouped, or </a:t>
            </a:r>
            <a:r>
              <a:rPr lang="en-US" sz="2800" u="sng" dirty="0"/>
              <a:t>binned</a:t>
            </a:r>
            <a:r>
              <a:rPr lang="en-US" sz="2800" dirty="0"/>
              <a:t>, into discrete categories using the cut() function</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40</a:t>
            </a:fld>
            <a:endParaRPr lang="en-US"/>
          </a:p>
        </p:txBody>
      </p:sp>
      <p:sp>
        <p:nvSpPr>
          <p:cNvPr id="5" name="Rectangle 4">
            <a:extLst>
              <a:ext uri="{FF2B5EF4-FFF2-40B4-BE49-F238E27FC236}">
                <a16:creationId xmlns:a16="http://schemas.microsoft.com/office/drawing/2014/main" id="{798B4713-028D-4B68-952A-D365DBF4A38D}"/>
              </a:ext>
            </a:extLst>
          </p:cNvPr>
          <p:cNvSpPr/>
          <p:nvPr/>
        </p:nvSpPr>
        <p:spPr>
          <a:xfrm>
            <a:off x="518160" y="2472872"/>
            <a:ext cx="10160000" cy="2246769"/>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&gt; y &lt;- c(0.53, 5.4, 1.5, 3.33, 0.45, 0.01, 2, 4.2, 1.99, 1.01)</a:t>
            </a:r>
          </a:p>
          <a:p>
            <a:r>
              <a:rPr lang="en-US" sz="2000" dirty="0">
                <a:latin typeface="Courier New" panose="02070309020205020404" pitchFamily="49" charset="0"/>
                <a:cs typeface="Courier New" panose="02070309020205020404" pitchFamily="49" charset="0"/>
              </a:rPr>
              <a:t>&gt; y</a:t>
            </a:r>
          </a:p>
          <a:p>
            <a:r>
              <a:rPr lang="en-US" sz="2000" dirty="0">
                <a:latin typeface="Courier New" panose="02070309020205020404" pitchFamily="49" charset="0"/>
                <a:cs typeface="Courier New" panose="02070309020205020404" pitchFamily="49" charset="0"/>
              </a:rPr>
              <a:t> [1] 0.53 5.40 1.50 3.33 0.45 0.01 2.00 4.20 1.99 1.01</a:t>
            </a:r>
          </a:p>
          <a:p>
            <a:r>
              <a:rPr lang="en-US" sz="2000" dirty="0">
                <a:latin typeface="Courier New" panose="02070309020205020404" pitchFamily="49" charset="0"/>
                <a:cs typeface="Courier New" panose="02070309020205020404" pitchFamily="49" charset="0"/>
              </a:rPr>
              <a:t>&gt; by &lt;- c(0, 2, 4, 6)</a:t>
            </a:r>
          </a:p>
          <a:p>
            <a:r>
              <a:rPr lang="en-US" sz="2000" dirty="0">
                <a:latin typeface="Courier New" panose="02070309020205020404" pitchFamily="49" charset="0"/>
                <a:cs typeface="Courier New" panose="02070309020205020404" pitchFamily="49" charset="0"/>
              </a:rPr>
              <a:t>&gt; cut(y, breaks=by)</a:t>
            </a:r>
          </a:p>
          <a:p>
            <a:r>
              <a:rPr lang="en-US" sz="2000" dirty="0">
                <a:latin typeface="Courier New" panose="02070309020205020404" pitchFamily="49" charset="0"/>
                <a:cs typeface="Courier New" panose="02070309020205020404" pitchFamily="49" charset="0"/>
              </a:rPr>
              <a:t> [1] (0,2] (4,6] (0,2] (2,4] (0,2] (0,2] (0,2] (4,6] (0,2] (0,2]</a:t>
            </a:r>
          </a:p>
          <a:p>
            <a:r>
              <a:rPr lang="en-US" sz="2000" dirty="0">
                <a:latin typeface="Courier New" panose="02070309020205020404" pitchFamily="49" charset="0"/>
                <a:cs typeface="Courier New" panose="02070309020205020404" pitchFamily="49" charset="0"/>
              </a:rPr>
              <a:t>Levels: (0,2] (2,4] (4,6]</a:t>
            </a:r>
          </a:p>
        </p:txBody>
      </p:sp>
    </p:spTree>
    <p:extLst>
      <p:ext uri="{BB962C8B-B14F-4D97-AF65-F5344CB8AC3E}">
        <p14:creationId xmlns:p14="http://schemas.microsoft.com/office/powerpoint/2010/main" val="2218184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195125"/>
            <a:ext cx="10160000" cy="808727"/>
          </a:xfrm>
        </p:spPr>
        <p:txBody>
          <a:bodyPr/>
          <a:lstStyle/>
          <a:p>
            <a:r>
              <a:rPr lang="en-US" dirty="0"/>
              <a:t>Combining and Cutting</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2843784"/>
            <a:ext cx="10160000" cy="3340608"/>
          </a:xfrm>
          <a:ln>
            <a:solidFill>
              <a:schemeClr val="tx1"/>
            </a:solidFill>
          </a:ln>
        </p:spPr>
        <p:txBody>
          <a:bodyPr>
            <a:normAutofit/>
          </a:bodyPr>
          <a:lstStyle/>
          <a:p>
            <a:pPr marL="0" indent="0">
              <a:buNone/>
            </a:pPr>
            <a:r>
              <a:rPr lang="es-ES" sz="2000" dirty="0">
                <a:latin typeface="Courier New" panose="02070309020205020404" pitchFamily="49" charset="0"/>
                <a:cs typeface="Courier New" panose="02070309020205020404" pitchFamily="49" charset="0"/>
              </a:rPr>
              <a:t>&gt; y &lt;- c(0.53, 5.4, 1.5, 3.33, 0.45, 0.01, </a:t>
            </a:r>
            <a:r>
              <a:rPr lang="es-ES" sz="2000" b="1" dirty="0">
                <a:latin typeface="Courier New" panose="02070309020205020404" pitchFamily="49" charset="0"/>
                <a:cs typeface="Courier New" panose="02070309020205020404" pitchFamily="49" charset="0"/>
              </a:rPr>
              <a:t>2</a:t>
            </a:r>
            <a:r>
              <a:rPr lang="es-ES" sz="2000" dirty="0">
                <a:latin typeface="Courier New" panose="02070309020205020404" pitchFamily="49" charset="0"/>
                <a:cs typeface="Courier New" panose="02070309020205020404" pitchFamily="49" charset="0"/>
              </a:rPr>
              <a:t>, 4.2, 1.99, 1.01)</a:t>
            </a:r>
          </a:p>
          <a:p>
            <a:pPr marL="0" indent="0">
              <a:buNone/>
            </a:pPr>
            <a:r>
              <a:rPr lang="es-ES" sz="2000" dirty="0">
                <a:latin typeface="Courier New" panose="02070309020205020404" pitchFamily="49" charset="0"/>
                <a:cs typeface="Courier New" panose="02070309020205020404" pitchFamily="49" charset="0"/>
              </a:rPr>
              <a:t>&gt; y</a:t>
            </a:r>
          </a:p>
          <a:p>
            <a:pPr marL="0" indent="0">
              <a:buNone/>
            </a:pPr>
            <a:r>
              <a:rPr lang="es-ES" sz="2000" dirty="0">
                <a:latin typeface="Courier New" panose="02070309020205020404" pitchFamily="49" charset="0"/>
                <a:cs typeface="Courier New" panose="02070309020205020404" pitchFamily="49" charset="0"/>
              </a:rPr>
              <a:t> [1] 0.53 5.40 1.50 3.33 0.45 0.01 </a:t>
            </a:r>
            <a:r>
              <a:rPr lang="es-ES" sz="2000" b="1" dirty="0">
                <a:latin typeface="Courier New" panose="02070309020205020404" pitchFamily="49" charset="0"/>
                <a:cs typeface="Courier New" panose="02070309020205020404" pitchFamily="49" charset="0"/>
              </a:rPr>
              <a:t>2.00</a:t>
            </a:r>
            <a:r>
              <a:rPr lang="es-ES" sz="2000" dirty="0">
                <a:latin typeface="Courier New" panose="02070309020205020404" pitchFamily="49" charset="0"/>
                <a:cs typeface="Courier New" panose="02070309020205020404" pitchFamily="49" charset="0"/>
              </a:rPr>
              <a:t> 4.20 1.99 1.01</a:t>
            </a:r>
          </a:p>
          <a:p>
            <a:pPr marL="0" indent="0">
              <a:buNone/>
            </a:pPr>
            <a:endParaRPr lang="es-ES" sz="2000" dirty="0">
              <a:latin typeface="Courier New" panose="02070309020205020404" pitchFamily="49" charset="0"/>
              <a:cs typeface="Courier New" panose="02070309020205020404" pitchFamily="49" charset="0"/>
            </a:endParaRPr>
          </a:p>
          <a:p>
            <a:pPr marL="0" indent="0">
              <a:buNone/>
            </a:pPr>
            <a:r>
              <a:rPr lang="es-ES" sz="2000" dirty="0">
                <a:latin typeface="Courier New" panose="02070309020205020404" pitchFamily="49" charset="0"/>
                <a:cs typeface="Courier New" panose="02070309020205020404" pitchFamily="49" charset="0"/>
              </a:rPr>
              <a:t>&gt; </a:t>
            </a:r>
            <a:r>
              <a:rPr lang="es-ES" sz="2000" dirty="0" err="1">
                <a:latin typeface="Courier New" panose="02070309020205020404" pitchFamily="49" charset="0"/>
                <a:cs typeface="Courier New" panose="02070309020205020404" pitchFamily="49" charset="0"/>
              </a:rPr>
              <a:t>by</a:t>
            </a:r>
            <a:r>
              <a:rPr lang="es-ES" sz="2000" dirty="0">
                <a:latin typeface="Courier New" panose="02070309020205020404" pitchFamily="49" charset="0"/>
                <a:cs typeface="Courier New" panose="02070309020205020404" pitchFamily="49" charset="0"/>
              </a:rPr>
              <a:t> &lt;- c(0, 2, 4, 6)</a:t>
            </a:r>
          </a:p>
          <a:p>
            <a:pPr marL="0" indent="0">
              <a:buNone/>
            </a:pPr>
            <a:r>
              <a:rPr lang="en-US" sz="2000" dirty="0">
                <a:latin typeface="Courier New" panose="02070309020205020404" pitchFamily="49" charset="0"/>
                <a:cs typeface="Courier New" panose="02070309020205020404" pitchFamily="49" charset="0"/>
              </a:rPr>
              <a:t>&gt; cut(x = y, breaks = by, </a:t>
            </a:r>
            <a:r>
              <a:rPr lang="en-US" sz="2000" b="1" dirty="0">
                <a:latin typeface="Courier New" panose="02070309020205020404" pitchFamily="49" charset="0"/>
                <a:cs typeface="Courier New" panose="02070309020205020404" pitchFamily="49" charset="0"/>
              </a:rPr>
              <a:t>right = F</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[1] [0,2) [4,6) [0,2) [2,4) [0,2) [0,2) </a:t>
            </a:r>
            <a:r>
              <a:rPr lang="en-US" sz="2000" b="1" dirty="0">
                <a:latin typeface="Courier New" panose="02070309020205020404" pitchFamily="49" charset="0"/>
                <a:cs typeface="Courier New" panose="02070309020205020404" pitchFamily="49" charset="0"/>
              </a:rPr>
              <a:t>[2,4) </a:t>
            </a:r>
            <a:r>
              <a:rPr lang="en-US" sz="2000" dirty="0">
                <a:latin typeface="Courier New" panose="02070309020205020404" pitchFamily="49" charset="0"/>
                <a:cs typeface="Courier New" panose="02070309020205020404" pitchFamily="49" charset="0"/>
              </a:rPr>
              <a:t>[4,6) [0,2) [0,2)</a:t>
            </a:r>
          </a:p>
          <a:p>
            <a:pPr marL="0" indent="0">
              <a:buNone/>
            </a:pPr>
            <a:r>
              <a:rPr lang="en-US" sz="2000" dirty="0">
                <a:latin typeface="Courier New" panose="02070309020205020404" pitchFamily="49" charset="0"/>
                <a:cs typeface="Courier New" panose="02070309020205020404" pitchFamily="49" charset="0"/>
              </a:rPr>
              <a:t>Levels: [0,2) [2,4) [4,6)</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41</a:t>
            </a:fld>
            <a:endParaRPr lang="en-US"/>
          </a:p>
        </p:txBody>
      </p:sp>
      <p:sp>
        <p:nvSpPr>
          <p:cNvPr id="5" name="Content Placeholder 2">
            <a:extLst>
              <a:ext uri="{FF2B5EF4-FFF2-40B4-BE49-F238E27FC236}">
                <a16:creationId xmlns:a16="http://schemas.microsoft.com/office/drawing/2014/main" id="{F833A997-F869-44D6-8E74-72E369AFCA55}"/>
              </a:ext>
            </a:extLst>
          </p:cNvPr>
          <p:cNvSpPr txBox="1">
            <a:spLocks/>
          </p:cNvSpPr>
          <p:nvPr/>
        </p:nvSpPr>
        <p:spPr>
          <a:xfrm>
            <a:off x="432816" y="1210586"/>
            <a:ext cx="10160000" cy="1240006"/>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800" dirty="0"/>
              <a:t>Use right = F as an option to reverse the brackets/parentheses</a:t>
            </a:r>
          </a:p>
          <a:p>
            <a:pPr lvl="1"/>
            <a:r>
              <a:rPr lang="en-US" sz="2600" dirty="0"/>
              <a:t>This changes the grouping, some numbers will be in different bins</a:t>
            </a:r>
          </a:p>
        </p:txBody>
      </p:sp>
    </p:spTree>
    <p:extLst>
      <p:ext uri="{BB962C8B-B14F-4D97-AF65-F5344CB8AC3E}">
        <p14:creationId xmlns:p14="http://schemas.microsoft.com/office/powerpoint/2010/main" val="1548554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195125"/>
            <a:ext cx="10160000" cy="808727"/>
          </a:xfrm>
        </p:spPr>
        <p:txBody>
          <a:bodyPr/>
          <a:lstStyle/>
          <a:p>
            <a:r>
              <a:rPr lang="en-US" dirty="0"/>
              <a:t>Combining and Cutting: Labeling Bins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140542"/>
            <a:ext cx="10160000" cy="5336458"/>
          </a:xfrm>
        </p:spPr>
        <p:txBody>
          <a:bodyPr/>
          <a:lstStyle/>
          <a:p>
            <a:r>
              <a:rPr lang="en-US" sz="2800" dirty="0"/>
              <a:t>We can associate a name vector with the levels</a:t>
            </a:r>
            <a:endParaRPr lang="en-US" sz="2600" dirty="0"/>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42</a:t>
            </a:fld>
            <a:endParaRPr lang="en-US"/>
          </a:p>
        </p:txBody>
      </p:sp>
      <p:sp>
        <p:nvSpPr>
          <p:cNvPr id="5" name="Rectangle 4">
            <a:extLst>
              <a:ext uri="{FF2B5EF4-FFF2-40B4-BE49-F238E27FC236}">
                <a16:creationId xmlns:a16="http://schemas.microsoft.com/office/drawing/2014/main" id="{BCC490DE-268C-4B53-BBB2-1EB985D89B23}"/>
              </a:ext>
            </a:extLst>
          </p:cNvPr>
          <p:cNvSpPr/>
          <p:nvPr/>
        </p:nvSpPr>
        <p:spPr>
          <a:xfrm>
            <a:off x="1422400" y="1924687"/>
            <a:ext cx="7351776" cy="3170099"/>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&gt; y</a:t>
            </a:r>
          </a:p>
          <a:p>
            <a:r>
              <a:rPr lang="en-US" sz="2000" dirty="0">
                <a:latin typeface="Courier New" panose="02070309020205020404" pitchFamily="49" charset="0"/>
                <a:cs typeface="Courier New" panose="02070309020205020404" pitchFamily="49" charset="0"/>
              </a:rPr>
              <a:t> [1] 0.53 5.40 1.50 3.33 0.45 0.01 </a:t>
            </a:r>
          </a:p>
          <a:p>
            <a:r>
              <a:rPr lang="en-US" sz="2000" dirty="0">
                <a:latin typeface="Courier New" panose="02070309020205020404" pitchFamily="49" charset="0"/>
                <a:cs typeface="Courier New" panose="02070309020205020404" pitchFamily="49" charset="0"/>
              </a:rPr>
              <a:t> [2] 2.00 4.20 1.99 1.01</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&gt; groups &lt;- c("group1", "group2", "group3")</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&gt; cut(x=</a:t>
            </a:r>
            <a:r>
              <a:rPr lang="en-US" sz="2000" dirty="0" err="1">
                <a:latin typeface="Courier New" panose="02070309020205020404" pitchFamily="49" charset="0"/>
                <a:cs typeface="Courier New" panose="02070309020205020404" pitchFamily="49" charset="0"/>
              </a:rPr>
              <a:t>y,breaks</a:t>
            </a:r>
            <a:r>
              <a:rPr lang="en-US" sz="2000" dirty="0">
                <a:latin typeface="Courier New" panose="02070309020205020404" pitchFamily="49" charset="0"/>
                <a:cs typeface="Courier New" panose="02070309020205020404" pitchFamily="49" charset="0"/>
              </a:rPr>
              <a:t>=by, right=F, labels=groups)</a:t>
            </a:r>
          </a:p>
          <a:p>
            <a:r>
              <a:rPr lang="en-US" sz="2000" dirty="0">
                <a:latin typeface="Courier New" panose="02070309020205020404" pitchFamily="49" charset="0"/>
                <a:cs typeface="Courier New" panose="02070309020205020404" pitchFamily="49" charset="0"/>
              </a:rPr>
              <a:t> [1] group1 group3 group1 group2 group1 </a:t>
            </a:r>
            <a:r>
              <a:rPr lang="en-US" sz="2000" dirty="0" err="1">
                <a:latin typeface="Courier New" panose="02070309020205020404" pitchFamily="49" charset="0"/>
                <a:cs typeface="Courier New" panose="02070309020205020404" pitchFamily="49" charset="0"/>
              </a:rPr>
              <a:t>group1</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[7] group2 group3 group1 </a:t>
            </a:r>
            <a:r>
              <a:rPr lang="en-US" sz="2000" dirty="0" err="1">
                <a:latin typeface="Courier New" panose="02070309020205020404" pitchFamily="49" charset="0"/>
                <a:cs typeface="Courier New" panose="02070309020205020404" pitchFamily="49" charset="0"/>
              </a:rPr>
              <a:t>group1</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Levels: group1 group2 group3</a:t>
            </a:r>
          </a:p>
        </p:txBody>
      </p:sp>
    </p:spTree>
    <p:extLst>
      <p:ext uri="{BB962C8B-B14F-4D97-AF65-F5344CB8AC3E}">
        <p14:creationId xmlns:p14="http://schemas.microsoft.com/office/powerpoint/2010/main" val="544617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4"/>
            <a:ext cx="7543800" cy="2799780"/>
          </a:xfrm>
        </p:spPr>
        <p:txBody>
          <a:bodyPr/>
          <a:lstStyle/>
          <a:p>
            <a:r>
              <a:rPr lang="en-US" dirty="0"/>
              <a:t>Ch. 5 Lists and Data Frames</a:t>
            </a:r>
          </a:p>
        </p:txBody>
      </p:sp>
      <p:sp>
        <p:nvSpPr>
          <p:cNvPr id="4" name="Slide Number Placeholder 3">
            <a:extLst>
              <a:ext uri="{FF2B5EF4-FFF2-40B4-BE49-F238E27FC236}">
                <a16:creationId xmlns:a16="http://schemas.microsoft.com/office/drawing/2014/main" id="{BA6E72D1-3C44-4A6D-8F25-DB11AFE6BC92}"/>
              </a:ext>
            </a:extLst>
          </p:cNvPr>
          <p:cNvSpPr>
            <a:spLocks noGrp="1"/>
          </p:cNvSpPr>
          <p:nvPr>
            <p:ph type="sldNum" sz="quarter" idx="12"/>
          </p:nvPr>
        </p:nvSpPr>
        <p:spPr/>
        <p:txBody>
          <a:bodyPr/>
          <a:lstStyle/>
          <a:p>
            <a:fld id="{4FE1A042-55E0-4FEE-A3E3-0291800935DF}" type="slidenum">
              <a:rPr lang="en-US" smtClean="0"/>
              <a:t>43</a:t>
            </a:fld>
            <a:endParaRPr lang="en-US"/>
          </a:p>
        </p:txBody>
      </p:sp>
    </p:spTree>
    <p:extLst>
      <p:ext uri="{BB962C8B-B14F-4D97-AF65-F5344CB8AC3E}">
        <p14:creationId xmlns:p14="http://schemas.microsoft.com/office/powerpoint/2010/main" val="284033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9BA9-8042-4487-BD2F-B473219100DC}"/>
              </a:ext>
            </a:extLst>
          </p:cNvPr>
          <p:cNvSpPr>
            <a:spLocks noGrp="1"/>
          </p:cNvSpPr>
          <p:nvPr>
            <p:ph type="title"/>
          </p:nvPr>
        </p:nvSpPr>
        <p:spPr>
          <a:xfrm>
            <a:off x="609600" y="274638"/>
            <a:ext cx="10160000" cy="835705"/>
          </a:xfrm>
        </p:spPr>
        <p:txBody>
          <a:bodyPr/>
          <a:lstStyle/>
          <a:p>
            <a:r>
              <a:rPr lang="en-US" dirty="0"/>
              <a:t>Lists of Objects</a:t>
            </a:r>
          </a:p>
        </p:txBody>
      </p:sp>
      <p:sp>
        <p:nvSpPr>
          <p:cNvPr id="3" name="Content Placeholder 2">
            <a:extLst>
              <a:ext uri="{FF2B5EF4-FFF2-40B4-BE49-F238E27FC236}">
                <a16:creationId xmlns:a16="http://schemas.microsoft.com/office/drawing/2014/main" id="{BFB63FC3-288C-4420-941B-1524E0DB5D4B}"/>
              </a:ext>
            </a:extLst>
          </p:cNvPr>
          <p:cNvSpPr>
            <a:spLocks noGrp="1"/>
          </p:cNvSpPr>
          <p:nvPr>
            <p:ph idx="1"/>
          </p:nvPr>
        </p:nvSpPr>
        <p:spPr>
          <a:xfrm>
            <a:off x="609600" y="1201783"/>
            <a:ext cx="10160000" cy="5275217"/>
          </a:xfrm>
        </p:spPr>
        <p:txBody>
          <a:bodyPr>
            <a:normAutofit/>
          </a:bodyPr>
          <a:lstStyle/>
          <a:p>
            <a:r>
              <a:rPr lang="en-US" sz="2800" dirty="0"/>
              <a:t>The data structures covered so far only store one data type</a:t>
            </a:r>
          </a:p>
          <a:p>
            <a:r>
              <a:rPr lang="en-US" sz="2800" u="sng" dirty="0"/>
              <a:t>Lists</a:t>
            </a:r>
            <a:r>
              <a:rPr lang="en-US" sz="2800" dirty="0"/>
              <a:t> allow multiple types</a:t>
            </a:r>
          </a:p>
          <a:p>
            <a:pPr lvl="1"/>
            <a:r>
              <a:rPr lang="en-US" sz="2800" dirty="0"/>
              <a:t>A list is like a vector of vectors</a:t>
            </a:r>
          </a:p>
          <a:p>
            <a:pPr lvl="1"/>
            <a:r>
              <a:rPr lang="en-US" sz="2800" dirty="0"/>
              <a:t>Lists group together any mix of R structures and objects</a:t>
            </a:r>
          </a:p>
          <a:p>
            <a:pPr lvl="1"/>
            <a:r>
              <a:rPr lang="en-US" sz="2800" dirty="0"/>
              <a:t>Use the list() function to create a list</a:t>
            </a:r>
          </a:p>
          <a:p>
            <a:endParaRPr lang="en-US" sz="1100" dirty="0"/>
          </a:p>
          <a:p>
            <a:pPr marL="914400" indent="0">
              <a:buNone/>
            </a:pPr>
            <a:r>
              <a:rPr lang="fr-FR" sz="2400" dirty="0">
                <a:latin typeface="Courier New" panose="02070309020205020404" pitchFamily="49" charset="0"/>
                <a:cs typeface="Courier New" panose="02070309020205020404" pitchFamily="49" charset="0"/>
              </a:rPr>
              <a:t>&gt; li &lt;- </a:t>
            </a:r>
            <a:r>
              <a:rPr lang="fr-FR" sz="2400" dirty="0" err="1">
                <a:latin typeface="Courier New" panose="02070309020205020404" pitchFamily="49" charset="0"/>
                <a:cs typeface="Courier New" panose="02070309020205020404" pitchFamily="49" charset="0"/>
              </a:rPr>
              <a:t>list</a:t>
            </a:r>
            <a:r>
              <a:rPr lang="fr-FR" sz="2400" dirty="0">
                <a:latin typeface="Courier New" panose="02070309020205020404" pitchFamily="49" charset="0"/>
                <a:cs typeface="Courier New" panose="02070309020205020404" pitchFamily="49" charset="0"/>
              </a:rPr>
              <a:t>(v1, v2, m1, TRUE)</a:t>
            </a:r>
          </a:p>
          <a:p>
            <a:pPr marL="1828800" indent="0">
              <a:buNone/>
            </a:pPr>
            <a:endParaRPr lang="fr-FR" sz="1200" b="1" dirty="0"/>
          </a:p>
          <a:p>
            <a:pPr marL="344488" indent="-227013"/>
            <a:r>
              <a:rPr lang="fr-FR" sz="2800" dirty="0"/>
              <a:t>The </a:t>
            </a:r>
            <a:r>
              <a:rPr lang="fr-FR" sz="2800" dirty="0" err="1"/>
              <a:t>length</a:t>
            </a:r>
            <a:r>
              <a:rPr lang="fr-FR" sz="2800" dirty="0"/>
              <a:t>() </a:t>
            </a:r>
            <a:r>
              <a:rPr lang="fr-FR" sz="2800" dirty="0" err="1"/>
              <a:t>function</a:t>
            </a:r>
            <a:r>
              <a:rPr lang="fr-FR" sz="2800" dirty="0"/>
              <a:t> </a:t>
            </a:r>
            <a:r>
              <a:rPr lang="fr-FR" sz="2800" dirty="0" err="1"/>
              <a:t>returns</a:t>
            </a:r>
            <a:r>
              <a:rPr lang="fr-FR" sz="2800" dirty="0"/>
              <a:t> the </a:t>
            </a:r>
            <a:r>
              <a:rPr lang="fr-FR" sz="2800" dirty="0" err="1"/>
              <a:t>number</a:t>
            </a:r>
            <a:r>
              <a:rPr lang="fr-FR" sz="2800" dirty="0"/>
              <a:t> of </a:t>
            </a:r>
            <a:r>
              <a:rPr lang="fr-FR" sz="2800" dirty="0" err="1"/>
              <a:t>elements</a:t>
            </a:r>
            <a:r>
              <a:rPr lang="fr-FR" sz="2800" dirty="0"/>
              <a:t> in the </a:t>
            </a:r>
            <a:r>
              <a:rPr lang="fr-FR" sz="2800" dirty="0" err="1"/>
              <a:t>list</a:t>
            </a:r>
            <a:endParaRPr lang="fr-FR" sz="2800" dirty="0"/>
          </a:p>
          <a:p>
            <a:pPr marL="574675" indent="-457200"/>
            <a:endParaRPr lang="fr-FR" sz="1200" dirty="0"/>
          </a:p>
          <a:p>
            <a:pPr marL="914400" indent="0">
              <a:buNone/>
            </a:pPr>
            <a:r>
              <a:rPr lang="fr-FR" sz="2400" dirty="0">
                <a:latin typeface="Courier New" panose="02070309020205020404" pitchFamily="49" charset="0"/>
                <a:cs typeface="Courier New" panose="02070309020205020404" pitchFamily="49" charset="0"/>
              </a:rPr>
              <a:t>&gt; </a:t>
            </a:r>
            <a:r>
              <a:rPr lang="fr-FR" sz="2400" dirty="0" err="1">
                <a:latin typeface="Courier New" panose="02070309020205020404" pitchFamily="49" charset="0"/>
                <a:cs typeface="Courier New" panose="02070309020205020404" pitchFamily="49" charset="0"/>
              </a:rPr>
              <a:t>length</a:t>
            </a:r>
            <a:r>
              <a:rPr lang="fr-FR" sz="2400" dirty="0">
                <a:latin typeface="Courier New" panose="02070309020205020404" pitchFamily="49" charset="0"/>
                <a:cs typeface="Courier New" panose="02070309020205020404" pitchFamily="49" charset="0"/>
              </a:rPr>
              <a:t>(li)</a:t>
            </a:r>
          </a:p>
          <a:p>
            <a:pPr marL="914400" indent="0">
              <a:buNone/>
            </a:pPr>
            <a:r>
              <a:rPr lang="fr-FR" sz="2400" dirty="0">
                <a:latin typeface="Courier New" panose="02070309020205020404" pitchFamily="49" charset="0"/>
                <a:cs typeface="Courier New" panose="02070309020205020404" pitchFamily="49" charset="0"/>
              </a:rPr>
              <a:t>[1] 4</a:t>
            </a:r>
          </a:p>
        </p:txBody>
      </p:sp>
      <p:sp>
        <p:nvSpPr>
          <p:cNvPr id="4" name="Slide Number Placeholder 3">
            <a:extLst>
              <a:ext uri="{FF2B5EF4-FFF2-40B4-BE49-F238E27FC236}">
                <a16:creationId xmlns:a16="http://schemas.microsoft.com/office/drawing/2014/main" id="{13C3AEF4-1A37-4661-8D0E-EA10614B6BFB}"/>
              </a:ext>
            </a:extLst>
          </p:cNvPr>
          <p:cNvSpPr>
            <a:spLocks noGrp="1"/>
          </p:cNvSpPr>
          <p:nvPr>
            <p:ph type="sldNum" sz="quarter" idx="12"/>
          </p:nvPr>
        </p:nvSpPr>
        <p:spPr/>
        <p:txBody>
          <a:bodyPr/>
          <a:lstStyle/>
          <a:p>
            <a:fld id="{4FE1A042-55E0-4FEE-A3E3-0291800935DF}" type="slidenum">
              <a:rPr lang="en-US" smtClean="0"/>
              <a:t>44</a:t>
            </a:fld>
            <a:endParaRPr lang="en-US"/>
          </a:p>
        </p:txBody>
      </p:sp>
    </p:spTree>
    <p:extLst>
      <p:ext uri="{BB962C8B-B14F-4D97-AF65-F5344CB8AC3E}">
        <p14:creationId xmlns:p14="http://schemas.microsoft.com/office/powerpoint/2010/main" val="2784264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9BA9-8042-4487-BD2F-B473219100DC}"/>
              </a:ext>
            </a:extLst>
          </p:cNvPr>
          <p:cNvSpPr>
            <a:spLocks noGrp="1"/>
          </p:cNvSpPr>
          <p:nvPr>
            <p:ph type="title"/>
          </p:nvPr>
        </p:nvSpPr>
        <p:spPr>
          <a:xfrm>
            <a:off x="609600" y="274638"/>
            <a:ext cx="10160000" cy="835705"/>
          </a:xfrm>
        </p:spPr>
        <p:txBody>
          <a:bodyPr/>
          <a:lstStyle/>
          <a:p>
            <a:r>
              <a:rPr lang="en-US" dirty="0"/>
              <a:t>Lists of Objects: Naming Elements</a:t>
            </a:r>
          </a:p>
        </p:txBody>
      </p:sp>
      <p:sp>
        <p:nvSpPr>
          <p:cNvPr id="3" name="Content Placeholder 2">
            <a:extLst>
              <a:ext uri="{FF2B5EF4-FFF2-40B4-BE49-F238E27FC236}">
                <a16:creationId xmlns:a16="http://schemas.microsoft.com/office/drawing/2014/main" id="{BFB63FC3-288C-4420-941B-1524E0DB5D4B}"/>
              </a:ext>
            </a:extLst>
          </p:cNvPr>
          <p:cNvSpPr>
            <a:spLocks noGrp="1"/>
          </p:cNvSpPr>
          <p:nvPr>
            <p:ph idx="1"/>
          </p:nvPr>
        </p:nvSpPr>
        <p:spPr>
          <a:xfrm>
            <a:off x="609600" y="1201783"/>
            <a:ext cx="10160000" cy="5275217"/>
          </a:xfrm>
        </p:spPr>
        <p:txBody>
          <a:bodyPr>
            <a:normAutofit/>
          </a:bodyPr>
          <a:lstStyle/>
          <a:p>
            <a:r>
              <a:rPr lang="en-US" sz="2800" dirty="0"/>
              <a:t>We can name the elements in the list</a:t>
            </a:r>
          </a:p>
          <a:p>
            <a:pPr lvl="1"/>
            <a:r>
              <a:rPr lang="en-US" sz="2600" dirty="0"/>
              <a:t>This allows us to extract elements using $ notation</a:t>
            </a:r>
          </a:p>
        </p:txBody>
      </p:sp>
      <p:sp>
        <p:nvSpPr>
          <p:cNvPr id="4" name="Slide Number Placeholder 3">
            <a:extLst>
              <a:ext uri="{FF2B5EF4-FFF2-40B4-BE49-F238E27FC236}">
                <a16:creationId xmlns:a16="http://schemas.microsoft.com/office/drawing/2014/main" id="{13C3AEF4-1A37-4661-8D0E-EA10614B6BFB}"/>
              </a:ext>
            </a:extLst>
          </p:cNvPr>
          <p:cNvSpPr>
            <a:spLocks noGrp="1"/>
          </p:cNvSpPr>
          <p:nvPr>
            <p:ph type="sldNum" sz="quarter" idx="12"/>
          </p:nvPr>
        </p:nvSpPr>
        <p:spPr/>
        <p:txBody>
          <a:bodyPr/>
          <a:lstStyle/>
          <a:p>
            <a:fld id="{4FE1A042-55E0-4FEE-A3E3-0291800935DF}" type="slidenum">
              <a:rPr lang="en-US" smtClean="0"/>
              <a:t>45</a:t>
            </a:fld>
            <a:endParaRPr lang="en-US"/>
          </a:p>
        </p:txBody>
      </p:sp>
      <p:sp>
        <p:nvSpPr>
          <p:cNvPr id="6" name="Rectangle 5">
            <a:extLst>
              <a:ext uri="{FF2B5EF4-FFF2-40B4-BE49-F238E27FC236}">
                <a16:creationId xmlns:a16="http://schemas.microsoft.com/office/drawing/2014/main" id="{1D874A59-9487-4FA7-A258-34359ACB2B64}"/>
              </a:ext>
            </a:extLst>
          </p:cNvPr>
          <p:cNvSpPr/>
          <p:nvPr/>
        </p:nvSpPr>
        <p:spPr>
          <a:xfrm>
            <a:off x="1235964" y="2405301"/>
            <a:ext cx="9720072" cy="3416320"/>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li &lt;- list(number=1001,logical=</a:t>
            </a:r>
            <a:r>
              <a:rPr lang="en-US" dirty="0" err="1">
                <a:latin typeface="Courier New" panose="02070309020205020404" pitchFamily="49" charset="0"/>
                <a:cs typeface="Courier New" panose="02070309020205020404" pitchFamily="49" charset="0"/>
              </a:rPr>
              <a:t>TRUE,matrix</a:t>
            </a:r>
            <a:r>
              <a:rPr lang="en-US" dirty="0">
                <a:latin typeface="Courier New" panose="02070309020205020404" pitchFamily="49" charset="0"/>
                <a:cs typeface="Courier New" panose="02070309020205020404" pitchFamily="49" charset="0"/>
              </a:rPr>
              <a:t>=m) </a:t>
            </a:r>
            <a:r>
              <a:rPr lang="en-US" b="1" dirty="0">
                <a:latin typeface="Courier New" panose="02070309020205020404" pitchFamily="49" charset="0"/>
                <a:cs typeface="Courier New" panose="02070309020205020404" pitchFamily="49" charset="0"/>
              </a:rPr>
              <a:t># no quotes required!</a:t>
            </a:r>
          </a:p>
          <a:p>
            <a:r>
              <a:rPr lang="en-US" dirty="0">
                <a:latin typeface="Courier New" panose="02070309020205020404" pitchFamily="49" charset="0"/>
                <a:cs typeface="Courier New" panose="02070309020205020404" pitchFamily="49" charset="0"/>
              </a:rPr>
              <a:t>&gt; li</a:t>
            </a:r>
          </a:p>
          <a:p>
            <a:r>
              <a:rPr lang="en-US" dirty="0">
                <a:latin typeface="Courier New" panose="02070309020205020404" pitchFamily="49" charset="0"/>
                <a:cs typeface="Courier New" panose="02070309020205020404" pitchFamily="49" charset="0"/>
              </a:rPr>
              <a:t>$number</a:t>
            </a:r>
          </a:p>
          <a:p>
            <a:r>
              <a:rPr lang="en-US" dirty="0">
                <a:latin typeface="Courier New" panose="02070309020205020404" pitchFamily="49" charset="0"/>
                <a:cs typeface="Courier New" panose="02070309020205020404" pitchFamily="49" charset="0"/>
              </a:rPr>
              <a:t>[1] 1001</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$logical</a:t>
            </a:r>
          </a:p>
          <a:p>
            <a:r>
              <a:rPr lang="en-US" dirty="0">
                <a:latin typeface="Courier New" panose="02070309020205020404" pitchFamily="49" charset="0"/>
                <a:cs typeface="Courier New" panose="02070309020205020404" pitchFamily="49" charset="0"/>
              </a:rPr>
              <a:t>[1] TRUE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$matrix</a:t>
            </a:r>
          </a:p>
          <a:p>
            <a:r>
              <a:rPr lang="en-US" dirty="0">
                <a:latin typeface="Courier New" panose="02070309020205020404" pitchFamily="49" charset="0"/>
                <a:cs typeface="Courier New" panose="02070309020205020404" pitchFamily="49" charset="0"/>
              </a:rPr>
              <a:t>     [,1] [,2]</a:t>
            </a:r>
          </a:p>
          <a:p>
            <a:r>
              <a:rPr lang="en-US" dirty="0">
                <a:latin typeface="Courier New" panose="02070309020205020404" pitchFamily="49" charset="0"/>
                <a:cs typeface="Courier New" panose="02070309020205020404" pitchFamily="49" charset="0"/>
              </a:rPr>
              <a:t>[1,]    1    3</a:t>
            </a:r>
          </a:p>
          <a:p>
            <a:r>
              <a:rPr lang="en-US" dirty="0">
                <a:latin typeface="Courier New" panose="02070309020205020404" pitchFamily="49" charset="0"/>
                <a:cs typeface="Courier New" panose="02070309020205020404" pitchFamily="49" charset="0"/>
              </a:rPr>
              <a:t>[2,]    2    4</a:t>
            </a:r>
          </a:p>
        </p:txBody>
      </p:sp>
      <p:sp>
        <p:nvSpPr>
          <p:cNvPr id="5" name="TextBox 4">
            <a:extLst>
              <a:ext uri="{FF2B5EF4-FFF2-40B4-BE49-F238E27FC236}">
                <a16:creationId xmlns:a16="http://schemas.microsoft.com/office/drawing/2014/main" id="{8CF7917B-B2CF-49F2-9895-988A1B14F659}"/>
              </a:ext>
            </a:extLst>
          </p:cNvPr>
          <p:cNvSpPr txBox="1"/>
          <p:nvPr/>
        </p:nvSpPr>
        <p:spPr>
          <a:xfrm>
            <a:off x="4692396" y="3794377"/>
            <a:ext cx="6263640" cy="2031325"/>
          </a:xfrm>
          <a:prstGeom prst="rect">
            <a:avLst/>
          </a:prstGeom>
          <a:noFill/>
          <a:ln>
            <a:solidFill>
              <a:schemeClr val="tx1"/>
            </a:solidFill>
          </a:ln>
        </p:spPr>
        <p:txBody>
          <a:bodyPr wrap="square" rtlCol="0">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li$logical</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extract using $</a:t>
            </a:r>
            <a:r>
              <a:rPr lang="en-US" b="1" dirty="0" err="1">
                <a:latin typeface="Courier New" panose="02070309020205020404" pitchFamily="49" charset="0"/>
                <a:cs typeface="Courier New" panose="02070309020205020404" pitchFamily="49" charset="0"/>
              </a:rPr>
              <a:t>element_name</a:t>
            </a:r>
            <a:endParaRPr lang="en-US" b="1"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[1] TRUE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li$matrix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[,1] [,2]</a:t>
            </a:r>
          </a:p>
          <a:p>
            <a:r>
              <a:rPr lang="en-US" dirty="0">
                <a:latin typeface="Courier New" panose="02070309020205020404" pitchFamily="49" charset="0"/>
                <a:cs typeface="Courier New" panose="02070309020205020404" pitchFamily="49" charset="0"/>
              </a:rPr>
              <a:t>[1,]    1    3</a:t>
            </a:r>
          </a:p>
          <a:p>
            <a:r>
              <a:rPr lang="en-US" dirty="0">
                <a:latin typeface="Courier New" panose="02070309020205020404" pitchFamily="49" charset="0"/>
                <a:cs typeface="Courier New" panose="02070309020205020404" pitchFamily="49" charset="0"/>
              </a:rPr>
              <a:t>[2,]    2    4</a:t>
            </a:r>
          </a:p>
        </p:txBody>
      </p:sp>
    </p:spTree>
    <p:extLst>
      <p:ext uri="{BB962C8B-B14F-4D97-AF65-F5344CB8AC3E}">
        <p14:creationId xmlns:p14="http://schemas.microsoft.com/office/powerpoint/2010/main" val="2704209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9BA9-8042-4487-BD2F-B473219100DC}"/>
              </a:ext>
            </a:extLst>
          </p:cNvPr>
          <p:cNvSpPr>
            <a:spLocks noGrp="1"/>
          </p:cNvSpPr>
          <p:nvPr>
            <p:ph type="title"/>
          </p:nvPr>
        </p:nvSpPr>
        <p:spPr>
          <a:xfrm>
            <a:off x="609600" y="274638"/>
            <a:ext cx="10160000" cy="835705"/>
          </a:xfrm>
        </p:spPr>
        <p:txBody>
          <a:bodyPr/>
          <a:lstStyle/>
          <a:p>
            <a:r>
              <a:rPr lang="en-US" dirty="0"/>
              <a:t>Lists of Objects: Renaming Elements</a:t>
            </a:r>
          </a:p>
        </p:txBody>
      </p:sp>
      <p:sp>
        <p:nvSpPr>
          <p:cNvPr id="3" name="Content Placeholder 2">
            <a:extLst>
              <a:ext uri="{FF2B5EF4-FFF2-40B4-BE49-F238E27FC236}">
                <a16:creationId xmlns:a16="http://schemas.microsoft.com/office/drawing/2014/main" id="{BFB63FC3-288C-4420-941B-1524E0DB5D4B}"/>
              </a:ext>
            </a:extLst>
          </p:cNvPr>
          <p:cNvSpPr>
            <a:spLocks noGrp="1"/>
          </p:cNvSpPr>
          <p:nvPr>
            <p:ph idx="1"/>
          </p:nvPr>
        </p:nvSpPr>
        <p:spPr>
          <a:xfrm>
            <a:off x="609600" y="1201783"/>
            <a:ext cx="10160000" cy="5275217"/>
          </a:xfrm>
        </p:spPr>
        <p:txBody>
          <a:bodyPr>
            <a:normAutofit/>
          </a:bodyPr>
          <a:lstStyle/>
          <a:p>
            <a:r>
              <a:rPr lang="en-US" sz="2800" dirty="0"/>
              <a:t>Rename list elements using the names() function</a:t>
            </a:r>
            <a:endParaRPr lang="en-US" sz="2600" dirty="0"/>
          </a:p>
        </p:txBody>
      </p:sp>
      <p:sp>
        <p:nvSpPr>
          <p:cNvPr id="4" name="Slide Number Placeholder 3">
            <a:extLst>
              <a:ext uri="{FF2B5EF4-FFF2-40B4-BE49-F238E27FC236}">
                <a16:creationId xmlns:a16="http://schemas.microsoft.com/office/drawing/2014/main" id="{13C3AEF4-1A37-4661-8D0E-EA10614B6BFB}"/>
              </a:ext>
            </a:extLst>
          </p:cNvPr>
          <p:cNvSpPr>
            <a:spLocks noGrp="1"/>
          </p:cNvSpPr>
          <p:nvPr>
            <p:ph type="sldNum" sz="quarter" idx="12"/>
          </p:nvPr>
        </p:nvSpPr>
        <p:spPr/>
        <p:txBody>
          <a:bodyPr/>
          <a:lstStyle/>
          <a:p>
            <a:fld id="{4FE1A042-55E0-4FEE-A3E3-0291800935DF}" type="slidenum">
              <a:rPr lang="en-US" smtClean="0"/>
              <a:t>46</a:t>
            </a:fld>
            <a:endParaRPr lang="en-US"/>
          </a:p>
        </p:txBody>
      </p:sp>
      <p:sp>
        <p:nvSpPr>
          <p:cNvPr id="5" name="Rectangle 4">
            <a:extLst>
              <a:ext uri="{FF2B5EF4-FFF2-40B4-BE49-F238E27FC236}">
                <a16:creationId xmlns:a16="http://schemas.microsoft.com/office/drawing/2014/main" id="{5193C3B2-D72C-43BE-AA7E-634BEE600B7F}"/>
              </a:ext>
            </a:extLst>
          </p:cNvPr>
          <p:cNvSpPr/>
          <p:nvPr/>
        </p:nvSpPr>
        <p:spPr>
          <a:xfrm>
            <a:off x="910336" y="2067929"/>
            <a:ext cx="8398256" cy="3785652"/>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&gt; names(li) &lt;- c("</a:t>
            </a:r>
            <a:r>
              <a:rPr lang="en-US" sz="2000" dirty="0" err="1">
                <a:latin typeface="Courier New" panose="02070309020205020404" pitchFamily="49" charset="0"/>
                <a:cs typeface="Courier New" panose="02070309020205020404" pitchFamily="49" charset="0"/>
              </a:rPr>
              <a:t>MyNumber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MyLogical</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MyMatrix</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&gt; li</a:t>
            </a:r>
          </a:p>
          <a:p>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MyNumber</a:t>
            </a:r>
            <a:endParaRPr lang="en-US" sz="2000" b="1"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[1] 1001</a:t>
            </a:r>
          </a:p>
          <a:p>
            <a:endParaRPr lang="en-US" sz="2000"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MyLogical</a:t>
            </a:r>
            <a:endParaRPr lang="en-US" sz="2000" b="1"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[1] TRUE</a:t>
            </a:r>
          </a:p>
          <a:p>
            <a:endParaRPr lang="en-US" sz="2000"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MyMatrix</a:t>
            </a:r>
            <a:endParaRPr lang="en-US" sz="2000" b="1"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[,1] [,2]</a:t>
            </a:r>
          </a:p>
          <a:p>
            <a:r>
              <a:rPr lang="en-US" sz="2000" dirty="0">
                <a:latin typeface="Courier New" panose="02070309020205020404" pitchFamily="49" charset="0"/>
                <a:cs typeface="Courier New" panose="02070309020205020404" pitchFamily="49" charset="0"/>
              </a:rPr>
              <a:t>[1,]    1    3</a:t>
            </a:r>
          </a:p>
          <a:p>
            <a:r>
              <a:rPr lang="en-US" sz="2000" dirty="0">
                <a:latin typeface="Courier New" panose="02070309020205020404" pitchFamily="49" charset="0"/>
                <a:cs typeface="Courier New" panose="02070309020205020404" pitchFamily="49" charset="0"/>
              </a:rPr>
              <a:t>[2,]    2    4</a:t>
            </a:r>
          </a:p>
        </p:txBody>
      </p:sp>
    </p:spTree>
    <p:extLst>
      <p:ext uri="{BB962C8B-B14F-4D97-AF65-F5344CB8AC3E}">
        <p14:creationId xmlns:p14="http://schemas.microsoft.com/office/powerpoint/2010/main" val="212740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2C65-DF8B-411E-A2C3-D433018860B7}"/>
              </a:ext>
            </a:extLst>
          </p:cNvPr>
          <p:cNvSpPr>
            <a:spLocks noGrp="1"/>
          </p:cNvSpPr>
          <p:nvPr>
            <p:ph type="title"/>
          </p:nvPr>
        </p:nvSpPr>
        <p:spPr>
          <a:xfrm>
            <a:off x="609600" y="170135"/>
            <a:ext cx="10160000" cy="1005522"/>
          </a:xfrm>
        </p:spPr>
        <p:txBody>
          <a:bodyPr/>
          <a:lstStyle/>
          <a:p>
            <a:r>
              <a:rPr lang="en-US" dirty="0"/>
              <a:t>Extracting List Elements Using [[ ]]</a:t>
            </a:r>
          </a:p>
        </p:txBody>
      </p:sp>
      <p:sp>
        <p:nvSpPr>
          <p:cNvPr id="3" name="Content Placeholder 2">
            <a:extLst>
              <a:ext uri="{FF2B5EF4-FFF2-40B4-BE49-F238E27FC236}">
                <a16:creationId xmlns:a16="http://schemas.microsoft.com/office/drawing/2014/main" id="{A45B50E4-DE50-427A-9424-E8B001F0D204}"/>
              </a:ext>
            </a:extLst>
          </p:cNvPr>
          <p:cNvSpPr>
            <a:spLocks noGrp="1"/>
          </p:cNvSpPr>
          <p:nvPr>
            <p:ph idx="1"/>
          </p:nvPr>
        </p:nvSpPr>
        <p:spPr>
          <a:xfrm>
            <a:off x="609600" y="1293223"/>
            <a:ext cx="10160000" cy="5394642"/>
          </a:xfrm>
        </p:spPr>
        <p:txBody>
          <a:bodyPr/>
          <a:lstStyle/>
          <a:p>
            <a:r>
              <a:rPr lang="it-IT" sz="2400" dirty="0"/>
              <a:t>Use double brackets to extract list elements:</a:t>
            </a:r>
          </a:p>
          <a:p>
            <a:pPr marL="114300" indent="0">
              <a:buNone/>
            </a:pPr>
            <a:endParaRPr lang="it-IT" sz="1200" dirty="0"/>
          </a:p>
          <a:p>
            <a:endParaRPr lang="it-IT" sz="1200" b="1" dirty="0"/>
          </a:p>
          <a:p>
            <a:endParaRPr lang="it-IT" sz="1200" b="1" dirty="0"/>
          </a:p>
          <a:p>
            <a:endParaRPr lang="it-IT" sz="1200" dirty="0"/>
          </a:p>
          <a:p>
            <a:r>
              <a:rPr lang="it-IT" sz="2400" dirty="0"/>
              <a:t>Single brackets also work, but there is a subtle difference in the return type</a:t>
            </a:r>
          </a:p>
          <a:p>
            <a:endParaRPr lang="it-IT" sz="1200" dirty="0"/>
          </a:p>
          <a:p>
            <a:pPr marL="114300" indent="0">
              <a:buNone/>
            </a:pPr>
            <a:endParaRPr lang="it-IT" sz="1200" dirty="0"/>
          </a:p>
          <a:p>
            <a:pPr lvl="1"/>
            <a:endParaRPr lang="it-IT" sz="1200" dirty="0"/>
          </a:p>
          <a:p>
            <a:pPr lvl="1"/>
            <a:endParaRPr lang="it-IT" sz="2200" dirty="0"/>
          </a:p>
          <a:p>
            <a:pPr lvl="1"/>
            <a:r>
              <a:rPr lang="it-IT" dirty="0"/>
              <a:t>Single brackets return a new list containing the element</a:t>
            </a:r>
          </a:p>
          <a:p>
            <a:pPr lvl="1"/>
            <a:endParaRPr lang="it-IT" sz="1200" dirty="0"/>
          </a:p>
          <a:p>
            <a:pPr lvl="1"/>
            <a:endParaRPr lang="it-IT" sz="1200" dirty="0"/>
          </a:p>
          <a:p>
            <a:pPr lvl="1"/>
            <a:endParaRPr lang="it-IT" sz="1200" dirty="0"/>
          </a:p>
          <a:p>
            <a:pPr lvl="1"/>
            <a:endParaRPr lang="it-IT" sz="1200" dirty="0"/>
          </a:p>
          <a:p>
            <a:pPr lvl="1"/>
            <a:r>
              <a:rPr lang="it-IT" dirty="0"/>
              <a:t>Double brackets return the actual element</a:t>
            </a:r>
          </a:p>
        </p:txBody>
      </p:sp>
      <p:sp>
        <p:nvSpPr>
          <p:cNvPr id="4" name="Slide Number Placeholder 3">
            <a:extLst>
              <a:ext uri="{FF2B5EF4-FFF2-40B4-BE49-F238E27FC236}">
                <a16:creationId xmlns:a16="http://schemas.microsoft.com/office/drawing/2014/main" id="{EC0C67DD-ED2C-4F80-B774-D1E1ECF209D3}"/>
              </a:ext>
            </a:extLst>
          </p:cNvPr>
          <p:cNvSpPr>
            <a:spLocks noGrp="1"/>
          </p:cNvSpPr>
          <p:nvPr>
            <p:ph type="sldNum" sz="quarter" idx="12"/>
          </p:nvPr>
        </p:nvSpPr>
        <p:spPr/>
        <p:txBody>
          <a:bodyPr/>
          <a:lstStyle/>
          <a:p>
            <a:fld id="{4FE1A042-55E0-4FEE-A3E3-0291800935DF}" type="slidenum">
              <a:rPr lang="en-US" smtClean="0"/>
              <a:t>47</a:t>
            </a:fld>
            <a:endParaRPr lang="en-US"/>
          </a:p>
        </p:txBody>
      </p:sp>
      <p:sp>
        <p:nvSpPr>
          <p:cNvPr id="8" name="Rectangle 7">
            <a:extLst>
              <a:ext uri="{FF2B5EF4-FFF2-40B4-BE49-F238E27FC236}">
                <a16:creationId xmlns:a16="http://schemas.microsoft.com/office/drawing/2014/main" id="{80132903-744D-4A5B-93F7-43B66D7674E5}"/>
              </a:ext>
            </a:extLst>
          </p:cNvPr>
          <p:cNvSpPr/>
          <p:nvPr/>
        </p:nvSpPr>
        <p:spPr>
          <a:xfrm>
            <a:off x="1531764" y="1853107"/>
            <a:ext cx="2455020" cy="646331"/>
          </a:xfrm>
          <a:prstGeom prst="rect">
            <a:avLst/>
          </a:prstGeom>
          <a:ln>
            <a:solidFill>
              <a:schemeClr val="tx1"/>
            </a:solidFill>
          </a:ln>
        </p:spPr>
        <p:txBody>
          <a:bodyPr wrap="square">
            <a:spAutoFit/>
          </a:bodyPr>
          <a:lstStyle/>
          <a:p>
            <a:r>
              <a:rPr lang="it-IT" dirty="0">
                <a:latin typeface="Courier New" panose="02070309020205020404" pitchFamily="49" charset="0"/>
                <a:cs typeface="Courier New" panose="02070309020205020404" pitchFamily="49" charset="0"/>
              </a:rPr>
              <a:t>&gt; li[[1]]</a:t>
            </a:r>
          </a:p>
          <a:p>
            <a:r>
              <a:rPr lang="it-IT" dirty="0">
                <a:latin typeface="Courier New" panose="02070309020205020404" pitchFamily="49" charset="0"/>
                <a:cs typeface="Courier New" panose="02070309020205020404" pitchFamily="49" charset="0"/>
              </a:rPr>
              <a:t>[1] 1001</a:t>
            </a:r>
          </a:p>
        </p:txBody>
      </p:sp>
      <p:sp>
        <p:nvSpPr>
          <p:cNvPr id="9" name="Rectangle 8">
            <a:extLst>
              <a:ext uri="{FF2B5EF4-FFF2-40B4-BE49-F238E27FC236}">
                <a16:creationId xmlns:a16="http://schemas.microsoft.com/office/drawing/2014/main" id="{5D5F4242-C612-4827-8CAC-E3B6F3464D59}"/>
              </a:ext>
            </a:extLst>
          </p:cNvPr>
          <p:cNvSpPr/>
          <p:nvPr/>
        </p:nvSpPr>
        <p:spPr>
          <a:xfrm>
            <a:off x="1531764" y="3049631"/>
            <a:ext cx="2455020" cy="923330"/>
          </a:xfrm>
          <a:prstGeom prst="rect">
            <a:avLst/>
          </a:prstGeom>
          <a:ln>
            <a:solidFill>
              <a:schemeClr val="tx1"/>
            </a:solidFill>
          </a:ln>
        </p:spPr>
        <p:txBody>
          <a:bodyPr wrap="square">
            <a:spAutoFit/>
          </a:bodyPr>
          <a:lstStyle/>
          <a:p>
            <a:r>
              <a:rPr lang="it-IT" dirty="0">
                <a:latin typeface="Courier New" panose="02070309020205020404" pitchFamily="49" charset="0"/>
                <a:cs typeface="Courier New" panose="02070309020205020404" pitchFamily="49" charset="0"/>
              </a:rPr>
              <a:t>&gt; li[1]</a:t>
            </a:r>
          </a:p>
          <a:p>
            <a:r>
              <a:rPr lang="it-IT" dirty="0">
                <a:latin typeface="Courier New" panose="02070309020205020404" pitchFamily="49" charset="0"/>
                <a:cs typeface="Courier New" panose="02070309020205020404" pitchFamily="49" charset="0"/>
              </a:rPr>
              <a:t>$MyNumber</a:t>
            </a:r>
          </a:p>
          <a:p>
            <a:r>
              <a:rPr lang="it-IT" dirty="0">
                <a:latin typeface="Courier New" panose="02070309020205020404" pitchFamily="49" charset="0"/>
                <a:cs typeface="Courier New" panose="02070309020205020404" pitchFamily="49" charset="0"/>
              </a:rPr>
              <a:t>[1] 1001</a:t>
            </a:r>
          </a:p>
        </p:txBody>
      </p:sp>
      <p:sp>
        <p:nvSpPr>
          <p:cNvPr id="10" name="Rectangle 9">
            <a:extLst>
              <a:ext uri="{FF2B5EF4-FFF2-40B4-BE49-F238E27FC236}">
                <a16:creationId xmlns:a16="http://schemas.microsoft.com/office/drawing/2014/main" id="{1AABADC5-C711-40F6-995B-F87A7819265D}"/>
              </a:ext>
            </a:extLst>
          </p:cNvPr>
          <p:cNvSpPr/>
          <p:nvPr/>
        </p:nvSpPr>
        <p:spPr>
          <a:xfrm>
            <a:off x="1531764" y="4587162"/>
            <a:ext cx="2305013" cy="646331"/>
          </a:xfrm>
          <a:prstGeom prst="rect">
            <a:avLst/>
          </a:prstGeom>
          <a:ln>
            <a:solidFill>
              <a:schemeClr val="tx1"/>
            </a:solidFill>
          </a:ln>
        </p:spPr>
        <p:txBody>
          <a:bodyPr wrap="square">
            <a:spAutoFit/>
          </a:bodyPr>
          <a:lstStyle/>
          <a:p>
            <a:r>
              <a:rPr lang="it-IT" dirty="0">
                <a:latin typeface="Courier New" panose="02070309020205020404" pitchFamily="49" charset="0"/>
                <a:cs typeface="Courier New" panose="02070309020205020404" pitchFamily="49" charset="0"/>
              </a:rPr>
              <a:t>&gt; class(li[1])</a:t>
            </a:r>
          </a:p>
          <a:p>
            <a:r>
              <a:rPr lang="it-IT" dirty="0">
                <a:latin typeface="Courier New" panose="02070309020205020404" pitchFamily="49" charset="0"/>
                <a:cs typeface="Courier New" panose="02070309020205020404" pitchFamily="49" charset="0"/>
              </a:rPr>
              <a:t>[1] "list"</a:t>
            </a:r>
          </a:p>
        </p:txBody>
      </p:sp>
      <p:sp>
        <p:nvSpPr>
          <p:cNvPr id="11" name="Rectangle 10">
            <a:extLst>
              <a:ext uri="{FF2B5EF4-FFF2-40B4-BE49-F238E27FC236}">
                <a16:creationId xmlns:a16="http://schemas.microsoft.com/office/drawing/2014/main" id="{17CDBBB9-6178-49B9-BCC9-AB349CFD9AEB}"/>
              </a:ext>
            </a:extLst>
          </p:cNvPr>
          <p:cNvSpPr/>
          <p:nvPr/>
        </p:nvSpPr>
        <p:spPr>
          <a:xfrm>
            <a:off x="1531764" y="5847694"/>
            <a:ext cx="2482452" cy="646331"/>
          </a:xfrm>
          <a:prstGeom prst="rect">
            <a:avLst/>
          </a:prstGeom>
          <a:ln>
            <a:solidFill>
              <a:schemeClr val="tx1"/>
            </a:solidFill>
          </a:ln>
        </p:spPr>
        <p:txBody>
          <a:bodyPr wrap="square">
            <a:spAutoFit/>
          </a:bodyPr>
          <a:lstStyle/>
          <a:p>
            <a:r>
              <a:rPr lang="it-IT" dirty="0">
                <a:latin typeface="Courier New" panose="02070309020205020404" pitchFamily="49" charset="0"/>
                <a:cs typeface="Courier New" panose="02070309020205020404" pitchFamily="49" charset="0"/>
              </a:rPr>
              <a:t>&gt; class(li[[1]])</a:t>
            </a:r>
          </a:p>
          <a:p>
            <a:r>
              <a:rPr lang="it-IT" dirty="0">
                <a:latin typeface="Courier New" panose="02070309020205020404" pitchFamily="49" charset="0"/>
                <a:cs typeface="Courier New" panose="02070309020205020404" pitchFamily="49" charset="0"/>
              </a:rPr>
              <a:t>[1] "numeric"</a:t>
            </a:r>
          </a:p>
        </p:txBody>
      </p:sp>
    </p:spTree>
    <p:extLst>
      <p:ext uri="{BB962C8B-B14F-4D97-AF65-F5344CB8AC3E}">
        <p14:creationId xmlns:p14="http://schemas.microsoft.com/office/powerpoint/2010/main" val="562246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9BA9-8042-4487-BD2F-B473219100DC}"/>
              </a:ext>
            </a:extLst>
          </p:cNvPr>
          <p:cNvSpPr>
            <a:spLocks noGrp="1"/>
          </p:cNvSpPr>
          <p:nvPr>
            <p:ph type="title"/>
          </p:nvPr>
        </p:nvSpPr>
        <p:spPr>
          <a:xfrm>
            <a:off x="609600" y="174054"/>
            <a:ext cx="10160000" cy="685482"/>
          </a:xfrm>
        </p:spPr>
        <p:txBody>
          <a:bodyPr/>
          <a:lstStyle/>
          <a:p>
            <a:r>
              <a:rPr lang="en-US" dirty="0"/>
              <a:t>Nesting Lists</a:t>
            </a:r>
          </a:p>
        </p:txBody>
      </p:sp>
      <p:sp>
        <p:nvSpPr>
          <p:cNvPr id="3" name="Content Placeholder 2">
            <a:extLst>
              <a:ext uri="{FF2B5EF4-FFF2-40B4-BE49-F238E27FC236}">
                <a16:creationId xmlns:a16="http://schemas.microsoft.com/office/drawing/2014/main" id="{BFB63FC3-288C-4420-941B-1524E0DB5D4B}"/>
              </a:ext>
            </a:extLst>
          </p:cNvPr>
          <p:cNvSpPr>
            <a:spLocks noGrp="1"/>
          </p:cNvSpPr>
          <p:nvPr>
            <p:ph idx="1"/>
          </p:nvPr>
        </p:nvSpPr>
        <p:spPr>
          <a:xfrm>
            <a:off x="609600" y="1051560"/>
            <a:ext cx="10160000" cy="5425440"/>
          </a:xfrm>
        </p:spPr>
        <p:txBody>
          <a:bodyPr>
            <a:normAutofit/>
          </a:bodyPr>
          <a:lstStyle/>
          <a:p>
            <a:r>
              <a:rPr lang="en-US" sz="2800" dirty="0"/>
              <a:t>A member of a list can also be a list</a:t>
            </a:r>
          </a:p>
          <a:p>
            <a:pPr lvl="1"/>
            <a:r>
              <a:rPr lang="en-US" sz="2600" dirty="0"/>
              <a:t>Managing nested lists can be complicated, have to remain mindful of nesting levels</a:t>
            </a:r>
            <a:endParaRPr lang="en-US" sz="1200" b="1" dirty="0"/>
          </a:p>
        </p:txBody>
      </p:sp>
      <p:sp>
        <p:nvSpPr>
          <p:cNvPr id="4" name="Slide Number Placeholder 3">
            <a:extLst>
              <a:ext uri="{FF2B5EF4-FFF2-40B4-BE49-F238E27FC236}">
                <a16:creationId xmlns:a16="http://schemas.microsoft.com/office/drawing/2014/main" id="{13C3AEF4-1A37-4661-8D0E-EA10614B6BFB}"/>
              </a:ext>
            </a:extLst>
          </p:cNvPr>
          <p:cNvSpPr>
            <a:spLocks noGrp="1"/>
          </p:cNvSpPr>
          <p:nvPr>
            <p:ph type="sldNum" sz="quarter" idx="12"/>
          </p:nvPr>
        </p:nvSpPr>
        <p:spPr/>
        <p:txBody>
          <a:bodyPr/>
          <a:lstStyle/>
          <a:p>
            <a:fld id="{4FE1A042-55E0-4FEE-A3E3-0291800935DF}" type="slidenum">
              <a:rPr lang="en-US" smtClean="0"/>
              <a:t>48</a:t>
            </a:fld>
            <a:endParaRPr lang="en-US"/>
          </a:p>
        </p:txBody>
      </p:sp>
      <p:sp>
        <p:nvSpPr>
          <p:cNvPr id="5" name="Rectangle 4">
            <a:extLst>
              <a:ext uri="{FF2B5EF4-FFF2-40B4-BE49-F238E27FC236}">
                <a16:creationId xmlns:a16="http://schemas.microsoft.com/office/drawing/2014/main" id="{278D78C0-FA2E-457A-BFD7-D0A8942A0FAE}"/>
              </a:ext>
            </a:extLst>
          </p:cNvPr>
          <p:cNvSpPr/>
          <p:nvPr/>
        </p:nvSpPr>
        <p:spPr>
          <a:xfrm>
            <a:off x="7382456" y="2488572"/>
            <a:ext cx="3456432" cy="4339650"/>
          </a:xfrm>
          <a:prstGeom prst="rect">
            <a:avLst/>
          </a:prstGeom>
          <a:ln>
            <a:solidFill>
              <a:schemeClr val="tx1"/>
            </a:solidFill>
          </a:ln>
        </p:spPr>
        <p:txBody>
          <a:bodyPr wrap="square">
            <a:spAutoFit/>
          </a:bodyPr>
          <a:lstStyle/>
          <a:p>
            <a:r>
              <a:rPr lang="en-US" sz="1600" dirty="0">
                <a:latin typeface="Courier New" panose="02070309020205020404" pitchFamily="49" charset="0"/>
                <a:cs typeface="Courier New" panose="02070309020205020404" pitchFamily="49" charset="0"/>
              </a:rPr>
              <a:t>&gt; li</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MyNumber</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[1] 1001</a:t>
            </a:r>
          </a:p>
          <a:p>
            <a:endParaRPr lang="en-US" sz="12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MyLogical</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[1] TRUE</a:t>
            </a:r>
          </a:p>
          <a:p>
            <a:endParaRPr lang="en-US" sz="12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MyMatrix</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[,1] [,2]</a:t>
            </a:r>
          </a:p>
          <a:p>
            <a:r>
              <a:rPr lang="en-US" sz="1600" dirty="0">
                <a:latin typeface="Courier New" panose="02070309020205020404" pitchFamily="49" charset="0"/>
                <a:cs typeface="Courier New" panose="02070309020205020404" pitchFamily="49" charset="0"/>
              </a:rPr>
              <a:t>[1,]    1    3</a:t>
            </a:r>
          </a:p>
          <a:p>
            <a:r>
              <a:rPr lang="en-US" sz="1600" dirty="0">
                <a:latin typeface="Courier New" panose="02070309020205020404" pitchFamily="49" charset="0"/>
                <a:cs typeface="Courier New" panose="02070309020205020404" pitchFamily="49" charset="0"/>
              </a:rPr>
              <a:t>[2,]    2    4</a:t>
            </a:r>
          </a:p>
          <a:p>
            <a:endParaRPr lang="en-US" sz="12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p$point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[1] "x" "y" "z"</a:t>
            </a:r>
          </a:p>
          <a:p>
            <a:endParaRPr lang="en-US" sz="12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p$pointval</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[1] 3.79 2.03 5.60</a:t>
            </a:r>
          </a:p>
        </p:txBody>
      </p:sp>
      <p:sp>
        <p:nvSpPr>
          <p:cNvPr id="6" name="Rectangle 5">
            <a:extLst>
              <a:ext uri="{FF2B5EF4-FFF2-40B4-BE49-F238E27FC236}">
                <a16:creationId xmlns:a16="http://schemas.microsoft.com/office/drawing/2014/main" id="{AB3B0285-2545-4D05-ADC5-771B7A820E9D}"/>
              </a:ext>
            </a:extLst>
          </p:cNvPr>
          <p:cNvSpPr/>
          <p:nvPr/>
        </p:nvSpPr>
        <p:spPr>
          <a:xfrm>
            <a:off x="769720" y="2580012"/>
            <a:ext cx="6452616" cy="2862322"/>
          </a:xfrm>
          <a:prstGeom prst="rect">
            <a:avLst/>
          </a:prstGeom>
          <a:ln>
            <a:solidFill>
              <a:schemeClr val="tx1"/>
            </a:solidFill>
          </a:ln>
        </p:spPr>
        <p:txBody>
          <a:bodyPr wrap="square">
            <a:spAutoFit/>
          </a:bodyPr>
          <a:lstStyle/>
          <a:p>
            <a:r>
              <a:rPr lang="fr-FR" dirty="0">
                <a:latin typeface="Courier New" panose="02070309020205020404" pitchFamily="49" charset="0"/>
                <a:cs typeface="Courier New" panose="02070309020205020404" pitchFamily="49" charset="0"/>
              </a:rPr>
              <a:t>&gt; list2 &lt;- </a:t>
            </a:r>
            <a:r>
              <a:rPr lang="fr-FR" dirty="0" err="1">
                <a:latin typeface="Courier New" panose="02070309020205020404" pitchFamily="49" charset="0"/>
                <a:cs typeface="Courier New" panose="02070309020205020404" pitchFamily="49" charset="0"/>
              </a:rPr>
              <a:t>list</a:t>
            </a:r>
            <a:r>
              <a:rPr lang="fr-FR" dirty="0">
                <a:latin typeface="Courier New" panose="02070309020205020404" pitchFamily="49" charset="0"/>
                <a:cs typeface="Courier New" panose="02070309020205020404" pitchFamily="49" charset="0"/>
              </a:rPr>
              <a:t>(point=c("x", "y", "z"),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pointval</a:t>
            </a:r>
            <a:r>
              <a:rPr lang="fr-FR" dirty="0">
                <a:latin typeface="Courier New" panose="02070309020205020404" pitchFamily="49" charset="0"/>
                <a:cs typeface="Courier New" panose="02070309020205020404" pitchFamily="49" charset="0"/>
              </a:rPr>
              <a:t>=c(3.79, 2.03, 5.6))</a:t>
            </a:r>
          </a:p>
          <a:p>
            <a:r>
              <a:rPr lang="fr-FR" dirty="0">
                <a:latin typeface="Courier New" panose="02070309020205020404" pitchFamily="49" charset="0"/>
                <a:cs typeface="Courier New" panose="02070309020205020404" pitchFamily="49" charset="0"/>
              </a:rPr>
              <a:t>&gt; list2</a:t>
            </a:r>
          </a:p>
          <a:p>
            <a:r>
              <a:rPr lang="fr-FR" dirty="0">
                <a:latin typeface="Courier New" panose="02070309020205020404" pitchFamily="49" charset="0"/>
                <a:cs typeface="Courier New" panose="02070309020205020404" pitchFamily="49" charset="0"/>
              </a:rPr>
              <a:t>$point</a:t>
            </a:r>
          </a:p>
          <a:p>
            <a:r>
              <a:rPr lang="fr-FR" dirty="0">
                <a:latin typeface="Courier New" panose="02070309020205020404" pitchFamily="49" charset="0"/>
                <a:cs typeface="Courier New" panose="02070309020205020404" pitchFamily="49" charset="0"/>
              </a:rPr>
              <a:t>[1] "x" "y" "z"</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pointval</a:t>
            </a:r>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[1] 3.79 2.03 5.60</a:t>
            </a:r>
          </a:p>
          <a:p>
            <a:endParaRPr lang="fr-FR" dirty="0">
              <a:latin typeface="Courier New" panose="02070309020205020404" pitchFamily="49" charset="0"/>
              <a:cs typeface="Courier New" panose="02070309020205020404" pitchFamily="49" charset="0"/>
            </a:endParaRPr>
          </a:p>
          <a:p>
            <a:r>
              <a:rPr lang="fr-FR" b="1" dirty="0">
                <a:latin typeface="Courier New" panose="02070309020205020404" pitchFamily="49" charset="0"/>
                <a:cs typeface="Courier New" panose="02070309020205020404" pitchFamily="49" charset="0"/>
              </a:rPr>
              <a:t>&gt; </a:t>
            </a:r>
            <a:r>
              <a:rPr lang="fr-FR" b="1" dirty="0" err="1">
                <a:latin typeface="Courier New" panose="02070309020205020404" pitchFamily="49" charset="0"/>
                <a:cs typeface="Courier New" panose="02070309020205020404" pitchFamily="49" charset="0"/>
              </a:rPr>
              <a:t>li$p</a:t>
            </a:r>
            <a:r>
              <a:rPr lang="fr-FR" b="1" dirty="0">
                <a:latin typeface="Courier New" panose="02070309020205020404" pitchFamily="49" charset="0"/>
                <a:cs typeface="Courier New" panose="02070309020205020404" pitchFamily="49" charset="0"/>
              </a:rPr>
              <a:t> &lt;- list2</a:t>
            </a:r>
          </a:p>
        </p:txBody>
      </p:sp>
    </p:spTree>
    <p:extLst>
      <p:ext uri="{BB962C8B-B14F-4D97-AF65-F5344CB8AC3E}">
        <p14:creationId xmlns:p14="http://schemas.microsoft.com/office/powerpoint/2010/main" val="3619026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9BA9-8042-4487-BD2F-B473219100DC}"/>
              </a:ext>
            </a:extLst>
          </p:cNvPr>
          <p:cNvSpPr>
            <a:spLocks noGrp="1"/>
          </p:cNvSpPr>
          <p:nvPr>
            <p:ph type="title"/>
          </p:nvPr>
        </p:nvSpPr>
        <p:spPr>
          <a:xfrm>
            <a:off x="609600" y="174054"/>
            <a:ext cx="10160000" cy="685482"/>
          </a:xfrm>
        </p:spPr>
        <p:txBody>
          <a:bodyPr/>
          <a:lstStyle/>
          <a:p>
            <a:r>
              <a:rPr lang="en-US" dirty="0"/>
              <a:t>Extracting Nested List Elements</a:t>
            </a:r>
          </a:p>
        </p:txBody>
      </p:sp>
      <p:sp>
        <p:nvSpPr>
          <p:cNvPr id="3" name="Content Placeholder 2">
            <a:extLst>
              <a:ext uri="{FF2B5EF4-FFF2-40B4-BE49-F238E27FC236}">
                <a16:creationId xmlns:a16="http://schemas.microsoft.com/office/drawing/2014/main" id="{BFB63FC3-288C-4420-941B-1524E0DB5D4B}"/>
              </a:ext>
            </a:extLst>
          </p:cNvPr>
          <p:cNvSpPr>
            <a:spLocks noGrp="1"/>
          </p:cNvSpPr>
          <p:nvPr>
            <p:ph idx="1"/>
          </p:nvPr>
        </p:nvSpPr>
        <p:spPr>
          <a:xfrm>
            <a:off x="731520" y="1051560"/>
            <a:ext cx="4389120" cy="5733288"/>
          </a:xfrm>
          <a:ln>
            <a:solidFill>
              <a:schemeClr val="tx1"/>
            </a:solidFill>
          </a:ln>
        </p:spPr>
        <p:txBody>
          <a:bodyPr>
            <a:normAutofit/>
          </a:bodyPr>
          <a:lstStyle/>
          <a:p>
            <a:pPr marL="347663"/>
            <a:r>
              <a:rPr lang="fr-FR" sz="2800" dirty="0" err="1"/>
              <a:t>Using</a:t>
            </a:r>
            <a:r>
              <a:rPr lang="fr-FR" sz="2800" dirty="0"/>
              <a:t> $ notation:</a:t>
            </a:r>
          </a:p>
          <a:p>
            <a:pPr marL="119063" indent="0">
              <a:buNone/>
            </a:pPr>
            <a:endParaRPr lang="fr-FR" sz="1200" b="1" dirty="0"/>
          </a:p>
          <a:p>
            <a:pPr marL="119063" indent="0">
              <a:buNone/>
            </a:pPr>
            <a:r>
              <a:rPr lang="fr-FR" sz="1800" dirty="0">
                <a:latin typeface="Courier New" panose="02070309020205020404" pitchFamily="49" charset="0"/>
                <a:cs typeface="Courier New" panose="02070309020205020404" pitchFamily="49" charset="0"/>
              </a:rPr>
              <a:t>&gt; </a:t>
            </a:r>
            <a:r>
              <a:rPr lang="fr-FR" sz="1800" dirty="0" err="1">
                <a:latin typeface="Courier New" panose="02070309020205020404" pitchFamily="49" charset="0"/>
                <a:cs typeface="Courier New" panose="02070309020205020404" pitchFamily="49" charset="0"/>
              </a:rPr>
              <a:t>li$p</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list</a:t>
            </a:r>
            <a:endParaRPr lang="fr-FR" sz="1800" dirty="0">
              <a:latin typeface="Courier New" panose="02070309020205020404" pitchFamily="49" charset="0"/>
              <a:cs typeface="Courier New" panose="02070309020205020404" pitchFamily="49" charset="0"/>
            </a:endParaRPr>
          </a:p>
          <a:p>
            <a:pPr marL="119063" indent="0">
              <a:buNone/>
            </a:pPr>
            <a:r>
              <a:rPr lang="fr-FR" sz="1800" dirty="0">
                <a:latin typeface="Courier New" panose="02070309020205020404" pitchFamily="49" charset="0"/>
                <a:cs typeface="Courier New" panose="02070309020205020404" pitchFamily="49" charset="0"/>
              </a:rPr>
              <a:t>$point</a:t>
            </a:r>
          </a:p>
          <a:p>
            <a:pPr marL="119063" indent="0">
              <a:buNone/>
            </a:pPr>
            <a:r>
              <a:rPr lang="fr-FR" sz="1800" dirty="0">
                <a:latin typeface="Courier New" panose="02070309020205020404" pitchFamily="49" charset="0"/>
                <a:cs typeface="Courier New" panose="02070309020205020404" pitchFamily="49" charset="0"/>
              </a:rPr>
              <a:t>[1] "x" "y" "z"</a:t>
            </a:r>
          </a:p>
          <a:p>
            <a:pPr marL="119063" indent="0">
              <a:buNone/>
            </a:pPr>
            <a:endParaRPr lang="fr-FR" sz="1050" dirty="0">
              <a:latin typeface="Courier New" panose="02070309020205020404" pitchFamily="49" charset="0"/>
              <a:cs typeface="Courier New" panose="02070309020205020404" pitchFamily="49" charset="0"/>
            </a:endParaRPr>
          </a:p>
          <a:p>
            <a:pPr marL="119063" indent="0">
              <a:buNone/>
            </a:pP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pointval</a:t>
            </a:r>
            <a:endParaRPr lang="fr-FR" sz="1800" dirty="0">
              <a:latin typeface="Courier New" panose="02070309020205020404" pitchFamily="49" charset="0"/>
              <a:cs typeface="Courier New" panose="02070309020205020404" pitchFamily="49" charset="0"/>
            </a:endParaRPr>
          </a:p>
          <a:p>
            <a:pPr marL="119063" indent="0">
              <a:buNone/>
            </a:pPr>
            <a:r>
              <a:rPr lang="fr-FR" sz="1800" dirty="0">
                <a:latin typeface="Courier New" panose="02070309020205020404" pitchFamily="49" charset="0"/>
                <a:cs typeface="Courier New" panose="02070309020205020404" pitchFamily="49" charset="0"/>
              </a:rPr>
              <a:t>[1] 3.79 2.03 5.60</a:t>
            </a:r>
          </a:p>
          <a:p>
            <a:pPr marL="119063" indent="0">
              <a:buNone/>
            </a:pPr>
            <a:endParaRPr lang="fr-FR" sz="1050" dirty="0">
              <a:latin typeface="Courier New" panose="02070309020205020404" pitchFamily="49" charset="0"/>
              <a:cs typeface="Courier New" panose="02070309020205020404" pitchFamily="49" charset="0"/>
            </a:endParaRPr>
          </a:p>
          <a:p>
            <a:pPr marL="119063"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li$p$point</a:t>
            </a:r>
            <a:r>
              <a:rPr lang="en-US" sz="1800" dirty="0">
                <a:latin typeface="Courier New" panose="02070309020205020404" pitchFamily="49" charset="0"/>
                <a:cs typeface="Courier New" panose="02070309020205020404" pitchFamily="49" charset="0"/>
              </a:rPr>
              <a:t>       # vector</a:t>
            </a:r>
          </a:p>
          <a:p>
            <a:pPr marL="119063" indent="0">
              <a:buNone/>
            </a:pPr>
            <a:r>
              <a:rPr lang="en-US" sz="1800" dirty="0">
                <a:latin typeface="Courier New" panose="02070309020205020404" pitchFamily="49" charset="0"/>
                <a:cs typeface="Courier New" panose="02070309020205020404" pitchFamily="49" charset="0"/>
              </a:rPr>
              <a:t>[1] "x" "y" "z"</a:t>
            </a:r>
          </a:p>
          <a:p>
            <a:pPr marL="119063" indent="0">
              <a:buNone/>
            </a:pPr>
            <a:endParaRPr lang="en-US" sz="1050" dirty="0">
              <a:latin typeface="Courier New" panose="02070309020205020404" pitchFamily="49" charset="0"/>
              <a:cs typeface="Courier New" panose="02070309020205020404" pitchFamily="49" charset="0"/>
            </a:endParaRPr>
          </a:p>
          <a:p>
            <a:pPr marL="119063"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li$p$pointval</a:t>
            </a:r>
            <a:r>
              <a:rPr lang="en-US" sz="1800" dirty="0">
                <a:latin typeface="Courier New" panose="02070309020205020404" pitchFamily="49" charset="0"/>
                <a:cs typeface="Courier New" panose="02070309020205020404" pitchFamily="49" charset="0"/>
              </a:rPr>
              <a:t>    # vector</a:t>
            </a:r>
          </a:p>
          <a:p>
            <a:pPr marL="119063" indent="0">
              <a:buNone/>
            </a:pPr>
            <a:r>
              <a:rPr lang="en-US" sz="1800" dirty="0">
                <a:latin typeface="Courier New" panose="02070309020205020404" pitchFamily="49" charset="0"/>
                <a:cs typeface="Courier New" panose="02070309020205020404" pitchFamily="49" charset="0"/>
              </a:rPr>
              <a:t>[1] 3.79 2.03 5.60</a:t>
            </a:r>
          </a:p>
          <a:p>
            <a:pPr marL="457200" indent="0">
              <a:buNone/>
            </a:pPr>
            <a:endParaRPr lang="fr-FR" sz="2000" b="1" dirty="0">
              <a:solidFill>
                <a:srgbClr val="FF0000"/>
              </a:solidFill>
            </a:endParaRPr>
          </a:p>
        </p:txBody>
      </p:sp>
      <p:sp>
        <p:nvSpPr>
          <p:cNvPr id="4" name="Slide Number Placeholder 3">
            <a:extLst>
              <a:ext uri="{FF2B5EF4-FFF2-40B4-BE49-F238E27FC236}">
                <a16:creationId xmlns:a16="http://schemas.microsoft.com/office/drawing/2014/main" id="{13C3AEF4-1A37-4661-8D0E-EA10614B6BFB}"/>
              </a:ext>
            </a:extLst>
          </p:cNvPr>
          <p:cNvSpPr>
            <a:spLocks noGrp="1"/>
          </p:cNvSpPr>
          <p:nvPr>
            <p:ph type="sldNum" sz="quarter" idx="12"/>
          </p:nvPr>
        </p:nvSpPr>
        <p:spPr/>
        <p:txBody>
          <a:bodyPr/>
          <a:lstStyle/>
          <a:p>
            <a:fld id="{4FE1A042-55E0-4FEE-A3E3-0291800935DF}" type="slidenum">
              <a:rPr lang="en-US" smtClean="0"/>
              <a:t>49</a:t>
            </a:fld>
            <a:endParaRPr lang="en-US"/>
          </a:p>
        </p:txBody>
      </p:sp>
      <p:sp>
        <p:nvSpPr>
          <p:cNvPr id="6" name="Content Placeholder 2">
            <a:extLst>
              <a:ext uri="{FF2B5EF4-FFF2-40B4-BE49-F238E27FC236}">
                <a16:creationId xmlns:a16="http://schemas.microsoft.com/office/drawing/2014/main" id="{736A1163-F47A-46C2-9B57-7C8CF848432E}"/>
              </a:ext>
            </a:extLst>
          </p:cNvPr>
          <p:cNvSpPr txBox="1">
            <a:spLocks/>
          </p:cNvSpPr>
          <p:nvPr/>
        </p:nvSpPr>
        <p:spPr>
          <a:xfrm>
            <a:off x="5812536" y="1051560"/>
            <a:ext cx="4720140" cy="5733288"/>
          </a:xfrm>
          <a:prstGeom prst="rect">
            <a:avLst/>
          </a:prstGeom>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47663"/>
            <a:r>
              <a:rPr lang="it-IT" sz="3000" dirty="0"/>
              <a:t>Using [ ] notation:</a:t>
            </a:r>
          </a:p>
          <a:p>
            <a:pPr marL="119063" indent="0">
              <a:buFont typeface="Arial" pitchFamily="34" charset="0"/>
              <a:buNone/>
            </a:pPr>
            <a:endParaRPr lang="it-IT" sz="1300" b="1" dirty="0"/>
          </a:p>
          <a:p>
            <a:pPr marL="119063" indent="0">
              <a:buNone/>
            </a:pPr>
            <a:r>
              <a:rPr lang="it-IT" sz="1800" dirty="0">
                <a:latin typeface="Courier New" panose="02070309020205020404" pitchFamily="49" charset="0"/>
                <a:cs typeface="Courier New" panose="02070309020205020404" pitchFamily="49" charset="0"/>
              </a:rPr>
              <a:t>&gt; li[[4]]          # list</a:t>
            </a:r>
          </a:p>
          <a:p>
            <a:pPr marL="119063" indent="0">
              <a:buNone/>
            </a:pPr>
            <a:r>
              <a:rPr lang="it-IT" sz="1800" dirty="0">
                <a:latin typeface="Courier New" panose="02070309020205020404" pitchFamily="49" charset="0"/>
                <a:cs typeface="Courier New" panose="02070309020205020404" pitchFamily="49" charset="0"/>
              </a:rPr>
              <a:t>$point</a:t>
            </a:r>
          </a:p>
          <a:p>
            <a:pPr marL="119063" indent="0">
              <a:buNone/>
            </a:pPr>
            <a:r>
              <a:rPr lang="it-IT" sz="1800" dirty="0">
                <a:latin typeface="Courier New" panose="02070309020205020404" pitchFamily="49" charset="0"/>
                <a:cs typeface="Courier New" panose="02070309020205020404" pitchFamily="49" charset="0"/>
              </a:rPr>
              <a:t>[1] "x" "y" "z"</a:t>
            </a:r>
          </a:p>
          <a:p>
            <a:pPr marL="119063" indent="0">
              <a:buNone/>
            </a:pPr>
            <a:endParaRPr lang="it-IT" sz="1800" dirty="0">
              <a:latin typeface="Courier New" panose="02070309020205020404" pitchFamily="49" charset="0"/>
              <a:cs typeface="Courier New" panose="02070309020205020404" pitchFamily="49" charset="0"/>
            </a:endParaRPr>
          </a:p>
          <a:p>
            <a:pPr marL="119063" indent="0">
              <a:buNone/>
            </a:pPr>
            <a:r>
              <a:rPr lang="it-IT" sz="1800" dirty="0">
                <a:latin typeface="Courier New" panose="02070309020205020404" pitchFamily="49" charset="0"/>
                <a:cs typeface="Courier New" panose="02070309020205020404" pitchFamily="49" charset="0"/>
              </a:rPr>
              <a:t>$pointval</a:t>
            </a:r>
          </a:p>
          <a:p>
            <a:pPr marL="119063" indent="0">
              <a:buNone/>
            </a:pPr>
            <a:r>
              <a:rPr lang="it-IT" sz="1800" dirty="0">
                <a:latin typeface="Courier New" panose="02070309020205020404" pitchFamily="49" charset="0"/>
                <a:cs typeface="Courier New" panose="02070309020205020404" pitchFamily="49" charset="0"/>
              </a:rPr>
              <a:t>[1] 3.79 2.03 5.60</a:t>
            </a:r>
          </a:p>
          <a:p>
            <a:pPr marL="119063" indent="0">
              <a:buNone/>
            </a:pPr>
            <a:endParaRPr lang="it-IT" sz="1800" dirty="0">
              <a:latin typeface="Courier New" panose="02070309020205020404" pitchFamily="49" charset="0"/>
              <a:cs typeface="Courier New" panose="02070309020205020404" pitchFamily="49" charset="0"/>
            </a:endParaRPr>
          </a:p>
          <a:p>
            <a:pPr marL="119063" indent="0">
              <a:buNone/>
            </a:pPr>
            <a:r>
              <a:rPr lang="it-IT" sz="1800" dirty="0">
                <a:latin typeface="Courier New" panose="02070309020205020404" pitchFamily="49" charset="0"/>
                <a:cs typeface="Courier New" panose="02070309020205020404" pitchFamily="49" charset="0"/>
              </a:rPr>
              <a:t>&gt; li[[4]][[1]]    # vector</a:t>
            </a:r>
          </a:p>
          <a:p>
            <a:pPr marL="119063" indent="0">
              <a:buNone/>
            </a:pPr>
            <a:r>
              <a:rPr lang="it-IT" sz="1800" dirty="0">
                <a:latin typeface="Courier New" panose="02070309020205020404" pitchFamily="49" charset="0"/>
                <a:cs typeface="Courier New" panose="02070309020205020404" pitchFamily="49" charset="0"/>
              </a:rPr>
              <a:t>$point</a:t>
            </a:r>
          </a:p>
          <a:p>
            <a:pPr marL="119063" indent="0">
              <a:buNone/>
            </a:pPr>
            <a:r>
              <a:rPr lang="it-IT" sz="1800" dirty="0">
                <a:latin typeface="Courier New" panose="02070309020205020404" pitchFamily="49" charset="0"/>
                <a:cs typeface="Courier New" panose="02070309020205020404" pitchFamily="49" charset="0"/>
              </a:rPr>
              <a:t>[1] "x" "y" "z"</a:t>
            </a:r>
          </a:p>
          <a:p>
            <a:pPr marL="119063" indent="0">
              <a:buNone/>
            </a:pPr>
            <a:endParaRPr lang="it-IT" sz="1800" dirty="0">
              <a:latin typeface="Courier New" panose="02070309020205020404" pitchFamily="49" charset="0"/>
              <a:cs typeface="Courier New" panose="02070309020205020404" pitchFamily="49" charset="0"/>
            </a:endParaRPr>
          </a:p>
          <a:p>
            <a:pPr marL="119063" indent="0">
              <a:buNone/>
            </a:pPr>
            <a:r>
              <a:rPr lang="it-IT" sz="1800" dirty="0">
                <a:latin typeface="Courier New" panose="02070309020205020404" pitchFamily="49" charset="0"/>
                <a:cs typeface="Courier New" panose="02070309020205020404" pitchFamily="49" charset="0"/>
              </a:rPr>
              <a:t>&gt; li[[4]][[2]]    #vector</a:t>
            </a:r>
          </a:p>
          <a:p>
            <a:pPr marL="119063" indent="0">
              <a:buNone/>
            </a:pPr>
            <a:r>
              <a:rPr lang="it-IT" sz="1800" dirty="0">
                <a:latin typeface="Courier New" panose="02070309020205020404" pitchFamily="49" charset="0"/>
                <a:cs typeface="Courier New" panose="02070309020205020404" pitchFamily="49" charset="0"/>
              </a:rPr>
              <a:t>$pointval</a:t>
            </a:r>
          </a:p>
          <a:p>
            <a:pPr marL="119063" indent="0">
              <a:buNone/>
            </a:pPr>
            <a:r>
              <a:rPr lang="it-IT" sz="1800" dirty="0">
                <a:latin typeface="Courier New" panose="02070309020205020404" pitchFamily="49" charset="0"/>
                <a:cs typeface="Courier New" panose="02070309020205020404" pitchFamily="49" charset="0"/>
              </a:rPr>
              <a:t>[1] 3.79 2.03 5.60</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704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p:txBody>
          <a:bodyPr/>
          <a:lstStyle/>
          <a:p>
            <a:pPr marL="114300"/>
            <a:r>
              <a:rPr lang="da-DK" dirty="0"/>
              <a:t>Using Relational Operators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1" y="1676400"/>
            <a:ext cx="3200400" cy="4745421"/>
          </a:xfrm>
          <a:ln>
            <a:solidFill>
              <a:schemeClr val="tx1"/>
            </a:solidFill>
          </a:ln>
        </p:spPr>
        <p:txBody>
          <a:bodyPr>
            <a:noAutofit/>
          </a:bodyPr>
          <a:lstStyle/>
          <a:p>
            <a:pPr marL="114300" indent="0">
              <a:buNone/>
            </a:pPr>
            <a:r>
              <a:rPr lang="da-DK" sz="2000" dirty="0">
                <a:latin typeface="Courier New" panose="02070309020205020404" pitchFamily="49" charset="0"/>
                <a:cs typeface="Courier New" panose="02070309020205020404" pitchFamily="49" charset="0"/>
              </a:rPr>
              <a:t>&gt; 1 == 2</a:t>
            </a:r>
          </a:p>
          <a:p>
            <a:pPr marL="114300" indent="0">
              <a:buNone/>
            </a:pPr>
            <a:r>
              <a:rPr lang="da-DK" sz="2000" dirty="0">
                <a:latin typeface="Courier New" panose="02070309020205020404" pitchFamily="49" charset="0"/>
                <a:cs typeface="Courier New" panose="02070309020205020404" pitchFamily="49" charset="0"/>
              </a:rPr>
              <a:t>[1] FALSE</a:t>
            </a:r>
          </a:p>
          <a:p>
            <a:pPr marL="114300" indent="0">
              <a:buNone/>
            </a:pPr>
            <a:endParaRPr lang="da-DK" sz="2000" dirty="0">
              <a:latin typeface="Courier New" panose="02070309020205020404" pitchFamily="49" charset="0"/>
              <a:cs typeface="Courier New" panose="02070309020205020404" pitchFamily="49" charset="0"/>
            </a:endParaRPr>
          </a:p>
          <a:p>
            <a:pPr marL="114300" indent="0">
              <a:buNone/>
            </a:pPr>
            <a:r>
              <a:rPr lang="da-DK" sz="2000" dirty="0">
                <a:latin typeface="Courier New" panose="02070309020205020404" pitchFamily="49" charset="0"/>
                <a:cs typeface="Courier New" panose="02070309020205020404" pitchFamily="49" charset="0"/>
              </a:rPr>
              <a:t>&gt; 1 &gt; 2</a:t>
            </a:r>
          </a:p>
          <a:p>
            <a:pPr marL="114300" indent="0">
              <a:buNone/>
            </a:pPr>
            <a:r>
              <a:rPr lang="da-DK" sz="2000" dirty="0">
                <a:latin typeface="Courier New" panose="02070309020205020404" pitchFamily="49" charset="0"/>
                <a:cs typeface="Courier New" panose="02070309020205020404" pitchFamily="49" charset="0"/>
              </a:rPr>
              <a:t>[1] FALSE</a:t>
            </a:r>
          </a:p>
          <a:p>
            <a:pPr marL="114300" indent="0">
              <a:buNone/>
            </a:pPr>
            <a:endParaRPr lang="da-DK" sz="2000" dirty="0">
              <a:latin typeface="Courier New" panose="02070309020205020404" pitchFamily="49" charset="0"/>
              <a:cs typeface="Courier New" panose="02070309020205020404" pitchFamily="49" charset="0"/>
            </a:endParaRPr>
          </a:p>
          <a:p>
            <a:pPr marL="114300" indent="0">
              <a:buNone/>
            </a:pPr>
            <a:r>
              <a:rPr lang="da-DK" sz="2000" dirty="0">
                <a:latin typeface="Courier New" panose="02070309020205020404" pitchFamily="49" charset="0"/>
                <a:cs typeface="Courier New" panose="02070309020205020404" pitchFamily="49" charset="0"/>
              </a:rPr>
              <a:t>&gt; 1 &lt; 2</a:t>
            </a:r>
          </a:p>
          <a:p>
            <a:pPr marL="114300" indent="0">
              <a:buNone/>
            </a:pPr>
            <a:r>
              <a:rPr lang="da-DK" sz="2000" dirty="0">
                <a:latin typeface="Courier New" panose="02070309020205020404" pitchFamily="49" charset="0"/>
                <a:cs typeface="Courier New" panose="02070309020205020404" pitchFamily="49" charset="0"/>
              </a:rPr>
              <a:t>[1] TRUE</a:t>
            </a:r>
          </a:p>
          <a:p>
            <a:pPr marL="114300" indent="0">
              <a:buNone/>
            </a:pPr>
            <a:endParaRPr lang="da-DK" sz="2000" dirty="0">
              <a:latin typeface="Courier New" panose="02070309020205020404" pitchFamily="49" charset="0"/>
              <a:cs typeface="Courier New" panose="02070309020205020404" pitchFamily="49" charset="0"/>
            </a:endParaRPr>
          </a:p>
          <a:p>
            <a:pPr marL="114300" indent="0">
              <a:buNone/>
            </a:pPr>
            <a:r>
              <a:rPr lang="da-DK" sz="2000" dirty="0">
                <a:latin typeface="Courier New" panose="02070309020205020404" pitchFamily="49" charset="0"/>
                <a:cs typeface="Courier New" panose="02070309020205020404" pitchFamily="49" charset="0"/>
              </a:rPr>
              <a:t>&gt; 1 != 2</a:t>
            </a:r>
          </a:p>
          <a:p>
            <a:pPr marL="114300" indent="0">
              <a:buNone/>
            </a:pPr>
            <a:r>
              <a:rPr lang="da-DK" sz="2000" dirty="0">
                <a:latin typeface="Courier New" panose="02070309020205020404" pitchFamily="49" charset="0"/>
                <a:cs typeface="Courier New" panose="02070309020205020404" pitchFamily="49" charset="0"/>
              </a:rPr>
              <a:t>[1] TRUE</a:t>
            </a:r>
            <a:endParaRPr lang="en-US"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5</a:t>
            </a:fld>
            <a:endParaRPr lang="en-US"/>
          </a:p>
        </p:txBody>
      </p:sp>
      <p:sp>
        <p:nvSpPr>
          <p:cNvPr id="5" name="Content Placeholder 2">
            <a:extLst>
              <a:ext uri="{FF2B5EF4-FFF2-40B4-BE49-F238E27FC236}">
                <a16:creationId xmlns:a16="http://schemas.microsoft.com/office/drawing/2014/main" id="{C79E2320-0F5C-4FF0-A26B-45918AAB3DF4}"/>
              </a:ext>
            </a:extLst>
          </p:cNvPr>
          <p:cNvSpPr txBox="1">
            <a:spLocks/>
          </p:cNvSpPr>
          <p:nvPr/>
        </p:nvSpPr>
        <p:spPr>
          <a:xfrm>
            <a:off x="3960246" y="1676397"/>
            <a:ext cx="3200400" cy="4745421"/>
          </a:xfrm>
          <a:prstGeom prst="rect">
            <a:avLst/>
          </a:prstGeom>
          <a:ln>
            <a:solidFill>
              <a:schemeClr val="tx1"/>
            </a:solidFill>
          </a:ln>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s-ES" sz="2000" dirty="0">
                <a:latin typeface="Courier New" panose="02070309020205020404" pitchFamily="49" charset="0"/>
                <a:cs typeface="Courier New" panose="02070309020205020404" pitchFamily="49" charset="0"/>
              </a:rPr>
              <a:t>&gt; x &lt;- 10</a:t>
            </a:r>
          </a:p>
          <a:p>
            <a:pPr marL="114300" indent="0">
              <a:buNone/>
            </a:pPr>
            <a:r>
              <a:rPr lang="es-ES" sz="2000" dirty="0">
                <a:latin typeface="Courier New" panose="02070309020205020404" pitchFamily="49" charset="0"/>
                <a:cs typeface="Courier New" panose="02070309020205020404" pitchFamily="49" charset="0"/>
              </a:rPr>
              <a:t>&gt; y &lt;- 20</a:t>
            </a:r>
          </a:p>
          <a:p>
            <a:pPr marL="114300" indent="0">
              <a:buNone/>
            </a:pPr>
            <a:r>
              <a:rPr lang="es-ES" sz="2000" dirty="0">
                <a:latin typeface="Courier New" panose="02070309020205020404" pitchFamily="49" charset="0"/>
                <a:cs typeface="Courier New" panose="02070309020205020404" pitchFamily="49" charset="0"/>
              </a:rPr>
              <a:t>&gt; x == y</a:t>
            </a:r>
          </a:p>
          <a:p>
            <a:pPr marL="114300" indent="0">
              <a:buNone/>
            </a:pPr>
            <a:r>
              <a:rPr lang="es-ES" sz="2000" dirty="0">
                <a:latin typeface="Courier New" panose="02070309020205020404" pitchFamily="49" charset="0"/>
                <a:cs typeface="Courier New" panose="02070309020205020404" pitchFamily="49" charset="0"/>
              </a:rPr>
              <a:t>[1] FALSE</a:t>
            </a:r>
          </a:p>
          <a:p>
            <a:pPr marL="114300" indent="0">
              <a:buNone/>
            </a:pPr>
            <a:endParaRPr lang="es-ES" sz="2000" dirty="0">
              <a:latin typeface="Courier New" panose="02070309020205020404" pitchFamily="49" charset="0"/>
              <a:cs typeface="Courier New" panose="02070309020205020404" pitchFamily="49" charset="0"/>
            </a:endParaRPr>
          </a:p>
          <a:p>
            <a:pPr marL="114300" indent="0">
              <a:buNone/>
            </a:pPr>
            <a:r>
              <a:rPr lang="es-ES" sz="2000" dirty="0">
                <a:latin typeface="Courier New" panose="02070309020205020404" pitchFamily="49" charset="0"/>
                <a:cs typeface="Courier New" panose="02070309020205020404" pitchFamily="49" charset="0"/>
              </a:rPr>
              <a:t>&gt; x &lt; y</a:t>
            </a:r>
          </a:p>
          <a:p>
            <a:pPr marL="114300" indent="0">
              <a:buNone/>
            </a:pPr>
            <a:r>
              <a:rPr lang="es-ES" sz="2000" dirty="0">
                <a:latin typeface="Courier New" panose="02070309020205020404" pitchFamily="49" charset="0"/>
                <a:cs typeface="Courier New" panose="02070309020205020404" pitchFamily="49" charset="0"/>
              </a:rPr>
              <a:t>[1] TRUE</a:t>
            </a:r>
          </a:p>
          <a:p>
            <a:pPr marL="114300" indent="0">
              <a:buNone/>
            </a:pPr>
            <a:endParaRPr lang="es-ES" sz="2000" dirty="0">
              <a:latin typeface="Courier New" panose="02070309020205020404" pitchFamily="49" charset="0"/>
              <a:cs typeface="Courier New" panose="02070309020205020404" pitchFamily="49" charset="0"/>
            </a:endParaRPr>
          </a:p>
          <a:p>
            <a:pPr marL="114300" indent="0">
              <a:buNone/>
            </a:pPr>
            <a:r>
              <a:rPr lang="es-ES" sz="2000" dirty="0">
                <a:latin typeface="Courier New" panose="02070309020205020404" pitchFamily="49" charset="0"/>
                <a:cs typeface="Courier New" panose="02070309020205020404" pitchFamily="49" charset="0"/>
              </a:rPr>
              <a:t>&gt; x &gt; y</a:t>
            </a:r>
          </a:p>
          <a:p>
            <a:pPr marL="114300" indent="0">
              <a:buNone/>
            </a:pPr>
            <a:r>
              <a:rPr lang="es-ES" sz="2000" dirty="0">
                <a:latin typeface="Courier New" panose="02070309020205020404" pitchFamily="49" charset="0"/>
                <a:cs typeface="Courier New" panose="02070309020205020404" pitchFamily="49" charset="0"/>
              </a:rPr>
              <a:t>[1] FALSE</a:t>
            </a:r>
          </a:p>
          <a:p>
            <a:pPr marL="114300" indent="0">
              <a:buNone/>
            </a:pPr>
            <a:endParaRPr lang="es-ES" sz="2000" dirty="0">
              <a:latin typeface="Courier New" panose="02070309020205020404" pitchFamily="49" charset="0"/>
              <a:cs typeface="Courier New" panose="02070309020205020404" pitchFamily="49" charset="0"/>
            </a:endParaRPr>
          </a:p>
          <a:p>
            <a:pPr marL="114300" indent="0">
              <a:buNone/>
            </a:pPr>
            <a:r>
              <a:rPr lang="es-ES" sz="2000" dirty="0">
                <a:latin typeface="Courier New" panose="02070309020205020404" pitchFamily="49" charset="0"/>
                <a:cs typeface="Courier New" panose="02070309020205020404" pitchFamily="49" charset="0"/>
              </a:rPr>
              <a:t>&gt; x != y</a:t>
            </a:r>
          </a:p>
          <a:p>
            <a:pPr marL="114300" indent="0">
              <a:buNone/>
            </a:pPr>
            <a:r>
              <a:rPr lang="es-ES" sz="2000" dirty="0">
                <a:latin typeface="Courier New" panose="02070309020205020404" pitchFamily="49" charset="0"/>
                <a:cs typeface="Courier New" panose="02070309020205020404" pitchFamily="49" charset="0"/>
              </a:rPr>
              <a:t>[1] TRUE</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0768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AF2D-DF60-40C1-B213-679BCF110297}"/>
              </a:ext>
            </a:extLst>
          </p:cNvPr>
          <p:cNvSpPr>
            <a:spLocks noGrp="1"/>
          </p:cNvSpPr>
          <p:nvPr>
            <p:ph type="title"/>
          </p:nvPr>
        </p:nvSpPr>
        <p:spPr>
          <a:xfrm>
            <a:off x="964094" y="124893"/>
            <a:ext cx="7620000" cy="795210"/>
          </a:xfrm>
        </p:spPr>
        <p:txBody>
          <a:bodyPr/>
          <a:lstStyle/>
          <a:p>
            <a:r>
              <a:rPr lang="en-US" dirty="0"/>
              <a:t>Data Frames</a:t>
            </a:r>
          </a:p>
        </p:txBody>
      </p:sp>
      <p:sp>
        <p:nvSpPr>
          <p:cNvPr id="3" name="Content Placeholder 2">
            <a:extLst>
              <a:ext uri="{FF2B5EF4-FFF2-40B4-BE49-F238E27FC236}">
                <a16:creationId xmlns:a16="http://schemas.microsoft.com/office/drawing/2014/main" id="{452E7D16-72FF-4082-B9A1-1C8518DB83A2}"/>
              </a:ext>
            </a:extLst>
          </p:cNvPr>
          <p:cNvSpPr>
            <a:spLocks noGrp="1"/>
          </p:cNvSpPr>
          <p:nvPr>
            <p:ph idx="1"/>
          </p:nvPr>
        </p:nvSpPr>
        <p:spPr>
          <a:xfrm>
            <a:off x="698623" y="1071716"/>
            <a:ext cx="10158984" cy="5574889"/>
          </a:xfrm>
        </p:spPr>
        <p:txBody>
          <a:bodyPr>
            <a:normAutofit/>
          </a:bodyPr>
          <a:lstStyle/>
          <a:p>
            <a:r>
              <a:rPr lang="en-US" sz="2600" dirty="0"/>
              <a:t>Data frames are two-dimensional lists of vectors</a:t>
            </a:r>
          </a:p>
          <a:p>
            <a:pPr lvl="1"/>
            <a:r>
              <a:rPr lang="en-US" sz="2400" dirty="0"/>
              <a:t>One of the most common forms of storage used in R</a:t>
            </a:r>
          </a:p>
          <a:p>
            <a:pPr lvl="1"/>
            <a:r>
              <a:rPr lang="en-US" sz="2400" dirty="0"/>
              <a:t>Grouped as a two-dimensional table, each vector is a column</a:t>
            </a:r>
          </a:p>
          <a:p>
            <a:pPr lvl="1"/>
            <a:r>
              <a:rPr lang="en-US" sz="2400" dirty="0"/>
              <a:t>Each vector must be of the same length (otherwise recycling occurs)</a:t>
            </a:r>
          </a:p>
          <a:p>
            <a:pPr lvl="1"/>
            <a:r>
              <a:rPr lang="en-US" sz="2400" dirty="0"/>
              <a:t>Each column can contain a different type of data, but within a column each data type is the same</a:t>
            </a:r>
          </a:p>
          <a:p>
            <a:r>
              <a:rPr lang="en-US" sz="2600" dirty="0"/>
              <a:t>Use the </a:t>
            </a:r>
            <a:r>
              <a:rPr lang="en-US" sz="2600" dirty="0" err="1"/>
              <a:t>data.frame</a:t>
            </a:r>
            <a:r>
              <a:rPr lang="en-US" sz="2600" dirty="0"/>
              <a:t>() function to create a data frame</a:t>
            </a:r>
          </a:p>
        </p:txBody>
      </p:sp>
      <p:sp>
        <p:nvSpPr>
          <p:cNvPr id="4" name="Slide Number Placeholder 3">
            <a:extLst>
              <a:ext uri="{FF2B5EF4-FFF2-40B4-BE49-F238E27FC236}">
                <a16:creationId xmlns:a16="http://schemas.microsoft.com/office/drawing/2014/main" id="{2D0784CC-72C5-4FE4-A2D5-0932EE3626C1}"/>
              </a:ext>
            </a:extLst>
          </p:cNvPr>
          <p:cNvSpPr>
            <a:spLocks noGrp="1"/>
          </p:cNvSpPr>
          <p:nvPr>
            <p:ph type="sldNum" sz="quarter" idx="12"/>
          </p:nvPr>
        </p:nvSpPr>
        <p:spPr/>
        <p:txBody>
          <a:bodyPr/>
          <a:lstStyle/>
          <a:p>
            <a:fld id="{4FE1A042-55E0-4FEE-A3E3-0291800935DF}" type="slidenum">
              <a:rPr lang="en-US" smtClean="0"/>
              <a:t>50</a:t>
            </a:fld>
            <a:endParaRPr lang="en-US"/>
          </a:p>
        </p:txBody>
      </p:sp>
      <p:sp>
        <p:nvSpPr>
          <p:cNvPr id="5" name="Rectangle 4">
            <a:extLst>
              <a:ext uri="{FF2B5EF4-FFF2-40B4-BE49-F238E27FC236}">
                <a16:creationId xmlns:a16="http://schemas.microsoft.com/office/drawing/2014/main" id="{13501977-E243-44C0-8072-4AD13227F79C}"/>
              </a:ext>
            </a:extLst>
          </p:cNvPr>
          <p:cNvSpPr/>
          <p:nvPr/>
        </p:nvSpPr>
        <p:spPr>
          <a:xfrm>
            <a:off x="509332" y="4306806"/>
            <a:ext cx="10348275" cy="1938992"/>
          </a:xfrm>
          <a:prstGeom prst="rect">
            <a:avLst/>
          </a:prstGeom>
          <a:ln>
            <a:solidFill>
              <a:schemeClr val="tx1"/>
            </a:solidFill>
          </a:ln>
        </p:spPr>
        <p:txBody>
          <a:bodyPr wrap="square">
            <a:spAutoFit/>
          </a:bodyPr>
          <a:lstStyle/>
          <a:p>
            <a:pPr marL="411480" lvl="1" indent="0">
              <a:buNone/>
            </a:pPr>
            <a:r>
              <a:rPr lang="en-US" sz="2000" dirty="0">
                <a:latin typeface="Courier New" panose="02070309020205020404" pitchFamily="49" charset="0"/>
                <a:cs typeface="Courier New" panose="02070309020205020404" pitchFamily="49" charset="0"/>
              </a:rPr>
              <a:t>&gt; cop1000_sections &lt;- c(1212, 2043, 2193, 3012)</a:t>
            </a:r>
          </a:p>
          <a:p>
            <a:pPr marL="411480" lvl="1" indent="0">
              <a:buNone/>
            </a:pPr>
            <a:r>
              <a:rPr lang="en-US" sz="2000" dirty="0">
                <a:latin typeface="Courier New" panose="02070309020205020404" pitchFamily="49" charset="0"/>
                <a:cs typeface="Courier New" panose="02070309020205020404" pitchFamily="49" charset="0"/>
              </a:rPr>
              <a:t>&gt; cop1000_faculty &lt;- c("Smith", "Jones", "Harrison", "Ellison")</a:t>
            </a:r>
          </a:p>
          <a:p>
            <a:pPr marL="411480" lvl="1" indent="0">
              <a:buNone/>
            </a:pPr>
            <a:r>
              <a:rPr lang="en-US" sz="2000" dirty="0">
                <a:latin typeface="Courier New" panose="02070309020205020404" pitchFamily="49" charset="0"/>
                <a:cs typeface="Courier New" panose="02070309020205020404" pitchFamily="49" charset="0"/>
              </a:rPr>
              <a:t>&gt; cop1000_students &lt;- c(24, 26, 19, 23)</a:t>
            </a:r>
          </a:p>
          <a:p>
            <a:pPr marL="411480" lvl="1" indent="0">
              <a:buNone/>
            </a:pPr>
            <a:r>
              <a:rPr lang="en-US" sz="2000" dirty="0">
                <a:latin typeface="Courier New" panose="02070309020205020404" pitchFamily="49" charset="0"/>
                <a:cs typeface="Courier New" panose="02070309020205020404" pitchFamily="49" charset="0"/>
              </a:rPr>
              <a:t>&gt; cop1000_meanage &lt;- c(24, 26, 24, 27)</a:t>
            </a:r>
          </a:p>
          <a:p>
            <a:pPr marL="411480" lvl="1" indent="0">
              <a:buNone/>
            </a:pPr>
            <a:r>
              <a:rPr lang="en-US" sz="2000" dirty="0">
                <a:latin typeface="Courier New" panose="02070309020205020404" pitchFamily="49" charset="0"/>
                <a:cs typeface="Courier New" panose="02070309020205020404" pitchFamily="49" charset="0"/>
              </a:rPr>
              <a:t>&gt; cop1000 &lt;- </a:t>
            </a:r>
            <a:r>
              <a:rPr lang="en-US" sz="2000" b="1" dirty="0" err="1">
                <a:latin typeface="Courier New" panose="02070309020205020404" pitchFamily="49" charset="0"/>
                <a:cs typeface="Courier New" panose="02070309020205020404" pitchFamily="49" charset="0"/>
              </a:rPr>
              <a:t>data.frame</a:t>
            </a:r>
            <a:r>
              <a:rPr lang="en-US" sz="2000" dirty="0">
                <a:latin typeface="Courier New" panose="02070309020205020404" pitchFamily="49" charset="0"/>
                <a:cs typeface="Courier New" panose="02070309020205020404" pitchFamily="49" charset="0"/>
              </a:rPr>
              <a:t>(cop1000_sections, cop1000_faculty,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cop1000_students, cop1000_meanage)</a:t>
            </a:r>
          </a:p>
        </p:txBody>
      </p:sp>
    </p:spTree>
    <p:extLst>
      <p:ext uri="{BB962C8B-B14F-4D97-AF65-F5344CB8AC3E}">
        <p14:creationId xmlns:p14="http://schemas.microsoft.com/office/powerpoint/2010/main" val="109493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AF2D-DF60-40C1-B213-679BCF110297}"/>
              </a:ext>
            </a:extLst>
          </p:cNvPr>
          <p:cNvSpPr>
            <a:spLocks noGrp="1"/>
          </p:cNvSpPr>
          <p:nvPr>
            <p:ph type="title"/>
          </p:nvPr>
        </p:nvSpPr>
        <p:spPr>
          <a:xfrm>
            <a:off x="993913" y="201486"/>
            <a:ext cx="8607287" cy="795210"/>
          </a:xfrm>
        </p:spPr>
        <p:txBody>
          <a:bodyPr/>
          <a:lstStyle/>
          <a:p>
            <a:r>
              <a:rPr lang="en-US" dirty="0"/>
              <a:t>Data Frames</a:t>
            </a:r>
          </a:p>
        </p:txBody>
      </p:sp>
      <p:sp>
        <p:nvSpPr>
          <p:cNvPr id="3" name="Content Placeholder 2">
            <a:extLst>
              <a:ext uri="{FF2B5EF4-FFF2-40B4-BE49-F238E27FC236}">
                <a16:creationId xmlns:a16="http://schemas.microsoft.com/office/drawing/2014/main" id="{452E7D16-72FF-4082-B9A1-1C8518DB83A2}"/>
              </a:ext>
            </a:extLst>
          </p:cNvPr>
          <p:cNvSpPr>
            <a:spLocks noGrp="1"/>
          </p:cNvSpPr>
          <p:nvPr>
            <p:ph idx="1"/>
          </p:nvPr>
        </p:nvSpPr>
        <p:spPr>
          <a:xfrm>
            <a:off x="644571" y="3094434"/>
            <a:ext cx="9955973" cy="2376745"/>
          </a:xfrm>
          <a:ln>
            <a:noFill/>
          </a:ln>
        </p:spPr>
        <p:txBody>
          <a:bodyPr>
            <a:normAutofit/>
          </a:bodyPr>
          <a:lstStyle/>
          <a:p>
            <a:pPr marL="457200" lvl="1" indent="-457200"/>
            <a:r>
              <a:rPr lang="en-US" sz="2600" dirty="0"/>
              <a:t>Extract using [] notation:</a:t>
            </a:r>
            <a:endParaRPr lang="en-US" sz="1300" b="1" dirty="0"/>
          </a:p>
        </p:txBody>
      </p:sp>
      <p:sp>
        <p:nvSpPr>
          <p:cNvPr id="4" name="Slide Number Placeholder 3">
            <a:extLst>
              <a:ext uri="{FF2B5EF4-FFF2-40B4-BE49-F238E27FC236}">
                <a16:creationId xmlns:a16="http://schemas.microsoft.com/office/drawing/2014/main" id="{2D0784CC-72C5-4FE4-A2D5-0932EE3626C1}"/>
              </a:ext>
            </a:extLst>
          </p:cNvPr>
          <p:cNvSpPr>
            <a:spLocks noGrp="1"/>
          </p:cNvSpPr>
          <p:nvPr>
            <p:ph type="sldNum" sz="quarter" idx="12"/>
          </p:nvPr>
        </p:nvSpPr>
        <p:spPr/>
        <p:txBody>
          <a:bodyPr/>
          <a:lstStyle/>
          <a:p>
            <a:fld id="{4FE1A042-55E0-4FEE-A3E3-0291800935DF}" type="slidenum">
              <a:rPr lang="en-US" smtClean="0"/>
              <a:t>51</a:t>
            </a:fld>
            <a:endParaRPr lang="en-US"/>
          </a:p>
        </p:txBody>
      </p:sp>
      <p:sp>
        <p:nvSpPr>
          <p:cNvPr id="5" name="Rectangle 4">
            <a:extLst>
              <a:ext uri="{FF2B5EF4-FFF2-40B4-BE49-F238E27FC236}">
                <a16:creationId xmlns:a16="http://schemas.microsoft.com/office/drawing/2014/main" id="{6A384DB8-0BBF-47A7-B7F7-A96F913E71A9}"/>
              </a:ext>
            </a:extLst>
          </p:cNvPr>
          <p:cNvSpPr/>
          <p:nvPr/>
        </p:nvSpPr>
        <p:spPr>
          <a:xfrm>
            <a:off x="581900" y="1127414"/>
            <a:ext cx="10018644" cy="1754326"/>
          </a:xfrm>
          <a:prstGeom prst="rect">
            <a:avLst/>
          </a:prstGeom>
          <a:ln>
            <a:solidFill>
              <a:schemeClr val="tx1"/>
            </a:solidFill>
          </a:ln>
        </p:spPr>
        <p:txBody>
          <a:bodyPr wrap="square">
            <a:spAutoFit/>
          </a:bodyPr>
          <a:lstStyle/>
          <a:p>
            <a:pPr marL="0" lvl="1"/>
            <a:r>
              <a:rPr lang="en-US" dirty="0">
                <a:latin typeface="Courier New" panose="02070309020205020404" pitchFamily="49" charset="0"/>
                <a:cs typeface="Courier New" panose="02070309020205020404" pitchFamily="49" charset="0"/>
              </a:rPr>
              <a:t>&gt; cop1000</a:t>
            </a:r>
          </a:p>
          <a:p>
            <a:pPr marL="0" lvl="1"/>
            <a:r>
              <a:rPr lang="en-US" dirty="0">
                <a:latin typeface="Courier New" panose="02070309020205020404" pitchFamily="49" charset="0"/>
                <a:cs typeface="Courier New" panose="02070309020205020404" pitchFamily="49" charset="0"/>
              </a:rPr>
              <a:t>    cop1000_sections  cop1000_faculty  cop1000_student  cop1000_meanage</a:t>
            </a:r>
          </a:p>
          <a:p>
            <a:pPr marL="0" lvl="1"/>
            <a:r>
              <a:rPr lang="en-US" dirty="0">
                <a:latin typeface="Courier New" panose="02070309020205020404" pitchFamily="49" charset="0"/>
                <a:cs typeface="Courier New" panose="02070309020205020404" pitchFamily="49" charset="0"/>
              </a:rPr>
              <a:t>1   1212              Smith            24               24</a:t>
            </a:r>
          </a:p>
          <a:p>
            <a:pPr marL="0" lvl="1"/>
            <a:r>
              <a:rPr lang="en-US" dirty="0">
                <a:latin typeface="Courier New" panose="02070309020205020404" pitchFamily="49" charset="0"/>
                <a:cs typeface="Courier New" panose="02070309020205020404" pitchFamily="49" charset="0"/>
              </a:rPr>
              <a:t>2   2043              Jones            26               26</a:t>
            </a:r>
          </a:p>
          <a:p>
            <a:pPr marL="0" lvl="1"/>
            <a:r>
              <a:rPr lang="en-US" dirty="0">
                <a:latin typeface="Courier New" panose="02070309020205020404" pitchFamily="49" charset="0"/>
                <a:cs typeface="Courier New" panose="02070309020205020404" pitchFamily="49" charset="0"/>
              </a:rPr>
              <a:t>3   2193              Harrison         19               24</a:t>
            </a:r>
          </a:p>
          <a:p>
            <a:pPr marL="0" lvl="1"/>
            <a:r>
              <a:rPr lang="en-US" dirty="0">
                <a:latin typeface="Courier New" panose="02070309020205020404" pitchFamily="49" charset="0"/>
                <a:cs typeface="Courier New" panose="02070309020205020404" pitchFamily="49" charset="0"/>
              </a:rPr>
              <a:t>4   3012              Ellison          23               27</a:t>
            </a:r>
          </a:p>
        </p:txBody>
      </p:sp>
      <p:sp>
        <p:nvSpPr>
          <p:cNvPr id="6" name="Rectangle 5">
            <a:extLst>
              <a:ext uri="{FF2B5EF4-FFF2-40B4-BE49-F238E27FC236}">
                <a16:creationId xmlns:a16="http://schemas.microsoft.com/office/drawing/2014/main" id="{8F821790-7156-4967-AA11-2E49D432CC4B}"/>
              </a:ext>
            </a:extLst>
          </p:cNvPr>
          <p:cNvSpPr/>
          <p:nvPr/>
        </p:nvSpPr>
        <p:spPr>
          <a:xfrm>
            <a:off x="581900" y="3679505"/>
            <a:ext cx="9955973" cy="2123658"/>
          </a:xfrm>
          <a:prstGeom prst="rect">
            <a:avLst/>
          </a:prstGeom>
          <a:ln>
            <a:solidFill>
              <a:schemeClr val="tx1"/>
            </a:solidFill>
          </a:ln>
        </p:spPr>
        <p:txBody>
          <a:bodyPr wrap="square">
            <a:spAutoFit/>
          </a:bodyPr>
          <a:lstStyle/>
          <a:p>
            <a:pPr marL="914400" lvl="1" indent="0">
              <a:buNone/>
            </a:pPr>
            <a:r>
              <a:rPr lang="en-US" sz="2200" dirty="0">
                <a:latin typeface="Courier New" panose="02070309020205020404" pitchFamily="49" charset="0"/>
                <a:cs typeface="Courier New" panose="02070309020205020404" pitchFamily="49" charset="0"/>
              </a:rPr>
              <a:t>&gt; cop1000[2]</a:t>
            </a:r>
          </a:p>
          <a:p>
            <a:pPr marL="914400" lvl="1" indent="0">
              <a:buNone/>
            </a:pPr>
            <a:r>
              <a:rPr lang="en-US" sz="2200" dirty="0">
                <a:latin typeface="Courier New" panose="02070309020205020404" pitchFamily="49" charset="0"/>
                <a:cs typeface="Courier New" panose="02070309020205020404" pitchFamily="49" charset="0"/>
              </a:rPr>
              <a:t>     cop1000_faculty</a:t>
            </a:r>
          </a:p>
          <a:p>
            <a:pPr marL="914400" lvl="1" indent="0">
              <a:buNone/>
            </a:pPr>
            <a:r>
              <a:rPr lang="en-US" sz="2200" dirty="0">
                <a:latin typeface="Courier New" panose="02070309020205020404" pitchFamily="49" charset="0"/>
                <a:cs typeface="Courier New" panose="02070309020205020404" pitchFamily="49" charset="0"/>
              </a:rPr>
              <a:t>1    Smith</a:t>
            </a:r>
          </a:p>
          <a:p>
            <a:pPr marL="914400" lvl="1" indent="0">
              <a:buNone/>
            </a:pPr>
            <a:r>
              <a:rPr lang="en-US" sz="2200" dirty="0">
                <a:latin typeface="Courier New" panose="02070309020205020404" pitchFamily="49" charset="0"/>
                <a:cs typeface="Courier New" panose="02070309020205020404" pitchFamily="49" charset="0"/>
              </a:rPr>
              <a:t>2    Jones</a:t>
            </a:r>
          </a:p>
          <a:p>
            <a:pPr marL="914400" lvl="1" indent="0">
              <a:buNone/>
            </a:pPr>
            <a:r>
              <a:rPr lang="en-US" sz="2200" dirty="0">
                <a:latin typeface="Courier New" panose="02070309020205020404" pitchFamily="49" charset="0"/>
                <a:cs typeface="Courier New" panose="02070309020205020404" pitchFamily="49" charset="0"/>
              </a:rPr>
              <a:t>3    Harrison</a:t>
            </a:r>
          </a:p>
          <a:p>
            <a:pPr marL="914400" lvl="1" indent="0">
              <a:buNone/>
            </a:pPr>
            <a:r>
              <a:rPr lang="en-US" sz="2200" dirty="0">
                <a:latin typeface="Courier New" panose="02070309020205020404" pitchFamily="49" charset="0"/>
                <a:cs typeface="Courier New" panose="02070309020205020404" pitchFamily="49" charset="0"/>
              </a:rPr>
              <a:t>4    Ellison</a:t>
            </a:r>
          </a:p>
        </p:txBody>
      </p:sp>
    </p:spTree>
    <p:extLst>
      <p:ext uri="{BB962C8B-B14F-4D97-AF65-F5344CB8AC3E}">
        <p14:creationId xmlns:p14="http://schemas.microsoft.com/office/powerpoint/2010/main" val="72935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AF2D-DF60-40C1-B213-679BCF110297}"/>
              </a:ext>
            </a:extLst>
          </p:cNvPr>
          <p:cNvSpPr>
            <a:spLocks noGrp="1"/>
          </p:cNvSpPr>
          <p:nvPr>
            <p:ph type="title"/>
          </p:nvPr>
        </p:nvSpPr>
        <p:spPr>
          <a:xfrm>
            <a:off x="864704" y="201486"/>
            <a:ext cx="8736496" cy="795210"/>
          </a:xfrm>
        </p:spPr>
        <p:txBody>
          <a:bodyPr/>
          <a:lstStyle/>
          <a:p>
            <a:r>
              <a:rPr lang="en-US" dirty="0"/>
              <a:t>Data Frames: Strings as Factors</a:t>
            </a:r>
          </a:p>
        </p:txBody>
      </p:sp>
      <p:sp>
        <p:nvSpPr>
          <p:cNvPr id="3" name="Content Placeholder 2">
            <a:extLst>
              <a:ext uri="{FF2B5EF4-FFF2-40B4-BE49-F238E27FC236}">
                <a16:creationId xmlns:a16="http://schemas.microsoft.com/office/drawing/2014/main" id="{452E7D16-72FF-4082-B9A1-1C8518DB83A2}"/>
              </a:ext>
            </a:extLst>
          </p:cNvPr>
          <p:cNvSpPr>
            <a:spLocks noGrp="1"/>
          </p:cNvSpPr>
          <p:nvPr>
            <p:ph idx="1"/>
          </p:nvPr>
        </p:nvSpPr>
        <p:spPr>
          <a:xfrm>
            <a:off x="556591" y="1115568"/>
            <a:ext cx="10515600" cy="5540946"/>
          </a:xfrm>
        </p:spPr>
        <p:txBody>
          <a:bodyPr>
            <a:normAutofit/>
          </a:bodyPr>
          <a:lstStyle/>
          <a:p>
            <a:pPr marL="347663" lvl="1"/>
            <a:r>
              <a:rPr lang="en-US" sz="3000" strike="sngStrike" dirty="0"/>
              <a:t>String data in a data frame are interpreted as </a:t>
            </a:r>
            <a:r>
              <a:rPr lang="en-US" sz="3000" u="sng" strike="sngStrike" dirty="0"/>
              <a:t>factors</a:t>
            </a:r>
            <a:r>
              <a:rPr lang="en-US" sz="3000" strike="sngStrike" dirty="0"/>
              <a:t> by default</a:t>
            </a:r>
          </a:p>
          <a:p>
            <a:pPr marL="713423" lvl="2"/>
            <a:r>
              <a:rPr lang="en-US" sz="2400" dirty="0"/>
              <a:t>(String data as factors by default is deprecated in Rv4)</a:t>
            </a:r>
          </a:p>
          <a:p>
            <a:pPr marL="713423" lvl="2"/>
            <a:r>
              <a:rPr lang="en-US" sz="2400" dirty="0"/>
              <a:t>Factors are categorical variables</a:t>
            </a:r>
          </a:p>
          <a:p>
            <a:pPr marL="713423" lvl="2"/>
            <a:r>
              <a:rPr lang="en-US" sz="2400" dirty="0"/>
              <a:t>Levels are possible values the factors can take</a:t>
            </a:r>
            <a:endParaRPr lang="en-US" sz="1200" b="1" dirty="0"/>
          </a:p>
        </p:txBody>
      </p:sp>
      <p:sp>
        <p:nvSpPr>
          <p:cNvPr id="4" name="Slide Number Placeholder 3">
            <a:extLst>
              <a:ext uri="{FF2B5EF4-FFF2-40B4-BE49-F238E27FC236}">
                <a16:creationId xmlns:a16="http://schemas.microsoft.com/office/drawing/2014/main" id="{2D0784CC-72C5-4FE4-A2D5-0932EE3626C1}"/>
              </a:ext>
            </a:extLst>
          </p:cNvPr>
          <p:cNvSpPr>
            <a:spLocks noGrp="1"/>
          </p:cNvSpPr>
          <p:nvPr>
            <p:ph type="sldNum" sz="quarter" idx="12"/>
          </p:nvPr>
        </p:nvSpPr>
        <p:spPr/>
        <p:txBody>
          <a:bodyPr/>
          <a:lstStyle/>
          <a:p>
            <a:fld id="{4FE1A042-55E0-4FEE-A3E3-0291800935DF}" type="slidenum">
              <a:rPr lang="en-US" smtClean="0"/>
              <a:t>52</a:t>
            </a:fld>
            <a:endParaRPr lang="en-US"/>
          </a:p>
        </p:txBody>
      </p:sp>
      <p:sp>
        <p:nvSpPr>
          <p:cNvPr id="5" name="Rectangle 4">
            <a:extLst>
              <a:ext uri="{FF2B5EF4-FFF2-40B4-BE49-F238E27FC236}">
                <a16:creationId xmlns:a16="http://schemas.microsoft.com/office/drawing/2014/main" id="{B65CD4C7-DA17-47A8-89C7-A03BAAA9720E}"/>
              </a:ext>
            </a:extLst>
          </p:cNvPr>
          <p:cNvSpPr/>
          <p:nvPr/>
        </p:nvSpPr>
        <p:spPr>
          <a:xfrm>
            <a:off x="682484" y="2991900"/>
            <a:ext cx="10018644" cy="923330"/>
          </a:xfrm>
          <a:prstGeom prst="rect">
            <a:avLst/>
          </a:prstGeom>
          <a:ln>
            <a:solidFill>
              <a:schemeClr val="tx1"/>
            </a:solidFill>
          </a:ln>
        </p:spPr>
        <p:txBody>
          <a:bodyPr wrap="square">
            <a:spAutoFit/>
          </a:bodyPr>
          <a:lstStyle/>
          <a:p>
            <a:pPr marL="411480" lvl="1" indent="0">
              <a:buNone/>
            </a:pPr>
            <a:r>
              <a:rPr lang="en-US" dirty="0">
                <a:latin typeface="Courier New" panose="02070309020205020404" pitchFamily="49" charset="0"/>
                <a:cs typeface="Courier New" panose="02070309020205020404" pitchFamily="49" charset="0"/>
              </a:rPr>
              <a:t>&gt; cop1000 &lt;- </a:t>
            </a:r>
            <a:r>
              <a:rPr lang="en-US" b="1" dirty="0" err="1">
                <a:latin typeface="Courier New" panose="02070309020205020404" pitchFamily="49" charset="0"/>
                <a:cs typeface="Courier New" panose="02070309020205020404" pitchFamily="49" charset="0"/>
              </a:rPr>
              <a:t>data.frame</a:t>
            </a:r>
            <a:r>
              <a:rPr lang="en-US" dirty="0">
                <a:latin typeface="Courier New" panose="02070309020205020404" pitchFamily="49" charset="0"/>
                <a:cs typeface="Courier New" panose="02070309020205020404" pitchFamily="49" charset="0"/>
              </a:rPr>
              <a:t>(cop1000_sections, cop1000_faculty,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cop1000_students, cop1000_meanage,</a:t>
            </a:r>
          </a:p>
          <a:p>
            <a:pPr marL="411480" lvl="1"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stringsAsFactors</a:t>
            </a:r>
            <a:r>
              <a:rPr lang="en-US" b="1" dirty="0">
                <a:latin typeface="Courier New" panose="02070309020205020404" pitchFamily="49" charset="0"/>
                <a:cs typeface="Courier New" panose="02070309020205020404" pitchFamily="49" charset="0"/>
              </a:rPr>
              <a:t> = T</a:t>
            </a:r>
            <a:r>
              <a:rPr lang="en-US"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27463867-90D2-4203-90E0-F64E4DE5869F}"/>
              </a:ext>
            </a:extLst>
          </p:cNvPr>
          <p:cNvSpPr/>
          <p:nvPr/>
        </p:nvSpPr>
        <p:spPr>
          <a:xfrm>
            <a:off x="682484" y="4865098"/>
            <a:ext cx="10018644" cy="1631216"/>
          </a:xfrm>
          <a:prstGeom prst="rect">
            <a:avLst/>
          </a:prstGeom>
          <a:ln>
            <a:solidFill>
              <a:schemeClr val="tx1"/>
            </a:solidFill>
          </a:ln>
        </p:spPr>
        <p:txBody>
          <a:bodyPr wrap="square">
            <a:spAutoFit/>
          </a:bodyPr>
          <a:lstStyle/>
          <a:p>
            <a:pPr marL="0" lvl="1">
              <a:buNone/>
            </a:pPr>
            <a:r>
              <a:rPr lang="fr-FR" sz="2000" dirty="0">
                <a:latin typeface="Courier New" panose="02070309020205020404" pitchFamily="49" charset="0"/>
                <a:cs typeface="Courier New" panose="02070309020205020404" pitchFamily="49" charset="0"/>
              </a:rPr>
              <a:t>&gt;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(cop1000[2,2])</a:t>
            </a:r>
          </a:p>
          <a:p>
            <a:pPr marL="0" lvl="1">
              <a:buNone/>
            </a:pPr>
            <a:r>
              <a:rPr lang="fr-FR" sz="2000" dirty="0">
                <a:latin typeface="Courier New" panose="02070309020205020404" pitchFamily="49" charset="0"/>
                <a:cs typeface="Courier New" panose="02070309020205020404" pitchFamily="49" charset="0"/>
              </a:rPr>
              <a:t>[1] Jones</a:t>
            </a:r>
          </a:p>
          <a:p>
            <a:pPr marL="0" lvl="1">
              <a:buNone/>
            </a:pPr>
            <a:r>
              <a:rPr lang="fr-FR" sz="2000" b="1" dirty="0">
                <a:latin typeface="Courier New" panose="02070309020205020404" pitchFamily="49" charset="0"/>
                <a:cs typeface="Courier New" panose="02070309020205020404" pitchFamily="49" charset="0"/>
              </a:rPr>
              <a:t>Levels: Ellison Harrison Jones Smith</a:t>
            </a:r>
          </a:p>
          <a:p>
            <a:pPr marL="0" lvl="1">
              <a:buNone/>
            </a:pPr>
            <a:r>
              <a:rPr lang="en-US" sz="2000" dirty="0">
                <a:latin typeface="Courier New" panose="02070309020205020404" pitchFamily="49" charset="0"/>
                <a:cs typeface="Courier New" panose="02070309020205020404" pitchFamily="49" charset="0"/>
              </a:rPr>
              <a:t>&gt; print(cop1000[2,2]</a:t>
            </a:r>
            <a:r>
              <a:rPr lang="en-US" sz="2000" dirty="0">
                <a:solidFill>
                  <a:srgbClr val="FF0000"/>
                </a:solidFill>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max.levels</a:t>
            </a:r>
            <a:r>
              <a:rPr lang="en-US" sz="2000" b="1" dirty="0">
                <a:latin typeface="Courier New" panose="02070309020205020404" pitchFamily="49" charset="0"/>
                <a:cs typeface="Courier New" panose="02070309020205020404" pitchFamily="49" charset="0"/>
              </a:rPr>
              <a:t>=0</a:t>
            </a:r>
            <a:r>
              <a:rPr lang="en-US" sz="2000" dirty="0">
                <a:latin typeface="Courier New" panose="02070309020205020404" pitchFamily="49" charset="0"/>
                <a:cs typeface="Courier New" panose="02070309020205020404" pitchFamily="49" charset="0"/>
              </a:rPr>
              <a:t>)  # avoids display of Levels</a:t>
            </a:r>
          </a:p>
          <a:p>
            <a:pPr marL="0" lvl="1">
              <a:buNone/>
            </a:pPr>
            <a:r>
              <a:rPr lang="en-US" sz="2000" dirty="0">
                <a:latin typeface="Courier New" panose="02070309020205020404" pitchFamily="49" charset="0"/>
                <a:cs typeface="Courier New" panose="02070309020205020404" pitchFamily="49" charset="0"/>
              </a:rPr>
              <a:t>[1] Jones</a:t>
            </a:r>
          </a:p>
        </p:txBody>
      </p:sp>
    </p:spTree>
    <p:extLst>
      <p:ext uri="{BB962C8B-B14F-4D97-AF65-F5344CB8AC3E}">
        <p14:creationId xmlns:p14="http://schemas.microsoft.com/office/powerpoint/2010/main" val="2777209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AF2D-DF60-40C1-B213-679BCF110297}"/>
              </a:ext>
            </a:extLst>
          </p:cNvPr>
          <p:cNvSpPr>
            <a:spLocks noGrp="1"/>
          </p:cNvSpPr>
          <p:nvPr>
            <p:ph type="title"/>
          </p:nvPr>
        </p:nvSpPr>
        <p:spPr>
          <a:xfrm>
            <a:off x="735496" y="201486"/>
            <a:ext cx="8865704" cy="795210"/>
          </a:xfrm>
        </p:spPr>
        <p:txBody>
          <a:bodyPr/>
          <a:lstStyle/>
          <a:p>
            <a:r>
              <a:rPr lang="en-US" dirty="0"/>
              <a:t>Data Frames: Column Names</a:t>
            </a:r>
          </a:p>
        </p:txBody>
      </p:sp>
      <p:sp>
        <p:nvSpPr>
          <p:cNvPr id="3" name="Content Placeholder 2">
            <a:extLst>
              <a:ext uri="{FF2B5EF4-FFF2-40B4-BE49-F238E27FC236}">
                <a16:creationId xmlns:a16="http://schemas.microsoft.com/office/drawing/2014/main" id="{452E7D16-72FF-4082-B9A1-1C8518DB83A2}"/>
              </a:ext>
            </a:extLst>
          </p:cNvPr>
          <p:cNvSpPr>
            <a:spLocks noGrp="1"/>
          </p:cNvSpPr>
          <p:nvPr>
            <p:ph idx="1"/>
          </p:nvPr>
        </p:nvSpPr>
        <p:spPr>
          <a:xfrm>
            <a:off x="735496" y="1115568"/>
            <a:ext cx="10118033" cy="5540946"/>
          </a:xfrm>
        </p:spPr>
        <p:txBody>
          <a:bodyPr>
            <a:normAutofit/>
          </a:bodyPr>
          <a:lstStyle/>
          <a:p>
            <a:pPr marL="228600" lvl="1"/>
            <a:r>
              <a:rPr lang="en-US" sz="2800" dirty="0"/>
              <a:t>We can customize the column names in a data frame:</a:t>
            </a:r>
          </a:p>
        </p:txBody>
      </p:sp>
      <p:sp>
        <p:nvSpPr>
          <p:cNvPr id="4" name="Slide Number Placeholder 3">
            <a:extLst>
              <a:ext uri="{FF2B5EF4-FFF2-40B4-BE49-F238E27FC236}">
                <a16:creationId xmlns:a16="http://schemas.microsoft.com/office/drawing/2014/main" id="{2D0784CC-72C5-4FE4-A2D5-0932EE3626C1}"/>
              </a:ext>
            </a:extLst>
          </p:cNvPr>
          <p:cNvSpPr>
            <a:spLocks noGrp="1"/>
          </p:cNvSpPr>
          <p:nvPr>
            <p:ph type="sldNum" sz="quarter" idx="12"/>
          </p:nvPr>
        </p:nvSpPr>
        <p:spPr/>
        <p:txBody>
          <a:bodyPr/>
          <a:lstStyle/>
          <a:p>
            <a:fld id="{4FE1A042-55E0-4FEE-A3E3-0291800935DF}" type="slidenum">
              <a:rPr lang="en-US" smtClean="0"/>
              <a:t>53</a:t>
            </a:fld>
            <a:endParaRPr lang="en-US"/>
          </a:p>
        </p:txBody>
      </p:sp>
      <p:sp>
        <p:nvSpPr>
          <p:cNvPr id="5" name="Rectangle 4">
            <a:extLst>
              <a:ext uri="{FF2B5EF4-FFF2-40B4-BE49-F238E27FC236}">
                <a16:creationId xmlns:a16="http://schemas.microsoft.com/office/drawing/2014/main" id="{7E88EB55-FE46-44D4-BBA1-D2303503AE58}"/>
              </a:ext>
            </a:extLst>
          </p:cNvPr>
          <p:cNvSpPr/>
          <p:nvPr/>
        </p:nvSpPr>
        <p:spPr>
          <a:xfrm>
            <a:off x="1078131" y="2124579"/>
            <a:ext cx="8180433" cy="2308324"/>
          </a:xfrm>
          <a:prstGeom prst="rect">
            <a:avLst/>
          </a:prstGeom>
          <a:ln>
            <a:solidFill>
              <a:schemeClr val="tx1"/>
            </a:solidFill>
          </a:ln>
        </p:spPr>
        <p:txBody>
          <a:bodyPr wrap="square">
            <a:spAutoFit/>
          </a:bodyPr>
          <a:lstStyle/>
          <a:p>
            <a:pPr lvl="1"/>
            <a:r>
              <a:rPr lang="en-US" dirty="0">
                <a:latin typeface="Courier New" panose="02070309020205020404" pitchFamily="49" charset="0"/>
                <a:cs typeface="Courier New" panose="02070309020205020404" pitchFamily="49" charset="0"/>
              </a:rPr>
              <a:t>&gt; </a:t>
            </a:r>
            <a:r>
              <a:rPr lang="en-US" b="1" dirty="0">
                <a:latin typeface="Courier New" panose="02070309020205020404" pitchFamily="49" charset="0"/>
                <a:cs typeface="Courier New" panose="02070309020205020404" pitchFamily="49" charset="0"/>
              </a:rPr>
              <a:t>names(cop1000) </a:t>
            </a:r>
            <a:r>
              <a:rPr lang="en-US" dirty="0">
                <a:latin typeface="Courier New" panose="02070309020205020404" pitchFamily="49" charset="0"/>
                <a:cs typeface="Courier New" panose="02070309020205020404" pitchFamily="49" charset="0"/>
              </a:rPr>
              <a:t>&lt;- c("</a:t>
            </a:r>
            <a:r>
              <a:rPr lang="en-US" dirty="0" err="1">
                <a:latin typeface="Courier New" panose="02070309020205020404" pitchFamily="49" charset="0"/>
                <a:cs typeface="Courier New" panose="02070309020205020404" pitchFamily="49" charset="0"/>
              </a:rPr>
              <a:t>sections","faculty</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                      "num students", "mean age")</a:t>
            </a:r>
          </a:p>
          <a:p>
            <a:pPr lvl="1"/>
            <a:r>
              <a:rPr lang="en-US" dirty="0">
                <a:latin typeface="Courier New" panose="02070309020205020404" pitchFamily="49" charset="0"/>
                <a:cs typeface="Courier New" panose="02070309020205020404" pitchFamily="49" charset="0"/>
              </a:rPr>
              <a:t>&gt; cop1000</a:t>
            </a:r>
          </a:p>
          <a:p>
            <a:pPr lvl="1"/>
            <a:r>
              <a:rPr lang="en-US" b="1" dirty="0">
                <a:latin typeface="Courier New" panose="02070309020205020404" pitchFamily="49" charset="0"/>
                <a:cs typeface="Courier New" panose="02070309020205020404" pitchFamily="49" charset="0"/>
              </a:rPr>
              <a:t>   sections  faculty   num students   mean age</a:t>
            </a:r>
          </a:p>
          <a:p>
            <a:pPr lvl="1"/>
            <a:r>
              <a:rPr lang="en-US" dirty="0">
                <a:latin typeface="Courier New" panose="02070309020205020404" pitchFamily="49" charset="0"/>
                <a:cs typeface="Courier New" panose="02070309020205020404" pitchFamily="49" charset="0"/>
              </a:rPr>
              <a:t>1  1212      Smith     24             24</a:t>
            </a:r>
          </a:p>
          <a:p>
            <a:pPr lvl="1"/>
            <a:r>
              <a:rPr lang="en-US" dirty="0">
                <a:latin typeface="Courier New" panose="02070309020205020404" pitchFamily="49" charset="0"/>
                <a:cs typeface="Courier New" panose="02070309020205020404" pitchFamily="49" charset="0"/>
              </a:rPr>
              <a:t>2  2043      Jones     26             26</a:t>
            </a:r>
          </a:p>
          <a:p>
            <a:pPr lvl="1"/>
            <a:r>
              <a:rPr lang="en-US" dirty="0">
                <a:latin typeface="Courier New" panose="02070309020205020404" pitchFamily="49" charset="0"/>
                <a:cs typeface="Courier New" panose="02070309020205020404" pitchFamily="49" charset="0"/>
              </a:rPr>
              <a:t>3  2193      Harrison  19             24</a:t>
            </a:r>
          </a:p>
          <a:p>
            <a:pPr lvl="1"/>
            <a:r>
              <a:rPr lang="en-US" dirty="0">
                <a:latin typeface="Courier New" panose="02070309020205020404" pitchFamily="49" charset="0"/>
                <a:cs typeface="Courier New" panose="02070309020205020404" pitchFamily="49" charset="0"/>
              </a:rPr>
              <a:t>4  3012      Ellison   23             27</a:t>
            </a:r>
          </a:p>
        </p:txBody>
      </p:sp>
    </p:spTree>
    <p:extLst>
      <p:ext uri="{BB962C8B-B14F-4D97-AF65-F5344CB8AC3E}">
        <p14:creationId xmlns:p14="http://schemas.microsoft.com/office/powerpoint/2010/main" val="10721023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AF2D-DF60-40C1-B213-679BCF110297}"/>
              </a:ext>
            </a:extLst>
          </p:cNvPr>
          <p:cNvSpPr>
            <a:spLocks noGrp="1"/>
          </p:cNvSpPr>
          <p:nvPr>
            <p:ph type="title"/>
          </p:nvPr>
        </p:nvSpPr>
        <p:spPr>
          <a:xfrm>
            <a:off x="894522" y="201486"/>
            <a:ext cx="8706678" cy="795210"/>
          </a:xfrm>
        </p:spPr>
        <p:txBody>
          <a:bodyPr/>
          <a:lstStyle/>
          <a:p>
            <a:r>
              <a:rPr lang="en-US" sz="4400" dirty="0"/>
              <a:t>Adding Columns to a Data Frame</a:t>
            </a:r>
          </a:p>
        </p:txBody>
      </p:sp>
      <p:sp>
        <p:nvSpPr>
          <p:cNvPr id="3" name="Content Placeholder 2">
            <a:extLst>
              <a:ext uri="{FF2B5EF4-FFF2-40B4-BE49-F238E27FC236}">
                <a16:creationId xmlns:a16="http://schemas.microsoft.com/office/drawing/2014/main" id="{452E7D16-72FF-4082-B9A1-1C8518DB83A2}"/>
              </a:ext>
            </a:extLst>
          </p:cNvPr>
          <p:cNvSpPr>
            <a:spLocks noGrp="1"/>
          </p:cNvSpPr>
          <p:nvPr>
            <p:ph idx="1"/>
          </p:nvPr>
        </p:nvSpPr>
        <p:spPr>
          <a:xfrm>
            <a:off x="765313" y="1115568"/>
            <a:ext cx="9968948" cy="5540946"/>
          </a:xfrm>
        </p:spPr>
        <p:txBody>
          <a:bodyPr>
            <a:normAutofit/>
          </a:bodyPr>
          <a:lstStyle/>
          <a:p>
            <a:pPr marL="228600" lvl="1"/>
            <a:r>
              <a:rPr lang="en-US" sz="3200" dirty="0"/>
              <a:t>Add a column to a data frame using the </a:t>
            </a:r>
            <a:r>
              <a:rPr lang="en-US" sz="3200" dirty="0" err="1"/>
              <a:t>cbind</a:t>
            </a:r>
            <a:r>
              <a:rPr lang="en-US" sz="3200" dirty="0"/>
              <a:t>() function</a:t>
            </a:r>
          </a:p>
        </p:txBody>
      </p:sp>
      <p:sp>
        <p:nvSpPr>
          <p:cNvPr id="4" name="Slide Number Placeholder 3">
            <a:extLst>
              <a:ext uri="{FF2B5EF4-FFF2-40B4-BE49-F238E27FC236}">
                <a16:creationId xmlns:a16="http://schemas.microsoft.com/office/drawing/2014/main" id="{2D0784CC-72C5-4FE4-A2D5-0932EE3626C1}"/>
              </a:ext>
            </a:extLst>
          </p:cNvPr>
          <p:cNvSpPr>
            <a:spLocks noGrp="1"/>
          </p:cNvSpPr>
          <p:nvPr>
            <p:ph type="sldNum" sz="quarter" idx="12"/>
          </p:nvPr>
        </p:nvSpPr>
        <p:spPr/>
        <p:txBody>
          <a:bodyPr/>
          <a:lstStyle/>
          <a:p>
            <a:fld id="{4FE1A042-55E0-4FEE-A3E3-0291800935DF}" type="slidenum">
              <a:rPr lang="en-US" smtClean="0"/>
              <a:t>54</a:t>
            </a:fld>
            <a:endParaRPr lang="en-US"/>
          </a:p>
        </p:txBody>
      </p:sp>
      <p:sp>
        <p:nvSpPr>
          <p:cNvPr id="5" name="Rectangle 4">
            <a:extLst>
              <a:ext uri="{FF2B5EF4-FFF2-40B4-BE49-F238E27FC236}">
                <a16:creationId xmlns:a16="http://schemas.microsoft.com/office/drawing/2014/main" id="{660AE502-5130-4500-81C1-B8480C0078B6}"/>
              </a:ext>
            </a:extLst>
          </p:cNvPr>
          <p:cNvSpPr/>
          <p:nvPr/>
        </p:nvSpPr>
        <p:spPr>
          <a:xfrm>
            <a:off x="1365438" y="2442095"/>
            <a:ext cx="7764846" cy="2308324"/>
          </a:xfrm>
          <a:prstGeom prst="rect">
            <a:avLst/>
          </a:prstGeom>
          <a:ln>
            <a:solidFill>
              <a:schemeClr val="tx1"/>
            </a:solidFill>
          </a:ln>
        </p:spPr>
        <p:txBody>
          <a:bodyPr wrap="square">
            <a:spAutoFit/>
          </a:bodyPr>
          <a:lstStyle/>
          <a:p>
            <a:pPr marL="0" lvl="1">
              <a:buNone/>
            </a:pP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avgtotal</a:t>
            </a:r>
            <a:r>
              <a:rPr lang="en-US" sz="1600" dirty="0">
                <a:latin typeface="Courier New" panose="02070309020205020404" pitchFamily="49" charset="0"/>
                <a:cs typeface="Courier New" panose="02070309020205020404" pitchFamily="49" charset="0"/>
              </a:rPr>
              <a:t> &lt;- c(79, 85,94,73)</a:t>
            </a:r>
          </a:p>
          <a:p>
            <a:pPr marL="0" lvl="1">
              <a:buNone/>
            </a:pPr>
            <a:r>
              <a:rPr lang="en-US" sz="1600" dirty="0">
                <a:latin typeface="Courier New" panose="02070309020205020404" pitchFamily="49" charset="0"/>
                <a:cs typeface="Courier New" panose="02070309020205020404" pitchFamily="49" charset="0"/>
              </a:rPr>
              <a:t># use </a:t>
            </a:r>
            <a:r>
              <a:rPr lang="en-US" sz="1600" dirty="0" err="1">
                <a:latin typeface="Courier New" panose="02070309020205020404" pitchFamily="49" charset="0"/>
                <a:cs typeface="Courier New" panose="02070309020205020404" pitchFamily="49" charset="0"/>
              </a:rPr>
              <a:t>cbind</a:t>
            </a:r>
            <a:r>
              <a:rPr lang="en-US" sz="1600" dirty="0">
                <a:latin typeface="Courier New" panose="02070309020205020404" pitchFamily="49" charset="0"/>
                <a:cs typeface="Courier New" panose="02070309020205020404" pitchFamily="49" charset="0"/>
              </a:rPr>
              <a:t> to add it as a column</a:t>
            </a:r>
          </a:p>
          <a:p>
            <a:pPr marL="0" lvl="1">
              <a:buNone/>
            </a:pPr>
            <a:r>
              <a:rPr lang="en-US" sz="1600" dirty="0">
                <a:latin typeface="Courier New" panose="02070309020205020404" pitchFamily="49" charset="0"/>
                <a:cs typeface="Courier New" panose="02070309020205020404" pitchFamily="49" charset="0"/>
              </a:rPr>
              <a:t>&gt; cop1000 &lt;- </a:t>
            </a:r>
            <a:r>
              <a:rPr lang="en-US" sz="1600" b="1" dirty="0" err="1">
                <a:latin typeface="Courier New" panose="02070309020205020404" pitchFamily="49" charset="0"/>
                <a:cs typeface="Courier New" panose="02070309020205020404" pitchFamily="49" charset="0"/>
              </a:rPr>
              <a:t>cbind</a:t>
            </a:r>
            <a:r>
              <a:rPr lang="en-US" sz="1600" b="1" dirty="0">
                <a:latin typeface="Courier New" panose="02070309020205020404" pitchFamily="49" charset="0"/>
                <a:cs typeface="Courier New" panose="02070309020205020404" pitchFamily="49" charset="0"/>
              </a:rPr>
              <a:t>(cop1000, </a:t>
            </a:r>
            <a:r>
              <a:rPr lang="en-US" sz="1600" b="1" dirty="0" err="1">
                <a:latin typeface="Courier New" panose="02070309020205020404" pitchFamily="49" charset="0"/>
                <a:cs typeface="Courier New" panose="02070309020205020404" pitchFamily="49" charset="0"/>
              </a:rPr>
              <a:t>avgtotal</a:t>
            </a:r>
            <a:r>
              <a:rPr lang="en-US" sz="1600" b="1" dirty="0">
                <a:latin typeface="Courier New" panose="02070309020205020404" pitchFamily="49" charset="0"/>
                <a:cs typeface="Courier New" panose="02070309020205020404" pitchFamily="49" charset="0"/>
              </a:rPr>
              <a:t>)</a:t>
            </a:r>
          </a:p>
          <a:p>
            <a:pPr marL="0" lvl="1">
              <a:buNone/>
            </a:pPr>
            <a:r>
              <a:rPr lang="en-US" sz="1600" dirty="0">
                <a:latin typeface="Courier New" panose="02070309020205020404" pitchFamily="49" charset="0"/>
                <a:cs typeface="Courier New" panose="02070309020205020404" pitchFamily="49" charset="0"/>
              </a:rPr>
              <a:t>&gt; cop1000</a:t>
            </a:r>
          </a:p>
          <a:p>
            <a:pPr marL="0" lvl="1">
              <a:buNone/>
            </a:pPr>
            <a:r>
              <a:rPr lang="en-US" sz="1600" dirty="0">
                <a:latin typeface="Courier New" panose="02070309020205020404" pitchFamily="49" charset="0"/>
                <a:cs typeface="Courier New" panose="02070309020205020404" pitchFamily="49" charset="0"/>
              </a:rPr>
              <a:t>    sections  faculty   num students   mean age   </a:t>
            </a:r>
            <a:r>
              <a:rPr lang="en-US" sz="1600" dirty="0" err="1">
                <a:latin typeface="Courier New" panose="02070309020205020404" pitchFamily="49" charset="0"/>
                <a:cs typeface="Courier New" panose="02070309020205020404" pitchFamily="49" charset="0"/>
              </a:rPr>
              <a:t>avgtotal</a:t>
            </a:r>
            <a:endParaRPr lang="en-US" sz="1600" dirty="0">
              <a:latin typeface="Courier New" panose="02070309020205020404" pitchFamily="49" charset="0"/>
              <a:cs typeface="Courier New" panose="02070309020205020404" pitchFamily="49" charset="0"/>
            </a:endParaRPr>
          </a:p>
          <a:p>
            <a:pPr marL="0" lvl="1">
              <a:buNone/>
            </a:pPr>
            <a:r>
              <a:rPr lang="en-US" sz="1600" dirty="0">
                <a:latin typeface="Courier New" panose="02070309020205020404" pitchFamily="49" charset="0"/>
                <a:cs typeface="Courier New" panose="02070309020205020404" pitchFamily="49" charset="0"/>
              </a:rPr>
              <a:t>1   1212      Smith     24             24         79</a:t>
            </a:r>
          </a:p>
          <a:p>
            <a:pPr marL="0" lvl="1">
              <a:buNone/>
            </a:pPr>
            <a:r>
              <a:rPr lang="en-US" sz="1600" dirty="0">
                <a:latin typeface="Courier New" panose="02070309020205020404" pitchFamily="49" charset="0"/>
                <a:cs typeface="Courier New" panose="02070309020205020404" pitchFamily="49" charset="0"/>
              </a:rPr>
              <a:t>2   2043      Jones     26             26         85</a:t>
            </a:r>
          </a:p>
          <a:p>
            <a:pPr marL="0" lvl="1">
              <a:buNone/>
            </a:pPr>
            <a:r>
              <a:rPr lang="en-US" sz="1600" dirty="0">
                <a:latin typeface="Courier New" panose="02070309020205020404" pitchFamily="49" charset="0"/>
                <a:cs typeface="Courier New" panose="02070309020205020404" pitchFamily="49" charset="0"/>
              </a:rPr>
              <a:t>3   2193      Harrison  19             24         94</a:t>
            </a:r>
          </a:p>
          <a:p>
            <a:pPr marL="0" lvl="1">
              <a:buNone/>
            </a:pPr>
            <a:r>
              <a:rPr lang="en-US" sz="1600" dirty="0">
                <a:latin typeface="Courier New" panose="02070309020205020404" pitchFamily="49" charset="0"/>
                <a:cs typeface="Courier New" panose="02070309020205020404" pitchFamily="49" charset="0"/>
              </a:rPr>
              <a:t>4   3012      Ellison   23             27         73</a:t>
            </a:r>
          </a:p>
        </p:txBody>
      </p:sp>
    </p:spTree>
    <p:extLst>
      <p:ext uri="{BB962C8B-B14F-4D97-AF65-F5344CB8AC3E}">
        <p14:creationId xmlns:p14="http://schemas.microsoft.com/office/powerpoint/2010/main" val="22707991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AF2D-DF60-40C1-B213-679BCF110297}"/>
              </a:ext>
            </a:extLst>
          </p:cNvPr>
          <p:cNvSpPr>
            <a:spLocks noGrp="1"/>
          </p:cNvSpPr>
          <p:nvPr>
            <p:ph type="title"/>
          </p:nvPr>
        </p:nvSpPr>
        <p:spPr>
          <a:xfrm>
            <a:off x="894522" y="201486"/>
            <a:ext cx="9721662" cy="795210"/>
          </a:xfrm>
        </p:spPr>
        <p:txBody>
          <a:bodyPr/>
          <a:lstStyle/>
          <a:p>
            <a:r>
              <a:rPr lang="en-US" sz="4400" dirty="0"/>
              <a:t>Adding Columns to a Data Frame Using $</a:t>
            </a:r>
          </a:p>
        </p:txBody>
      </p:sp>
      <p:sp>
        <p:nvSpPr>
          <p:cNvPr id="3" name="Content Placeholder 2">
            <a:extLst>
              <a:ext uri="{FF2B5EF4-FFF2-40B4-BE49-F238E27FC236}">
                <a16:creationId xmlns:a16="http://schemas.microsoft.com/office/drawing/2014/main" id="{452E7D16-72FF-4082-B9A1-1C8518DB83A2}"/>
              </a:ext>
            </a:extLst>
          </p:cNvPr>
          <p:cNvSpPr>
            <a:spLocks noGrp="1"/>
          </p:cNvSpPr>
          <p:nvPr>
            <p:ph idx="1"/>
          </p:nvPr>
        </p:nvSpPr>
        <p:spPr>
          <a:xfrm>
            <a:off x="765313" y="1115568"/>
            <a:ext cx="9968948" cy="5540946"/>
          </a:xfrm>
        </p:spPr>
        <p:txBody>
          <a:bodyPr>
            <a:normAutofit/>
          </a:bodyPr>
          <a:lstStyle/>
          <a:p>
            <a:pPr marL="228600" lvl="1"/>
            <a:r>
              <a:rPr lang="en-US" sz="3200" dirty="0"/>
              <a:t>$ notation can be used to add a column to a data frame</a:t>
            </a:r>
          </a:p>
        </p:txBody>
      </p:sp>
      <p:sp>
        <p:nvSpPr>
          <p:cNvPr id="4" name="Slide Number Placeholder 3">
            <a:extLst>
              <a:ext uri="{FF2B5EF4-FFF2-40B4-BE49-F238E27FC236}">
                <a16:creationId xmlns:a16="http://schemas.microsoft.com/office/drawing/2014/main" id="{2D0784CC-72C5-4FE4-A2D5-0932EE3626C1}"/>
              </a:ext>
            </a:extLst>
          </p:cNvPr>
          <p:cNvSpPr>
            <a:spLocks noGrp="1"/>
          </p:cNvSpPr>
          <p:nvPr>
            <p:ph type="sldNum" sz="quarter" idx="12"/>
          </p:nvPr>
        </p:nvSpPr>
        <p:spPr/>
        <p:txBody>
          <a:bodyPr/>
          <a:lstStyle/>
          <a:p>
            <a:fld id="{4FE1A042-55E0-4FEE-A3E3-0291800935DF}" type="slidenum">
              <a:rPr lang="en-US" smtClean="0"/>
              <a:t>55</a:t>
            </a:fld>
            <a:endParaRPr lang="en-US"/>
          </a:p>
        </p:txBody>
      </p:sp>
      <p:sp>
        <p:nvSpPr>
          <p:cNvPr id="5" name="Rectangle 4">
            <a:extLst>
              <a:ext uri="{FF2B5EF4-FFF2-40B4-BE49-F238E27FC236}">
                <a16:creationId xmlns:a16="http://schemas.microsoft.com/office/drawing/2014/main" id="{3F8B9632-DE6B-4BAF-B801-70BAD2790FEA}"/>
              </a:ext>
            </a:extLst>
          </p:cNvPr>
          <p:cNvSpPr/>
          <p:nvPr/>
        </p:nvSpPr>
        <p:spPr>
          <a:xfrm>
            <a:off x="1033272" y="2274838"/>
            <a:ext cx="8211312" cy="2308324"/>
          </a:xfrm>
          <a:prstGeom prst="rect">
            <a:avLst/>
          </a:prstGeom>
          <a:ln>
            <a:solidFill>
              <a:schemeClr val="tx1"/>
            </a:solidFill>
          </a:ln>
        </p:spPr>
        <p:txBody>
          <a:bodyPr wrap="square">
            <a:spAutoFit/>
          </a:bodyPr>
          <a:lstStyle/>
          <a:p>
            <a:pPr marL="0" lvl="1">
              <a:buNone/>
            </a:pP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avgtotal</a:t>
            </a:r>
            <a:r>
              <a:rPr lang="en-US" sz="1600" dirty="0">
                <a:latin typeface="Courier New" panose="02070309020205020404" pitchFamily="49" charset="0"/>
                <a:cs typeface="Courier New" panose="02070309020205020404" pitchFamily="49" charset="0"/>
              </a:rPr>
              <a:t> &lt;- c(79, 85,94,73)</a:t>
            </a:r>
          </a:p>
          <a:p>
            <a:pPr marL="0" lvl="1">
              <a:buNone/>
            </a:pPr>
            <a:r>
              <a:rPr lang="en-US" sz="1600" dirty="0">
                <a:latin typeface="Courier New" panose="02070309020205020404" pitchFamily="49" charset="0"/>
                <a:cs typeface="Courier New" panose="02070309020205020404" pitchFamily="49" charset="0"/>
              </a:rPr>
              <a:t># use $ notation to add as a column</a:t>
            </a:r>
          </a:p>
          <a:p>
            <a:pPr marL="0" lvl="1">
              <a:buNone/>
            </a:pPr>
            <a:r>
              <a:rPr lang="en-US" sz="1600" dirty="0">
                <a:latin typeface="Courier New" panose="02070309020205020404" pitchFamily="49" charset="0"/>
                <a:cs typeface="Courier New" panose="02070309020205020404" pitchFamily="49" charset="0"/>
              </a:rPr>
              <a:t>&gt; </a:t>
            </a:r>
            <a:r>
              <a:rPr lang="en-US" sz="1600" b="1" dirty="0">
                <a:latin typeface="Courier New" panose="02070309020205020404" pitchFamily="49" charset="0"/>
                <a:cs typeface="Courier New" panose="02070309020205020404" pitchFamily="49" charset="0"/>
              </a:rPr>
              <a:t>cop1000$avgtotal &lt;- </a:t>
            </a:r>
            <a:r>
              <a:rPr lang="en-US" sz="1600" b="1" dirty="0" err="1">
                <a:latin typeface="Courier New" panose="02070309020205020404" pitchFamily="49" charset="0"/>
                <a:cs typeface="Courier New" panose="02070309020205020404" pitchFamily="49" charset="0"/>
              </a:rPr>
              <a:t>avgtotal</a:t>
            </a:r>
            <a:endParaRPr lang="en-US" sz="1600" b="1" dirty="0">
              <a:latin typeface="Courier New" panose="02070309020205020404" pitchFamily="49" charset="0"/>
              <a:cs typeface="Courier New" panose="02070309020205020404" pitchFamily="49" charset="0"/>
            </a:endParaRPr>
          </a:p>
          <a:p>
            <a:pPr marL="0" lvl="1">
              <a:buNone/>
            </a:pPr>
            <a:r>
              <a:rPr lang="en-US" sz="1600" dirty="0">
                <a:latin typeface="Courier New" panose="02070309020205020404" pitchFamily="49" charset="0"/>
                <a:cs typeface="Courier New" panose="02070309020205020404" pitchFamily="49" charset="0"/>
              </a:rPr>
              <a:t>&gt; cop1000</a:t>
            </a:r>
          </a:p>
          <a:p>
            <a:pPr marL="0" lvl="1">
              <a:buNone/>
            </a:pPr>
            <a:r>
              <a:rPr lang="en-US" sz="1600" dirty="0">
                <a:latin typeface="Courier New" panose="02070309020205020404" pitchFamily="49" charset="0"/>
                <a:cs typeface="Courier New" panose="02070309020205020404" pitchFamily="49" charset="0"/>
              </a:rPr>
              <a:t>     sections   faculty    num students    mean age    </a:t>
            </a:r>
            <a:r>
              <a:rPr lang="en-US" sz="1600" dirty="0" err="1">
                <a:latin typeface="Courier New" panose="02070309020205020404" pitchFamily="49" charset="0"/>
                <a:cs typeface="Courier New" panose="02070309020205020404" pitchFamily="49" charset="0"/>
              </a:rPr>
              <a:t>avgtotal</a:t>
            </a:r>
            <a:endParaRPr lang="en-US" sz="1600" dirty="0">
              <a:latin typeface="Courier New" panose="02070309020205020404" pitchFamily="49" charset="0"/>
              <a:cs typeface="Courier New" panose="02070309020205020404" pitchFamily="49" charset="0"/>
            </a:endParaRPr>
          </a:p>
          <a:p>
            <a:pPr marL="0" lvl="1">
              <a:buNone/>
            </a:pPr>
            <a:r>
              <a:rPr lang="en-US" sz="1600" dirty="0">
                <a:latin typeface="Courier New" panose="02070309020205020404" pitchFamily="49" charset="0"/>
                <a:cs typeface="Courier New" panose="02070309020205020404" pitchFamily="49" charset="0"/>
              </a:rPr>
              <a:t>1    1212       Smith      24              24          79</a:t>
            </a:r>
          </a:p>
          <a:p>
            <a:pPr marL="0" lvl="1">
              <a:buNone/>
            </a:pPr>
            <a:r>
              <a:rPr lang="en-US" sz="1600" dirty="0">
                <a:latin typeface="Courier New" panose="02070309020205020404" pitchFamily="49" charset="0"/>
                <a:cs typeface="Courier New" panose="02070309020205020404" pitchFamily="49" charset="0"/>
              </a:rPr>
              <a:t>2    2043       Jones      26              26          85</a:t>
            </a:r>
          </a:p>
          <a:p>
            <a:pPr marL="0" lvl="1">
              <a:buNone/>
            </a:pPr>
            <a:r>
              <a:rPr lang="en-US" sz="1600" dirty="0">
                <a:latin typeface="Courier New" panose="02070309020205020404" pitchFamily="49" charset="0"/>
                <a:cs typeface="Courier New" panose="02070309020205020404" pitchFamily="49" charset="0"/>
              </a:rPr>
              <a:t>3    2193       Harrison   19              24          94</a:t>
            </a:r>
          </a:p>
          <a:p>
            <a:pPr marL="0" lvl="1">
              <a:buNone/>
            </a:pPr>
            <a:r>
              <a:rPr lang="en-US" sz="1600" dirty="0">
                <a:latin typeface="Courier New" panose="02070309020205020404" pitchFamily="49" charset="0"/>
                <a:cs typeface="Courier New" panose="02070309020205020404" pitchFamily="49" charset="0"/>
              </a:rPr>
              <a:t>4    3012       Ellison    23              27          73</a:t>
            </a:r>
          </a:p>
        </p:txBody>
      </p:sp>
    </p:spTree>
    <p:extLst>
      <p:ext uri="{BB962C8B-B14F-4D97-AF65-F5344CB8AC3E}">
        <p14:creationId xmlns:p14="http://schemas.microsoft.com/office/powerpoint/2010/main" val="24912156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AF2D-DF60-40C1-B213-679BCF110297}"/>
              </a:ext>
            </a:extLst>
          </p:cNvPr>
          <p:cNvSpPr>
            <a:spLocks noGrp="1"/>
          </p:cNvSpPr>
          <p:nvPr>
            <p:ph type="title"/>
          </p:nvPr>
        </p:nvSpPr>
        <p:spPr>
          <a:xfrm>
            <a:off x="894522" y="201486"/>
            <a:ext cx="9063294" cy="795210"/>
          </a:xfrm>
        </p:spPr>
        <p:txBody>
          <a:bodyPr/>
          <a:lstStyle/>
          <a:p>
            <a:r>
              <a:rPr lang="en-US" sz="4400" dirty="0"/>
              <a:t>Removing Columns from a Data Frame</a:t>
            </a:r>
          </a:p>
        </p:txBody>
      </p:sp>
      <p:sp>
        <p:nvSpPr>
          <p:cNvPr id="3" name="Content Placeholder 2">
            <a:extLst>
              <a:ext uri="{FF2B5EF4-FFF2-40B4-BE49-F238E27FC236}">
                <a16:creationId xmlns:a16="http://schemas.microsoft.com/office/drawing/2014/main" id="{452E7D16-72FF-4082-B9A1-1C8518DB83A2}"/>
              </a:ext>
            </a:extLst>
          </p:cNvPr>
          <p:cNvSpPr>
            <a:spLocks noGrp="1"/>
          </p:cNvSpPr>
          <p:nvPr>
            <p:ph idx="1"/>
          </p:nvPr>
        </p:nvSpPr>
        <p:spPr>
          <a:xfrm>
            <a:off x="765313" y="1115568"/>
            <a:ext cx="9968948" cy="5540946"/>
          </a:xfrm>
        </p:spPr>
        <p:txBody>
          <a:bodyPr>
            <a:normAutofit/>
          </a:bodyPr>
          <a:lstStyle/>
          <a:p>
            <a:pPr marL="228600" lvl="1"/>
            <a:r>
              <a:rPr lang="en-US" sz="3200" dirty="0"/>
              <a:t>To remove a column from a data frame, use $ notation to set the column to NULL</a:t>
            </a:r>
          </a:p>
        </p:txBody>
      </p:sp>
      <p:sp>
        <p:nvSpPr>
          <p:cNvPr id="4" name="Slide Number Placeholder 3">
            <a:extLst>
              <a:ext uri="{FF2B5EF4-FFF2-40B4-BE49-F238E27FC236}">
                <a16:creationId xmlns:a16="http://schemas.microsoft.com/office/drawing/2014/main" id="{2D0784CC-72C5-4FE4-A2D5-0932EE3626C1}"/>
              </a:ext>
            </a:extLst>
          </p:cNvPr>
          <p:cNvSpPr>
            <a:spLocks noGrp="1"/>
          </p:cNvSpPr>
          <p:nvPr>
            <p:ph type="sldNum" sz="quarter" idx="12"/>
          </p:nvPr>
        </p:nvSpPr>
        <p:spPr/>
        <p:txBody>
          <a:bodyPr/>
          <a:lstStyle/>
          <a:p>
            <a:fld id="{4FE1A042-55E0-4FEE-A3E3-0291800935DF}" type="slidenum">
              <a:rPr lang="en-US" smtClean="0"/>
              <a:t>56</a:t>
            </a:fld>
            <a:endParaRPr lang="en-US"/>
          </a:p>
        </p:txBody>
      </p:sp>
      <p:sp>
        <p:nvSpPr>
          <p:cNvPr id="5" name="Rectangle 4">
            <a:extLst>
              <a:ext uri="{FF2B5EF4-FFF2-40B4-BE49-F238E27FC236}">
                <a16:creationId xmlns:a16="http://schemas.microsoft.com/office/drawing/2014/main" id="{418DB085-56C1-4834-8BBD-61F1591E5F07}"/>
              </a:ext>
            </a:extLst>
          </p:cNvPr>
          <p:cNvSpPr/>
          <p:nvPr/>
        </p:nvSpPr>
        <p:spPr>
          <a:xfrm>
            <a:off x="1457739" y="2413338"/>
            <a:ext cx="9276522" cy="2031325"/>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a:t>
            </a:r>
            <a:r>
              <a:rPr lang="en-US" b="1" dirty="0">
                <a:latin typeface="Courier New" panose="02070309020205020404" pitchFamily="49" charset="0"/>
                <a:cs typeface="Courier New" panose="02070309020205020404" pitchFamily="49" charset="0"/>
              </a:rPr>
              <a:t>cop1000$avgtotal &lt;- NULL</a:t>
            </a:r>
          </a:p>
          <a:p>
            <a:r>
              <a:rPr lang="en-US" dirty="0">
                <a:latin typeface="Courier New" panose="02070309020205020404" pitchFamily="49" charset="0"/>
                <a:cs typeface="Courier New" panose="02070309020205020404" pitchFamily="49" charset="0"/>
              </a:rPr>
              <a:t>&gt; cop1000</a:t>
            </a:r>
          </a:p>
          <a:p>
            <a:r>
              <a:rPr lang="en-US" dirty="0">
                <a:latin typeface="Courier New" panose="02070309020205020404" pitchFamily="49" charset="0"/>
                <a:cs typeface="Courier New" panose="02070309020205020404" pitchFamily="49" charset="0"/>
              </a:rPr>
              <a:t>    sections   faculty   num students   mean age</a:t>
            </a:r>
          </a:p>
          <a:p>
            <a:r>
              <a:rPr lang="en-US" dirty="0">
                <a:latin typeface="Courier New" panose="02070309020205020404" pitchFamily="49" charset="0"/>
                <a:cs typeface="Courier New" panose="02070309020205020404" pitchFamily="49" charset="0"/>
              </a:rPr>
              <a:t>1   1212       Smith     24             24</a:t>
            </a:r>
          </a:p>
          <a:p>
            <a:r>
              <a:rPr lang="en-US" dirty="0">
                <a:latin typeface="Courier New" panose="02070309020205020404" pitchFamily="49" charset="0"/>
                <a:cs typeface="Courier New" panose="02070309020205020404" pitchFamily="49" charset="0"/>
              </a:rPr>
              <a:t>2   2043       Jones     26             26</a:t>
            </a:r>
          </a:p>
          <a:p>
            <a:r>
              <a:rPr lang="en-US" dirty="0">
                <a:latin typeface="Courier New" panose="02070309020205020404" pitchFamily="49" charset="0"/>
                <a:cs typeface="Courier New" panose="02070309020205020404" pitchFamily="49" charset="0"/>
              </a:rPr>
              <a:t>3   2193       Harrison  19             24</a:t>
            </a:r>
          </a:p>
          <a:p>
            <a:r>
              <a:rPr lang="en-US" dirty="0">
                <a:latin typeface="Courier New" panose="02070309020205020404" pitchFamily="49" charset="0"/>
                <a:cs typeface="Courier New" panose="02070309020205020404" pitchFamily="49" charset="0"/>
              </a:rPr>
              <a:t>4   3012       Ellison   23             27</a:t>
            </a:r>
          </a:p>
        </p:txBody>
      </p:sp>
    </p:spTree>
    <p:extLst>
      <p:ext uri="{BB962C8B-B14F-4D97-AF65-F5344CB8AC3E}">
        <p14:creationId xmlns:p14="http://schemas.microsoft.com/office/powerpoint/2010/main" val="23763781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AF2D-DF60-40C1-B213-679BCF110297}"/>
              </a:ext>
            </a:extLst>
          </p:cNvPr>
          <p:cNvSpPr>
            <a:spLocks noGrp="1"/>
          </p:cNvSpPr>
          <p:nvPr>
            <p:ph type="title"/>
          </p:nvPr>
        </p:nvSpPr>
        <p:spPr>
          <a:xfrm>
            <a:off x="530352" y="201486"/>
            <a:ext cx="9070848" cy="795210"/>
          </a:xfrm>
        </p:spPr>
        <p:txBody>
          <a:bodyPr/>
          <a:lstStyle/>
          <a:p>
            <a:r>
              <a:rPr lang="en-US" sz="4400" dirty="0"/>
              <a:t>Adding Rows to a Data Frame</a:t>
            </a:r>
          </a:p>
        </p:txBody>
      </p:sp>
      <p:sp>
        <p:nvSpPr>
          <p:cNvPr id="3" name="Content Placeholder 2">
            <a:extLst>
              <a:ext uri="{FF2B5EF4-FFF2-40B4-BE49-F238E27FC236}">
                <a16:creationId xmlns:a16="http://schemas.microsoft.com/office/drawing/2014/main" id="{452E7D16-72FF-4082-B9A1-1C8518DB83A2}"/>
              </a:ext>
            </a:extLst>
          </p:cNvPr>
          <p:cNvSpPr>
            <a:spLocks noGrp="1"/>
          </p:cNvSpPr>
          <p:nvPr>
            <p:ph idx="1"/>
          </p:nvPr>
        </p:nvSpPr>
        <p:spPr>
          <a:xfrm>
            <a:off x="530352" y="1115568"/>
            <a:ext cx="10149840" cy="5540946"/>
          </a:xfrm>
        </p:spPr>
        <p:txBody>
          <a:bodyPr>
            <a:normAutofit/>
          </a:bodyPr>
          <a:lstStyle/>
          <a:p>
            <a:pPr marL="228600" lvl="1"/>
            <a:r>
              <a:rPr lang="en-US" sz="2800" dirty="0"/>
              <a:t>Adding rows to a data frame using </a:t>
            </a:r>
            <a:r>
              <a:rPr lang="en-US" sz="2800" dirty="0" err="1"/>
              <a:t>rbind</a:t>
            </a:r>
            <a:r>
              <a:rPr lang="en-US" sz="2800" dirty="0"/>
              <a:t>() is more complex</a:t>
            </a:r>
          </a:p>
          <a:p>
            <a:pPr marL="594360" lvl="2"/>
            <a:r>
              <a:rPr lang="en-US" sz="2400" dirty="0"/>
              <a:t>The names for the new data must match the original</a:t>
            </a:r>
          </a:p>
        </p:txBody>
      </p:sp>
      <p:sp>
        <p:nvSpPr>
          <p:cNvPr id="4" name="Slide Number Placeholder 3">
            <a:extLst>
              <a:ext uri="{FF2B5EF4-FFF2-40B4-BE49-F238E27FC236}">
                <a16:creationId xmlns:a16="http://schemas.microsoft.com/office/drawing/2014/main" id="{2D0784CC-72C5-4FE4-A2D5-0932EE3626C1}"/>
              </a:ext>
            </a:extLst>
          </p:cNvPr>
          <p:cNvSpPr>
            <a:spLocks noGrp="1"/>
          </p:cNvSpPr>
          <p:nvPr>
            <p:ph type="sldNum" sz="quarter" idx="12"/>
          </p:nvPr>
        </p:nvSpPr>
        <p:spPr/>
        <p:txBody>
          <a:bodyPr/>
          <a:lstStyle/>
          <a:p>
            <a:fld id="{4FE1A042-55E0-4FEE-A3E3-0291800935DF}" type="slidenum">
              <a:rPr lang="en-US" smtClean="0"/>
              <a:t>57</a:t>
            </a:fld>
            <a:endParaRPr lang="en-US"/>
          </a:p>
        </p:txBody>
      </p:sp>
      <p:sp>
        <p:nvSpPr>
          <p:cNvPr id="5" name="Rectangle 4">
            <a:extLst>
              <a:ext uri="{FF2B5EF4-FFF2-40B4-BE49-F238E27FC236}">
                <a16:creationId xmlns:a16="http://schemas.microsoft.com/office/drawing/2014/main" id="{AA717A08-3424-4A23-BFAA-CADF7928841A}"/>
              </a:ext>
            </a:extLst>
          </p:cNvPr>
          <p:cNvSpPr/>
          <p:nvPr/>
        </p:nvSpPr>
        <p:spPr>
          <a:xfrm>
            <a:off x="374904" y="2362547"/>
            <a:ext cx="10305288" cy="3046988"/>
          </a:xfrm>
          <a:prstGeom prst="rect">
            <a:avLst/>
          </a:prstGeom>
          <a:ln>
            <a:solidFill>
              <a:schemeClr val="tx1"/>
            </a:solidFill>
          </a:ln>
        </p:spPr>
        <p:txBody>
          <a:bodyPr wrap="square">
            <a:spAutoFit/>
          </a:bodyPr>
          <a:lstStyle/>
          <a:p>
            <a:pPr marL="0" lvl="1"/>
            <a:r>
              <a:rPr lang="en-US" sz="1600" dirty="0">
                <a:latin typeface="Courier New" panose="02070309020205020404" pitchFamily="49" charset="0"/>
                <a:cs typeface="Courier New" panose="02070309020205020404" pitchFamily="49" charset="0"/>
              </a:rPr>
              <a:t># create temporary data frame with new data</a:t>
            </a:r>
          </a:p>
          <a:p>
            <a:pPr marL="0" lvl="1"/>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newdata</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data.frame</a:t>
            </a:r>
            <a:r>
              <a:rPr lang="en-US" sz="1600" dirty="0">
                <a:latin typeface="Courier New" panose="02070309020205020404" pitchFamily="49" charset="0"/>
                <a:cs typeface="Courier New" panose="02070309020205020404" pitchFamily="49" charset="0"/>
              </a:rPr>
              <a:t>(2794,"Brown",31,23)</a:t>
            </a:r>
          </a:p>
          <a:p>
            <a:pPr marL="0" lvl="1"/>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newdata</a:t>
            </a:r>
            <a:endParaRPr lang="en-US" sz="1600" dirty="0">
              <a:latin typeface="Courier New" panose="02070309020205020404" pitchFamily="49" charset="0"/>
              <a:cs typeface="Courier New" panose="02070309020205020404" pitchFamily="49" charset="0"/>
            </a:endParaRPr>
          </a:p>
          <a:p>
            <a:pPr marL="0" lvl="1"/>
            <a:r>
              <a:rPr lang="en-US" sz="1600" dirty="0">
                <a:latin typeface="Courier New" panose="02070309020205020404" pitchFamily="49" charset="0"/>
                <a:cs typeface="Courier New" panose="02070309020205020404" pitchFamily="49" charset="0"/>
              </a:rPr>
              <a:t>     X2794    </a:t>
            </a:r>
            <a:r>
              <a:rPr lang="en-US" sz="1600" dirty="0" err="1">
                <a:latin typeface="Courier New" panose="02070309020205020404" pitchFamily="49" charset="0"/>
                <a:cs typeface="Courier New" panose="02070309020205020404" pitchFamily="49" charset="0"/>
              </a:rPr>
              <a:t>X.Brown</a:t>
            </a:r>
            <a:r>
              <a:rPr lang="en-US" sz="1600" dirty="0">
                <a:latin typeface="Courier New" panose="02070309020205020404" pitchFamily="49" charset="0"/>
                <a:cs typeface="Courier New" panose="02070309020205020404" pitchFamily="49" charset="0"/>
              </a:rPr>
              <a:t>. X31  X23</a:t>
            </a:r>
          </a:p>
          <a:p>
            <a:pPr marL="0" lvl="1"/>
            <a:r>
              <a:rPr lang="en-US" sz="1600" dirty="0">
                <a:latin typeface="Courier New" panose="02070309020205020404" pitchFamily="49" charset="0"/>
                <a:cs typeface="Courier New" panose="02070309020205020404" pitchFamily="49" charset="0"/>
              </a:rPr>
              <a:t>1    2794    Brown     31   23 </a:t>
            </a:r>
          </a:p>
          <a:p>
            <a:pPr marL="0" lvl="1"/>
            <a:r>
              <a:rPr lang="en-US" sz="1600" dirty="0">
                <a:latin typeface="Courier New" panose="02070309020205020404" pitchFamily="49" charset="0"/>
                <a:cs typeface="Courier New" panose="02070309020205020404" pitchFamily="49" charset="0"/>
              </a:rPr>
              <a:t># sync the names</a:t>
            </a:r>
          </a:p>
          <a:p>
            <a:pPr marL="0" lvl="1"/>
            <a:r>
              <a:rPr lang="en-US" sz="1600" dirty="0">
                <a:latin typeface="Courier New" panose="02070309020205020404" pitchFamily="49" charset="0"/>
                <a:cs typeface="Courier New" panose="02070309020205020404" pitchFamily="49" charset="0"/>
              </a:rPr>
              <a:t>&gt; names(</a:t>
            </a:r>
            <a:r>
              <a:rPr lang="en-US" sz="1600" dirty="0" err="1">
                <a:latin typeface="Courier New" panose="02070309020205020404" pitchFamily="49" charset="0"/>
                <a:cs typeface="Courier New" panose="02070309020205020404" pitchFamily="49" charset="0"/>
              </a:rPr>
              <a:t>newdata</a:t>
            </a:r>
            <a:r>
              <a:rPr lang="en-US" sz="1600" dirty="0">
                <a:latin typeface="Courier New" panose="02070309020205020404" pitchFamily="49" charset="0"/>
                <a:cs typeface="Courier New" panose="02070309020205020404" pitchFamily="49" charset="0"/>
              </a:rPr>
              <a:t>) &lt;- c("</a:t>
            </a:r>
            <a:r>
              <a:rPr lang="en-US" sz="1600" dirty="0" err="1">
                <a:latin typeface="Courier New" panose="02070309020205020404" pitchFamily="49" charset="0"/>
                <a:cs typeface="Courier New" panose="02070309020205020404" pitchFamily="49" charset="0"/>
              </a:rPr>
              <a:t>sections","faculty","num</a:t>
            </a:r>
            <a:r>
              <a:rPr lang="en-US" sz="1600" dirty="0">
                <a:latin typeface="Courier New" panose="02070309020205020404" pitchFamily="49" charset="0"/>
                <a:cs typeface="Courier New" panose="02070309020205020404" pitchFamily="49" charset="0"/>
              </a:rPr>
              <a:t> students", "mean age")</a:t>
            </a:r>
          </a:p>
          <a:p>
            <a:pPr marL="0" lvl="1"/>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newdata</a:t>
            </a:r>
            <a:endParaRPr lang="en-US" sz="1600" dirty="0">
              <a:latin typeface="Courier New" panose="02070309020205020404" pitchFamily="49" charset="0"/>
              <a:cs typeface="Courier New" panose="02070309020205020404" pitchFamily="49" charset="0"/>
            </a:endParaRPr>
          </a:p>
          <a:p>
            <a:pPr marL="0" lvl="1"/>
            <a:r>
              <a:rPr lang="en-US" sz="1600" dirty="0">
                <a:latin typeface="Courier New" panose="02070309020205020404" pitchFamily="49" charset="0"/>
                <a:cs typeface="Courier New" panose="02070309020205020404" pitchFamily="49" charset="0"/>
              </a:rPr>
              <a:t>    sections  faculty  num students  mean age</a:t>
            </a:r>
          </a:p>
          <a:p>
            <a:pPr marL="0" lvl="1"/>
            <a:r>
              <a:rPr lang="en-US" sz="1600" dirty="0">
                <a:latin typeface="Courier New" panose="02070309020205020404" pitchFamily="49" charset="0"/>
                <a:cs typeface="Courier New" panose="02070309020205020404" pitchFamily="49" charset="0"/>
              </a:rPr>
              <a:t>1   2794      Brown    31            23      </a:t>
            </a:r>
          </a:p>
          <a:p>
            <a:pPr marL="0" lvl="1"/>
            <a:r>
              <a:rPr lang="en-US" sz="1600" dirty="0">
                <a:latin typeface="Courier New" panose="02070309020205020404" pitchFamily="49" charset="0"/>
                <a:cs typeface="Courier New" panose="02070309020205020404" pitchFamily="49" charset="0"/>
              </a:rPr>
              <a:t># bind the new row(s) using the temporary data frame</a:t>
            </a:r>
          </a:p>
          <a:p>
            <a:pPr marL="0" lvl="1"/>
            <a:r>
              <a:rPr lang="en-US" sz="1600" dirty="0">
                <a:latin typeface="Courier New" panose="02070309020205020404" pitchFamily="49" charset="0"/>
                <a:cs typeface="Courier New" panose="02070309020205020404" pitchFamily="49" charset="0"/>
              </a:rPr>
              <a:t>&gt; cop1000 &lt;- </a:t>
            </a:r>
            <a:r>
              <a:rPr lang="en-US" sz="1600" b="1" dirty="0" err="1">
                <a:latin typeface="Courier New" panose="02070309020205020404" pitchFamily="49" charset="0"/>
                <a:cs typeface="Courier New" panose="02070309020205020404" pitchFamily="49" charset="0"/>
              </a:rPr>
              <a:t>rbind</a:t>
            </a:r>
            <a:r>
              <a:rPr lang="en-US" sz="1600" b="1" dirty="0">
                <a:latin typeface="Courier New" panose="02070309020205020404" pitchFamily="49" charset="0"/>
                <a:cs typeface="Courier New" panose="02070309020205020404" pitchFamily="49" charset="0"/>
              </a:rPr>
              <a:t>(cop1000,newdata)</a:t>
            </a:r>
          </a:p>
        </p:txBody>
      </p:sp>
    </p:spTree>
    <p:extLst>
      <p:ext uri="{BB962C8B-B14F-4D97-AF65-F5344CB8AC3E}">
        <p14:creationId xmlns:p14="http://schemas.microsoft.com/office/powerpoint/2010/main" val="39013494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AF2D-DF60-40C1-B213-679BCF110297}"/>
              </a:ext>
            </a:extLst>
          </p:cNvPr>
          <p:cNvSpPr>
            <a:spLocks noGrp="1"/>
          </p:cNvSpPr>
          <p:nvPr>
            <p:ph type="title"/>
          </p:nvPr>
        </p:nvSpPr>
        <p:spPr>
          <a:xfrm>
            <a:off x="722376" y="201486"/>
            <a:ext cx="8878824" cy="795210"/>
          </a:xfrm>
        </p:spPr>
        <p:txBody>
          <a:bodyPr/>
          <a:lstStyle/>
          <a:p>
            <a:r>
              <a:rPr lang="en-US" sz="4400" dirty="0"/>
              <a:t>Adding Rows to a Data Frame (</a:t>
            </a:r>
            <a:r>
              <a:rPr lang="en-US" sz="4400" dirty="0" err="1"/>
              <a:t>cont</a:t>
            </a:r>
            <a:r>
              <a:rPr lang="en-US" sz="4400" dirty="0"/>
              <a:t>)</a:t>
            </a:r>
          </a:p>
        </p:txBody>
      </p:sp>
      <p:sp>
        <p:nvSpPr>
          <p:cNvPr id="3" name="Content Placeholder 2">
            <a:extLst>
              <a:ext uri="{FF2B5EF4-FFF2-40B4-BE49-F238E27FC236}">
                <a16:creationId xmlns:a16="http://schemas.microsoft.com/office/drawing/2014/main" id="{452E7D16-72FF-4082-B9A1-1C8518DB83A2}"/>
              </a:ext>
            </a:extLst>
          </p:cNvPr>
          <p:cNvSpPr>
            <a:spLocks noGrp="1"/>
          </p:cNvSpPr>
          <p:nvPr>
            <p:ph idx="1"/>
          </p:nvPr>
        </p:nvSpPr>
        <p:spPr>
          <a:xfrm>
            <a:off x="722376" y="1511808"/>
            <a:ext cx="9902952" cy="2282569"/>
          </a:xfrm>
          <a:ln>
            <a:solidFill>
              <a:schemeClr val="tx1"/>
            </a:solidFill>
          </a:ln>
        </p:spPr>
        <p:txBody>
          <a:bodyPr>
            <a:noAutofit/>
          </a:bodyPr>
          <a:lstStyle/>
          <a:p>
            <a:pPr marL="457200" lvl="1" indent="0">
              <a:buNone/>
            </a:pPr>
            <a:r>
              <a:rPr lang="en-US" sz="1800" dirty="0">
                <a:latin typeface="Courier New" panose="02070309020205020404" pitchFamily="49" charset="0"/>
                <a:cs typeface="Courier New" panose="02070309020205020404" pitchFamily="49" charset="0"/>
              </a:rPr>
              <a:t>      sections    faculty     num students   mean age</a:t>
            </a:r>
          </a:p>
          <a:p>
            <a:pPr marL="457200" lvl="1" indent="0">
              <a:buNone/>
            </a:pPr>
            <a:r>
              <a:rPr lang="en-US" sz="1800" dirty="0">
                <a:latin typeface="Courier New" panose="02070309020205020404" pitchFamily="49" charset="0"/>
                <a:cs typeface="Courier New" panose="02070309020205020404" pitchFamily="49" charset="0"/>
              </a:rPr>
              <a:t>1     1212        Smith       24             24      </a:t>
            </a:r>
          </a:p>
          <a:p>
            <a:pPr marL="457200" lvl="1" indent="0">
              <a:buNone/>
            </a:pPr>
            <a:r>
              <a:rPr lang="en-US" sz="1800" dirty="0">
                <a:latin typeface="Courier New" panose="02070309020205020404" pitchFamily="49" charset="0"/>
                <a:cs typeface="Courier New" panose="02070309020205020404" pitchFamily="49" charset="0"/>
              </a:rPr>
              <a:t>2     2043        Jones       26             26      </a:t>
            </a:r>
          </a:p>
          <a:p>
            <a:pPr marL="457200" lvl="1" indent="0">
              <a:buNone/>
            </a:pPr>
            <a:r>
              <a:rPr lang="en-US" sz="1800" dirty="0">
                <a:latin typeface="Courier New" panose="02070309020205020404" pitchFamily="49" charset="0"/>
                <a:cs typeface="Courier New" panose="02070309020205020404" pitchFamily="49" charset="0"/>
              </a:rPr>
              <a:t>3     2193        Harrison    19             24      </a:t>
            </a:r>
          </a:p>
          <a:p>
            <a:pPr marL="457200" lvl="1" indent="0">
              <a:buNone/>
            </a:pPr>
            <a:r>
              <a:rPr lang="en-US" sz="1800" dirty="0">
                <a:latin typeface="Courier New" panose="02070309020205020404" pitchFamily="49" charset="0"/>
                <a:cs typeface="Courier New" panose="02070309020205020404" pitchFamily="49" charset="0"/>
              </a:rPr>
              <a:t>4     3012        Ellison     23             27      </a:t>
            </a:r>
          </a:p>
          <a:p>
            <a:pPr marL="457200" lvl="1" indent="0">
              <a:buNone/>
            </a:pPr>
            <a:r>
              <a:rPr lang="en-US" sz="1800" b="1" dirty="0">
                <a:latin typeface="Courier New" panose="02070309020205020404" pitchFamily="49" charset="0"/>
                <a:cs typeface="Courier New" panose="02070309020205020404" pitchFamily="49" charset="0"/>
              </a:rPr>
              <a:t>5     2794        Brown       31             23      </a:t>
            </a:r>
          </a:p>
        </p:txBody>
      </p:sp>
      <p:sp>
        <p:nvSpPr>
          <p:cNvPr id="4" name="Slide Number Placeholder 3">
            <a:extLst>
              <a:ext uri="{FF2B5EF4-FFF2-40B4-BE49-F238E27FC236}">
                <a16:creationId xmlns:a16="http://schemas.microsoft.com/office/drawing/2014/main" id="{2D0784CC-72C5-4FE4-A2D5-0932EE3626C1}"/>
              </a:ext>
            </a:extLst>
          </p:cNvPr>
          <p:cNvSpPr>
            <a:spLocks noGrp="1"/>
          </p:cNvSpPr>
          <p:nvPr>
            <p:ph type="sldNum" sz="quarter" idx="12"/>
          </p:nvPr>
        </p:nvSpPr>
        <p:spPr/>
        <p:txBody>
          <a:bodyPr/>
          <a:lstStyle/>
          <a:p>
            <a:fld id="{4FE1A042-55E0-4FEE-A3E3-0291800935DF}" type="slidenum">
              <a:rPr lang="en-US" smtClean="0"/>
              <a:t>58</a:t>
            </a:fld>
            <a:endParaRPr lang="en-US"/>
          </a:p>
        </p:txBody>
      </p:sp>
    </p:spTree>
    <p:extLst>
      <p:ext uri="{BB962C8B-B14F-4D97-AF65-F5344CB8AC3E}">
        <p14:creationId xmlns:p14="http://schemas.microsoft.com/office/powerpoint/2010/main" val="2037735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9BA9-8042-4487-BD2F-B473219100DC}"/>
              </a:ext>
            </a:extLst>
          </p:cNvPr>
          <p:cNvSpPr>
            <a:spLocks noGrp="1"/>
          </p:cNvSpPr>
          <p:nvPr>
            <p:ph type="title"/>
          </p:nvPr>
        </p:nvSpPr>
        <p:spPr>
          <a:xfrm>
            <a:off x="609600" y="274638"/>
            <a:ext cx="10160000" cy="959802"/>
          </a:xfrm>
        </p:spPr>
        <p:txBody>
          <a:bodyPr/>
          <a:lstStyle/>
          <a:p>
            <a:r>
              <a:rPr lang="en-US" dirty="0"/>
              <a:t>Logical Record Subsets</a:t>
            </a:r>
          </a:p>
        </p:txBody>
      </p:sp>
      <p:sp>
        <p:nvSpPr>
          <p:cNvPr id="3" name="Content Placeholder 2">
            <a:extLst>
              <a:ext uri="{FF2B5EF4-FFF2-40B4-BE49-F238E27FC236}">
                <a16:creationId xmlns:a16="http://schemas.microsoft.com/office/drawing/2014/main" id="{BFB63FC3-288C-4420-941B-1524E0DB5D4B}"/>
              </a:ext>
            </a:extLst>
          </p:cNvPr>
          <p:cNvSpPr>
            <a:spLocks noGrp="1"/>
          </p:cNvSpPr>
          <p:nvPr>
            <p:ph idx="1"/>
          </p:nvPr>
        </p:nvSpPr>
        <p:spPr>
          <a:xfrm>
            <a:off x="609600" y="1408176"/>
            <a:ext cx="10160000" cy="5068823"/>
          </a:xfrm>
        </p:spPr>
        <p:txBody>
          <a:bodyPr>
            <a:normAutofit/>
          </a:bodyPr>
          <a:lstStyle/>
          <a:p>
            <a:r>
              <a:rPr lang="en-US" sz="2800" dirty="0"/>
              <a:t>We can use logical flags to subset data frames</a:t>
            </a:r>
          </a:p>
        </p:txBody>
      </p:sp>
      <p:sp>
        <p:nvSpPr>
          <p:cNvPr id="4" name="Slide Number Placeholder 3">
            <a:extLst>
              <a:ext uri="{FF2B5EF4-FFF2-40B4-BE49-F238E27FC236}">
                <a16:creationId xmlns:a16="http://schemas.microsoft.com/office/drawing/2014/main" id="{13C3AEF4-1A37-4661-8D0E-EA10614B6BFB}"/>
              </a:ext>
            </a:extLst>
          </p:cNvPr>
          <p:cNvSpPr>
            <a:spLocks noGrp="1"/>
          </p:cNvSpPr>
          <p:nvPr>
            <p:ph type="sldNum" sz="quarter" idx="12"/>
          </p:nvPr>
        </p:nvSpPr>
        <p:spPr/>
        <p:txBody>
          <a:bodyPr/>
          <a:lstStyle/>
          <a:p>
            <a:fld id="{4FE1A042-55E0-4FEE-A3E3-0291800935DF}" type="slidenum">
              <a:rPr lang="en-US" smtClean="0"/>
              <a:t>59</a:t>
            </a:fld>
            <a:endParaRPr lang="en-US"/>
          </a:p>
        </p:txBody>
      </p:sp>
      <p:sp>
        <p:nvSpPr>
          <p:cNvPr id="5" name="Rectangle 4">
            <a:extLst>
              <a:ext uri="{FF2B5EF4-FFF2-40B4-BE49-F238E27FC236}">
                <a16:creationId xmlns:a16="http://schemas.microsoft.com/office/drawing/2014/main" id="{111C993A-E523-4F7D-8B3D-7B8A93C56BB3}"/>
              </a:ext>
            </a:extLst>
          </p:cNvPr>
          <p:cNvSpPr/>
          <p:nvPr/>
        </p:nvSpPr>
        <p:spPr>
          <a:xfrm>
            <a:off x="609600" y="2278577"/>
            <a:ext cx="9426805" cy="3339376"/>
          </a:xfrm>
          <a:prstGeom prst="rect">
            <a:avLst/>
          </a:prstGeom>
          <a:ln>
            <a:solidFill>
              <a:schemeClr val="tx1"/>
            </a:solidFill>
          </a:ln>
        </p:spPr>
        <p:txBody>
          <a:bodyPr wrap="square">
            <a:spAutoFit/>
          </a:bodyPr>
          <a:lstStyle/>
          <a:p>
            <a:pPr>
              <a:buNone/>
            </a:pPr>
            <a:r>
              <a:rPr lang="en-US" sz="2000" dirty="0">
                <a:latin typeface="Courier New" panose="02070309020205020404" pitchFamily="49" charset="0"/>
                <a:cs typeface="Courier New" panose="02070309020205020404" pitchFamily="49" charset="0"/>
              </a:rPr>
              <a:t># get logical vector for course sections &gt; 20</a:t>
            </a:r>
          </a:p>
          <a:p>
            <a:pPr>
              <a:buNone/>
            </a:pPr>
            <a:r>
              <a:rPr lang="en-US" sz="2000" dirty="0">
                <a:latin typeface="Courier New" panose="02070309020205020404" pitchFamily="49" charset="0"/>
                <a:cs typeface="Courier New" panose="02070309020205020404" pitchFamily="49" charset="0"/>
              </a:rPr>
              <a:t># need " " for embedded spaces in column names</a:t>
            </a:r>
          </a:p>
          <a:p>
            <a:pPr>
              <a:buNone/>
            </a:pPr>
            <a:r>
              <a:rPr lang="en-US" sz="2000" dirty="0">
                <a:latin typeface="Courier New" panose="02070309020205020404" pitchFamily="49" charset="0"/>
                <a:cs typeface="Courier New" panose="02070309020205020404" pitchFamily="49" charset="0"/>
              </a:rPr>
              <a:t>&gt; cop1000$"num students" &gt; 20</a:t>
            </a:r>
          </a:p>
          <a:p>
            <a:pPr>
              <a:buNone/>
            </a:pPr>
            <a:r>
              <a:rPr lang="en-US" sz="2000" dirty="0">
                <a:latin typeface="Courier New" panose="02070309020205020404" pitchFamily="49" charset="0"/>
                <a:cs typeface="Courier New" panose="02070309020205020404" pitchFamily="49" charset="0"/>
              </a:rPr>
              <a:t>[1] TRUE  </a:t>
            </a:r>
            <a:r>
              <a:rPr lang="en-US" sz="2000" dirty="0" err="1">
                <a:latin typeface="Courier New" panose="02070309020205020404" pitchFamily="49" charset="0"/>
                <a:cs typeface="Courier New" panose="02070309020205020404" pitchFamily="49" charset="0"/>
              </a:rPr>
              <a:t>TRUE</a:t>
            </a:r>
            <a:r>
              <a:rPr lang="en-US" sz="2000" dirty="0">
                <a:latin typeface="Courier New" panose="02070309020205020404" pitchFamily="49" charset="0"/>
                <a:cs typeface="Courier New" panose="02070309020205020404" pitchFamily="49" charset="0"/>
              </a:rPr>
              <a:t> FALSE  TRUE  </a:t>
            </a:r>
            <a:r>
              <a:rPr lang="en-US" sz="2000" dirty="0" err="1">
                <a:latin typeface="Courier New" panose="02070309020205020404" pitchFamily="49" charset="0"/>
                <a:cs typeface="Courier New" panose="02070309020205020404" pitchFamily="49" charset="0"/>
              </a:rPr>
              <a:t>TRUE</a:t>
            </a:r>
            <a:endParaRPr lang="en-US" sz="2000" dirty="0">
              <a:latin typeface="Courier New" panose="02070309020205020404" pitchFamily="49" charset="0"/>
              <a:cs typeface="Courier New" panose="02070309020205020404" pitchFamily="49" charset="0"/>
            </a:endParaRPr>
          </a:p>
          <a:p>
            <a:pPr>
              <a:buNone/>
            </a:pPr>
            <a:endParaRPr lang="en-US" sz="1100" dirty="0">
              <a:latin typeface="Courier New" panose="02070309020205020404" pitchFamily="49" charset="0"/>
              <a:cs typeface="Courier New" panose="02070309020205020404" pitchFamily="49" charset="0"/>
            </a:endParaRPr>
          </a:p>
          <a:p>
            <a:pPr>
              <a:buNone/>
            </a:pPr>
            <a:r>
              <a:rPr lang="en-US" sz="2000" dirty="0">
                <a:latin typeface="Courier New" panose="02070309020205020404" pitchFamily="49" charset="0"/>
                <a:cs typeface="Courier New" panose="02070309020205020404" pitchFamily="49" charset="0"/>
              </a:rPr>
              <a:t>&gt; cop1000[cop1000$"num students" &gt; 20,]</a:t>
            </a:r>
          </a:p>
          <a:p>
            <a:pPr>
              <a:buNone/>
            </a:pPr>
            <a:r>
              <a:rPr lang="en-US" sz="2000" dirty="0">
                <a:latin typeface="Courier New" panose="02070309020205020404" pitchFamily="49" charset="0"/>
                <a:cs typeface="Courier New" panose="02070309020205020404" pitchFamily="49" charset="0"/>
              </a:rPr>
              <a:t>  sections faculty num students mean age </a:t>
            </a:r>
            <a:r>
              <a:rPr lang="en-US" sz="2000" dirty="0" err="1">
                <a:latin typeface="Courier New" panose="02070309020205020404" pitchFamily="49" charset="0"/>
                <a:cs typeface="Courier New" panose="02070309020205020404" pitchFamily="49" charset="0"/>
              </a:rPr>
              <a:t>avgtotal</a:t>
            </a:r>
            <a:endParaRPr lang="en-US" sz="2000" dirty="0">
              <a:latin typeface="Courier New" panose="02070309020205020404" pitchFamily="49" charset="0"/>
              <a:cs typeface="Courier New" panose="02070309020205020404" pitchFamily="49" charset="0"/>
            </a:endParaRPr>
          </a:p>
          <a:p>
            <a:pPr>
              <a:buNone/>
            </a:pPr>
            <a:r>
              <a:rPr lang="en-US" sz="2000" dirty="0">
                <a:latin typeface="Courier New" panose="02070309020205020404" pitchFamily="49" charset="0"/>
                <a:cs typeface="Courier New" panose="02070309020205020404" pitchFamily="49" charset="0"/>
              </a:rPr>
              <a:t>1     1212   Smith           24       24       79</a:t>
            </a:r>
          </a:p>
          <a:p>
            <a:pPr>
              <a:buNone/>
            </a:pPr>
            <a:r>
              <a:rPr lang="en-US" sz="2000" dirty="0">
                <a:latin typeface="Courier New" panose="02070309020205020404" pitchFamily="49" charset="0"/>
                <a:cs typeface="Courier New" panose="02070309020205020404" pitchFamily="49" charset="0"/>
              </a:rPr>
              <a:t>2     2043   Jones           26       26       85</a:t>
            </a:r>
          </a:p>
          <a:p>
            <a:pPr>
              <a:buNone/>
            </a:pPr>
            <a:r>
              <a:rPr lang="en-US" sz="2000" dirty="0">
                <a:latin typeface="Courier New" panose="02070309020205020404" pitchFamily="49" charset="0"/>
                <a:cs typeface="Courier New" panose="02070309020205020404" pitchFamily="49" charset="0"/>
              </a:rPr>
              <a:t>4     3012 Ellison           23       27       73</a:t>
            </a:r>
          </a:p>
          <a:p>
            <a:pPr>
              <a:buNone/>
            </a:pPr>
            <a:r>
              <a:rPr lang="en-US" sz="2000" dirty="0">
                <a:latin typeface="Courier New" panose="02070309020205020404" pitchFamily="49" charset="0"/>
                <a:cs typeface="Courier New" panose="02070309020205020404" pitchFamily="49" charset="0"/>
              </a:rPr>
              <a:t>5     2794   Brown           31       23       91</a:t>
            </a:r>
          </a:p>
        </p:txBody>
      </p:sp>
    </p:spTree>
    <p:extLst>
      <p:ext uri="{BB962C8B-B14F-4D97-AF65-F5344CB8AC3E}">
        <p14:creationId xmlns:p14="http://schemas.microsoft.com/office/powerpoint/2010/main" val="277060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137478"/>
            <a:ext cx="10160000" cy="959802"/>
          </a:xfrm>
        </p:spPr>
        <p:txBody>
          <a:bodyPr/>
          <a:lstStyle/>
          <a:p>
            <a:pPr marL="114300"/>
            <a:r>
              <a:rPr lang="da-DK" dirty="0"/>
              <a:t>Using Relational Operators: Vectors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211515"/>
            <a:ext cx="9768840" cy="5165724"/>
          </a:xfrm>
        </p:spPr>
        <p:txBody>
          <a:bodyPr>
            <a:normAutofit/>
          </a:bodyPr>
          <a:lstStyle/>
          <a:p>
            <a:r>
              <a:rPr lang="da-DK" sz="2800" dirty="0"/>
              <a:t>R does an element by element comparison when a relation operator is applied</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6</a:t>
            </a:fld>
            <a:endParaRPr lang="en-US"/>
          </a:p>
        </p:txBody>
      </p:sp>
      <p:sp>
        <p:nvSpPr>
          <p:cNvPr id="5" name="Rectangle 4">
            <a:extLst>
              <a:ext uri="{FF2B5EF4-FFF2-40B4-BE49-F238E27FC236}">
                <a16:creationId xmlns:a16="http://schemas.microsoft.com/office/drawing/2014/main" id="{22370E6B-CA3B-4618-8802-D0C2933B0AB8}"/>
              </a:ext>
            </a:extLst>
          </p:cNvPr>
          <p:cNvSpPr/>
          <p:nvPr/>
        </p:nvSpPr>
        <p:spPr>
          <a:xfrm>
            <a:off x="1813560" y="2283811"/>
            <a:ext cx="6937248" cy="4093428"/>
          </a:xfrm>
          <a:prstGeom prst="rect">
            <a:avLst/>
          </a:prstGeom>
          <a:ln>
            <a:solidFill>
              <a:schemeClr val="tx1"/>
            </a:solidFill>
          </a:ln>
        </p:spPr>
        <p:txBody>
          <a:bodyPr wrap="square">
            <a:spAutoFit/>
          </a:bodyPr>
          <a:lstStyle/>
          <a:p>
            <a:r>
              <a:rPr lang="da-DK" sz="2000" dirty="0">
                <a:latin typeface="Courier New" panose="02070309020205020404" pitchFamily="49" charset="0"/>
                <a:cs typeface="Courier New" panose="02070309020205020404" pitchFamily="49" charset="0"/>
              </a:rPr>
              <a:t>&gt; v1 &lt;- c(1,2,3,4)</a:t>
            </a:r>
          </a:p>
          <a:p>
            <a:r>
              <a:rPr lang="da-DK" sz="2000" dirty="0">
                <a:latin typeface="Courier New" panose="02070309020205020404" pitchFamily="49" charset="0"/>
                <a:cs typeface="Courier New" panose="02070309020205020404" pitchFamily="49" charset="0"/>
              </a:rPr>
              <a:t>&gt; v2 &lt;- c(2,2,3,4)</a:t>
            </a:r>
          </a:p>
          <a:p>
            <a:r>
              <a:rPr lang="da-DK" sz="2000" dirty="0">
                <a:latin typeface="Courier New" panose="02070309020205020404" pitchFamily="49" charset="0"/>
                <a:cs typeface="Courier New" panose="02070309020205020404" pitchFamily="49" charset="0"/>
              </a:rPr>
              <a:t>&gt; v1 == v2</a:t>
            </a:r>
          </a:p>
          <a:p>
            <a:r>
              <a:rPr lang="da-DK" sz="2000" dirty="0">
                <a:latin typeface="Courier New" panose="02070309020205020404" pitchFamily="49" charset="0"/>
                <a:cs typeface="Courier New" panose="02070309020205020404" pitchFamily="49" charset="0"/>
              </a:rPr>
              <a:t>[1] FALSE  TRUE  TRUE  TRUE</a:t>
            </a:r>
          </a:p>
          <a:p>
            <a:endParaRPr lang="da-DK" sz="2000" dirty="0">
              <a:latin typeface="Courier New" panose="02070309020205020404" pitchFamily="49" charset="0"/>
              <a:cs typeface="Courier New" panose="02070309020205020404" pitchFamily="49" charset="0"/>
            </a:endParaRPr>
          </a:p>
          <a:p>
            <a:r>
              <a:rPr lang="da-DK" sz="2000" dirty="0">
                <a:latin typeface="Courier New" panose="02070309020205020404" pitchFamily="49" charset="0"/>
                <a:cs typeface="Courier New" panose="02070309020205020404" pitchFamily="49" charset="0"/>
              </a:rPr>
              <a:t>&gt; v1 != v2</a:t>
            </a:r>
          </a:p>
          <a:p>
            <a:r>
              <a:rPr lang="da-DK" sz="2000" dirty="0">
                <a:latin typeface="Courier New" panose="02070309020205020404" pitchFamily="49" charset="0"/>
                <a:cs typeface="Courier New" panose="02070309020205020404" pitchFamily="49" charset="0"/>
              </a:rPr>
              <a:t>[1]  TRUE FALSE FALSE FALSE</a:t>
            </a:r>
          </a:p>
          <a:p>
            <a:endParaRPr lang="da-DK" sz="2000" dirty="0">
              <a:latin typeface="Courier New" panose="02070309020205020404" pitchFamily="49" charset="0"/>
              <a:cs typeface="Courier New" panose="02070309020205020404" pitchFamily="49" charset="0"/>
            </a:endParaRPr>
          </a:p>
          <a:p>
            <a:r>
              <a:rPr lang="da-DK" sz="2000" dirty="0">
                <a:latin typeface="Courier New" panose="02070309020205020404" pitchFamily="49" charset="0"/>
                <a:cs typeface="Courier New" panose="02070309020205020404" pitchFamily="49" charset="0"/>
              </a:rPr>
              <a:t>&gt; v1 &lt; v2</a:t>
            </a:r>
          </a:p>
          <a:p>
            <a:r>
              <a:rPr lang="da-DK" sz="2000" dirty="0">
                <a:latin typeface="Courier New" panose="02070309020205020404" pitchFamily="49" charset="0"/>
                <a:cs typeface="Courier New" panose="02070309020205020404" pitchFamily="49" charset="0"/>
              </a:rPr>
              <a:t>[1]  TRUE FALSE FALSE FALSE</a:t>
            </a:r>
          </a:p>
          <a:p>
            <a:endParaRPr lang="da-DK" sz="2000" dirty="0">
              <a:latin typeface="Courier New" panose="02070309020205020404" pitchFamily="49" charset="0"/>
              <a:cs typeface="Courier New" panose="02070309020205020404" pitchFamily="49" charset="0"/>
            </a:endParaRPr>
          </a:p>
          <a:p>
            <a:r>
              <a:rPr lang="da-DK" sz="2000" dirty="0">
                <a:latin typeface="Courier New" panose="02070309020205020404" pitchFamily="49" charset="0"/>
                <a:cs typeface="Courier New" panose="02070309020205020404" pitchFamily="49" charset="0"/>
              </a:rPr>
              <a:t>&gt; v1 &gt; v2</a:t>
            </a:r>
          </a:p>
          <a:p>
            <a:r>
              <a:rPr lang="da-DK" sz="2000" dirty="0">
                <a:latin typeface="Courier New" panose="02070309020205020404" pitchFamily="49" charset="0"/>
                <a:cs typeface="Courier New" panose="02070309020205020404" pitchFamily="49" charset="0"/>
              </a:rPr>
              <a:t>[1] FALSE FALSE FALSE FALSE</a:t>
            </a:r>
          </a:p>
        </p:txBody>
      </p:sp>
    </p:spTree>
    <p:extLst>
      <p:ext uri="{BB962C8B-B14F-4D97-AF65-F5344CB8AC3E}">
        <p14:creationId xmlns:p14="http://schemas.microsoft.com/office/powerpoint/2010/main" val="7553133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D836-F71B-454E-83D7-636141708BDC}"/>
              </a:ext>
            </a:extLst>
          </p:cNvPr>
          <p:cNvSpPr>
            <a:spLocks noGrp="1"/>
          </p:cNvSpPr>
          <p:nvPr>
            <p:ph type="title"/>
          </p:nvPr>
        </p:nvSpPr>
        <p:spPr>
          <a:xfrm>
            <a:off x="609600" y="128334"/>
            <a:ext cx="10160000" cy="767778"/>
          </a:xfrm>
        </p:spPr>
        <p:txBody>
          <a:bodyPr/>
          <a:lstStyle/>
          <a:p>
            <a:r>
              <a:rPr lang="en-US" dirty="0"/>
              <a:t>Sample Exercise</a:t>
            </a:r>
          </a:p>
        </p:txBody>
      </p:sp>
      <p:sp>
        <p:nvSpPr>
          <p:cNvPr id="3" name="Content Placeholder 2">
            <a:extLst>
              <a:ext uri="{FF2B5EF4-FFF2-40B4-BE49-F238E27FC236}">
                <a16:creationId xmlns:a16="http://schemas.microsoft.com/office/drawing/2014/main" id="{0EB4941B-22B9-4A47-9769-1716A04A6F61}"/>
              </a:ext>
            </a:extLst>
          </p:cNvPr>
          <p:cNvSpPr>
            <a:spLocks noGrp="1"/>
          </p:cNvSpPr>
          <p:nvPr>
            <p:ph idx="1"/>
          </p:nvPr>
        </p:nvSpPr>
        <p:spPr>
          <a:xfrm>
            <a:off x="609600" y="987552"/>
            <a:ext cx="10160000" cy="5742114"/>
          </a:xfrm>
        </p:spPr>
        <p:txBody>
          <a:bodyPr>
            <a:normAutofit/>
          </a:bodyPr>
          <a:lstStyle/>
          <a:p>
            <a:pPr marL="114300" indent="0">
              <a:buNone/>
            </a:pPr>
            <a:r>
              <a:rPr lang="en-US" sz="2000" dirty="0"/>
              <a:t>Create a data frame using the table shown below which represents local farmers, their annual average harvest (in numeric tons), their average harvest date, and the category of crops they raise. Follow these steps to create the data frame.</a:t>
            </a:r>
          </a:p>
          <a:p>
            <a:pPr lvl="1"/>
            <a:r>
              <a:rPr lang="en-US" sz="1600" dirty="0"/>
              <a:t>Use the </a:t>
            </a:r>
            <a:r>
              <a:rPr lang="en-US" sz="1600" dirty="0" err="1"/>
              <a:t>data.frame</a:t>
            </a:r>
            <a:r>
              <a:rPr lang="en-US" sz="1600" dirty="0"/>
              <a:t> function to create the data frame with the FARMER, TONNAGE, HARVEST.DATE, and CATEGORY columns only. CATEGORY factor levels are: "greens", "grains", "fiber", "</a:t>
            </a:r>
            <a:r>
              <a:rPr lang="en-US" sz="1600" dirty="0" err="1"/>
              <a:t>ornamental","feed","industrial</a:t>
            </a:r>
            <a:r>
              <a:rPr lang="en-US" sz="1600" dirty="0"/>
              <a:t>".</a:t>
            </a:r>
          </a:p>
          <a:p>
            <a:pPr lvl="1"/>
            <a:r>
              <a:rPr lang="en-US" sz="1600" dirty="0"/>
              <a:t>Add a column indicating each farmer's hiring status as Y or N.</a:t>
            </a:r>
          </a:p>
          <a:p>
            <a:pPr lvl="1"/>
            <a:r>
              <a:rPr lang="en-US" sz="1600" dirty="0"/>
              <a:t>Reorder the columns, moving the hiring status to column 2.</a:t>
            </a:r>
          </a:p>
          <a:p>
            <a:pPr lvl="1"/>
            <a:r>
              <a:rPr lang="en-US" sz="1600" dirty="0"/>
              <a:t>Add an observation for the farmer "smith" who raises industrial crops, is hiring, producing an average of 5.4 harvested tons, with an April 15 harvest date.</a:t>
            </a:r>
          </a:p>
          <a:p>
            <a:pPr lvl="1"/>
            <a:r>
              <a:rPr lang="en-US" sz="1600" dirty="0"/>
              <a:t>Create a factor vector of priorities with values H (for High) and L (Low).</a:t>
            </a:r>
          </a:p>
          <a:p>
            <a:pPr lvl="1"/>
            <a:r>
              <a:rPr lang="en-US" sz="1600" dirty="0"/>
              <a:t>Create a PRIORITY vector using the factor vector just created which indicates a high priority supplemental funding status for farmers producing greens with an average harvest of more than 2 tons. Append this data as a column to the data frame.</a:t>
            </a:r>
          </a:p>
        </p:txBody>
      </p:sp>
      <p:sp>
        <p:nvSpPr>
          <p:cNvPr id="4" name="Slide Number Placeholder 3">
            <a:extLst>
              <a:ext uri="{FF2B5EF4-FFF2-40B4-BE49-F238E27FC236}">
                <a16:creationId xmlns:a16="http://schemas.microsoft.com/office/drawing/2014/main" id="{9A977915-D774-4022-96BC-238548275484}"/>
              </a:ext>
            </a:extLst>
          </p:cNvPr>
          <p:cNvSpPr>
            <a:spLocks noGrp="1"/>
          </p:cNvSpPr>
          <p:nvPr>
            <p:ph type="sldNum" sz="quarter" idx="12"/>
          </p:nvPr>
        </p:nvSpPr>
        <p:spPr/>
        <p:txBody>
          <a:bodyPr/>
          <a:lstStyle/>
          <a:p>
            <a:fld id="{4FE1A042-55E0-4FEE-A3E3-0291800935DF}" type="slidenum">
              <a:rPr lang="en-US" smtClean="0"/>
              <a:t>60</a:t>
            </a:fld>
            <a:endParaRPr lang="en-US"/>
          </a:p>
        </p:txBody>
      </p:sp>
      <p:graphicFrame>
        <p:nvGraphicFramePr>
          <p:cNvPr id="5" name="Table 5">
            <a:extLst>
              <a:ext uri="{FF2B5EF4-FFF2-40B4-BE49-F238E27FC236}">
                <a16:creationId xmlns:a16="http://schemas.microsoft.com/office/drawing/2014/main" id="{0CC5AFED-71B2-4B6B-8308-F13DD620E71A}"/>
              </a:ext>
            </a:extLst>
          </p:cNvPr>
          <p:cNvGraphicFramePr>
            <a:graphicFrameLocks noGrp="1"/>
          </p:cNvGraphicFramePr>
          <p:nvPr>
            <p:extLst>
              <p:ext uri="{D42A27DB-BD31-4B8C-83A1-F6EECF244321}">
                <p14:modId xmlns:p14="http://schemas.microsoft.com/office/powerpoint/2010/main" val="2038360995"/>
              </p:ext>
            </p:extLst>
          </p:nvPr>
        </p:nvGraphicFramePr>
        <p:xfrm>
          <a:off x="1907032" y="5028885"/>
          <a:ext cx="6880351" cy="1683126"/>
        </p:xfrm>
        <a:graphic>
          <a:graphicData uri="http://schemas.openxmlformats.org/drawingml/2006/table">
            <a:tbl>
              <a:tblPr firstRow="1" bandRow="1">
                <a:tableStyleId>{5940675A-B579-460E-94D1-54222C63F5DA}</a:tableStyleId>
              </a:tblPr>
              <a:tblGrid>
                <a:gridCol w="950637">
                  <a:extLst>
                    <a:ext uri="{9D8B030D-6E8A-4147-A177-3AD203B41FA5}">
                      <a16:colId xmlns:a16="http://schemas.microsoft.com/office/drawing/2014/main" val="3069472047"/>
                    </a:ext>
                  </a:extLst>
                </a:gridCol>
                <a:gridCol w="947214">
                  <a:extLst>
                    <a:ext uri="{9D8B030D-6E8A-4147-A177-3AD203B41FA5}">
                      <a16:colId xmlns:a16="http://schemas.microsoft.com/office/drawing/2014/main" val="1332372204"/>
                    </a:ext>
                  </a:extLst>
                </a:gridCol>
                <a:gridCol w="1085831">
                  <a:extLst>
                    <a:ext uri="{9D8B030D-6E8A-4147-A177-3AD203B41FA5}">
                      <a16:colId xmlns:a16="http://schemas.microsoft.com/office/drawing/2014/main" val="3600481517"/>
                    </a:ext>
                  </a:extLst>
                </a:gridCol>
                <a:gridCol w="1332261">
                  <a:extLst>
                    <a:ext uri="{9D8B030D-6E8A-4147-A177-3AD203B41FA5}">
                      <a16:colId xmlns:a16="http://schemas.microsoft.com/office/drawing/2014/main" val="3162450208"/>
                    </a:ext>
                  </a:extLst>
                </a:gridCol>
                <a:gridCol w="1062728">
                  <a:extLst>
                    <a:ext uri="{9D8B030D-6E8A-4147-A177-3AD203B41FA5}">
                      <a16:colId xmlns:a16="http://schemas.microsoft.com/office/drawing/2014/main" val="922084391"/>
                    </a:ext>
                  </a:extLst>
                </a:gridCol>
                <a:gridCol w="1501680">
                  <a:extLst>
                    <a:ext uri="{9D8B030D-6E8A-4147-A177-3AD203B41FA5}">
                      <a16:colId xmlns:a16="http://schemas.microsoft.com/office/drawing/2014/main" val="1089904696"/>
                    </a:ext>
                  </a:extLst>
                </a:gridCol>
              </a:tblGrid>
              <a:tr h="311526">
                <a:tc>
                  <a:txBody>
                    <a:bodyPr/>
                    <a:lstStyle/>
                    <a:p>
                      <a:r>
                        <a:rPr lang="en-US" sz="1200" b="1" dirty="0"/>
                        <a:t>FARMER</a:t>
                      </a:r>
                    </a:p>
                  </a:txBody>
                  <a:tcPr>
                    <a:solidFill>
                      <a:schemeClr val="bg1">
                        <a:lumMod val="85000"/>
                      </a:schemeClr>
                    </a:solidFill>
                  </a:tcPr>
                </a:tc>
                <a:tc>
                  <a:txBody>
                    <a:bodyPr/>
                    <a:lstStyle/>
                    <a:p>
                      <a:r>
                        <a:rPr lang="en-US" sz="1200" b="1" dirty="0"/>
                        <a:t>HIRING</a:t>
                      </a:r>
                    </a:p>
                  </a:txBody>
                  <a:tcPr>
                    <a:solidFill>
                      <a:schemeClr val="bg1">
                        <a:lumMod val="85000"/>
                      </a:schemeClr>
                    </a:solidFill>
                  </a:tcPr>
                </a:tc>
                <a:tc>
                  <a:txBody>
                    <a:bodyPr/>
                    <a:lstStyle/>
                    <a:p>
                      <a:r>
                        <a:rPr lang="en-US" sz="1200" b="1" dirty="0"/>
                        <a:t>TONNAGE</a:t>
                      </a:r>
                    </a:p>
                  </a:txBody>
                  <a:tcPr>
                    <a:solidFill>
                      <a:schemeClr val="bg1">
                        <a:lumMod val="85000"/>
                      </a:schemeClr>
                    </a:solidFill>
                  </a:tcPr>
                </a:tc>
                <a:tc>
                  <a:txBody>
                    <a:bodyPr/>
                    <a:lstStyle/>
                    <a:p>
                      <a:r>
                        <a:rPr lang="en-US" sz="1200" b="1" dirty="0"/>
                        <a:t>HARVEST.DATE</a:t>
                      </a:r>
                    </a:p>
                  </a:txBody>
                  <a:tcPr>
                    <a:solidFill>
                      <a:schemeClr val="bg1">
                        <a:lumMod val="85000"/>
                      </a:schemeClr>
                    </a:solidFill>
                  </a:tcPr>
                </a:tc>
                <a:tc>
                  <a:txBody>
                    <a:bodyPr/>
                    <a:lstStyle/>
                    <a:p>
                      <a:r>
                        <a:rPr lang="en-US" sz="1200" b="1" dirty="0"/>
                        <a:t>CATEGORY</a:t>
                      </a:r>
                    </a:p>
                  </a:txBody>
                  <a:tcPr>
                    <a:solidFill>
                      <a:schemeClr val="bg1">
                        <a:lumMod val="85000"/>
                      </a:schemeClr>
                    </a:solidFill>
                  </a:tcPr>
                </a:tc>
                <a:tc>
                  <a:txBody>
                    <a:bodyPr/>
                    <a:lstStyle/>
                    <a:p>
                      <a:r>
                        <a:rPr lang="en-US" sz="1200" b="1" dirty="0"/>
                        <a:t>PRIORITY</a:t>
                      </a:r>
                    </a:p>
                  </a:txBody>
                  <a:tcPr>
                    <a:solidFill>
                      <a:schemeClr val="bg1">
                        <a:lumMod val="85000"/>
                      </a:schemeClr>
                    </a:solidFill>
                  </a:tcPr>
                </a:tc>
                <a:extLst>
                  <a:ext uri="{0D108BD9-81ED-4DB2-BD59-A6C34878D82A}">
                    <a16:rowId xmlns:a16="http://schemas.microsoft.com/office/drawing/2014/main" val="3198238559"/>
                  </a:ext>
                </a:extLst>
              </a:tr>
              <a:tr h="257256">
                <a:tc>
                  <a:txBody>
                    <a:bodyPr/>
                    <a:lstStyle/>
                    <a:p>
                      <a:r>
                        <a:rPr lang="en-US" sz="1200" dirty="0"/>
                        <a:t>brown</a:t>
                      </a:r>
                    </a:p>
                  </a:txBody>
                  <a:tcPr/>
                </a:tc>
                <a:tc>
                  <a:txBody>
                    <a:bodyPr/>
                    <a:lstStyle/>
                    <a:p>
                      <a:r>
                        <a:rPr lang="en-US" sz="1200" dirty="0"/>
                        <a:t>Y</a:t>
                      </a:r>
                    </a:p>
                  </a:txBody>
                  <a:tcPr/>
                </a:tc>
                <a:tc>
                  <a:txBody>
                    <a:bodyPr/>
                    <a:lstStyle/>
                    <a:p>
                      <a:r>
                        <a:rPr lang="en-US" sz="1200" dirty="0"/>
                        <a:t>2.5</a:t>
                      </a:r>
                    </a:p>
                  </a:txBody>
                  <a:tcPr/>
                </a:tc>
                <a:tc>
                  <a:txBody>
                    <a:bodyPr/>
                    <a:lstStyle/>
                    <a:p>
                      <a:r>
                        <a:rPr lang="en-US" sz="1200" dirty="0"/>
                        <a:t>May 20</a:t>
                      </a:r>
                    </a:p>
                  </a:txBody>
                  <a:tcPr/>
                </a:tc>
                <a:tc>
                  <a:txBody>
                    <a:bodyPr/>
                    <a:lstStyle/>
                    <a:p>
                      <a:r>
                        <a:rPr lang="en-US" sz="1200" dirty="0"/>
                        <a:t>greens</a:t>
                      </a:r>
                    </a:p>
                  </a:txBody>
                  <a:tcPr/>
                </a:tc>
                <a:tc>
                  <a:txBody>
                    <a:bodyPr/>
                    <a:lstStyle/>
                    <a:p>
                      <a:r>
                        <a:rPr lang="en-US" sz="1200" dirty="0"/>
                        <a:t>H</a:t>
                      </a:r>
                    </a:p>
                  </a:txBody>
                  <a:tcPr/>
                </a:tc>
                <a:extLst>
                  <a:ext uri="{0D108BD9-81ED-4DB2-BD59-A6C34878D82A}">
                    <a16:rowId xmlns:a16="http://schemas.microsoft.com/office/drawing/2014/main" val="3530806970"/>
                  </a:ext>
                </a:extLst>
              </a:tr>
              <a:tr h="257256">
                <a:tc>
                  <a:txBody>
                    <a:bodyPr/>
                    <a:lstStyle/>
                    <a:p>
                      <a:r>
                        <a:rPr lang="en-US" sz="1200" dirty="0"/>
                        <a:t>jones</a:t>
                      </a:r>
                    </a:p>
                  </a:txBody>
                  <a:tcPr/>
                </a:tc>
                <a:tc>
                  <a:txBody>
                    <a:bodyPr/>
                    <a:lstStyle/>
                    <a:p>
                      <a:r>
                        <a:rPr lang="en-US" sz="1200" dirty="0"/>
                        <a:t>N</a:t>
                      </a:r>
                    </a:p>
                  </a:txBody>
                  <a:tcPr/>
                </a:tc>
                <a:tc>
                  <a:txBody>
                    <a:bodyPr/>
                    <a:lstStyle/>
                    <a:p>
                      <a:r>
                        <a:rPr lang="en-US" sz="1200" dirty="0"/>
                        <a:t>3.7</a:t>
                      </a:r>
                    </a:p>
                  </a:txBody>
                  <a:tcPr/>
                </a:tc>
                <a:tc>
                  <a:txBody>
                    <a:bodyPr/>
                    <a:lstStyle/>
                    <a:p>
                      <a:r>
                        <a:rPr lang="en-US" sz="1200" dirty="0"/>
                        <a:t>April 30</a:t>
                      </a:r>
                    </a:p>
                  </a:txBody>
                  <a:tcPr/>
                </a:tc>
                <a:tc>
                  <a:txBody>
                    <a:bodyPr/>
                    <a:lstStyle/>
                    <a:p>
                      <a:r>
                        <a:rPr lang="en-US" sz="1200" dirty="0"/>
                        <a:t>grains</a:t>
                      </a:r>
                    </a:p>
                  </a:txBody>
                  <a:tcPr/>
                </a:tc>
                <a:tc>
                  <a:txBody>
                    <a:bodyPr/>
                    <a:lstStyle/>
                    <a:p>
                      <a:r>
                        <a:rPr lang="en-US" sz="1200" dirty="0"/>
                        <a:t>L</a:t>
                      </a:r>
                    </a:p>
                  </a:txBody>
                  <a:tcPr/>
                </a:tc>
                <a:extLst>
                  <a:ext uri="{0D108BD9-81ED-4DB2-BD59-A6C34878D82A}">
                    <a16:rowId xmlns:a16="http://schemas.microsoft.com/office/drawing/2014/main" val="3645426929"/>
                  </a:ext>
                </a:extLst>
              </a:tr>
              <a:tr h="257256">
                <a:tc>
                  <a:txBody>
                    <a:bodyPr/>
                    <a:lstStyle/>
                    <a:p>
                      <a:r>
                        <a:rPr lang="en-US" sz="1200" dirty="0" err="1"/>
                        <a:t>mcdonald</a:t>
                      </a:r>
                      <a:endParaRPr lang="en-US" sz="1200" dirty="0"/>
                    </a:p>
                  </a:txBody>
                  <a:tcPr/>
                </a:tc>
                <a:tc>
                  <a:txBody>
                    <a:bodyPr/>
                    <a:lstStyle/>
                    <a:p>
                      <a:r>
                        <a:rPr lang="en-US" sz="1200" dirty="0"/>
                        <a:t>Y</a:t>
                      </a:r>
                    </a:p>
                  </a:txBody>
                  <a:tcPr/>
                </a:tc>
                <a:tc>
                  <a:txBody>
                    <a:bodyPr/>
                    <a:lstStyle/>
                    <a:p>
                      <a:r>
                        <a:rPr lang="en-US" sz="1200" dirty="0"/>
                        <a:t>1.9</a:t>
                      </a:r>
                    </a:p>
                  </a:txBody>
                  <a:tcPr/>
                </a:tc>
                <a:tc>
                  <a:txBody>
                    <a:bodyPr/>
                    <a:lstStyle/>
                    <a:p>
                      <a:r>
                        <a:rPr lang="en-US" sz="1200" dirty="0"/>
                        <a:t>May 15</a:t>
                      </a:r>
                    </a:p>
                  </a:txBody>
                  <a:tcPr/>
                </a:tc>
                <a:tc>
                  <a:txBody>
                    <a:bodyPr/>
                    <a:lstStyle/>
                    <a:p>
                      <a:r>
                        <a:rPr lang="en-US" sz="1200" dirty="0"/>
                        <a:t>greens</a:t>
                      </a:r>
                    </a:p>
                  </a:txBody>
                  <a:tcPr/>
                </a:tc>
                <a:tc>
                  <a:txBody>
                    <a:bodyPr/>
                    <a:lstStyle/>
                    <a:p>
                      <a:r>
                        <a:rPr lang="en-US" sz="1200" dirty="0"/>
                        <a:t>L</a:t>
                      </a:r>
                    </a:p>
                  </a:txBody>
                  <a:tcPr/>
                </a:tc>
                <a:extLst>
                  <a:ext uri="{0D108BD9-81ED-4DB2-BD59-A6C34878D82A}">
                    <a16:rowId xmlns:a16="http://schemas.microsoft.com/office/drawing/2014/main" val="3618726548"/>
                  </a:ext>
                </a:extLst>
              </a:tr>
              <a:tr h="257256">
                <a:tc>
                  <a:txBody>
                    <a:bodyPr/>
                    <a:lstStyle/>
                    <a:p>
                      <a:r>
                        <a:rPr lang="en-US" sz="1200" dirty="0"/>
                        <a:t>byers</a:t>
                      </a:r>
                    </a:p>
                  </a:txBody>
                  <a:tcPr/>
                </a:tc>
                <a:tc>
                  <a:txBody>
                    <a:bodyPr/>
                    <a:lstStyle/>
                    <a:p>
                      <a:r>
                        <a:rPr lang="en-US" sz="1200" dirty="0"/>
                        <a:t>Y</a:t>
                      </a:r>
                    </a:p>
                  </a:txBody>
                  <a:tcPr/>
                </a:tc>
                <a:tc>
                  <a:txBody>
                    <a:bodyPr/>
                    <a:lstStyle/>
                    <a:p>
                      <a:r>
                        <a:rPr lang="en-US" sz="1200" dirty="0"/>
                        <a:t>7.1</a:t>
                      </a:r>
                    </a:p>
                  </a:txBody>
                  <a:tcPr/>
                </a:tc>
                <a:tc>
                  <a:txBody>
                    <a:bodyPr/>
                    <a:lstStyle/>
                    <a:p>
                      <a:r>
                        <a:rPr lang="en-US" sz="1200" dirty="0"/>
                        <a:t>June 1</a:t>
                      </a:r>
                    </a:p>
                  </a:txBody>
                  <a:tcPr/>
                </a:tc>
                <a:tc>
                  <a:txBody>
                    <a:bodyPr/>
                    <a:lstStyle/>
                    <a:p>
                      <a:r>
                        <a:rPr lang="en-US" sz="1200" dirty="0"/>
                        <a:t>ornamental</a:t>
                      </a:r>
                    </a:p>
                  </a:txBody>
                  <a:tcPr/>
                </a:tc>
                <a:tc>
                  <a:txBody>
                    <a:bodyPr/>
                    <a:lstStyle/>
                    <a:p>
                      <a:r>
                        <a:rPr lang="en-US" sz="1200" dirty="0"/>
                        <a:t>L</a:t>
                      </a:r>
                    </a:p>
                  </a:txBody>
                  <a:tcPr/>
                </a:tc>
                <a:extLst>
                  <a:ext uri="{0D108BD9-81ED-4DB2-BD59-A6C34878D82A}">
                    <a16:rowId xmlns:a16="http://schemas.microsoft.com/office/drawing/2014/main" val="855081023"/>
                  </a:ext>
                </a:extLst>
              </a:tr>
              <a:tr h="257256">
                <a:tc>
                  <a:txBody>
                    <a:bodyPr/>
                    <a:lstStyle/>
                    <a:p>
                      <a:r>
                        <a:rPr lang="en-US" sz="1200" dirty="0"/>
                        <a:t>smith</a:t>
                      </a:r>
                    </a:p>
                  </a:txBody>
                  <a:tcPr/>
                </a:tc>
                <a:tc>
                  <a:txBody>
                    <a:bodyPr/>
                    <a:lstStyle/>
                    <a:p>
                      <a:r>
                        <a:rPr lang="en-US" sz="1200" dirty="0"/>
                        <a:t>Y</a:t>
                      </a:r>
                    </a:p>
                  </a:txBody>
                  <a:tcPr/>
                </a:tc>
                <a:tc>
                  <a:txBody>
                    <a:bodyPr/>
                    <a:lstStyle/>
                    <a:p>
                      <a:r>
                        <a:rPr lang="en-US" sz="1200" dirty="0"/>
                        <a:t>5.4</a:t>
                      </a:r>
                    </a:p>
                  </a:txBody>
                  <a:tcPr/>
                </a:tc>
                <a:tc>
                  <a:txBody>
                    <a:bodyPr/>
                    <a:lstStyle/>
                    <a:p>
                      <a:r>
                        <a:rPr lang="en-US" sz="1200" dirty="0"/>
                        <a:t>April 15</a:t>
                      </a:r>
                    </a:p>
                  </a:txBody>
                  <a:tcPr/>
                </a:tc>
                <a:tc>
                  <a:txBody>
                    <a:bodyPr/>
                    <a:lstStyle/>
                    <a:p>
                      <a:r>
                        <a:rPr lang="en-US" sz="1200" dirty="0"/>
                        <a:t>industrial</a:t>
                      </a:r>
                    </a:p>
                  </a:txBody>
                  <a:tcPr/>
                </a:tc>
                <a:tc>
                  <a:txBody>
                    <a:bodyPr/>
                    <a:lstStyle/>
                    <a:p>
                      <a:r>
                        <a:rPr lang="en-US" sz="1200" dirty="0"/>
                        <a:t>L</a:t>
                      </a:r>
                    </a:p>
                  </a:txBody>
                  <a:tcPr/>
                </a:tc>
                <a:extLst>
                  <a:ext uri="{0D108BD9-81ED-4DB2-BD59-A6C34878D82A}">
                    <a16:rowId xmlns:a16="http://schemas.microsoft.com/office/drawing/2014/main" val="1029082719"/>
                  </a:ext>
                </a:extLst>
              </a:tr>
            </a:tbl>
          </a:graphicData>
        </a:graphic>
      </p:graphicFrame>
    </p:spTree>
    <p:extLst>
      <p:ext uri="{BB962C8B-B14F-4D97-AF65-F5344CB8AC3E}">
        <p14:creationId xmlns:p14="http://schemas.microsoft.com/office/powerpoint/2010/main" val="31800541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5D16BB6-00D5-4E3F-8B1B-887754E72F36}"/>
              </a:ext>
            </a:extLst>
          </p:cNvPr>
          <p:cNvSpPr>
            <a:spLocks noGrp="1"/>
          </p:cNvSpPr>
          <p:nvPr>
            <p:ph type="title"/>
          </p:nvPr>
        </p:nvSpPr>
        <p:spPr>
          <a:xfrm>
            <a:off x="609600" y="174972"/>
            <a:ext cx="10160000" cy="748572"/>
          </a:xfrm>
        </p:spPr>
        <p:txBody>
          <a:bodyPr/>
          <a:lstStyle/>
          <a:p>
            <a:r>
              <a:rPr lang="en-US" dirty="0"/>
              <a:t>Sample Exercise Solution</a:t>
            </a:r>
          </a:p>
        </p:txBody>
      </p:sp>
      <p:sp>
        <p:nvSpPr>
          <p:cNvPr id="3" name="Content Placeholder 2">
            <a:extLst>
              <a:ext uri="{FF2B5EF4-FFF2-40B4-BE49-F238E27FC236}">
                <a16:creationId xmlns:a16="http://schemas.microsoft.com/office/drawing/2014/main" id="{41B13C21-DC10-4EDE-B87D-381B21CCCCB2}"/>
              </a:ext>
            </a:extLst>
          </p:cNvPr>
          <p:cNvSpPr>
            <a:spLocks noGrp="1"/>
          </p:cNvSpPr>
          <p:nvPr>
            <p:ph idx="1"/>
          </p:nvPr>
        </p:nvSpPr>
        <p:spPr/>
        <p:txBody>
          <a:bodyPr/>
          <a:lstStyle/>
          <a:p>
            <a:pPr marL="114300" indent="0">
              <a:buNone/>
            </a:pPr>
            <a:r>
              <a:rPr lang="en-US" dirty="0"/>
              <a:t>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sp>
        <p:nvSpPr>
          <p:cNvPr id="4" name="Slide Number Placeholder 3">
            <a:extLst>
              <a:ext uri="{FF2B5EF4-FFF2-40B4-BE49-F238E27FC236}">
                <a16:creationId xmlns:a16="http://schemas.microsoft.com/office/drawing/2014/main" id="{8CA39271-CFDF-4257-B465-B77C0107AC9D}"/>
              </a:ext>
            </a:extLst>
          </p:cNvPr>
          <p:cNvSpPr>
            <a:spLocks noGrp="1"/>
          </p:cNvSpPr>
          <p:nvPr>
            <p:ph type="sldNum" sz="quarter" idx="12"/>
          </p:nvPr>
        </p:nvSpPr>
        <p:spPr/>
        <p:txBody>
          <a:bodyPr/>
          <a:lstStyle/>
          <a:p>
            <a:fld id="{4FE1A042-55E0-4FEE-A3E3-0291800935DF}" type="slidenum">
              <a:rPr lang="en-US" smtClean="0"/>
              <a:t>61</a:t>
            </a:fld>
            <a:endParaRPr lang="en-US"/>
          </a:p>
        </p:txBody>
      </p:sp>
      <p:sp>
        <p:nvSpPr>
          <p:cNvPr id="9" name="Rectangle 8">
            <a:extLst>
              <a:ext uri="{FF2B5EF4-FFF2-40B4-BE49-F238E27FC236}">
                <a16:creationId xmlns:a16="http://schemas.microsoft.com/office/drawing/2014/main" id="{BD6B759B-E58D-44CD-B35A-49035A416E0D}"/>
              </a:ext>
            </a:extLst>
          </p:cNvPr>
          <p:cNvSpPr/>
          <p:nvPr/>
        </p:nvSpPr>
        <p:spPr>
          <a:xfrm>
            <a:off x="609600" y="1095149"/>
            <a:ext cx="10160000" cy="5632311"/>
          </a:xfrm>
          <a:prstGeom prst="rect">
            <a:avLst/>
          </a:prstGeom>
          <a:ln>
            <a:solidFill>
              <a:schemeClr val="tx1"/>
            </a:solidFill>
          </a:ln>
        </p:spPr>
        <p:txBody>
          <a:bodyPr wrap="square">
            <a:spAutoFit/>
          </a:bodyPr>
          <a:lstStyle/>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farmdata.R</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D. Singletary</a:t>
            </a:r>
          </a:p>
          <a:p>
            <a:r>
              <a:rPr lang="en-US" sz="1200" dirty="0">
                <a:latin typeface="Courier New" panose="02070309020205020404" pitchFamily="49" charset="0"/>
                <a:cs typeface="Courier New" panose="02070309020205020404" pitchFamily="49" charset="0"/>
              </a:rPr>
              <a:t># 5/16/20</a:t>
            </a:r>
          </a:p>
          <a:p>
            <a:r>
              <a:rPr lang="en-US" sz="1200" dirty="0">
                <a:latin typeface="Courier New" panose="02070309020205020404" pitchFamily="49" charset="0"/>
                <a:cs typeface="Courier New" panose="02070309020205020404" pitchFamily="49" charset="0"/>
              </a:rPr>
              <a:t># creates farm data </a:t>
            </a:r>
            <a:r>
              <a:rPr lang="en-US" sz="1200" dirty="0" err="1">
                <a:latin typeface="Courier New" panose="02070309020205020404" pitchFamily="49" charset="0"/>
                <a:cs typeface="Courier New" panose="02070309020205020404" pitchFamily="49" charset="0"/>
              </a:rPr>
              <a:t>data</a:t>
            </a:r>
            <a:r>
              <a:rPr lang="en-US" sz="1200" dirty="0">
                <a:latin typeface="Courier New" panose="02070309020205020404" pitchFamily="49" charset="0"/>
                <a:cs typeface="Courier New" panose="02070309020205020404" pitchFamily="49" charset="0"/>
              </a:rPr>
              <a:t> frame</a:t>
            </a:r>
          </a:p>
          <a:p>
            <a:r>
              <a:rPr lang="en-US" sz="1200" dirty="0" err="1">
                <a:latin typeface="Courier New" panose="02070309020205020404" pitchFamily="49" charset="0"/>
                <a:cs typeface="Courier New" panose="02070309020205020404" pitchFamily="49" charset="0"/>
              </a:rPr>
              <a:t>farm.data</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data.frame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FARMERS=c("brown", "jones", "</a:t>
            </a:r>
            <a:r>
              <a:rPr lang="en-US" sz="1200" dirty="0" err="1">
                <a:latin typeface="Courier New" panose="02070309020205020404" pitchFamily="49" charset="0"/>
                <a:cs typeface="Courier New" panose="02070309020205020404" pitchFamily="49" charset="0"/>
              </a:rPr>
              <a:t>mcdonald</a:t>
            </a:r>
            <a:r>
              <a:rPr lang="en-US" sz="1200" dirty="0">
                <a:latin typeface="Courier New" panose="02070309020205020404" pitchFamily="49" charset="0"/>
                <a:cs typeface="Courier New" panose="02070309020205020404" pitchFamily="49" charset="0"/>
              </a:rPr>
              <a:t>", "byers"),</a:t>
            </a:r>
          </a:p>
          <a:p>
            <a:r>
              <a:rPr lang="en-US" sz="1200" dirty="0">
                <a:latin typeface="Courier New" panose="02070309020205020404" pitchFamily="49" charset="0"/>
                <a:cs typeface="Courier New" panose="02070309020205020404" pitchFamily="49" charset="0"/>
              </a:rPr>
              <a:t>    TONNAGE=c(2.5, 3.7, 1.9, 7.1),</a:t>
            </a:r>
          </a:p>
          <a:p>
            <a:r>
              <a:rPr lang="en-US" sz="1200" dirty="0">
                <a:latin typeface="Courier New" panose="02070309020205020404" pitchFamily="49" charset="0"/>
                <a:cs typeface="Courier New" panose="02070309020205020404" pitchFamily="49" charset="0"/>
              </a:rPr>
              <a:t>    HARVEST.DATE=c("May 20", "April 30", "May 15", "June 1"),</a:t>
            </a:r>
          </a:p>
          <a:p>
            <a:r>
              <a:rPr lang="en-US" sz="1200" dirty="0">
                <a:latin typeface="Courier New" panose="02070309020205020404" pitchFamily="49" charset="0"/>
                <a:cs typeface="Courier New" panose="02070309020205020404" pitchFamily="49" charset="0"/>
              </a:rPr>
              <a:t>    CATEGORY=factor(c("</a:t>
            </a:r>
            <a:r>
              <a:rPr lang="en-US" sz="1200" dirty="0" err="1">
                <a:latin typeface="Courier New" panose="02070309020205020404" pitchFamily="49" charset="0"/>
                <a:cs typeface="Courier New" panose="02070309020205020404" pitchFamily="49" charset="0"/>
              </a:rPr>
              <a:t>greens","grains</a:t>
            </a:r>
            <a:r>
              <a:rPr lang="en-US" sz="1200" dirty="0">
                <a:latin typeface="Courier New" panose="02070309020205020404" pitchFamily="49" charset="0"/>
                <a:cs typeface="Courier New" panose="02070309020205020404" pitchFamily="49" charset="0"/>
              </a:rPr>
              <a:t>", "greens", "ornamental"),</a:t>
            </a:r>
          </a:p>
          <a:p>
            <a:r>
              <a:rPr lang="en-US" sz="1200" dirty="0">
                <a:latin typeface="Courier New" panose="02070309020205020404" pitchFamily="49" charset="0"/>
                <a:cs typeface="Courier New" panose="02070309020205020404" pitchFamily="49" charset="0"/>
              </a:rPr>
              <a:t>      levels=c("</a:t>
            </a:r>
            <a:r>
              <a:rPr lang="en-US" sz="1200" dirty="0" err="1">
                <a:latin typeface="Courier New" panose="02070309020205020404" pitchFamily="49" charset="0"/>
                <a:cs typeface="Courier New" panose="02070309020205020404" pitchFamily="49" charset="0"/>
              </a:rPr>
              <a:t>greens","grains","fiber","ornamental","feed","industrial</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stringsAsFactors</a:t>
            </a:r>
            <a:r>
              <a:rPr lang="en-US" sz="1200" dirty="0">
                <a:latin typeface="Courier New" panose="02070309020205020404" pitchFamily="49" charset="0"/>
                <a:cs typeface="Courier New" panose="02070309020205020404" pitchFamily="49" charset="0"/>
              </a:rPr>
              <a:t>=F)</a:t>
            </a:r>
          </a:p>
          <a:p>
            <a:r>
              <a:rPr lang="en-US" sz="1200" dirty="0">
                <a:latin typeface="Courier New" panose="02070309020205020404" pitchFamily="49" charset="0"/>
                <a:cs typeface="Courier New" panose="02070309020205020404" pitchFamily="49" charset="0"/>
              </a:rPr>
              <a:t>str(</a:t>
            </a:r>
            <a:r>
              <a:rPr lang="en-US" sz="1200" dirty="0" err="1">
                <a:latin typeface="Courier New" panose="02070309020205020404" pitchFamily="49" charset="0"/>
                <a:cs typeface="Courier New" panose="02070309020205020404" pitchFamily="49" charset="0"/>
              </a:rPr>
              <a:t>farm.data</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change TONNAGE to numeric from </a:t>
            </a:r>
            <a:r>
              <a:rPr lang="en-US" sz="1200" dirty="0" err="1">
                <a:latin typeface="Courier New" panose="02070309020205020404" pitchFamily="49" charset="0"/>
                <a:cs typeface="Courier New" panose="02070309020205020404" pitchFamily="49" charset="0"/>
              </a:rPr>
              <a:t>chr</a:t>
            </a:r>
            <a:r>
              <a:rPr lang="en-US" sz="1200" dirty="0">
                <a:latin typeface="Courier New" panose="02070309020205020404" pitchFamily="49" charset="0"/>
                <a:cs typeface="Courier New" panose="02070309020205020404" pitchFamily="49" charset="0"/>
              </a:rPr>
              <a:t> if necessary</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farm.data$TONNAGE</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as.numeric</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farm.data$TONNAGE</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farm.data$HIRING</a:t>
            </a:r>
            <a:r>
              <a:rPr lang="en-US" sz="1200" dirty="0">
                <a:latin typeface="Courier New" panose="02070309020205020404" pitchFamily="49" charset="0"/>
                <a:cs typeface="Courier New" panose="02070309020205020404" pitchFamily="49" charset="0"/>
              </a:rPr>
              <a:t> &lt;- factor(c("Y","N","Y","Y"))</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move column 5 to column 2</a:t>
            </a:r>
          </a:p>
          <a:p>
            <a:r>
              <a:rPr lang="en-US" sz="1200" dirty="0" err="1">
                <a:latin typeface="Courier New" panose="02070309020205020404" pitchFamily="49" charset="0"/>
                <a:cs typeface="Courier New" panose="02070309020205020404" pitchFamily="49" charset="0"/>
              </a:rPr>
              <a:t>farm.data</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farm.data</a:t>
            </a:r>
            <a:r>
              <a:rPr lang="en-US" sz="1200" dirty="0">
                <a:latin typeface="Courier New" panose="02070309020205020404" pitchFamily="49" charset="0"/>
                <a:cs typeface="Courier New" panose="02070309020205020404" pitchFamily="49" charset="0"/>
              </a:rPr>
              <a:t>[,c(1,5,2,3,4)]</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add a row</a:t>
            </a:r>
          </a:p>
          <a:p>
            <a:r>
              <a:rPr lang="en-US" sz="1200" dirty="0" err="1">
                <a:latin typeface="Courier New" panose="02070309020205020404" pitchFamily="49" charset="0"/>
                <a:cs typeface="Courier New" panose="02070309020205020404" pitchFamily="49" charset="0"/>
              </a:rPr>
              <a:t>farm.data</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rbind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farm.data</a:t>
            </a:r>
            <a:r>
              <a:rPr lang="en-US" sz="1200" dirty="0">
                <a:latin typeface="Courier New" panose="02070309020205020404" pitchFamily="49" charset="0"/>
                <a:cs typeface="Courier New" panose="02070309020205020404" pitchFamily="49" charset="0"/>
              </a:rPr>
              <a:t>, c("smith", "Y", 5.4, "April 15", "industrial"))</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add priorities</a:t>
            </a:r>
          </a:p>
          <a:p>
            <a:r>
              <a:rPr lang="en-US" sz="1200" dirty="0" err="1">
                <a:latin typeface="Courier New" panose="02070309020205020404" pitchFamily="49" charset="0"/>
                <a:cs typeface="Courier New" panose="02070309020205020404" pitchFamily="49" charset="0"/>
              </a:rPr>
              <a:t>prio_vals</a:t>
            </a:r>
            <a:r>
              <a:rPr lang="en-US" sz="1200" dirty="0">
                <a:latin typeface="Courier New" panose="02070309020205020404" pitchFamily="49" charset="0"/>
                <a:cs typeface="Courier New" panose="02070309020205020404" pitchFamily="49" charset="0"/>
              </a:rPr>
              <a:t> &lt;- c("L", "H")</a:t>
            </a:r>
          </a:p>
          <a:p>
            <a:r>
              <a:rPr lang="en-US" sz="1200" dirty="0">
                <a:latin typeface="Courier New" panose="02070309020205020404" pitchFamily="49" charset="0"/>
                <a:cs typeface="Courier New" panose="02070309020205020404" pitchFamily="49" charset="0"/>
              </a:rPr>
              <a:t>PRIORITY &lt;- </a:t>
            </a:r>
            <a:r>
              <a:rPr lang="en-US" sz="1200" dirty="0" err="1">
                <a:latin typeface="Courier New" panose="02070309020205020404" pitchFamily="49" charset="0"/>
                <a:cs typeface="Courier New" panose="02070309020205020404" pitchFamily="49" charset="0"/>
              </a:rPr>
              <a:t>prio_vals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farm.data$TONNAGE</a:t>
            </a:r>
            <a:r>
              <a:rPr lang="en-US" sz="1200" dirty="0">
                <a:latin typeface="Courier New" panose="02070309020205020404" pitchFamily="49" charset="0"/>
                <a:cs typeface="Courier New" panose="02070309020205020404" pitchFamily="49" charset="0"/>
              </a:rPr>
              <a:t> &gt; 2.0 &amp; </a:t>
            </a:r>
            <a:r>
              <a:rPr lang="en-US" sz="1200" dirty="0" err="1">
                <a:latin typeface="Courier New" panose="02070309020205020404" pitchFamily="49" charset="0"/>
                <a:cs typeface="Courier New" panose="02070309020205020404" pitchFamily="49" charset="0"/>
              </a:rPr>
              <a:t>farm.data$CATEGORY</a:t>
            </a:r>
            <a:r>
              <a:rPr lang="en-US" sz="1200" dirty="0">
                <a:latin typeface="Courier New" panose="02070309020205020404" pitchFamily="49" charset="0"/>
                <a:cs typeface="Courier New" panose="02070309020205020404" pitchFamily="49" charset="0"/>
              </a:rPr>
              <a:t> == "greens") + 1]</a:t>
            </a:r>
          </a:p>
          <a:p>
            <a:r>
              <a:rPr lang="en-US" sz="1200" dirty="0">
                <a:latin typeface="Courier New" panose="02070309020205020404" pitchFamily="49" charset="0"/>
                <a:cs typeface="Courier New" panose="02070309020205020404" pitchFamily="49" charset="0"/>
              </a:rPr>
              <a:t>PRIORITY</a:t>
            </a:r>
          </a:p>
          <a:p>
            <a:r>
              <a:rPr lang="en-US" sz="1200" dirty="0" err="1">
                <a:latin typeface="Courier New" panose="02070309020205020404" pitchFamily="49" charset="0"/>
                <a:cs typeface="Courier New" panose="02070309020205020404" pitchFamily="49" charset="0"/>
              </a:rPr>
              <a:t>farm.data$PRIORITY</a:t>
            </a:r>
            <a:r>
              <a:rPr lang="en-US" sz="1200" dirty="0">
                <a:latin typeface="Courier New" panose="02070309020205020404" pitchFamily="49" charset="0"/>
                <a:cs typeface="Courier New" panose="02070309020205020404" pitchFamily="49" charset="0"/>
              </a:rPr>
              <a:t> &lt;- PRIORITY</a:t>
            </a:r>
          </a:p>
        </p:txBody>
      </p:sp>
    </p:spTree>
    <p:extLst>
      <p:ext uri="{BB962C8B-B14F-4D97-AF65-F5344CB8AC3E}">
        <p14:creationId xmlns:p14="http://schemas.microsoft.com/office/powerpoint/2010/main" val="177849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119190"/>
            <a:ext cx="10160000" cy="941514"/>
          </a:xfrm>
        </p:spPr>
        <p:txBody>
          <a:bodyPr/>
          <a:lstStyle/>
          <a:p>
            <a:pPr marL="114300"/>
            <a:r>
              <a:rPr lang="da-DK" dirty="0"/>
              <a:t>Using Relational Operators: Vectors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865632" y="1211515"/>
            <a:ext cx="9128760" cy="5165724"/>
          </a:xfrm>
        </p:spPr>
        <p:txBody>
          <a:bodyPr>
            <a:normAutofit/>
          </a:bodyPr>
          <a:lstStyle/>
          <a:p>
            <a:r>
              <a:rPr lang="da-DK" sz="2800" dirty="0"/>
              <a:t>Recycling works with relational operators</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7</a:t>
            </a:fld>
            <a:endParaRPr lang="en-US"/>
          </a:p>
        </p:txBody>
      </p:sp>
      <p:sp>
        <p:nvSpPr>
          <p:cNvPr id="5" name="Rectangle 4">
            <a:extLst>
              <a:ext uri="{FF2B5EF4-FFF2-40B4-BE49-F238E27FC236}">
                <a16:creationId xmlns:a16="http://schemas.microsoft.com/office/drawing/2014/main" id="{0942F926-49F1-455C-85D4-753DAB6A8F6D}"/>
              </a:ext>
            </a:extLst>
          </p:cNvPr>
          <p:cNvSpPr/>
          <p:nvPr/>
        </p:nvSpPr>
        <p:spPr>
          <a:xfrm>
            <a:off x="1380744" y="2120864"/>
            <a:ext cx="7818120" cy="3416320"/>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&gt; v1</a:t>
            </a:r>
          </a:p>
          <a:p>
            <a:r>
              <a:rPr lang="en-US" sz="2400" dirty="0">
                <a:latin typeface="Courier New" panose="02070309020205020404" pitchFamily="49" charset="0"/>
                <a:cs typeface="Courier New" panose="02070309020205020404" pitchFamily="49" charset="0"/>
              </a:rPr>
              <a:t>[1] 1 2 3 4</a:t>
            </a:r>
          </a:p>
          <a:p>
            <a:r>
              <a:rPr lang="en-US" sz="2400" dirty="0">
                <a:latin typeface="Courier New" panose="02070309020205020404" pitchFamily="49" charset="0"/>
                <a:cs typeface="Courier New" panose="02070309020205020404" pitchFamily="49" charset="0"/>
              </a:rPr>
              <a:t>&gt; z &lt;- c(2,3)</a:t>
            </a:r>
          </a:p>
          <a:p>
            <a:r>
              <a:rPr lang="en-US" sz="2400" dirty="0">
                <a:latin typeface="Courier New" panose="02070309020205020404" pitchFamily="49" charset="0"/>
                <a:cs typeface="Courier New" panose="02070309020205020404" pitchFamily="49" charset="0"/>
              </a:rPr>
              <a:t>&gt; z</a:t>
            </a:r>
          </a:p>
          <a:p>
            <a:r>
              <a:rPr lang="en-US" sz="2400" dirty="0">
                <a:latin typeface="Courier New" panose="02070309020205020404" pitchFamily="49" charset="0"/>
                <a:cs typeface="Courier New" panose="02070309020205020404" pitchFamily="49" charset="0"/>
              </a:rPr>
              <a:t>[1] 2 3</a:t>
            </a:r>
          </a:p>
          <a:p>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compare 1,2,3,4 to (recycled) 2,3,2,3</a:t>
            </a:r>
          </a:p>
          <a:p>
            <a:r>
              <a:rPr lang="en-US" sz="2400" dirty="0">
                <a:latin typeface="Courier New" panose="02070309020205020404" pitchFamily="49" charset="0"/>
                <a:cs typeface="Courier New" panose="02070309020205020404" pitchFamily="49" charset="0"/>
              </a:rPr>
              <a:t>&gt; v1 &lt; z</a:t>
            </a:r>
          </a:p>
          <a:p>
            <a:r>
              <a:rPr lang="en-US" sz="2400" dirty="0">
                <a:latin typeface="Courier New" panose="02070309020205020404" pitchFamily="49" charset="0"/>
                <a:cs typeface="Courier New" panose="02070309020205020404" pitchFamily="49" charset="0"/>
              </a:rPr>
              <a:t>[1]  TRUE  </a:t>
            </a:r>
            <a:r>
              <a:rPr lang="en-US" sz="2400" dirty="0" err="1">
                <a:latin typeface="Courier New" panose="02070309020205020404" pitchFamily="49" charset="0"/>
                <a:cs typeface="Courier New" panose="02070309020205020404" pitchFamily="49" charset="0"/>
              </a:rPr>
              <a:t>TRUE</a:t>
            </a:r>
            <a:r>
              <a:rPr lang="en-US" sz="2400" dirty="0">
                <a:latin typeface="Courier New" panose="02070309020205020404" pitchFamily="49" charset="0"/>
                <a:cs typeface="Courier New" panose="02070309020205020404" pitchFamily="49" charset="0"/>
              </a:rPr>
              <a:t> FALSE </a:t>
            </a:r>
            <a:r>
              <a:rPr lang="en-US" sz="2400" dirty="0" err="1">
                <a:latin typeface="Courier New" panose="02070309020205020404" pitchFamily="49" charset="0"/>
                <a:cs typeface="Courier New" panose="02070309020205020404" pitchFamily="49" charset="0"/>
              </a:rPr>
              <a:t>FALSE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5110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138004"/>
            <a:ext cx="10160000" cy="934052"/>
          </a:xfrm>
        </p:spPr>
        <p:txBody>
          <a:bodyPr/>
          <a:lstStyle/>
          <a:p>
            <a:pPr marL="114300"/>
            <a:r>
              <a:rPr lang="da-DK" dirty="0"/>
              <a:t>Using Relational Operators: Matrices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1166648"/>
            <a:ext cx="9101328" cy="5416714"/>
          </a:xfrm>
        </p:spPr>
        <p:txBody>
          <a:bodyPr>
            <a:noAutofit/>
          </a:bodyPr>
          <a:lstStyle/>
          <a:p>
            <a:pPr marL="347663"/>
            <a:r>
              <a:rPr lang="da-DK" sz="2800" dirty="0"/>
              <a:t>Relational operators compare column-by-column</a:t>
            </a:r>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8</a:t>
            </a:fld>
            <a:endParaRPr lang="en-US"/>
          </a:p>
        </p:txBody>
      </p:sp>
      <p:sp>
        <p:nvSpPr>
          <p:cNvPr id="5" name="Rectangle 4">
            <a:extLst>
              <a:ext uri="{FF2B5EF4-FFF2-40B4-BE49-F238E27FC236}">
                <a16:creationId xmlns:a16="http://schemas.microsoft.com/office/drawing/2014/main" id="{9218F4A5-6C02-4E79-9DB1-0524D4F6FA7A}"/>
              </a:ext>
            </a:extLst>
          </p:cNvPr>
          <p:cNvSpPr/>
          <p:nvPr/>
        </p:nvSpPr>
        <p:spPr>
          <a:xfrm>
            <a:off x="1402080" y="1911525"/>
            <a:ext cx="7705344" cy="4401205"/>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&gt; m1</a:t>
            </a:r>
          </a:p>
          <a:p>
            <a:r>
              <a:rPr lang="en-US" sz="2000" dirty="0">
                <a:latin typeface="Courier New" panose="02070309020205020404" pitchFamily="49" charset="0"/>
                <a:cs typeface="Courier New" panose="02070309020205020404" pitchFamily="49" charset="0"/>
              </a:rPr>
              <a:t>     v1 v2</a:t>
            </a:r>
          </a:p>
          <a:p>
            <a:r>
              <a:rPr lang="en-US" sz="2000" dirty="0">
                <a:latin typeface="Courier New" panose="02070309020205020404" pitchFamily="49" charset="0"/>
                <a:cs typeface="Courier New" panose="02070309020205020404" pitchFamily="49" charset="0"/>
              </a:rPr>
              <a:t>[1,]  1  2</a:t>
            </a:r>
          </a:p>
          <a:p>
            <a:r>
              <a:rPr lang="en-US" sz="2000" dirty="0">
                <a:latin typeface="Courier New" panose="02070309020205020404" pitchFamily="49" charset="0"/>
                <a:cs typeface="Courier New" panose="02070309020205020404" pitchFamily="49" charset="0"/>
              </a:rPr>
              <a:t>[2,]  2  2</a:t>
            </a:r>
          </a:p>
          <a:p>
            <a:r>
              <a:rPr lang="en-US" sz="2000" dirty="0">
                <a:latin typeface="Courier New" panose="02070309020205020404" pitchFamily="49" charset="0"/>
                <a:cs typeface="Courier New" panose="02070309020205020404" pitchFamily="49" charset="0"/>
              </a:rPr>
              <a:t>[3,]  3  3</a:t>
            </a:r>
          </a:p>
          <a:p>
            <a:r>
              <a:rPr lang="en-US" sz="2000" dirty="0">
                <a:latin typeface="Courier New" panose="02070309020205020404" pitchFamily="49" charset="0"/>
                <a:cs typeface="Courier New" panose="02070309020205020404" pitchFamily="49" charset="0"/>
              </a:rPr>
              <a:t>[4,]  4  4</a:t>
            </a:r>
          </a:p>
          <a:p>
            <a:r>
              <a:rPr lang="en-US" sz="2000" dirty="0">
                <a:latin typeface="Courier New" panose="02070309020205020404" pitchFamily="49" charset="0"/>
                <a:cs typeface="Courier New" panose="02070309020205020404" pitchFamily="49" charset="0"/>
              </a:rPr>
              <a:t>&gt; z1 &lt;- c(2,3,4,5)</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&gt; m1 &lt; z1       # compare column by column to z1</a:t>
            </a:r>
          </a:p>
          <a:p>
            <a:r>
              <a:rPr lang="en-US" sz="2000" dirty="0">
                <a:latin typeface="Courier New" panose="02070309020205020404" pitchFamily="49" charset="0"/>
                <a:cs typeface="Courier New" panose="02070309020205020404" pitchFamily="49" charset="0"/>
              </a:rPr>
              <a:t>       v1    v2</a:t>
            </a:r>
          </a:p>
          <a:p>
            <a:r>
              <a:rPr lang="en-US" sz="2000" dirty="0">
                <a:latin typeface="Courier New" panose="02070309020205020404" pitchFamily="49" charset="0"/>
                <a:cs typeface="Courier New" panose="02070309020205020404" pitchFamily="49" charset="0"/>
              </a:rPr>
              <a:t>[1,] TRUE FALSE</a:t>
            </a:r>
          </a:p>
          <a:p>
            <a:r>
              <a:rPr lang="en-US" sz="2000" dirty="0">
                <a:latin typeface="Courier New" panose="02070309020205020404" pitchFamily="49" charset="0"/>
                <a:cs typeface="Courier New" panose="02070309020205020404" pitchFamily="49" charset="0"/>
              </a:rPr>
              <a:t>[2,] TRUE  </a:t>
            </a:r>
            <a:r>
              <a:rPr lang="en-US" sz="2000" dirty="0" err="1">
                <a:latin typeface="Courier New" panose="02070309020205020404" pitchFamily="49" charset="0"/>
                <a:cs typeface="Courier New" panose="02070309020205020404" pitchFamily="49" charset="0"/>
              </a:rPr>
              <a:t>TRUE</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[3,] TRUE  </a:t>
            </a:r>
            <a:r>
              <a:rPr lang="en-US" sz="2000" dirty="0" err="1">
                <a:latin typeface="Courier New" panose="02070309020205020404" pitchFamily="49" charset="0"/>
                <a:cs typeface="Courier New" panose="02070309020205020404" pitchFamily="49" charset="0"/>
              </a:rPr>
              <a:t>TRUE</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[4,] TRUE  </a:t>
            </a:r>
            <a:r>
              <a:rPr lang="en-US" sz="2000" dirty="0" err="1">
                <a:latin typeface="Courier New" panose="02070309020205020404" pitchFamily="49" charset="0"/>
                <a:cs typeface="Courier New" panose="02070309020205020404" pitchFamily="49" charset="0"/>
              </a:rPr>
              <a:t>TRUE</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077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4E3-855A-43F4-8714-CA6731231DC1}"/>
              </a:ext>
            </a:extLst>
          </p:cNvPr>
          <p:cNvSpPr>
            <a:spLocks noGrp="1"/>
          </p:cNvSpPr>
          <p:nvPr>
            <p:ph type="title"/>
          </p:nvPr>
        </p:nvSpPr>
        <p:spPr>
          <a:xfrm>
            <a:off x="609600" y="117366"/>
            <a:ext cx="10160000" cy="641549"/>
          </a:xfrm>
        </p:spPr>
        <p:txBody>
          <a:bodyPr/>
          <a:lstStyle/>
          <a:p>
            <a:r>
              <a:rPr lang="en-US" dirty="0"/>
              <a:t>Logical Operators</a:t>
            </a:r>
          </a:p>
        </p:txBody>
      </p:sp>
      <p:sp>
        <p:nvSpPr>
          <p:cNvPr id="3" name="Content Placeholder 2">
            <a:extLst>
              <a:ext uri="{FF2B5EF4-FFF2-40B4-BE49-F238E27FC236}">
                <a16:creationId xmlns:a16="http://schemas.microsoft.com/office/drawing/2014/main" id="{27793EF6-9254-407E-9F34-2B6DDA2B8518}"/>
              </a:ext>
            </a:extLst>
          </p:cNvPr>
          <p:cNvSpPr>
            <a:spLocks noGrp="1"/>
          </p:cNvSpPr>
          <p:nvPr>
            <p:ph idx="1"/>
          </p:nvPr>
        </p:nvSpPr>
        <p:spPr>
          <a:xfrm>
            <a:off x="609600" y="943934"/>
            <a:ext cx="10160000" cy="1534090"/>
          </a:xfrm>
        </p:spPr>
        <p:txBody>
          <a:bodyPr/>
          <a:lstStyle/>
          <a:p>
            <a:r>
              <a:rPr lang="en-US" sz="2400" dirty="0"/>
              <a:t>Logical operators are useful for combining multiple relational expressions</a:t>
            </a:r>
          </a:p>
          <a:p>
            <a:pPr lvl="1"/>
            <a:r>
              <a:rPr lang="en-US" dirty="0"/>
              <a:t>The result of any logical operator is a logical value of TRUE or FALSE</a:t>
            </a:r>
          </a:p>
          <a:p>
            <a:pPr lvl="1"/>
            <a:r>
              <a:rPr lang="en-US" dirty="0"/>
              <a:t>R is unique in that it provides both single comparison logical AND </a:t>
            </a:r>
            <a:r>
              <a:rPr lang="en-US" dirty="0" err="1"/>
              <a:t>and</a:t>
            </a:r>
            <a:r>
              <a:rPr lang="en-US" dirty="0"/>
              <a:t> OR operators and element-wise AND </a:t>
            </a:r>
            <a:r>
              <a:rPr lang="en-US" dirty="0" err="1"/>
              <a:t>and</a:t>
            </a:r>
            <a:r>
              <a:rPr lang="en-US" dirty="0"/>
              <a:t> OR operator</a:t>
            </a:r>
          </a:p>
          <a:p>
            <a:pPr marL="114300" indent="0">
              <a:buNone/>
            </a:pPr>
            <a:endParaRPr lang="en-US" dirty="0"/>
          </a:p>
        </p:txBody>
      </p:sp>
      <p:sp>
        <p:nvSpPr>
          <p:cNvPr id="4" name="Slide Number Placeholder 3">
            <a:extLst>
              <a:ext uri="{FF2B5EF4-FFF2-40B4-BE49-F238E27FC236}">
                <a16:creationId xmlns:a16="http://schemas.microsoft.com/office/drawing/2014/main" id="{1986E737-93AA-494D-A257-451419E7E41D}"/>
              </a:ext>
            </a:extLst>
          </p:cNvPr>
          <p:cNvSpPr>
            <a:spLocks noGrp="1"/>
          </p:cNvSpPr>
          <p:nvPr>
            <p:ph type="sldNum" sz="quarter" idx="12"/>
          </p:nvPr>
        </p:nvSpPr>
        <p:spPr/>
        <p:txBody>
          <a:bodyPr/>
          <a:lstStyle/>
          <a:p>
            <a:fld id="{4FE1A042-55E0-4FEE-A3E3-0291800935DF}" type="slidenum">
              <a:rPr lang="en-US" smtClean="0"/>
              <a:t>9</a:t>
            </a:fld>
            <a:endParaRPr lang="en-US"/>
          </a:p>
        </p:txBody>
      </p:sp>
      <p:graphicFrame>
        <p:nvGraphicFramePr>
          <p:cNvPr id="5" name="Table 4">
            <a:extLst>
              <a:ext uri="{FF2B5EF4-FFF2-40B4-BE49-F238E27FC236}">
                <a16:creationId xmlns:a16="http://schemas.microsoft.com/office/drawing/2014/main" id="{E388B336-D51B-4ACC-9AE1-0A763E851D7C}"/>
              </a:ext>
            </a:extLst>
          </p:cNvPr>
          <p:cNvGraphicFramePr>
            <a:graphicFrameLocks noGrp="1"/>
          </p:cNvGraphicFramePr>
          <p:nvPr>
            <p:extLst>
              <p:ext uri="{D42A27DB-BD31-4B8C-83A1-F6EECF244321}">
                <p14:modId xmlns:p14="http://schemas.microsoft.com/office/powerpoint/2010/main" val="2472454191"/>
              </p:ext>
            </p:extLst>
          </p:nvPr>
        </p:nvGraphicFramePr>
        <p:xfrm>
          <a:off x="1458975" y="2548338"/>
          <a:ext cx="8184057" cy="3808248"/>
        </p:xfrm>
        <a:graphic>
          <a:graphicData uri="http://schemas.openxmlformats.org/drawingml/2006/table">
            <a:tbl>
              <a:tblPr firstRow="1" bandRow="1">
                <a:tableStyleId>{5940675A-B579-460E-94D1-54222C63F5DA}</a:tableStyleId>
              </a:tblPr>
              <a:tblGrid>
                <a:gridCol w="2728019">
                  <a:extLst>
                    <a:ext uri="{9D8B030D-6E8A-4147-A177-3AD203B41FA5}">
                      <a16:colId xmlns:a16="http://schemas.microsoft.com/office/drawing/2014/main" val="3500224083"/>
                    </a:ext>
                  </a:extLst>
                </a:gridCol>
                <a:gridCol w="2728019">
                  <a:extLst>
                    <a:ext uri="{9D8B030D-6E8A-4147-A177-3AD203B41FA5}">
                      <a16:colId xmlns:a16="http://schemas.microsoft.com/office/drawing/2014/main" val="1150372677"/>
                    </a:ext>
                  </a:extLst>
                </a:gridCol>
                <a:gridCol w="2728019">
                  <a:extLst>
                    <a:ext uri="{9D8B030D-6E8A-4147-A177-3AD203B41FA5}">
                      <a16:colId xmlns:a16="http://schemas.microsoft.com/office/drawing/2014/main" val="438672124"/>
                    </a:ext>
                  </a:extLst>
                </a:gridCol>
              </a:tblGrid>
              <a:tr h="607848">
                <a:tc>
                  <a:txBody>
                    <a:bodyPr/>
                    <a:lstStyle/>
                    <a:p>
                      <a:r>
                        <a:rPr lang="en-US" sz="2400" dirty="0"/>
                        <a:t>Operator</a:t>
                      </a:r>
                    </a:p>
                  </a:txBody>
                  <a:tcPr>
                    <a:solidFill>
                      <a:schemeClr val="bg1">
                        <a:lumMod val="85000"/>
                      </a:schemeClr>
                    </a:solidFill>
                  </a:tcPr>
                </a:tc>
                <a:tc>
                  <a:txBody>
                    <a:bodyPr/>
                    <a:lstStyle/>
                    <a:p>
                      <a:r>
                        <a:rPr lang="en-US" sz="2400" dirty="0"/>
                        <a:t>Interpretation</a:t>
                      </a:r>
                    </a:p>
                  </a:txBody>
                  <a:tcPr>
                    <a:solidFill>
                      <a:schemeClr val="bg1">
                        <a:lumMod val="85000"/>
                      </a:schemeClr>
                    </a:solidFill>
                  </a:tcPr>
                </a:tc>
                <a:tc>
                  <a:txBody>
                    <a:bodyPr/>
                    <a:lstStyle/>
                    <a:p>
                      <a:r>
                        <a:rPr lang="en-US" sz="2400" dirty="0"/>
                        <a:t>Example</a:t>
                      </a:r>
                    </a:p>
                  </a:txBody>
                  <a:tcPr>
                    <a:solidFill>
                      <a:schemeClr val="bg1">
                        <a:lumMod val="85000"/>
                      </a:schemeClr>
                    </a:solidFill>
                  </a:tcPr>
                </a:tc>
                <a:extLst>
                  <a:ext uri="{0D108BD9-81ED-4DB2-BD59-A6C34878D82A}">
                    <a16:rowId xmlns:a16="http://schemas.microsoft.com/office/drawing/2014/main" val="2675685060"/>
                  </a:ext>
                </a:extLst>
              </a:tr>
              <a:tr h="607848">
                <a:tc>
                  <a:txBody>
                    <a:bodyPr/>
                    <a:lstStyle/>
                    <a:p>
                      <a:r>
                        <a:rPr lang="en-US" dirty="0"/>
                        <a:t>&amp;</a:t>
                      </a:r>
                      <a:endParaRPr lang="en-US" b="1" dirty="0"/>
                    </a:p>
                  </a:txBody>
                  <a:tcPr/>
                </a:tc>
                <a:tc>
                  <a:txBody>
                    <a:bodyPr/>
                    <a:lstStyle/>
                    <a:p>
                      <a:r>
                        <a:rPr lang="en-US" dirty="0"/>
                        <a:t>AND</a:t>
                      </a:r>
                    </a:p>
                    <a:p>
                      <a:r>
                        <a:rPr lang="en-US" dirty="0"/>
                        <a:t>(element-wise)</a:t>
                      </a:r>
                      <a:endParaRPr lang="en-US" b="1" dirty="0"/>
                    </a:p>
                  </a:txBody>
                  <a:tcPr/>
                </a:tc>
                <a:tc rowSpan="2">
                  <a:txBody>
                    <a:bodyPr/>
                    <a:lstStyle/>
                    <a:p>
                      <a:r>
                        <a:rPr lang="en-US" dirty="0"/>
                        <a:t>T &amp; T == T</a:t>
                      </a:r>
                    </a:p>
                    <a:p>
                      <a:r>
                        <a:rPr lang="en-US" dirty="0"/>
                        <a:t>T &amp; F == F</a:t>
                      </a:r>
                    </a:p>
                    <a:p>
                      <a:r>
                        <a:rPr lang="en-US" dirty="0"/>
                        <a:t>F &amp; T == F</a:t>
                      </a:r>
                    </a:p>
                    <a:p>
                      <a:r>
                        <a:rPr lang="en-US" dirty="0"/>
                        <a:t>F &amp; F == F</a:t>
                      </a:r>
                      <a:endParaRPr lang="en-US" b="1" dirty="0"/>
                    </a:p>
                  </a:txBody>
                  <a:tcPr/>
                </a:tc>
                <a:extLst>
                  <a:ext uri="{0D108BD9-81ED-4DB2-BD59-A6C34878D82A}">
                    <a16:rowId xmlns:a16="http://schemas.microsoft.com/office/drawing/2014/main" val="3760618707"/>
                  </a:ext>
                </a:extLst>
              </a:tr>
              <a:tr h="607848">
                <a:tc>
                  <a:txBody>
                    <a:bodyPr/>
                    <a:lstStyle/>
                    <a:p>
                      <a:r>
                        <a:rPr lang="en-US" dirty="0"/>
                        <a:t>&amp;&amp;</a:t>
                      </a:r>
                      <a:endParaRPr lang="en-US" b="1" dirty="0"/>
                    </a:p>
                  </a:txBody>
                  <a:tcPr/>
                </a:tc>
                <a:tc>
                  <a:txBody>
                    <a:bodyPr/>
                    <a:lstStyle/>
                    <a:p>
                      <a:r>
                        <a:rPr lang="en-US" dirty="0"/>
                        <a:t>AND</a:t>
                      </a:r>
                    </a:p>
                    <a:p>
                      <a:r>
                        <a:rPr lang="en-US" dirty="0"/>
                        <a:t>(single comparison)</a:t>
                      </a:r>
                      <a:endParaRPr lang="en-US" b="1" dirty="0"/>
                    </a:p>
                  </a:txBody>
                  <a:tcPr/>
                </a:tc>
                <a:tc vMerge="1">
                  <a:txBody>
                    <a:bodyPr/>
                    <a:lstStyle/>
                    <a:p>
                      <a:endParaRPr lang="en-US" dirty="0"/>
                    </a:p>
                  </a:txBody>
                  <a:tcPr/>
                </a:tc>
                <a:extLst>
                  <a:ext uri="{0D108BD9-81ED-4DB2-BD59-A6C34878D82A}">
                    <a16:rowId xmlns:a16="http://schemas.microsoft.com/office/drawing/2014/main" val="4271747840"/>
                  </a:ext>
                </a:extLst>
              </a:tr>
              <a:tr h="607848">
                <a:tc>
                  <a:txBody>
                    <a:bodyPr/>
                    <a:lstStyle/>
                    <a:p>
                      <a:r>
                        <a:rPr lang="en-US" dirty="0"/>
                        <a:t>|        (vertical pipe)</a:t>
                      </a:r>
                      <a:endParaRPr lang="en-US" b="1" dirty="0"/>
                    </a:p>
                  </a:txBody>
                  <a:tcPr/>
                </a:tc>
                <a:tc>
                  <a:txBody>
                    <a:bodyPr/>
                    <a:lstStyle/>
                    <a:p>
                      <a:r>
                        <a:rPr lang="en-US" dirty="0"/>
                        <a:t>OR</a:t>
                      </a:r>
                    </a:p>
                    <a:p>
                      <a:r>
                        <a:rPr lang="en-US" dirty="0"/>
                        <a:t>(element-wise)</a:t>
                      </a:r>
                      <a:endParaRPr lang="en-US" b="1" dirty="0"/>
                    </a:p>
                  </a:txBody>
                  <a:tcPr/>
                </a:tc>
                <a:tc rowSpan="2">
                  <a:txBody>
                    <a:bodyPr/>
                    <a:lstStyle/>
                    <a:p>
                      <a:r>
                        <a:rPr lang="en-US" dirty="0"/>
                        <a:t>T | T == T</a:t>
                      </a:r>
                    </a:p>
                    <a:p>
                      <a:r>
                        <a:rPr lang="en-US" dirty="0"/>
                        <a:t>T | F == T</a:t>
                      </a:r>
                    </a:p>
                    <a:p>
                      <a:r>
                        <a:rPr lang="en-US" dirty="0"/>
                        <a:t>F | T == T</a:t>
                      </a:r>
                    </a:p>
                    <a:p>
                      <a:r>
                        <a:rPr lang="en-US" dirty="0"/>
                        <a:t>F | F == F</a:t>
                      </a:r>
                      <a:endParaRPr lang="en-US" b="1" dirty="0"/>
                    </a:p>
                  </a:txBody>
                  <a:tcPr/>
                </a:tc>
                <a:extLst>
                  <a:ext uri="{0D108BD9-81ED-4DB2-BD59-A6C34878D82A}">
                    <a16:rowId xmlns:a16="http://schemas.microsoft.com/office/drawing/2014/main" val="1794981925"/>
                  </a:ext>
                </a:extLst>
              </a:tr>
              <a:tr h="607848">
                <a:tc>
                  <a:txBody>
                    <a:bodyPr/>
                    <a:lstStyle/>
                    <a:p>
                      <a:r>
                        <a:rPr lang="en-US" dirty="0"/>
                        <a:t>||</a:t>
                      </a:r>
                      <a:endParaRPr lang="en-US" b="1" dirty="0"/>
                    </a:p>
                  </a:txBody>
                  <a:tcPr/>
                </a:tc>
                <a:tc>
                  <a:txBody>
                    <a:bodyPr/>
                    <a:lstStyle/>
                    <a:p>
                      <a:r>
                        <a:rPr lang="en-US" dirty="0"/>
                        <a:t>OR</a:t>
                      </a:r>
                    </a:p>
                    <a:p>
                      <a:r>
                        <a:rPr lang="en-US" dirty="0"/>
                        <a:t>(single comparison)</a:t>
                      </a:r>
                      <a:endParaRPr lang="en-US" b="1" dirty="0"/>
                    </a:p>
                  </a:txBody>
                  <a:tcPr/>
                </a:tc>
                <a:tc vMerge="1">
                  <a:txBody>
                    <a:bodyPr/>
                    <a:lstStyle/>
                    <a:p>
                      <a:endParaRPr lang="en-US" dirty="0"/>
                    </a:p>
                  </a:txBody>
                  <a:tcPr/>
                </a:tc>
                <a:extLst>
                  <a:ext uri="{0D108BD9-81ED-4DB2-BD59-A6C34878D82A}">
                    <a16:rowId xmlns:a16="http://schemas.microsoft.com/office/drawing/2014/main" val="1732582518"/>
                  </a:ext>
                </a:extLst>
              </a:tr>
              <a:tr h="607848">
                <a:tc>
                  <a:txBody>
                    <a:bodyPr/>
                    <a:lstStyle/>
                    <a:p>
                      <a:r>
                        <a:rPr lang="en-US" dirty="0"/>
                        <a:t>!        (exclamation point)</a:t>
                      </a:r>
                      <a:endParaRPr lang="en-US" b="1" dirty="0"/>
                    </a:p>
                  </a:txBody>
                  <a:tcPr/>
                </a:tc>
                <a:tc>
                  <a:txBody>
                    <a:bodyPr/>
                    <a:lstStyle/>
                    <a:p>
                      <a:r>
                        <a:rPr lang="en-US" dirty="0"/>
                        <a:t>NOT</a:t>
                      </a:r>
                      <a:endParaRPr lang="en-US" b="1" dirty="0"/>
                    </a:p>
                  </a:txBody>
                  <a:tcPr/>
                </a:tc>
                <a:tc>
                  <a:txBody>
                    <a:bodyPr/>
                    <a:lstStyle/>
                    <a:p>
                      <a:r>
                        <a:rPr lang="en-US" dirty="0"/>
                        <a:t>!T == F</a:t>
                      </a:r>
                    </a:p>
                    <a:p>
                      <a:r>
                        <a:rPr lang="en-US" dirty="0"/>
                        <a:t>!F == T</a:t>
                      </a:r>
                      <a:endParaRPr lang="en-US" b="1" dirty="0"/>
                    </a:p>
                  </a:txBody>
                  <a:tcPr/>
                </a:tc>
                <a:extLst>
                  <a:ext uri="{0D108BD9-81ED-4DB2-BD59-A6C34878D82A}">
                    <a16:rowId xmlns:a16="http://schemas.microsoft.com/office/drawing/2014/main" val="996038291"/>
                  </a:ext>
                </a:extLst>
              </a:tr>
            </a:tbl>
          </a:graphicData>
        </a:graphic>
      </p:graphicFrame>
    </p:spTree>
    <p:extLst>
      <p:ext uri="{BB962C8B-B14F-4D97-AF65-F5344CB8AC3E}">
        <p14:creationId xmlns:p14="http://schemas.microsoft.com/office/powerpoint/2010/main" val="224246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67789</TotalTime>
  <Words>5701</Words>
  <Application>Microsoft Office PowerPoint</Application>
  <PresentationFormat>Widescreen</PresentationFormat>
  <Paragraphs>943</Paragraphs>
  <Slides>61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Cambria</vt:lpstr>
      <vt:lpstr>Courier New</vt:lpstr>
      <vt:lpstr>Adjacency</vt:lpstr>
      <vt:lpstr>COP2073C</vt:lpstr>
      <vt:lpstr>Ch. 4 Non-Numeric Values</vt:lpstr>
      <vt:lpstr>Review: Logical Values</vt:lpstr>
      <vt:lpstr>Relational Expressions</vt:lpstr>
      <vt:lpstr>Using Relational Operators</vt:lpstr>
      <vt:lpstr>Using Relational Operators: Vectors</vt:lpstr>
      <vt:lpstr>Using Relational Operators: Vectors</vt:lpstr>
      <vt:lpstr>Using Relational Operators: Matrices</vt:lpstr>
      <vt:lpstr>Logical Operators</vt:lpstr>
      <vt:lpstr>Logical Operators: Long  vs  Short  AND</vt:lpstr>
      <vt:lpstr>Logical Operators: Long  vs  Short  OR</vt:lpstr>
      <vt:lpstr>Logical Operators: NOT</vt:lpstr>
      <vt:lpstr>Logical Operators: Order of Precedence</vt:lpstr>
      <vt:lpstr>Logical Values as Numbers</vt:lpstr>
      <vt:lpstr>Logical Subsetting</vt:lpstr>
      <vt:lpstr>Logical Subsetting: Extraction</vt:lpstr>
      <vt:lpstr>Logical Subsetting: Assignment</vt:lpstr>
      <vt:lpstr>Logical Subsetting: which()</vt:lpstr>
      <vt:lpstr>Logical Subsetting: Removal with which()</vt:lpstr>
      <vt:lpstr>Logical Subsetting: Matrices</vt:lpstr>
      <vt:lpstr>Character Strings</vt:lpstr>
      <vt:lpstr>Character Strings</vt:lpstr>
      <vt:lpstr>Comparing Strings</vt:lpstr>
      <vt:lpstr>Comparing Strings: Collating Order</vt:lpstr>
      <vt:lpstr>Concatenation</vt:lpstr>
      <vt:lpstr>Escape Sequences</vt:lpstr>
      <vt:lpstr>More Escape Sequences</vt:lpstr>
      <vt:lpstr>Substrings</vt:lpstr>
      <vt:lpstr>Pattern Matching</vt:lpstr>
      <vt:lpstr>Factors</vt:lpstr>
      <vt:lpstr>Creating Factors</vt:lpstr>
      <vt:lpstr>Factors: Levels</vt:lpstr>
      <vt:lpstr>Factors: Relabeling Levels</vt:lpstr>
      <vt:lpstr>Factors: Subsetting</vt:lpstr>
      <vt:lpstr>Defining and Ordering Levels</vt:lpstr>
      <vt:lpstr>Defining and Ordering Levels</vt:lpstr>
      <vt:lpstr>Defining and Ordering Levels</vt:lpstr>
      <vt:lpstr>The cut() Function</vt:lpstr>
      <vt:lpstr>Combining and Cutting</vt:lpstr>
      <vt:lpstr>Combining and Cutting</vt:lpstr>
      <vt:lpstr>Combining and Cutting</vt:lpstr>
      <vt:lpstr>Combining and Cutting: Labeling Bins</vt:lpstr>
      <vt:lpstr>Ch. 5 Lists and Data Frames</vt:lpstr>
      <vt:lpstr>Lists of Objects</vt:lpstr>
      <vt:lpstr>Lists of Objects: Naming Elements</vt:lpstr>
      <vt:lpstr>Lists of Objects: Renaming Elements</vt:lpstr>
      <vt:lpstr>Extracting List Elements Using [[ ]]</vt:lpstr>
      <vt:lpstr>Nesting Lists</vt:lpstr>
      <vt:lpstr>Extracting Nested List Elements</vt:lpstr>
      <vt:lpstr>Data Frames</vt:lpstr>
      <vt:lpstr>Data Frames</vt:lpstr>
      <vt:lpstr>Data Frames: Strings as Factors</vt:lpstr>
      <vt:lpstr>Data Frames: Column Names</vt:lpstr>
      <vt:lpstr>Adding Columns to a Data Frame</vt:lpstr>
      <vt:lpstr>Adding Columns to a Data Frame Using $</vt:lpstr>
      <vt:lpstr>Removing Columns from a Data Frame</vt:lpstr>
      <vt:lpstr>Adding Rows to a Data Frame</vt:lpstr>
      <vt:lpstr>Adding Rows to a Data Frame (cont)</vt:lpstr>
      <vt:lpstr>Logical Record Subsets</vt:lpstr>
      <vt:lpstr>Sample Exercise</vt:lpstr>
      <vt:lpstr>Sample Exercise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CGS 1100</dc:title>
  <dc:creator>DS</dc:creator>
  <cp:lastModifiedBy>Brauda, Pamela T.</cp:lastModifiedBy>
  <cp:revision>751</cp:revision>
  <dcterms:created xsi:type="dcterms:W3CDTF">2013-01-07T15:07:59Z</dcterms:created>
  <dcterms:modified xsi:type="dcterms:W3CDTF">2022-11-29T18:52:31Z</dcterms:modified>
</cp:coreProperties>
</file>