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836" r:id="rId2"/>
    <p:sldId id="938" r:id="rId3"/>
    <p:sldId id="973" r:id="rId4"/>
    <p:sldId id="994" r:id="rId5"/>
    <p:sldId id="995" r:id="rId6"/>
    <p:sldId id="1018" r:id="rId7"/>
    <p:sldId id="974" r:id="rId8"/>
    <p:sldId id="990" r:id="rId9"/>
    <p:sldId id="991" r:id="rId10"/>
    <p:sldId id="992" r:id="rId11"/>
    <p:sldId id="993" r:id="rId12"/>
    <p:sldId id="975" r:id="rId13"/>
    <p:sldId id="882" r:id="rId14"/>
    <p:sldId id="976" r:id="rId15"/>
    <p:sldId id="977" r:id="rId16"/>
    <p:sldId id="1013" r:id="rId17"/>
    <p:sldId id="1014" r:id="rId18"/>
    <p:sldId id="1015" r:id="rId19"/>
    <p:sldId id="1017" r:id="rId20"/>
    <p:sldId id="971" r:id="rId21"/>
    <p:sldId id="899" r:id="rId22"/>
    <p:sldId id="996" r:id="rId23"/>
    <p:sldId id="997" r:id="rId24"/>
    <p:sldId id="978" r:id="rId25"/>
    <p:sldId id="980" r:id="rId26"/>
    <p:sldId id="981" r:id="rId27"/>
    <p:sldId id="982" r:id="rId28"/>
    <p:sldId id="999" r:id="rId29"/>
    <p:sldId id="983" r:id="rId30"/>
    <p:sldId id="998" r:id="rId31"/>
    <p:sldId id="984" r:id="rId32"/>
    <p:sldId id="985" r:id="rId33"/>
    <p:sldId id="1000" r:id="rId34"/>
    <p:sldId id="1001" r:id="rId35"/>
    <p:sldId id="986" r:id="rId36"/>
    <p:sldId id="987" r:id="rId37"/>
    <p:sldId id="1002" r:id="rId38"/>
    <p:sldId id="988" r:id="rId39"/>
    <p:sldId id="1003" r:id="rId40"/>
    <p:sldId id="10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8"/>
            <p14:sldId id="973"/>
            <p14:sldId id="994"/>
            <p14:sldId id="995"/>
            <p14:sldId id="1018"/>
            <p14:sldId id="974"/>
            <p14:sldId id="990"/>
            <p14:sldId id="991"/>
            <p14:sldId id="992"/>
            <p14:sldId id="993"/>
            <p14:sldId id="975"/>
            <p14:sldId id="882"/>
            <p14:sldId id="976"/>
            <p14:sldId id="977"/>
            <p14:sldId id="1013"/>
            <p14:sldId id="1014"/>
            <p14:sldId id="1015"/>
            <p14:sldId id="1017"/>
            <p14:sldId id="971"/>
            <p14:sldId id="899"/>
            <p14:sldId id="996"/>
            <p14:sldId id="997"/>
            <p14:sldId id="978"/>
            <p14:sldId id="980"/>
            <p14:sldId id="981"/>
            <p14:sldId id="982"/>
            <p14:sldId id="999"/>
            <p14:sldId id="983"/>
            <p14:sldId id="998"/>
            <p14:sldId id="984"/>
            <p14:sldId id="985"/>
            <p14:sldId id="1000"/>
            <p14:sldId id="1001"/>
            <p14:sldId id="986"/>
            <p14:sldId id="987"/>
            <p14:sldId id="1002"/>
            <p14:sldId id="988"/>
            <p14:sldId id="1003"/>
            <p14:sldId id="10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6B352-3E42-4E00-A43A-B581C03F45DA}" v="95" dt="2022-12-11T23:24:5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9" d="100"/>
          <a:sy n="69" d="100"/>
        </p:scale>
        <p:origin x="25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layered-grammar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867578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tx1"/>
                </a:solidFill>
              </a:rPr>
              <a:t>Module 4</a:t>
            </a:r>
          </a:p>
          <a:p>
            <a:r>
              <a:rPr lang="en-US" sz="3600" dirty="0">
                <a:solidFill>
                  <a:schemeClr val="tx1"/>
                </a:solidFill>
              </a:rPr>
              <a:t>Visualizing Data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C913-73A1-45DE-A743-B077AA6F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22642"/>
          </a:xfrm>
        </p:spPr>
        <p:txBody>
          <a:bodyPr/>
          <a:lstStyle/>
          <a:p>
            <a:r>
              <a:rPr lang="en-US" dirty="0"/>
              <a:t>Setting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8CD0-5F66-4623-8437-6A8CF0E6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sz="2800" dirty="0"/>
              <a:t>Attributes can be set by name when an object is created</a:t>
            </a:r>
            <a:endParaRPr lang="en-US" sz="2000" b="1" dirty="0"/>
          </a:p>
          <a:p>
            <a:pPr marL="461963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38256-1841-4F49-8A5F-3102CF12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67F91-5447-42D2-B54D-5C224430C19B}"/>
              </a:ext>
            </a:extLst>
          </p:cNvPr>
          <p:cNvSpPr/>
          <p:nvPr/>
        </p:nvSpPr>
        <p:spPr>
          <a:xfrm>
            <a:off x="7381188" y="2322575"/>
            <a:ext cx="3176833" cy="2834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 2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"phrase1" "phrase2"</a:t>
            </a:r>
          </a:p>
          <a:p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"word1" "word2"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B2C36-5819-40A7-AAE0-2D84B2A1C6FC}"/>
              </a:ext>
            </a:extLst>
          </p:cNvPr>
          <p:cNvSpPr/>
          <p:nvPr/>
        </p:nvSpPr>
        <p:spPr>
          <a:xfrm>
            <a:off x="679071" y="2322576"/>
            <a:ext cx="60960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hello','world','goodbye','charlotte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=2,ncol=2,byrow=TRUE,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=list(c('phrase1','phrase2'),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c('word1','word2')))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word1     word2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phrase1 "hello"   "world"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phrase2 "goodbye" "charlotte"</a:t>
            </a:r>
          </a:p>
        </p:txBody>
      </p:sp>
    </p:spTree>
    <p:extLst>
      <p:ext uri="{BB962C8B-B14F-4D97-AF65-F5344CB8AC3E}">
        <p14:creationId xmlns:p14="http://schemas.microsoft.com/office/powerpoint/2010/main" val="48363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BAC0-3444-4218-A6B3-EE77EC6B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804354"/>
          </a:xfrm>
        </p:spPr>
        <p:txBody>
          <a:bodyPr/>
          <a:lstStyle/>
          <a:p>
            <a:r>
              <a:rPr lang="en-US" dirty="0"/>
              <a:t>Creating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7651-3E8A-43E8-A5F4-AFE1F75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9576"/>
            <a:ext cx="10160000" cy="5297424"/>
          </a:xfrm>
        </p:spPr>
        <p:txBody>
          <a:bodyPr/>
          <a:lstStyle/>
          <a:p>
            <a:r>
              <a:rPr lang="en-US" sz="2800" dirty="0"/>
              <a:t>New attributes can be created using the </a:t>
            </a:r>
            <a:r>
              <a:rPr lang="en-US" sz="2800" dirty="0" err="1"/>
              <a:t>attr</a:t>
            </a:r>
            <a:r>
              <a:rPr lang="en-US" sz="2800" dirty="0"/>
              <a:t>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1D032-E1A3-4D3D-A08E-DE626BB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B30C9-4E68-4BEC-93CF-8292AE13590F}"/>
              </a:ext>
            </a:extLst>
          </p:cNvPr>
          <p:cNvSpPr/>
          <p:nvPr/>
        </p:nvSpPr>
        <p:spPr>
          <a:xfrm>
            <a:off x="1014984" y="2413338"/>
            <a:ext cx="933602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"values"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c("letters", "numbers")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attributes(m)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$dim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2 2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$values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"letters" "numbers"</a:t>
            </a:r>
          </a:p>
        </p:txBody>
      </p:sp>
    </p:spTree>
    <p:extLst>
      <p:ext uri="{BB962C8B-B14F-4D97-AF65-F5344CB8AC3E}">
        <p14:creationId xmlns:p14="http://schemas.microsoft.com/office/powerpoint/2010/main" val="286424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710-B9E6-491B-A2B2-7B075B9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795210"/>
          </a:xfrm>
        </p:spPr>
        <p:txBody>
          <a:bodyPr/>
          <a:lstStyle/>
          <a:p>
            <a:r>
              <a:rPr lang="en-US" dirty="0"/>
              <a:t>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957B-879E-4843-9B3D-F95D70EA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9848"/>
            <a:ext cx="10160000" cy="1115568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R is an object-oriented language</a:t>
            </a:r>
          </a:p>
          <a:p>
            <a:pPr lvl="1"/>
            <a:r>
              <a:rPr lang="en-US" sz="2600" dirty="0"/>
              <a:t>Each object has at least one </a:t>
            </a:r>
            <a:r>
              <a:rPr lang="en-US" sz="2600" u="sng" dirty="0"/>
              <a:t>class</a:t>
            </a:r>
            <a:r>
              <a:rPr lang="en-US" sz="2600" dirty="0"/>
              <a:t> attribute used to describe it</a:t>
            </a:r>
          </a:p>
          <a:p>
            <a:r>
              <a:rPr lang="en-US" sz="2800" dirty="0"/>
              <a:t>The class() function will report the class attribute value</a:t>
            </a:r>
          </a:p>
          <a:p>
            <a:pPr lvl="1"/>
            <a:r>
              <a:rPr lang="en-US" sz="2600" dirty="0"/>
              <a:t>For vectors (only), class() reports the type of data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7484-2133-467B-9E1E-ED9417C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DB53C-0BE0-40CB-A406-D567E0941236}"/>
              </a:ext>
            </a:extLst>
          </p:cNvPr>
          <p:cNvSpPr/>
          <p:nvPr/>
        </p:nvSpPr>
        <p:spPr>
          <a:xfrm>
            <a:off x="8086927" y="2331720"/>
            <a:ext cx="295481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word1     word2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hello     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goodbye charlotte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BB445-49CD-41E3-9988-D3624E19A019}"/>
              </a:ext>
            </a:extLst>
          </p:cNvPr>
          <p:cNvSpPr/>
          <p:nvPr/>
        </p:nvSpPr>
        <p:spPr>
          <a:xfrm>
            <a:off x="431074" y="2331720"/>
            <a:ext cx="3396343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c("hello", "world")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"hello" "world"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DAE87-910B-403C-A086-92E04C21C863}"/>
              </a:ext>
            </a:extLst>
          </p:cNvPr>
          <p:cNvSpPr/>
          <p:nvPr/>
        </p:nvSpPr>
        <p:spPr>
          <a:xfrm>
            <a:off x="1035957" y="4303455"/>
            <a:ext cx="751114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m2 &lt;- matrix(1:9,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(m2) &lt;-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list(c("A", "B","C"), c( "D", "E", "F"))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 E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1 4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2 5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3 6 9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class(m2)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"array"</a:t>
            </a:r>
          </a:p>
        </p:txBody>
      </p:sp>
    </p:spTree>
    <p:extLst>
      <p:ext uri="{BB962C8B-B14F-4D97-AF65-F5344CB8AC3E}">
        <p14:creationId xmlns:p14="http://schemas.microsoft.com/office/powerpoint/2010/main" val="10635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3971-E0DC-4550-A4A0-C88B5063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28918"/>
            <a:ext cx="8839200" cy="799250"/>
          </a:xfrm>
        </p:spPr>
        <p:txBody>
          <a:bodyPr/>
          <a:lstStyle/>
          <a:p>
            <a:r>
              <a:rPr lang="en-US" dirty="0"/>
              <a:t>The S3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1E55-0142-48F4-A07A-344CA315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158950"/>
            <a:ext cx="10335768" cy="531805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S3 refers to a class system built into R. The system governs how R handles objects of different classes</a:t>
            </a:r>
          </a:p>
          <a:p>
            <a:pPr lvl="1"/>
            <a:r>
              <a:rPr lang="en-US" sz="2400" dirty="0"/>
              <a:t>Certain R functions will look up an object’s S3 class, and then behave differently in response. When you print a numeric vector, print will display a number: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num &lt;- 1000000000</a:t>
            </a:r>
          </a:p>
          <a:p>
            <a:pPr marL="9144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print(num)</a:t>
            </a:r>
          </a:p>
          <a:p>
            <a:pPr marL="9144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1e+09    # scientific notation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  <a:p>
            <a:r>
              <a:rPr lang="en-US" sz="2800" dirty="0"/>
              <a:t>But if you apply the S3 classes </a:t>
            </a:r>
            <a:r>
              <a:rPr lang="en-US" sz="2800" dirty="0" err="1"/>
              <a:t>POSIXct</a:t>
            </a:r>
            <a:r>
              <a:rPr lang="en-US" sz="2800" dirty="0"/>
              <a:t> and </a:t>
            </a:r>
            <a:r>
              <a:rPr lang="en-US" sz="2800" dirty="0" err="1"/>
              <a:t>POSIXt</a:t>
            </a:r>
            <a:r>
              <a:rPr lang="en-US" sz="2800" dirty="0"/>
              <a:t> to num, print will now  display a time: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class(num) &lt;- c("POSIXct", "POSIXt")</a:t>
            </a:r>
          </a:p>
          <a:p>
            <a:pPr marL="91440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print(num)</a:t>
            </a:r>
          </a:p>
          <a:p>
            <a:pPr marL="91440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"2001-09-08 21:46:40 EDT"</a:t>
            </a:r>
          </a:p>
          <a:p>
            <a:pPr marL="914400" indent="0">
              <a:buNone/>
            </a:pPr>
            <a:endParaRPr lang="en-US" sz="1500" dirty="0"/>
          </a:p>
          <a:p>
            <a:r>
              <a:rPr lang="en-US" sz="2800" dirty="0"/>
              <a:t>R’s S4 system is similar to S3 but uses a more formal set of </a:t>
            </a:r>
            <a:r>
              <a:rPr lang="en-US" sz="2800"/>
              <a:t>rules (</a:t>
            </a:r>
            <a:r>
              <a:rPr lang="en-US" sz="2800" i="1">
                <a:sym typeface="Wingdings" panose="05000000000000000000" pitchFamily="2" charset="2"/>
              </a:rPr>
              <a:t>not within the scope of this course</a:t>
            </a:r>
            <a:r>
              <a:rPr lang="en-US" sz="2800">
                <a:sym typeface="Wingdings" panose="05000000000000000000" pitchFamily="2" charset="2"/>
              </a:rPr>
              <a:t>)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DA7F3-8744-4046-905C-3138E23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1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710-B9E6-491B-A2B2-7B075B9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766"/>
            <a:ext cx="10160000" cy="795210"/>
          </a:xfrm>
        </p:spPr>
        <p:txBody>
          <a:bodyPr/>
          <a:lstStyle/>
          <a:p>
            <a:r>
              <a:rPr lang="en-US" dirty="0"/>
              <a:t>Type-Checking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957B-879E-4843-9B3D-F95D70EA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4440"/>
            <a:ext cx="10160000" cy="5242560"/>
          </a:xfrm>
        </p:spPr>
        <p:txBody>
          <a:bodyPr>
            <a:normAutofit/>
          </a:bodyPr>
          <a:lstStyle/>
          <a:p>
            <a:r>
              <a:rPr lang="en-US" sz="2800" dirty="0"/>
              <a:t>is-dot functions identify the class or data type of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7484-2133-467B-9E1E-ED9417C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92ED5-D366-4E8E-9212-9FAD205CA625}"/>
              </a:ext>
            </a:extLst>
          </p:cNvPr>
          <p:cNvSpPr/>
          <p:nvPr/>
        </p:nvSpPr>
        <p:spPr>
          <a:xfrm>
            <a:off x="1201270" y="2209871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&lt;- 1:4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is.logical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119948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710-B9E6-491B-A2B2-7B075B9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551"/>
            <a:ext cx="10160000" cy="818666"/>
          </a:xfrm>
        </p:spPr>
        <p:txBody>
          <a:bodyPr/>
          <a:lstStyle/>
          <a:p>
            <a:r>
              <a:rPr lang="en-US" dirty="0"/>
              <a:t>Coercion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957B-879E-4843-9B3D-F95D70EA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122"/>
            <a:ext cx="10160000" cy="5363817"/>
          </a:xfrm>
        </p:spPr>
        <p:txBody>
          <a:bodyPr/>
          <a:lstStyle/>
          <a:p>
            <a:r>
              <a:rPr lang="en-US" sz="2800" u="sng" dirty="0"/>
              <a:t>Coercion</a:t>
            </a:r>
            <a:r>
              <a:rPr lang="en-US" sz="2800" dirty="0"/>
              <a:t> functions allow conversion from one object or data type to another</a:t>
            </a:r>
          </a:p>
          <a:p>
            <a:r>
              <a:rPr lang="en-US" b="1" dirty="0"/>
              <a:t>Implicit coercion </a:t>
            </a:r>
            <a:r>
              <a:rPr lang="en-US" dirty="0"/>
              <a:t>occurs automatically when elements need to be converted to another type in order for an operation to complete, e.g. using numeric values for logical values (one for TRUE, 0 for FALSE)</a:t>
            </a:r>
          </a:p>
          <a:p>
            <a:pPr lvl="1"/>
            <a:r>
              <a:rPr lang="en-US" dirty="0"/>
              <a:t>Implicit coercion occurs in the following statement:</a:t>
            </a:r>
          </a:p>
          <a:p>
            <a:endParaRPr lang="en-US" sz="1200" dirty="0"/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1:4 + c(T, F, F, T)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 2 3 5</a:t>
            </a:r>
          </a:p>
          <a:p>
            <a:pPr marL="1371600" indent="0">
              <a:buNone/>
            </a:pPr>
            <a:endParaRPr lang="en-US" sz="1200" b="1" dirty="0"/>
          </a:p>
          <a:p>
            <a:pPr marL="347663"/>
            <a:r>
              <a:rPr lang="en-US" b="1" dirty="0"/>
              <a:t>Explicit coercion </a:t>
            </a:r>
            <a:r>
              <a:rPr lang="en-US" dirty="0"/>
              <a:t>is performed by applying as-dot functions</a:t>
            </a:r>
          </a:p>
          <a:p>
            <a:pPr marL="347663"/>
            <a:endParaRPr lang="en-US" sz="1200" dirty="0"/>
          </a:p>
          <a:p>
            <a:pPr marL="137160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as.numeric(c(T, F, F, T))</a:t>
            </a:r>
          </a:p>
          <a:p>
            <a:pPr marL="137160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 0 0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7484-2133-467B-9E1E-ED9417C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710-B9E6-491B-A2B2-7B075B9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247"/>
            <a:ext cx="10160000" cy="947875"/>
          </a:xfrm>
        </p:spPr>
        <p:txBody>
          <a:bodyPr/>
          <a:lstStyle/>
          <a:p>
            <a:r>
              <a:rPr lang="en-US" dirty="0"/>
              <a:t>Coercion Functions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957B-879E-4843-9B3D-F95D70EA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2391"/>
            <a:ext cx="10160000" cy="5234609"/>
          </a:xfrm>
        </p:spPr>
        <p:txBody>
          <a:bodyPr/>
          <a:lstStyle/>
          <a:p>
            <a:r>
              <a:rPr lang="en-US" sz="2800" dirty="0"/>
              <a:t>Coercions are possible in cases where the conversion "makes sense"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("32.4")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32.4</a:t>
            </a:r>
          </a:p>
          <a:p>
            <a:pPr marL="914400" indent="0">
              <a:buNone/>
            </a:pPr>
            <a:endParaRPr lang="en-US" sz="1200" b="1" dirty="0"/>
          </a:p>
          <a:p>
            <a:pPr marL="401638"/>
            <a:r>
              <a:rPr lang="en-US" sz="2800" dirty="0"/>
              <a:t>R warns when it doesn't like a coercion</a:t>
            </a:r>
          </a:p>
          <a:p>
            <a:pPr marL="401638"/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g'day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mate")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NA</a:t>
            </a:r>
          </a:p>
          <a:p>
            <a:pPr marL="9144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 marL="9144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NAs introduced by coercion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7484-2133-467B-9E1E-ED9417C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710-B9E6-491B-A2B2-7B075B9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67778"/>
          </a:xfrm>
        </p:spPr>
        <p:txBody>
          <a:bodyPr/>
          <a:lstStyle/>
          <a:p>
            <a:r>
              <a:rPr lang="en-US" dirty="0"/>
              <a:t>Chaining Coercion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957B-879E-4843-9B3D-F95D70EA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2452"/>
            <a:ext cx="10160000" cy="5244548"/>
          </a:xfrm>
        </p:spPr>
        <p:txBody>
          <a:bodyPr/>
          <a:lstStyle/>
          <a:p>
            <a:r>
              <a:rPr lang="en-US" sz="2400" dirty="0"/>
              <a:t>Some coercions require multiple steps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(c("1", "0", "1", "0","0")))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 FALSE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1200" b="1" dirty="0"/>
          </a:p>
          <a:p>
            <a:pPr marL="347663"/>
            <a:r>
              <a:rPr lang="en-US" sz="2400" dirty="0"/>
              <a:t>Levels of factors are assigned numeric values internally (alphabetically by default); this can be demonstrated by converting them to a numeric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7484-2133-467B-9E1E-ED9417C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99AFA-BA9A-4C68-9BFB-71BAA668B4BF}"/>
              </a:ext>
            </a:extLst>
          </p:cNvPr>
          <p:cNvSpPr/>
          <p:nvPr/>
        </p:nvSpPr>
        <p:spPr>
          <a:xfrm>
            <a:off x="1623859" y="4062843"/>
            <a:ext cx="750221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factor(x=c("plum", "pear", "plum", "plum", "apple", "apple", "plum"))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xfactor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plum  pear  plum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plum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apple pear plum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 2 3 3 1 1 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127F-34BF-4326-94CD-53DD89C4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959802"/>
          </a:xfrm>
        </p:spPr>
        <p:txBody>
          <a:bodyPr/>
          <a:lstStyle/>
          <a:p>
            <a:r>
              <a:rPr lang="en-US" dirty="0"/>
              <a:t>Coercing Higher Level Objects: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BDD2-C337-4CAB-BBFB-8D94D8DB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80160"/>
            <a:ext cx="10463059" cy="5196840"/>
          </a:xfrm>
        </p:spPr>
        <p:txBody>
          <a:bodyPr>
            <a:normAutofit/>
          </a:bodyPr>
          <a:lstStyle/>
          <a:p>
            <a:r>
              <a:rPr lang="en-US" sz="2400" dirty="0"/>
              <a:t>Consistent characteristics (e.g. length) are required to coerce higher level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3E151-45EA-4B10-87B1-F03B27B7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23A95-435C-493E-8DB6-BC22F231C83D}"/>
              </a:ext>
            </a:extLst>
          </p:cNvPr>
          <p:cNvSpPr/>
          <p:nvPr/>
        </p:nvSpPr>
        <p:spPr>
          <a:xfrm>
            <a:off x="4032487" y="5312723"/>
            <a:ext cx="682752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list variables have varied lengths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in (function (...,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check.names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 :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arguments imply differing number of rows: 2, 3,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4F60-0B74-4DB5-A4A9-6558A6FC5E6A}"/>
              </a:ext>
            </a:extLst>
          </p:cNvPr>
          <p:cNvSpPr/>
          <p:nvPr/>
        </p:nvSpPr>
        <p:spPr>
          <a:xfrm>
            <a:off x="666205" y="2192895"/>
            <a:ext cx="104630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foo &lt;- matrix(c(1,2,3,4),ncol=2)</a:t>
            </a:r>
          </a:p>
          <a:p>
            <a:pPr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baz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list(var1=foo,var2=c(T,F,T),var3=factor(x=c(2,3,4,4,2)))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$var1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$var2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$var3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 3 4 4 2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2 3 4</a:t>
            </a:r>
          </a:p>
        </p:txBody>
      </p:sp>
    </p:spTree>
    <p:extLst>
      <p:ext uri="{BB962C8B-B14F-4D97-AF65-F5344CB8AC3E}">
        <p14:creationId xmlns:p14="http://schemas.microsoft.com/office/powerpoint/2010/main" val="73209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127F-34BF-4326-94CD-53DD89C4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959802"/>
          </a:xfrm>
        </p:spPr>
        <p:txBody>
          <a:bodyPr/>
          <a:lstStyle/>
          <a:p>
            <a:r>
              <a:rPr lang="en-US" dirty="0"/>
              <a:t>Coercing Higher Level Objects: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BDD2-C337-4CAB-BBFB-8D94D8DB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40"/>
          </a:xfrm>
        </p:spPr>
        <p:txBody>
          <a:bodyPr/>
          <a:lstStyle/>
          <a:p>
            <a:r>
              <a:rPr lang="en-US" sz="2400" dirty="0"/>
              <a:t>If all elements have the same length, the coercion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3E151-45EA-4B10-87B1-F03B27B7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23A95-435C-493E-8DB6-BC22F231C83D}"/>
              </a:ext>
            </a:extLst>
          </p:cNvPr>
          <p:cNvSpPr/>
          <p:nvPr/>
        </p:nvSpPr>
        <p:spPr>
          <a:xfrm>
            <a:off x="6096000" y="3429000"/>
            <a:ext cx="453614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var1     var2     var3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3        TRUE 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4        FALSE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 5        TRUE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 1        TRUE     1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82137-F054-4C2D-84F6-83DB3D027362}"/>
              </a:ext>
            </a:extLst>
          </p:cNvPr>
          <p:cNvSpPr/>
          <p:nvPr/>
        </p:nvSpPr>
        <p:spPr>
          <a:xfrm>
            <a:off x="499729" y="2086216"/>
            <a:ext cx="103454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list(var1=c(3,4,5,1), var2=c(T,F,T,T), var3=factor(x=c(4,4,2,1)))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$var1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3 4 5 1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$var2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$var3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4 4 2 1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4</a:t>
            </a:r>
          </a:p>
        </p:txBody>
      </p:sp>
    </p:spTree>
    <p:extLst>
      <p:ext uri="{BB962C8B-B14F-4D97-AF65-F5344CB8AC3E}">
        <p14:creationId xmlns:p14="http://schemas.microsoft.com/office/powerpoint/2010/main" val="2438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6 Special Values and Coercion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7 Basic Plotting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7" y="250214"/>
            <a:ext cx="8695944" cy="83013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/>
              <a:t>to Build </a:t>
            </a:r>
            <a:r>
              <a:rPr lang="en-US" dirty="0"/>
              <a:t>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585795"/>
            <a:ext cx="9047448" cy="4738805"/>
          </a:xfrm>
        </p:spPr>
        <p:txBody>
          <a:bodyPr>
            <a:normAutofit/>
          </a:bodyPr>
          <a:lstStyle/>
          <a:p>
            <a:pPr marL="463550" indent="0">
              <a:buNone/>
            </a:pPr>
            <a:r>
              <a:rPr lang="en-US" sz="3600" dirty="0"/>
              <a:t>"When creating a plot we start with data."</a:t>
            </a:r>
          </a:p>
          <a:p>
            <a:pPr marL="46355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5FAF5-4DC7-4197-B598-58327CCAC6CA}"/>
              </a:ext>
            </a:extLst>
          </p:cNvPr>
          <p:cNvSpPr txBox="1"/>
          <p:nvPr/>
        </p:nvSpPr>
        <p:spPr>
          <a:xfrm>
            <a:off x="1856498" y="3429000"/>
            <a:ext cx="69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Wickham, Hadley: "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Layered Grammar of Graphics</a:t>
            </a:r>
            <a:r>
              <a:rPr lang="en-US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3629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856-FAED-4EEE-BF1E-30E3EC54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0930"/>
          </a:xfrm>
        </p:spPr>
        <p:txBody>
          <a:bodyPr/>
          <a:lstStyle/>
          <a:p>
            <a:r>
              <a:rPr lang="en-US" dirty="0"/>
              <a:t>The plot()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C0DE-7FC5-447C-8945-7EAA86F6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9888"/>
            <a:ext cx="10160000" cy="5087112"/>
          </a:xfrm>
        </p:spPr>
        <p:txBody>
          <a:bodyPr>
            <a:normAutofit/>
          </a:bodyPr>
          <a:lstStyle/>
          <a:p>
            <a:r>
              <a:rPr lang="en-US" sz="2400" dirty="0"/>
              <a:t>The plot() function takes a vector of x values and a vector of y values as parameters</a:t>
            </a:r>
          </a:p>
          <a:p>
            <a:pPr lvl="1"/>
            <a:r>
              <a:rPr lang="en-US" sz="2400" dirty="0"/>
              <a:t>Length of both vectors must be the same</a:t>
            </a:r>
          </a:p>
          <a:p>
            <a:pPr lvl="1"/>
            <a:r>
              <a:rPr lang="en-US" sz="2400" dirty="0"/>
              <a:t>If only one vector is provided, a sequential index serves as the x-axis</a:t>
            </a:r>
            <a:endParaRPr lang="en-US" sz="1200" dirty="0"/>
          </a:p>
          <a:p>
            <a:pPr marL="91440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(x=c(1,2,3,4,5), y=c(2,4,6,8,10))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A11F-E7E5-4C3F-899C-1F1C4D3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60866-3EE2-428D-8162-381B4794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7"/>
          <a:stretch/>
        </p:blipFill>
        <p:spPr>
          <a:xfrm>
            <a:off x="2232537" y="3816096"/>
            <a:ext cx="6200775" cy="2935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052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856-FAED-4EEE-BF1E-30E3EC54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0930"/>
          </a:xfrm>
        </p:spPr>
        <p:txBody>
          <a:bodyPr/>
          <a:lstStyle/>
          <a:p>
            <a:r>
              <a:rPr lang="en-US" dirty="0"/>
              <a:t>The plot()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C0DE-7FC5-447C-8945-7EAA86F6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9888"/>
            <a:ext cx="10160000" cy="5087112"/>
          </a:xfrm>
        </p:spPr>
        <p:txBody>
          <a:bodyPr>
            <a:normAutofit/>
          </a:bodyPr>
          <a:lstStyle/>
          <a:p>
            <a:r>
              <a:rPr lang="en-US" sz="2800" dirty="0"/>
              <a:t>plot() also takes a matrix (and other structures, e.g. data frames) as a parameter</a:t>
            </a:r>
          </a:p>
          <a:p>
            <a:endParaRPr lang="en-US" sz="1200" dirty="0"/>
          </a:p>
          <a:p>
            <a:pPr marL="457200" indent="0"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matrix(c(1.0, 2.0, 3.0, 4.0, 5.0, 2.7, 3.9, 3.1, 4.5, 4.1),</a:t>
            </a:r>
          </a:p>
          <a:p>
            <a:pPr marL="457200" indent="0"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=2,dimnames=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NULL,c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x','y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x   y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1 2.7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2 3.9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3 3.1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4 4.5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5 4.1</a:t>
            </a:r>
          </a:p>
          <a:p>
            <a:pPr marL="45720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plot(m)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A11F-E7E5-4C3F-899C-1F1C4D3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CB134-DBAD-4875-99CD-0B7684CE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01" y="3638550"/>
            <a:ext cx="6086475" cy="2838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72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04354"/>
          </a:xfrm>
        </p:spPr>
        <p:txBody>
          <a:bodyPr/>
          <a:lstStyle/>
          <a:p>
            <a:r>
              <a:rPr lang="en-US" dirty="0"/>
              <a:t>Graphical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592"/>
            <a:ext cx="10160000" cy="5169408"/>
          </a:xfrm>
        </p:spPr>
        <p:txBody>
          <a:bodyPr/>
          <a:lstStyle/>
          <a:p>
            <a:r>
              <a:rPr lang="en-US" sz="2400" dirty="0"/>
              <a:t>Graphical parameters can be added to the plot command for visual enhancement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2852D3-061E-4E43-939B-F68A32EE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97127"/>
              </p:ext>
            </p:extLst>
          </p:nvPr>
        </p:nvGraphicFramePr>
        <p:xfrm>
          <a:off x="1318768" y="2249424"/>
          <a:ext cx="7925816" cy="4020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424">
                  <a:extLst>
                    <a:ext uri="{9D8B030D-6E8A-4147-A177-3AD203B41FA5}">
                      <a16:colId xmlns:a16="http://schemas.microsoft.com/office/drawing/2014/main" val="4292479626"/>
                    </a:ext>
                  </a:extLst>
                </a:gridCol>
                <a:gridCol w="5422392">
                  <a:extLst>
                    <a:ext uri="{9D8B030D-6E8A-4147-A177-3AD203B41FA5}">
                      <a16:colId xmlns:a16="http://schemas.microsoft.com/office/drawing/2014/main" val="3253791888"/>
                    </a:ext>
                  </a:extLst>
                </a:gridCol>
              </a:tblGrid>
              <a:tr h="446758">
                <a:tc>
                  <a:txBody>
                    <a:bodyPr/>
                    <a:lstStyle/>
                    <a:p>
                      <a:r>
                        <a:rPr lang="en-US" b="1" dirty="0"/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94219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type (point, connected points, etc.)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5903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/>
                        <a:t>main, </a:t>
                      </a:r>
                      <a:r>
                        <a:rPr lang="en-US" dirty="0" err="1"/>
                        <a:t>xlab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ylab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title, horizontal label, vertical label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1314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and line color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8176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 err="1"/>
                        <a:t>pch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representing individual points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27999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 err="1"/>
                        <a:t>cex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(character expansion) size of point character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3311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 err="1"/>
                        <a:t>lty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type (solid, dotted, dashed, etc.)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3055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 err="1"/>
                        <a:t>lwd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width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4386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r>
                        <a:rPr lang="en-US" dirty="0" err="1"/>
                        <a:t>xlim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ylim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limits for horizontal and vertical ranges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7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0472"/>
            <a:ext cx="10160000" cy="5092890"/>
          </a:xfrm>
        </p:spPr>
        <p:txBody>
          <a:bodyPr>
            <a:normAutofit/>
          </a:bodyPr>
          <a:lstStyle/>
          <a:p>
            <a:r>
              <a:rPr lang="en-US" sz="2800" dirty="0"/>
              <a:t>By default, plot() plots individual data points</a:t>
            </a:r>
          </a:p>
          <a:p>
            <a:r>
              <a:rPr lang="en-US" sz="2800" dirty="0"/>
              <a:t>Varying the </a:t>
            </a:r>
            <a:r>
              <a:rPr lang="en-US" sz="2800" b="1" dirty="0"/>
              <a:t>type</a:t>
            </a:r>
            <a:r>
              <a:rPr lang="en-US" sz="2800" dirty="0"/>
              <a:t> argument produces different plot types</a:t>
            </a:r>
          </a:p>
          <a:p>
            <a:endParaRPr lang="en-US" sz="20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  y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 1   2.7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 2   3.9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[3,]  3   3.1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[4,]  4   4.5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[5,]  5   4.1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="l")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line plot (lower case 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4A36-54D9-4725-AD2D-742DA70A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772" y="2731499"/>
            <a:ext cx="616267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729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9218"/>
          </a:xfrm>
        </p:spPr>
        <p:txBody>
          <a:bodyPr/>
          <a:lstStyle/>
          <a:p>
            <a:r>
              <a:rPr lang="en-US" dirty="0"/>
              <a:t>Title and Axis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9032"/>
            <a:ext cx="10160000" cy="5077968"/>
          </a:xfrm>
        </p:spPr>
        <p:txBody>
          <a:bodyPr>
            <a:normAutofit/>
          </a:bodyPr>
          <a:lstStyle/>
          <a:p>
            <a:r>
              <a:rPr lang="en-US" sz="2800" dirty="0"/>
              <a:t>main, </a:t>
            </a:r>
            <a:r>
              <a:rPr lang="en-US" sz="2800" dirty="0" err="1"/>
              <a:t>xlab</a:t>
            </a:r>
            <a:r>
              <a:rPr lang="en-US" sz="2800" dirty="0"/>
              <a:t>, </a:t>
            </a:r>
            <a:r>
              <a:rPr lang="en-US" sz="2800" dirty="0" err="1"/>
              <a:t>ylab</a:t>
            </a:r>
            <a:r>
              <a:rPr lang="en-US" sz="2800" dirty="0"/>
              <a:t> options are used to add a title and axis labels</a:t>
            </a:r>
          </a:p>
          <a:p>
            <a:endParaRPr lang="en-US" sz="1200" dirty="0"/>
          </a:p>
          <a:p>
            <a:pPr marL="34131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type 'b' is line and point</a:t>
            </a:r>
          </a:p>
          <a:p>
            <a:pPr marL="34131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='b',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main="XY Coordinates", </a:t>
            </a:r>
          </a:p>
          <a:p>
            <a:pPr marL="341313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 Axis",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="Y Axis"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9C207-40EA-4B97-A3E3-0D2AF5C7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5" y="3596257"/>
            <a:ext cx="6124575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791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58634"/>
          </a:xfrm>
        </p:spPr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4440"/>
            <a:ext cx="10160000" cy="5242560"/>
          </a:xfrm>
        </p:spPr>
        <p:txBody>
          <a:bodyPr>
            <a:normAutofit/>
          </a:bodyPr>
          <a:lstStyle/>
          <a:p>
            <a:r>
              <a:rPr lang="en-US" sz="2800" dirty="0"/>
              <a:t>Color can be added to plots using various methods, one of which is a character string</a:t>
            </a:r>
          </a:p>
          <a:p>
            <a:pPr lvl="1"/>
            <a:r>
              <a:rPr lang="en-US" sz="2600" dirty="0"/>
              <a:t>colors() will display the available color string representations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colors()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[1] "white"         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[3]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antiquewhite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"antiquewhite1"       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[5] "antiquewhite2"     "antiquewhite3"       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[7] "antiquewhite4"     "aquamarine"          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[9] "aquamarine1"       "aquamarine2" </a:t>
            </a:r>
          </a:p>
          <a:p>
            <a:pPr marL="914400" indent="0">
              <a:buNone/>
            </a:pPr>
            <a:r>
              <a:rPr lang="en-US" sz="2400" b="1" dirty="0"/>
              <a:t>   …  (many more)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862-FA56-4153-A225-59AB66CA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831786"/>
          </a:xfrm>
        </p:spPr>
        <p:txBody>
          <a:bodyPr/>
          <a:lstStyle/>
          <a:p>
            <a:r>
              <a:rPr lang="en-US" dirty="0"/>
              <a:t>Adding Color With a Character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433E-4A82-494E-B9B5-7A38C1B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2757"/>
            <a:ext cx="10160000" cy="52942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type 'o' is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to avoid gaps between points and lines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col='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forestgreen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main="XY Coordinates",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="X Axis",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="Y Axis")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C4A44-8B07-4139-838D-26E2CFE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956E9-940A-43C4-969F-F3C1C03F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71" y="3019425"/>
            <a:ext cx="6105525" cy="3457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01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886650"/>
          </a:xfrm>
        </p:spPr>
        <p:txBody>
          <a:bodyPr/>
          <a:lstStyle/>
          <a:p>
            <a:r>
              <a:rPr lang="en-US" dirty="0"/>
              <a:t>Line and Point Appearances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566047-79E8-4D4B-87C8-A5134ED28ED9}"/>
              </a:ext>
            </a:extLst>
          </p:cNvPr>
          <p:cNvGrpSpPr/>
          <p:nvPr/>
        </p:nvGrpSpPr>
        <p:grpSpPr>
          <a:xfrm>
            <a:off x="6827331" y="3289744"/>
            <a:ext cx="3048000" cy="3302996"/>
            <a:chOff x="7510462" y="2274760"/>
            <a:chExt cx="3048000" cy="3302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B12BDF-3879-4795-84BF-220565CE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462" y="2274760"/>
              <a:ext cx="2865201" cy="28346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EE527F-73D1-4495-9B58-6CA84C9090E8}"/>
                </a:ext>
              </a:extLst>
            </p:cNvPr>
            <p:cNvSpPr/>
            <p:nvPr/>
          </p:nvSpPr>
          <p:spPr>
            <a:xfrm>
              <a:off x="7510462" y="5146869"/>
              <a:ext cx="3048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http://www.sthda.com/english/wiki/r-plot-pch-symbols-the-different-point-shapes-available-in-r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AE81A7-698F-4871-B4C7-B1AA74894E94}"/>
              </a:ext>
            </a:extLst>
          </p:cNvPr>
          <p:cNvGrpSpPr/>
          <p:nvPr/>
        </p:nvGrpSpPr>
        <p:grpSpPr>
          <a:xfrm>
            <a:off x="670673" y="2934034"/>
            <a:ext cx="3657589" cy="3485053"/>
            <a:chOff x="1343257" y="3668926"/>
            <a:chExt cx="3151825" cy="27807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18E02-C06C-41E7-9120-A3925057F482}"/>
                </a:ext>
              </a:extLst>
            </p:cNvPr>
            <p:cNvSpPr/>
            <p:nvPr/>
          </p:nvSpPr>
          <p:spPr>
            <a:xfrm>
              <a:off x="1343257" y="6195718"/>
              <a:ext cx="315182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http://www.sthda.com/english/wiki/line-types-in-r-lty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A8CF9D-A65C-4613-964D-01375B96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544" y="3668926"/>
              <a:ext cx="2416487" cy="246888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B9091BD-4FB0-45AB-B828-3F50638B37BC}"/>
              </a:ext>
            </a:extLst>
          </p:cNvPr>
          <p:cNvSpPr/>
          <p:nvPr/>
        </p:nvSpPr>
        <p:spPr>
          <a:xfrm>
            <a:off x="609600" y="1287933"/>
            <a:ext cx="3590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dirty="0" err="1"/>
              <a:t>lty</a:t>
            </a:r>
            <a:r>
              <a:rPr lang="en-US" sz="2400" dirty="0"/>
              <a:t> modifies line types</a:t>
            </a:r>
          </a:p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one of a range between 0 and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F90AC-259E-49F4-A2BF-2A9918A81809}"/>
              </a:ext>
            </a:extLst>
          </p:cNvPr>
          <p:cNvSpPr/>
          <p:nvPr/>
        </p:nvSpPr>
        <p:spPr>
          <a:xfrm>
            <a:off x="5264182" y="1287933"/>
            <a:ext cx="55036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pch</a:t>
            </a:r>
            <a:r>
              <a:rPr lang="en-US" sz="2400" dirty="0"/>
              <a:t> argument modifies point types</a:t>
            </a:r>
          </a:p>
          <a:p>
            <a: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Point types can be a specific character (e.g. 'p' or '!') or one of a range of predefined numbered symbols between 0 and 25</a:t>
            </a:r>
          </a:p>
        </p:txBody>
      </p:sp>
    </p:spTree>
    <p:extLst>
      <p:ext uri="{BB962C8B-B14F-4D97-AF65-F5344CB8AC3E}">
        <p14:creationId xmlns:p14="http://schemas.microsoft.com/office/powerpoint/2010/main" val="32124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57C6-A713-4268-9BF5-EED47740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154"/>
            <a:ext cx="10160000" cy="875736"/>
          </a:xfrm>
        </p:spPr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F59B-0B64-42DF-AE04-37279618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4"/>
            <a:ext cx="10160000" cy="5559551"/>
          </a:xfrm>
        </p:spPr>
        <p:txBody>
          <a:bodyPr/>
          <a:lstStyle/>
          <a:p>
            <a:r>
              <a:rPr lang="en-US" sz="2800" dirty="0"/>
              <a:t>Many scenarios in R, and data science in general, call for special values</a:t>
            </a:r>
          </a:p>
          <a:p>
            <a:pPr lvl="1"/>
            <a:r>
              <a:rPr lang="en-US" sz="2800" dirty="0"/>
              <a:t>missing data</a:t>
            </a:r>
          </a:p>
          <a:p>
            <a:pPr lvl="1"/>
            <a:r>
              <a:rPr lang="en-US" sz="2800" dirty="0"/>
              <a:t>incorrect data</a:t>
            </a:r>
          </a:p>
          <a:p>
            <a:pPr lvl="1"/>
            <a:r>
              <a:rPr lang="en-US" sz="2800" dirty="0"/>
              <a:t>corrupt data</a:t>
            </a:r>
          </a:p>
          <a:p>
            <a:r>
              <a:rPr lang="en-US" sz="2800" dirty="0"/>
              <a:t>Special values include</a:t>
            </a:r>
          </a:p>
          <a:p>
            <a:pPr lvl="1"/>
            <a:r>
              <a:rPr lang="en-US" sz="2800" dirty="0"/>
              <a:t>Infinity: </a:t>
            </a:r>
            <a:r>
              <a:rPr lang="en-US" sz="2800" b="1" dirty="0"/>
              <a:t>Inf</a:t>
            </a:r>
            <a:r>
              <a:rPr lang="en-US" sz="2800" dirty="0"/>
              <a:t> is reserved for numbers too large to represent in R</a:t>
            </a:r>
          </a:p>
          <a:p>
            <a:pPr lvl="1"/>
            <a:r>
              <a:rPr lang="en-US" sz="2800" dirty="0" err="1"/>
              <a:t>NaN</a:t>
            </a:r>
            <a:r>
              <a:rPr lang="en-US" sz="2800" dirty="0"/>
              <a:t> ("not a number"): invalid numerical values, e.g. 0 / 0</a:t>
            </a:r>
          </a:p>
          <a:p>
            <a:pPr lvl="1"/>
            <a:r>
              <a:rPr lang="en-US" sz="2800" dirty="0"/>
              <a:t>NA ("not available"): missing or invalid values (all types)</a:t>
            </a:r>
          </a:p>
          <a:p>
            <a:pPr lvl="1"/>
            <a:r>
              <a:rPr lang="en-US" sz="2800" dirty="0"/>
              <a:t>NULL: an </a:t>
            </a:r>
            <a:r>
              <a:rPr lang="en-US" sz="2800" u="sng" dirty="0"/>
              <a:t>empty</a:t>
            </a:r>
            <a:r>
              <a:rPr lang="en-US" sz="2800" dirty="0"/>
              <a:t> entity (vs. not available)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01D7-B686-44FB-9A5F-C78A8089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9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894E-1B98-4DB9-B30D-1D052BD0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190"/>
            <a:ext cx="10160000" cy="95980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cex</a:t>
            </a:r>
            <a:r>
              <a:rPr lang="en-US" dirty="0"/>
              <a:t> to Change Point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06ED-C7C0-4CDB-992F-B2ECBEE4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88280"/>
          </a:xfrm>
        </p:spPr>
        <p:txBody>
          <a:bodyPr/>
          <a:lstStyle/>
          <a:p>
            <a:r>
              <a:rPr lang="en-US" sz="2400" dirty="0"/>
              <a:t>The value of the </a:t>
            </a:r>
            <a:r>
              <a:rPr lang="en-US" sz="2400" b="1" dirty="0" err="1"/>
              <a:t>cex</a:t>
            </a:r>
            <a:r>
              <a:rPr lang="en-US" sz="2400" dirty="0"/>
              <a:t> argument indicates the scaling factor for text and symbols relative to the default value of 1.</a:t>
            </a:r>
          </a:p>
          <a:p>
            <a:pPr lvl="1"/>
            <a:r>
              <a:rPr lang="en-US" sz="2400" dirty="0"/>
              <a:t>e.g. 1.5 is 50% larger, 0.5 is 50% smaller, etc.</a:t>
            </a:r>
          </a:p>
          <a:p>
            <a:r>
              <a:rPr lang="en-US" sz="2400" dirty="0"/>
              <a:t>Following example also demonstrates numeric color values</a:t>
            </a:r>
          </a:p>
          <a:p>
            <a:pPr lvl="1"/>
            <a:endParaRPr lang="it-IT" sz="1200" dirty="0"/>
          </a:p>
          <a:p>
            <a:pPr marL="45720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plot(c(1,2,3,4,5,6,7,8),pch=19,cex=2,col=c(1,2,3,4,5,6,7,8))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F34A-8B69-47E7-B7AA-F5FA4325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538E1-2598-485D-BB81-D8275103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74" y="3690747"/>
            <a:ext cx="6162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8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774"/>
            <a:ext cx="10160000" cy="868362"/>
          </a:xfrm>
        </p:spPr>
        <p:txBody>
          <a:bodyPr/>
          <a:lstStyle/>
          <a:p>
            <a:r>
              <a:rPr lang="en-US" dirty="0"/>
              <a:t>Plot Region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0432"/>
            <a:ext cx="10160000" cy="5467794"/>
          </a:xfrm>
        </p:spPr>
        <p:txBody>
          <a:bodyPr/>
          <a:lstStyle/>
          <a:p>
            <a:r>
              <a:rPr lang="en-US" sz="2400" dirty="0"/>
              <a:t>Extra space is sometimes needed to annotate plots or add additional components</a:t>
            </a:r>
          </a:p>
          <a:p>
            <a:pPr lvl="1"/>
            <a:r>
              <a:rPr lang="en-US" sz="2400" dirty="0" err="1"/>
              <a:t>xlim</a:t>
            </a:r>
            <a:r>
              <a:rPr lang="en-US" sz="2400" dirty="0"/>
              <a:t> and </a:t>
            </a:r>
            <a:r>
              <a:rPr lang="en-US" sz="2400" dirty="0" err="1"/>
              <a:t>ylim</a:t>
            </a:r>
            <a:r>
              <a:rPr lang="en-US" sz="2400" dirty="0"/>
              <a:t> provide custom plot area limits</a:t>
            </a:r>
          </a:p>
          <a:p>
            <a:pPr lvl="1"/>
            <a:r>
              <a:rPr lang="en-US" sz="2400" dirty="0"/>
              <a:t>both require a vector of length 2 as c(lower, upper)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="o", col='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main="XY Coordinates With Region",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="X Axis",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="Y Axis",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=c(0,6),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=c(0,6)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D3D8F-76D8-4C9B-80B9-862AAA81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78" y="4454923"/>
            <a:ext cx="403671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DF2C-539A-4F29-A885-33ADB6BF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08" y="4454923"/>
            <a:ext cx="41071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62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62F-7B26-4A55-9AE9-1A9496A6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758634"/>
          </a:xfrm>
        </p:spPr>
        <p:txBody>
          <a:bodyPr/>
          <a:lstStyle/>
          <a:p>
            <a:r>
              <a:rPr lang="en-US" dirty="0"/>
              <a:t>Adding Points, Lines,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CB4-6C1F-4785-AECC-CA9DBFB9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5296"/>
            <a:ext cx="10160000" cy="5251704"/>
          </a:xfrm>
        </p:spPr>
        <p:txBody>
          <a:bodyPr>
            <a:normAutofit/>
          </a:bodyPr>
          <a:lstStyle/>
          <a:p>
            <a:r>
              <a:rPr lang="en-US" sz="3200" dirty="0"/>
              <a:t>By default, plot() will reset the plot device</a:t>
            </a:r>
          </a:p>
          <a:p>
            <a:r>
              <a:rPr lang="en-US" sz="3200" dirty="0"/>
              <a:t>Plot components can be added progressively using the following functions:</a:t>
            </a:r>
          </a:p>
          <a:p>
            <a:pPr marL="1828800" lvl="1"/>
            <a:r>
              <a:rPr lang="en-US" sz="2800" dirty="0"/>
              <a:t>points() – add points</a:t>
            </a:r>
          </a:p>
          <a:p>
            <a:pPr marL="1828800" lvl="1"/>
            <a:r>
              <a:rPr lang="en-US" sz="2800" dirty="0"/>
              <a:t>lines() – add lines using coordinates</a:t>
            </a:r>
          </a:p>
          <a:p>
            <a:pPr marL="1828800" lvl="1"/>
            <a:r>
              <a:rPr lang="en-US" sz="2800" dirty="0" err="1"/>
              <a:t>abline</a:t>
            </a:r>
            <a:r>
              <a:rPr lang="en-US" sz="2800" dirty="0"/>
              <a:t>() – add straight lines </a:t>
            </a:r>
          </a:p>
          <a:p>
            <a:pPr marL="1828800" lvl="1"/>
            <a:r>
              <a:rPr lang="en-US" sz="2800" dirty="0"/>
              <a:t>segments() – add line segments between points</a:t>
            </a:r>
          </a:p>
          <a:p>
            <a:pPr marL="1828800" lvl="1"/>
            <a:r>
              <a:rPr lang="en-US" sz="2800" dirty="0"/>
              <a:t>text() – add text components</a:t>
            </a:r>
          </a:p>
          <a:p>
            <a:pPr marL="1828800" lvl="1"/>
            <a:r>
              <a:rPr lang="en-US" sz="2800" dirty="0"/>
              <a:t>arrows() – add arrows between pairs of points</a:t>
            </a:r>
          </a:p>
          <a:p>
            <a:pPr marL="1828800" lvl="1"/>
            <a:r>
              <a:rPr lang="en-US" sz="2800" dirty="0"/>
              <a:t>legend() – add a plot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1AAB-EA76-4B0B-B21B-0EB1289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992-4642-4BDF-A74D-FE4BC5A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766"/>
            <a:ext cx="10160000" cy="895794"/>
          </a:xfrm>
        </p:spPr>
        <p:txBody>
          <a:bodyPr/>
          <a:lstStyle/>
          <a:p>
            <a:r>
              <a:rPr lang="en-US" dirty="0"/>
              <a:t>Adding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3F5A-C07E-4A34-8F38-C774B12D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7249"/>
            <a:ext cx="10160000" cy="19161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3975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="o", col='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forestgreen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',main="XY Coordinates",</a:t>
            </a:r>
          </a:p>
          <a:p>
            <a:pPr marL="53975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="X Axis",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="Y Axis")</a:t>
            </a:r>
          </a:p>
          <a:p>
            <a:pPr marL="53975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points(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w',c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(1.5, 2.0, 2.5, 3.0, 3.5, 4.0, 4.5),</a:t>
            </a:r>
          </a:p>
          <a:p>
            <a:pPr marL="53975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c(3.0, 3.125, 3.25, 3.375, 4.0, 4.125, 4.5),</a:t>
            </a:r>
          </a:p>
          <a:p>
            <a:pPr marL="53975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darkviolet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C49-6007-4F72-BD45-58EE6A41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F2743-392B-4393-B1A9-88B0D86C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26" y="3264904"/>
            <a:ext cx="5406448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943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992-4642-4BDF-A74D-FE4BC5A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766"/>
            <a:ext cx="10160000" cy="895794"/>
          </a:xfrm>
        </p:spPr>
        <p:txBody>
          <a:bodyPr/>
          <a:lstStyle/>
          <a:p>
            <a:r>
              <a:rPr lang="en-US" dirty="0"/>
              <a:t>Adding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3F5A-C07E-4A34-8F38-C774B12D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696"/>
            <a:ext cx="10160000" cy="182695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="o", col='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forestgreen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572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main="XY Coordinates",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="X Axis",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="Y Axis")</a:t>
            </a:r>
          </a:p>
          <a:p>
            <a:pPr marL="4572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lines(c(1.5, 2.0, 2.5, 3.0, 3.5, 4.0, 4.5),</a:t>
            </a:r>
          </a:p>
          <a:p>
            <a:pPr marL="4572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c(3.0, 3.125, 3.25, 3.375, 4.0, 4.125, 4.5),</a:t>
            </a:r>
          </a:p>
          <a:p>
            <a:pPr marL="4572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darkviolet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4C49-6007-4F72-BD45-58EE6A41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9F177-F034-43E7-9660-C243BCB9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33" y="3219334"/>
            <a:ext cx="5531893" cy="3474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44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71DA-4ED9-478C-A097-F59EF68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004"/>
            <a:ext cx="10160000" cy="967753"/>
          </a:xfrm>
        </p:spPr>
        <p:txBody>
          <a:bodyPr/>
          <a:lstStyle/>
          <a:p>
            <a:r>
              <a:rPr lang="en-US" dirty="0"/>
              <a:t>The ggplot2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4C4F-3590-4461-B986-5A773C62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2087"/>
            <a:ext cx="10160000" cy="5184913"/>
          </a:xfrm>
        </p:spPr>
        <p:txBody>
          <a:bodyPr/>
          <a:lstStyle/>
          <a:p>
            <a:r>
              <a:rPr lang="en-US" sz="2800" dirty="0"/>
              <a:t>ggplot2 is one of the primary packages provided by the </a:t>
            </a:r>
            <a:r>
              <a:rPr lang="en-US" sz="2800" dirty="0" err="1"/>
              <a:t>tidyverse</a:t>
            </a:r>
            <a:endParaRPr lang="en-US" sz="2800" dirty="0"/>
          </a:p>
          <a:p>
            <a:pPr lvl="1"/>
            <a:r>
              <a:rPr lang="en-US" sz="2400" i="1" dirty="0"/>
              <a:t>gg</a:t>
            </a:r>
            <a:r>
              <a:rPr lang="en-US" sz="2400" dirty="0"/>
              <a:t> stands for "grammar of graphics"</a:t>
            </a:r>
          </a:p>
          <a:p>
            <a:pPr lvl="1"/>
            <a:r>
              <a:rPr lang="en-US" sz="2400" dirty="0"/>
              <a:t>standardizes the production of different plot and graph types</a:t>
            </a:r>
          </a:p>
          <a:p>
            <a:pPr lvl="1"/>
            <a:r>
              <a:rPr lang="en-US" sz="2400" dirty="0"/>
              <a:t>streamlines aspects of adding to existing plots</a:t>
            </a:r>
          </a:p>
          <a:p>
            <a:pPr lvl="1"/>
            <a:r>
              <a:rPr lang="en-US" sz="2400" dirty="0"/>
              <a:t>allows plots to be built by defining and manipulating layers</a:t>
            </a:r>
          </a:p>
          <a:p>
            <a:pPr lvl="1"/>
            <a:endParaRPr lang="en-US" sz="1200" dirty="0"/>
          </a:p>
          <a:p>
            <a:r>
              <a:rPr lang="en-US" sz="2800" dirty="0"/>
              <a:t>To install:</a:t>
            </a:r>
          </a:p>
          <a:p>
            <a:pPr lvl="1"/>
            <a:endParaRPr lang="en-US" sz="1200" dirty="0"/>
          </a:p>
          <a:p>
            <a:pPr marL="13716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('ggplot2')</a:t>
            </a:r>
          </a:p>
          <a:p>
            <a:pPr marL="13716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library(ggplot2)</a:t>
            </a:r>
          </a:p>
          <a:p>
            <a:pPr lvl="1"/>
            <a:endParaRPr lang="en-US" sz="1200" dirty="0"/>
          </a:p>
          <a:p>
            <a:r>
              <a:rPr lang="en-US" sz="2800" dirty="0"/>
              <a:t>(or install/load the entire </a:t>
            </a:r>
            <a:r>
              <a:rPr lang="en-US" sz="2800" dirty="0" err="1"/>
              <a:t>tidyverse</a:t>
            </a:r>
            <a:r>
              <a:rPr lang="en-US" sz="2800" dirty="0"/>
              <a:t> package)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A741-164C-44B7-AC39-602DAA4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71DA-4ED9-478C-A097-F59EF68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5064"/>
            <a:ext cx="10160000" cy="858423"/>
          </a:xfrm>
        </p:spPr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 (Quick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4C4F-3590-4461-B986-5A773C62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2087"/>
            <a:ext cx="10160000" cy="5474089"/>
          </a:xfrm>
        </p:spPr>
        <p:txBody>
          <a:bodyPr/>
          <a:lstStyle/>
          <a:p>
            <a:r>
              <a:rPr lang="en-US" sz="2800" dirty="0"/>
              <a:t>ggplot2's primary plotting tool is </a:t>
            </a:r>
            <a:r>
              <a:rPr lang="en-US" sz="2800" b="1" dirty="0" err="1"/>
              <a:t>qplot</a:t>
            </a:r>
            <a:r>
              <a:rPr lang="en-US" sz="2800" dirty="0"/>
              <a:t>    (quick plot)</a:t>
            </a:r>
          </a:p>
          <a:p>
            <a:pPr marL="11430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A741-164C-44B7-AC39-602DAA4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74FC-7C2F-4F71-BD5E-AE0110A5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395757"/>
            <a:ext cx="6563834" cy="3257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FCB3D8-5FF9-4513-A75D-6F71394B93E7}"/>
              </a:ext>
            </a:extLst>
          </p:cNvPr>
          <p:cNvSpPr/>
          <p:nvPr/>
        </p:nvSpPr>
        <p:spPr>
          <a:xfrm>
            <a:off x="1676400" y="2024947"/>
            <a:ext cx="656383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c(1.1, 2, 3.5, 3.9, 4.2)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 &lt;- c(2, 2.2, -1.3, 0, 0.2)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(foo, bar)</a:t>
            </a:r>
          </a:p>
        </p:txBody>
      </p:sp>
    </p:spTree>
    <p:extLst>
      <p:ext uri="{BB962C8B-B14F-4D97-AF65-F5344CB8AC3E}">
        <p14:creationId xmlns:p14="http://schemas.microsoft.com/office/powerpoint/2010/main" val="1260872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EFB-2BDF-4F2A-967E-DEBB8A9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405"/>
            <a:ext cx="10160000" cy="932370"/>
          </a:xfrm>
        </p:spPr>
        <p:txBody>
          <a:bodyPr/>
          <a:lstStyle/>
          <a:p>
            <a:r>
              <a:rPr lang="en-US" dirty="0"/>
              <a:t>Plots as Objects Using </a:t>
            </a:r>
            <a:r>
              <a:rPr lang="en-US" dirty="0" err="1"/>
              <a:t>qplot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3F4F-2DB4-4262-AA84-AA48C9CB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330"/>
            <a:ext cx="10160000" cy="5224670"/>
          </a:xfrm>
        </p:spPr>
        <p:txBody>
          <a:bodyPr/>
          <a:lstStyle/>
          <a:p>
            <a:r>
              <a:rPr lang="en-US" sz="2800" dirty="0"/>
              <a:t>ggplot2 graphics are stored as objects</a:t>
            </a:r>
          </a:p>
          <a:p>
            <a:pPr lvl="1"/>
            <a:r>
              <a:rPr lang="en-US" sz="2800" dirty="0"/>
              <a:t>objects can be manipulated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B39AD-9461-4DDB-B941-3470C2BD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F9D39-D81B-464B-AD47-083667CA3C83}"/>
              </a:ext>
            </a:extLst>
          </p:cNvPr>
          <p:cNvSpPr/>
          <p:nvPr/>
        </p:nvSpPr>
        <p:spPr>
          <a:xfrm>
            <a:off x="1078614" y="2640491"/>
            <a:ext cx="953267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# using base R, result of plot is not an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plot(foo, bar)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# no associated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using ggplot2, result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(foo, bar)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# displays plot, object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765629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308-6D1F-44FA-86C4-B8D7DF2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13498"/>
          </a:xfrm>
        </p:spPr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A318-B56C-4D50-B7A3-CC461227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728"/>
            <a:ext cx="10160000" cy="5224272"/>
          </a:xfrm>
        </p:spPr>
        <p:txBody>
          <a:bodyPr>
            <a:normAutofit/>
          </a:bodyPr>
          <a:lstStyle/>
          <a:p>
            <a:pPr marL="284163" lvl="1" indent="-219075"/>
            <a:r>
              <a:rPr lang="en-US" sz="3200" dirty="0"/>
              <a:t>Geometric modifiers (</a:t>
            </a:r>
            <a:r>
              <a:rPr lang="en-US" sz="3200" dirty="0" err="1"/>
              <a:t>geoms</a:t>
            </a:r>
            <a:r>
              <a:rPr lang="en-US" sz="3200" dirty="0"/>
              <a:t>) are used to modify ggplot2 plot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E2F0F-414D-4E16-8057-2C59F839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35F14-C380-417B-A547-69E7774A6D4B}"/>
              </a:ext>
            </a:extLst>
          </p:cNvPr>
          <p:cNvSpPr/>
          <p:nvPr/>
        </p:nvSpPr>
        <p:spPr>
          <a:xfrm>
            <a:off x="1184237" y="2379030"/>
            <a:ext cx="958536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foo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1.1 2.0 3.5 3.9 4.2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2.0  2.2 -1.3  0.0  0.2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foo,bar,geom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='blank')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B6480-C78D-4A44-8DB2-15564FAD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41" y="4225996"/>
            <a:ext cx="519122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976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308-6D1F-44FA-86C4-B8D7DF2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995"/>
            <a:ext cx="10160000" cy="813498"/>
          </a:xfrm>
        </p:spPr>
        <p:txBody>
          <a:bodyPr/>
          <a:lstStyle/>
          <a:p>
            <a:r>
              <a:rPr lang="en-US" dirty="0"/>
              <a:t>Geometric Modifier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A318-B56C-4D50-B7A3-CC461227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4521"/>
            <a:ext cx="10160000" cy="5703905"/>
          </a:xfrm>
        </p:spPr>
        <p:txBody>
          <a:bodyPr>
            <a:normAutofit/>
          </a:bodyPr>
          <a:lstStyle/>
          <a:p>
            <a:r>
              <a:rPr lang="en-US" sz="2800" dirty="0"/>
              <a:t>The base-R plot arguments (e.g. </a:t>
            </a:r>
            <a:r>
              <a:rPr lang="en-US" sz="2800" dirty="0" err="1"/>
              <a:t>cex</a:t>
            </a:r>
            <a:r>
              <a:rPr lang="en-US" sz="2800" dirty="0"/>
              <a:t>, </a:t>
            </a:r>
            <a:r>
              <a:rPr lang="en-US" sz="2800" dirty="0" err="1"/>
              <a:t>pch</a:t>
            </a:r>
            <a:r>
              <a:rPr lang="en-US" sz="2800" dirty="0"/>
              <a:t>) can be used to modify </a:t>
            </a:r>
            <a:r>
              <a:rPr lang="en-US" sz="2800" dirty="0" err="1"/>
              <a:t>geoms</a:t>
            </a:r>
            <a:r>
              <a:rPr lang="en-US" sz="2800" dirty="0"/>
              <a:t>, but ggplot2 also provides simpler/clearer argument options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E2F0F-414D-4E16-8057-2C59F839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35F14-C380-417B-A547-69E7774A6D4B}"/>
              </a:ext>
            </a:extLst>
          </p:cNvPr>
          <p:cNvSpPr/>
          <p:nvPr/>
        </p:nvSpPr>
        <p:spPr>
          <a:xfrm>
            <a:off x="1322209" y="2626697"/>
            <a:ext cx="848957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foo,bar,geom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='blank') 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size=3, shape=6,color='blue'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color='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forestgreen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E5ADD-E629-46E5-B52C-B63F75FB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13" y="3770906"/>
            <a:ext cx="4678606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9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EF8B-8053-4210-987D-01EB88FD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6650"/>
          </a:xfrm>
        </p:spPr>
        <p:txBody>
          <a:bodyPr/>
          <a:lstStyle/>
          <a:p>
            <a:r>
              <a:rPr lang="en-US" dirty="0"/>
              <a:t>Infinity (Inf)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5E6C-F236-4789-9FA5-737AAB56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3896"/>
            <a:ext cx="10160000" cy="5023104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Inf</a:t>
            </a:r>
            <a:r>
              <a:rPr lang="en-US" sz="2800" dirty="0"/>
              <a:t> keyword is case-sensitive</a:t>
            </a:r>
          </a:p>
          <a:p>
            <a:r>
              <a:rPr lang="en-US" sz="2800" dirty="0"/>
              <a:t>Positive and negative (-Inf) values supported</a:t>
            </a:r>
          </a:p>
          <a:p>
            <a:r>
              <a:rPr lang="en-US" sz="2800" dirty="0"/>
              <a:t>Actual value varies based on platform / available memory</a:t>
            </a:r>
          </a:p>
          <a:p>
            <a:r>
              <a:rPr lang="en-US" sz="2800" dirty="0"/>
              <a:t>Inf can be used in arithmetic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97AA-F817-4167-A1D8-2FE03C27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F089D-E539-4E2A-9931-7D634C633B0F}"/>
              </a:ext>
            </a:extLst>
          </p:cNvPr>
          <p:cNvSpPr/>
          <p:nvPr/>
        </p:nvSpPr>
        <p:spPr>
          <a:xfrm>
            <a:off x="974054" y="3949442"/>
            <a:ext cx="285728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9000^100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9000^100 * -1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-Inf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929357-E1D7-4B3D-AEDE-CEA9CAD57D7B}"/>
              </a:ext>
            </a:extLst>
          </p:cNvPr>
          <p:cNvSpPr/>
          <p:nvPr/>
        </p:nvSpPr>
        <p:spPr>
          <a:xfrm>
            <a:off x="4127863" y="3949442"/>
            <a:ext cx="285728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Inf + 1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Inf - 10000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42DE3-7E13-4D25-904B-136B3709AE84}"/>
              </a:ext>
            </a:extLst>
          </p:cNvPr>
          <p:cNvSpPr/>
          <p:nvPr/>
        </p:nvSpPr>
        <p:spPr>
          <a:xfrm>
            <a:off x="7281672" y="3949442"/>
            <a:ext cx="285728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20000 / Inf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Inf / 50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08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486"/>
            <a:ext cx="10160000" cy="685482"/>
          </a:xfrm>
        </p:spPr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9576"/>
            <a:ext cx="9695688" cy="5297424"/>
          </a:xfrm>
        </p:spPr>
        <p:txBody>
          <a:bodyPr>
            <a:normAutofit/>
          </a:bodyPr>
          <a:lstStyle/>
          <a:p>
            <a:r>
              <a:rPr lang="en-US" sz="2800" dirty="0"/>
              <a:t>An aesthetic is a visual property of the objects in your plot </a:t>
            </a:r>
          </a:p>
          <a:p>
            <a:pPr lvl="1"/>
            <a:r>
              <a:rPr lang="en-US" sz="2400" dirty="0"/>
              <a:t>Aesthetics include characteristics like the size, the shape, or the color of your points. </a:t>
            </a:r>
          </a:p>
          <a:p>
            <a:r>
              <a:rPr lang="en-US" sz="2800" dirty="0"/>
              <a:t>You can use aesthetics to map geometric modifiers to levels</a:t>
            </a:r>
          </a:p>
          <a:p>
            <a:pPr lvl="1"/>
            <a:r>
              <a:rPr lang="en-US" sz="2400" dirty="0"/>
              <a:t>e.g. changing the levels of a point’s size, shape, and color can make the point small, triangular, or blue: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0A81-478A-44DF-B51C-AF56AB1E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31" y="4482591"/>
            <a:ext cx="6009825" cy="2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DBCB-5EB9-4830-82D0-4B78BCB0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551"/>
            <a:ext cx="10160000" cy="868362"/>
          </a:xfrm>
        </p:spPr>
        <p:txBody>
          <a:bodyPr/>
          <a:lstStyle/>
          <a:p>
            <a:r>
              <a:rPr lang="en-US" dirty="0"/>
              <a:t>Testing for 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0BCC-CFCE-4F05-9185-3CDA5B3D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061"/>
            <a:ext cx="10160000" cy="5343939"/>
          </a:xfrm>
        </p:spPr>
        <p:txBody>
          <a:bodyPr/>
          <a:lstStyle/>
          <a:p>
            <a:r>
              <a:rPr lang="en-US" sz="2800" dirty="0" err="1"/>
              <a:t>is.finite</a:t>
            </a:r>
            <a:r>
              <a:rPr lang="en-US" sz="2800" dirty="0"/>
              <a:t>() and </a:t>
            </a:r>
            <a:r>
              <a:rPr lang="en-US" sz="2800" dirty="0" err="1"/>
              <a:t>is.infinite</a:t>
            </a:r>
            <a:r>
              <a:rPr lang="en-US" sz="2800" dirty="0"/>
              <a:t>() will test for finite/infinite values in vectors and matrices (but does not work with lists or data frames)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AEE5-4563-4AB4-97E8-9BA7F7D8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67164-24C2-4621-9268-E2694804FE1F}"/>
              </a:ext>
            </a:extLst>
          </p:cNvPr>
          <p:cNvSpPr/>
          <p:nvPr/>
        </p:nvSpPr>
        <p:spPr>
          <a:xfrm>
            <a:off x="1325350" y="2290611"/>
            <a:ext cx="9259824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x1 &lt;- c(10, Inf, -50, -Inf, 9000^100)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is.finite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 TRUE FALSE  TRUE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matrix(c(1,2,3,NA,5,6,NaN,8,Inf),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 [,2]  [,3]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TRUE</a:t>
            </a:r>
          </a:p>
          <a:p>
            <a:pP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(col1=c(7,8,9),col2=c(10,11,Inf))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is.infinite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(df) : default method not implemented for type 'list'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DBCB-5EB9-4830-82D0-4B78BCB0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551"/>
            <a:ext cx="10160000" cy="868362"/>
          </a:xfrm>
        </p:spPr>
        <p:txBody>
          <a:bodyPr/>
          <a:lstStyle/>
          <a:p>
            <a:r>
              <a:rPr lang="en-US" dirty="0"/>
              <a:t>Testing for 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0BCC-CFCE-4F05-9185-3CDA5B3D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061"/>
            <a:ext cx="10160000" cy="5343939"/>
          </a:xfrm>
        </p:spPr>
        <p:txBody>
          <a:bodyPr/>
          <a:lstStyle/>
          <a:p>
            <a:r>
              <a:rPr lang="en-US" sz="2800" dirty="0"/>
              <a:t>is.na() and </a:t>
            </a:r>
            <a:r>
              <a:rPr lang="en-US" sz="2800" dirty="0" err="1"/>
              <a:t>is.nan</a:t>
            </a:r>
            <a:r>
              <a:rPr lang="en-US" sz="2800" dirty="0"/>
              <a:t>() will test for NA and </a:t>
            </a:r>
            <a:r>
              <a:rPr lang="en-US" sz="2800" dirty="0" err="1"/>
              <a:t>NaN</a:t>
            </a:r>
            <a:r>
              <a:rPr lang="en-US" sz="2800" dirty="0"/>
              <a:t>, respectively, although is.na will also include </a:t>
            </a:r>
            <a:r>
              <a:rPr lang="en-US" sz="2800" dirty="0" err="1"/>
              <a:t>NaN</a:t>
            </a:r>
            <a:r>
              <a:rPr lang="en-US" sz="2800" dirty="0"/>
              <a:t> values</a:t>
            </a:r>
          </a:p>
          <a:p>
            <a:pPr lvl="1"/>
            <a:r>
              <a:rPr lang="en-US" sz="2600" dirty="0"/>
              <a:t>is.na works with lists and data frames, </a:t>
            </a:r>
            <a:r>
              <a:rPr lang="en-US" sz="2600" dirty="0" err="1"/>
              <a:t>is.nan</a:t>
            </a:r>
            <a:r>
              <a:rPr lang="en-US" sz="2600" dirty="0"/>
              <a:t> does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AEE5-4563-4AB4-97E8-9BA7F7D8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67164-24C2-4621-9268-E2694804FE1F}"/>
              </a:ext>
            </a:extLst>
          </p:cNvPr>
          <p:cNvSpPr/>
          <p:nvPr/>
        </p:nvSpPr>
        <p:spPr>
          <a:xfrm>
            <a:off x="1225959" y="2937570"/>
            <a:ext cx="856488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x1 &lt;- c(10, NA, -50,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9000^100)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is.na(x1)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(col1=c(7,8,NaN),col2=c(10,11,NA))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is.na(df)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col1  col2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TRUE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(df) : default method not implemented for type 'list'</a:t>
            </a:r>
          </a:p>
        </p:txBody>
      </p:sp>
    </p:spTree>
    <p:extLst>
      <p:ext uri="{BB962C8B-B14F-4D97-AF65-F5344CB8AC3E}">
        <p14:creationId xmlns:p14="http://schemas.microsoft.com/office/powerpoint/2010/main" val="378195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C761-47AA-4390-ADC1-E5FE0AAE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6483"/>
            <a:ext cx="10160000" cy="875736"/>
          </a:xfrm>
        </p:spPr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7DF-C9EF-44D1-A97F-B0FECC40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8193"/>
            <a:ext cx="4757530" cy="5029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Objects created in R can possess self-referential information known as </a:t>
            </a:r>
            <a:r>
              <a:rPr lang="en-US" sz="2800" u="sng" dirty="0"/>
              <a:t>attributes</a:t>
            </a:r>
          </a:p>
          <a:p>
            <a:pPr lvl="1"/>
            <a:r>
              <a:rPr lang="en-US" sz="2800" dirty="0"/>
              <a:t>e.g. dimensions, levels, names</a:t>
            </a:r>
          </a:p>
          <a:p>
            <a:r>
              <a:rPr lang="en-US" sz="2800" dirty="0"/>
              <a:t>The attributes() function displays the attributes of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DC5AF-B5F5-4D14-8E7F-BE58D697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087E7-ED8A-4A5A-9593-1105AAC16973}"/>
              </a:ext>
            </a:extLst>
          </p:cNvPr>
          <p:cNvSpPr/>
          <p:nvPr/>
        </p:nvSpPr>
        <p:spPr>
          <a:xfrm>
            <a:off x="5568696" y="1278194"/>
            <a:ext cx="520090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hello','world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goodbye','charlotte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2,ncol=2,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     [,2]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"hello"   "world"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"goodbye" "charlotte"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attributes(m)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$dim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 2</a:t>
            </a:r>
          </a:p>
        </p:txBody>
      </p:sp>
    </p:spTree>
    <p:extLst>
      <p:ext uri="{BB962C8B-B14F-4D97-AF65-F5344CB8AC3E}">
        <p14:creationId xmlns:p14="http://schemas.microsoft.com/office/powerpoint/2010/main" val="191477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97A3-347C-43A6-B905-AE9F699F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786066"/>
          </a:xfrm>
        </p:spPr>
        <p:txBody>
          <a:bodyPr/>
          <a:lstStyle/>
          <a:p>
            <a:r>
              <a:rPr lang="en-US" dirty="0"/>
              <a:t>Object Attributes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2062-E89D-4B31-948D-A134C920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3"/>
            <a:ext cx="10160000" cy="5642467"/>
          </a:xfrm>
        </p:spPr>
        <p:txBody>
          <a:bodyPr/>
          <a:lstStyle/>
          <a:p>
            <a:r>
              <a:rPr lang="en-US" sz="2800" dirty="0"/>
              <a:t>If you know the name of an attribute, you can also extract it with the </a:t>
            </a:r>
            <a:r>
              <a:rPr lang="en-US" sz="2800" dirty="0" err="1"/>
              <a:t>attr</a:t>
            </a:r>
            <a:r>
              <a:rPr lang="en-US" sz="2800" dirty="0"/>
              <a:t>() function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word1=c('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hello','goodbye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word2=c('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world','charlotte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1D0C-5F2A-439F-AAE8-50F4A00C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6A88F-609F-4041-9391-FE7E99522D9D}"/>
              </a:ext>
            </a:extLst>
          </p:cNvPr>
          <p:cNvSpPr/>
          <p:nvPr/>
        </p:nvSpPr>
        <p:spPr>
          <a:xfrm>
            <a:off x="499725" y="3696606"/>
            <a:ext cx="283464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word1     word2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hello     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goodbye charlotte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42BA2-8503-497F-B3C3-2E6B91E47009}"/>
              </a:ext>
            </a:extLst>
          </p:cNvPr>
          <p:cNvSpPr/>
          <p:nvPr/>
        </p:nvSpPr>
        <p:spPr>
          <a:xfrm>
            <a:off x="6929267" y="3696606"/>
            <a:ext cx="395020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dfm,which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='names')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"word1" "word2"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91553-6907-40EC-96E7-1DCA785CCF04}"/>
              </a:ext>
            </a:extLst>
          </p:cNvPr>
          <p:cNvSpPr/>
          <p:nvPr/>
        </p:nvSpPr>
        <p:spPr>
          <a:xfrm>
            <a:off x="3601720" y="3696606"/>
            <a:ext cx="306019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attributes(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"word1" "word2"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$class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</a:t>
            </a:r>
          </a:p>
        </p:txBody>
      </p:sp>
    </p:spTree>
    <p:extLst>
      <p:ext uri="{BB962C8B-B14F-4D97-AF65-F5344CB8AC3E}">
        <p14:creationId xmlns:p14="http://schemas.microsoft.com/office/powerpoint/2010/main" val="237951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5BF9-FB42-4827-AE25-BB019C32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923226"/>
          </a:xfrm>
        </p:spPr>
        <p:txBody>
          <a:bodyPr/>
          <a:lstStyle/>
          <a:p>
            <a:r>
              <a:rPr lang="en-US" dirty="0"/>
              <a:t>Unspecified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A5D-F271-4F72-88CE-CAC96A9D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153"/>
            <a:ext cx="10160000" cy="5537846"/>
          </a:xfrm>
        </p:spPr>
        <p:txBody>
          <a:bodyPr/>
          <a:lstStyle/>
          <a:p>
            <a:r>
              <a:rPr lang="en-US" sz="2800" dirty="0"/>
              <a:t>Attributes vary by object type</a:t>
            </a:r>
          </a:p>
          <a:p>
            <a:r>
              <a:rPr lang="en-US" sz="2800" dirty="0"/>
              <a:t>Some attributes are NULL if not specified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ED01-FC39-4524-8377-D65D9B32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55A8E-48C6-4D6B-B852-B024DAFE6A86}"/>
              </a:ext>
            </a:extLst>
          </p:cNvPr>
          <p:cNvSpPr/>
          <p:nvPr/>
        </p:nvSpPr>
        <p:spPr>
          <a:xfrm>
            <a:off x="1271016" y="2867859"/>
            <a:ext cx="92720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matrix(c('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hello','world','goodbye','charlotte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2,ncol=2,byrow=TRUE)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attributes(m)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$dim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 2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m,which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92088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57037</TotalTime>
  <Words>3388</Words>
  <Application>Microsoft Office PowerPoint</Application>
  <PresentationFormat>Widescreen</PresentationFormat>
  <Paragraphs>492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</vt:lpstr>
      <vt:lpstr>Courier New</vt:lpstr>
      <vt:lpstr>Adjacency</vt:lpstr>
      <vt:lpstr>COP2073C</vt:lpstr>
      <vt:lpstr>Ch. 6 Special Values and Coercion</vt:lpstr>
      <vt:lpstr>Special Values</vt:lpstr>
      <vt:lpstr>Infinity (Inf)</vt:lpstr>
      <vt:lpstr>Testing for Special Values</vt:lpstr>
      <vt:lpstr>Testing for Special Values</vt:lpstr>
      <vt:lpstr>Object Attributes</vt:lpstr>
      <vt:lpstr>Object Attributes (cont)</vt:lpstr>
      <vt:lpstr>Unspecified Attributes</vt:lpstr>
      <vt:lpstr>Setting Attributes</vt:lpstr>
      <vt:lpstr>Creating Attributes</vt:lpstr>
      <vt:lpstr> Object Class</vt:lpstr>
      <vt:lpstr>The S3 System</vt:lpstr>
      <vt:lpstr>Type-Checking Functions</vt:lpstr>
      <vt:lpstr>Coercion Functions</vt:lpstr>
      <vt:lpstr>Coercion Functions (cont)</vt:lpstr>
      <vt:lpstr>Chaining Coercion Functions</vt:lpstr>
      <vt:lpstr>Coercing Higher Level Objects: Failure</vt:lpstr>
      <vt:lpstr>Coercing Higher Level Objects: Success</vt:lpstr>
      <vt:lpstr>Ch. 7 Basic Plotting</vt:lpstr>
      <vt:lpstr>How to Build a Plot</vt:lpstr>
      <vt:lpstr>The plot() Function</vt:lpstr>
      <vt:lpstr>The plot() Function</vt:lpstr>
      <vt:lpstr>Graphical Parameters</vt:lpstr>
      <vt:lpstr>Automatic Plot Types</vt:lpstr>
      <vt:lpstr>Title and Axis Labels</vt:lpstr>
      <vt:lpstr>Color</vt:lpstr>
      <vt:lpstr>Adding Color With a Character String</vt:lpstr>
      <vt:lpstr>Line and Point Appearances</vt:lpstr>
      <vt:lpstr>Using cex to Change Point Size</vt:lpstr>
      <vt:lpstr>Plot Region Limits</vt:lpstr>
      <vt:lpstr>Adding Points, Lines, and Text</vt:lpstr>
      <vt:lpstr>Adding Points</vt:lpstr>
      <vt:lpstr>Adding Lines</vt:lpstr>
      <vt:lpstr>The ggplot2 Package</vt:lpstr>
      <vt:lpstr>qplot (Quick Plot)</vt:lpstr>
      <vt:lpstr>Plots as Objects Using qplot</vt:lpstr>
      <vt:lpstr>Geoms</vt:lpstr>
      <vt:lpstr>Geometric Modifier Arguments</vt:lpstr>
      <vt:lpstr>Aesthetic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Brauda, Pamela T.</cp:lastModifiedBy>
  <cp:revision>790</cp:revision>
  <dcterms:created xsi:type="dcterms:W3CDTF">2013-01-07T15:07:59Z</dcterms:created>
  <dcterms:modified xsi:type="dcterms:W3CDTF">2022-12-11T23:29:55Z</dcterms:modified>
</cp:coreProperties>
</file>