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836" r:id="rId2"/>
    <p:sldId id="938" r:id="rId3"/>
    <p:sldId id="973" r:id="rId4"/>
    <p:sldId id="974" r:id="rId5"/>
    <p:sldId id="975" r:id="rId6"/>
    <p:sldId id="972" r:id="rId7"/>
    <p:sldId id="976" r:id="rId8"/>
    <p:sldId id="977" r:id="rId9"/>
    <p:sldId id="978" r:id="rId10"/>
    <p:sldId id="979" r:id="rId11"/>
    <p:sldId id="980" r:id="rId12"/>
    <p:sldId id="981" r:id="rId13"/>
    <p:sldId id="982" r:id="rId14"/>
    <p:sldId id="983" r:id="rId15"/>
    <p:sldId id="984" r:id="rId16"/>
    <p:sldId id="971" r:id="rId17"/>
    <p:sldId id="985" r:id="rId18"/>
    <p:sldId id="986" r:id="rId19"/>
    <p:sldId id="994" r:id="rId20"/>
    <p:sldId id="995" r:id="rId21"/>
    <p:sldId id="987" r:id="rId22"/>
    <p:sldId id="996" r:id="rId23"/>
    <p:sldId id="988" r:id="rId24"/>
    <p:sldId id="997" r:id="rId25"/>
    <p:sldId id="989" r:id="rId26"/>
    <p:sldId id="990" r:id="rId27"/>
    <p:sldId id="991" r:id="rId28"/>
    <p:sldId id="992" r:id="rId29"/>
    <p:sldId id="9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057653-6695-43C9-9349-319B448DFC85}">
          <p14:sldIdLst>
            <p14:sldId id="836"/>
            <p14:sldId id="938"/>
            <p14:sldId id="973"/>
            <p14:sldId id="974"/>
            <p14:sldId id="975"/>
            <p14:sldId id="972"/>
            <p14:sldId id="976"/>
            <p14:sldId id="977"/>
            <p14:sldId id="978"/>
            <p14:sldId id="979"/>
            <p14:sldId id="980"/>
            <p14:sldId id="981"/>
            <p14:sldId id="982"/>
            <p14:sldId id="983"/>
            <p14:sldId id="984"/>
            <p14:sldId id="971"/>
            <p14:sldId id="985"/>
            <p14:sldId id="986"/>
            <p14:sldId id="994"/>
            <p14:sldId id="995"/>
            <p14:sldId id="987"/>
            <p14:sldId id="996"/>
            <p14:sldId id="988"/>
            <p14:sldId id="997"/>
            <p14:sldId id="989"/>
            <p14:sldId id="990"/>
            <p14:sldId id="991"/>
            <p14:sldId id="992"/>
            <p14:sldId id="9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1F31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16" autoAdjust="0"/>
  </p:normalViewPr>
  <p:slideViewPr>
    <p:cSldViewPr snapToGrid="0">
      <p:cViewPr varScale="1">
        <p:scale>
          <a:sx n="84" d="100"/>
          <a:sy n="84" d="100"/>
        </p:scale>
        <p:origin x="53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10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4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7B5DA-8E33-465E-AA6E-3D89F39FC24F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368CE-9686-4CE8-AAAE-0CBDFEF6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1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368CE-9686-4CE8-AAAE-0CBDFEF691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4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773" y="12954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4521" y="42672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10160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46038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3235577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3398137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FE1A042-55E0-4FEE-A3E3-0291800935DF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70BB8-A2FD-45A6-92E9-1D2B14D6EAE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90957" y="6483096"/>
            <a:ext cx="658368" cy="364944"/>
          </a:xfrm>
          <a:prstGeom prst="rect">
            <a:avLst/>
          </a:prstGeom>
        </p:spPr>
      </p:pic>
      <p:sp>
        <p:nvSpPr>
          <p:cNvPr id="12" name="AutoShape 4" descr="Image result for r logo">
            <a:extLst>
              <a:ext uri="{FF2B5EF4-FFF2-40B4-BE49-F238E27FC236}">
                <a16:creationId xmlns:a16="http://schemas.microsoft.com/office/drawing/2014/main" id="{616052AF-7EE4-4AF6-A119-19022F5C873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892800" y="3276600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B11F43-5373-4B48-A7D4-B3517A26573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333833" y="91758"/>
            <a:ext cx="801935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319" y="1863090"/>
            <a:ext cx="7537786" cy="777240"/>
          </a:xfrm>
        </p:spPr>
        <p:txBody>
          <a:bodyPr/>
          <a:lstStyle/>
          <a:p>
            <a:r>
              <a:rPr lang="en-US" sz="4000" dirty="0"/>
              <a:t>COP2073C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320" y="231656"/>
            <a:ext cx="7354103" cy="191718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Introduction to Statistical Programming with 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EC58993-4E6F-43EA-80F3-4EE4AB95C757}"/>
              </a:ext>
            </a:extLst>
          </p:cNvPr>
          <p:cNvSpPr txBox="1">
            <a:spLocks/>
          </p:cNvSpPr>
          <p:nvPr/>
        </p:nvSpPr>
        <p:spPr>
          <a:xfrm>
            <a:off x="842319" y="3867578"/>
            <a:ext cx="7696200" cy="25103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u="sng" dirty="0">
                <a:solidFill>
                  <a:schemeClr val="tx1"/>
                </a:solidFill>
              </a:rPr>
              <a:t>Module 5</a:t>
            </a:r>
          </a:p>
          <a:p>
            <a:r>
              <a:rPr lang="en-US" sz="3600" dirty="0">
                <a:solidFill>
                  <a:schemeClr val="tx1"/>
                </a:solidFill>
              </a:rPr>
              <a:t>Input, Output, and Functions</a:t>
            </a:r>
          </a:p>
        </p:txBody>
      </p:sp>
    </p:spTree>
    <p:extLst>
      <p:ext uri="{BB962C8B-B14F-4D97-AF65-F5344CB8AC3E}">
        <p14:creationId xmlns:p14="http://schemas.microsoft.com/office/powerpoint/2010/main" val="3480151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5A7D-73A6-4383-870F-92FD31944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694626"/>
          </a:xfrm>
        </p:spPr>
        <p:txBody>
          <a:bodyPr/>
          <a:lstStyle/>
          <a:p>
            <a:r>
              <a:rPr lang="en-US" dirty="0"/>
              <a:t>Reading a Text File: Interactive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271C-4C59-4696-8CA3-3BEFEF30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160000" cy="5334000"/>
          </a:xfrm>
        </p:spPr>
        <p:txBody>
          <a:bodyPr/>
          <a:lstStyle/>
          <a:p>
            <a:r>
              <a:rPr lang="en-US" sz="2800" dirty="0"/>
              <a:t>To select a file interactively, run </a:t>
            </a:r>
            <a:r>
              <a:rPr lang="en-US" sz="2800" dirty="0" err="1"/>
              <a:t>file.choose</a:t>
            </a:r>
            <a:r>
              <a:rPr lang="en-US" sz="2800" dirty="0"/>
              <a:t>()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851AC-6FDC-4C17-AA96-FCF01059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Image shows file.choose() function called from console resulting in display of interactive &quot;Select file&quot; dialog.">
            <a:extLst>
              <a:ext uri="{FF2B5EF4-FFF2-40B4-BE49-F238E27FC236}">
                <a16:creationId xmlns:a16="http://schemas.microsoft.com/office/drawing/2014/main" id="{D951255C-53DB-4EEC-B546-57A56DC77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076450"/>
            <a:ext cx="9466342" cy="431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1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5A7D-73A6-4383-870F-92FD31944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694626"/>
          </a:xfrm>
        </p:spPr>
        <p:txBody>
          <a:bodyPr/>
          <a:lstStyle/>
          <a:p>
            <a:r>
              <a:rPr lang="en-US" dirty="0"/>
              <a:t>Reading a Text File: Creating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271C-4C59-4696-8CA3-3BEFEF30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160000" cy="5334000"/>
          </a:xfrm>
        </p:spPr>
        <p:txBody>
          <a:bodyPr/>
          <a:lstStyle/>
          <a:p>
            <a:r>
              <a:rPr lang="en-US" sz="2800" dirty="0" err="1"/>
              <a:t>as.factor</a:t>
            </a:r>
            <a:r>
              <a:rPr lang="en-US" sz="2800" dirty="0"/>
              <a:t>() can be used to convert character strings resulting from </a:t>
            </a:r>
            <a:r>
              <a:rPr lang="en-US" sz="2800" dirty="0" err="1"/>
              <a:t>stringsAsFactors</a:t>
            </a:r>
            <a:r>
              <a:rPr lang="en-US" sz="2800" dirty="0"/>
              <a:t>=F into factors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851AC-6FDC-4C17-AA96-FCF01059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BB760C-9A55-48A7-BDEB-9F4105AB9FE8}"/>
              </a:ext>
            </a:extLst>
          </p:cNvPr>
          <p:cNvSpPr/>
          <p:nvPr/>
        </p:nvSpPr>
        <p:spPr>
          <a:xfrm>
            <a:off x="609600" y="2378839"/>
            <a:ext cx="10160000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str(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mydatafile$sex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[1:6] "M" "F" "F" "M" "M" "M"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mydatafile$sex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mydatafile$sex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str(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mydatafile$sex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Factor w/ 2 levels "F","M": 2 1 1 2 2 2</a:t>
            </a:r>
          </a:p>
          <a:p>
            <a:pPr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mydatafile$funny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factor(x=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mydatafile$funny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levels=c("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Low","Med","High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str(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mydatafile$funny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Factor w/ 3 levels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Low","Med","High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3 NA 1 2 3 2</a:t>
            </a:r>
          </a:p>
        </p:txBody>
      </p:sp>
    </p:spTree>
    <p:extLst>
      <p:ext uri="{BB962C8B-B14F-4D97-AF65-F5344CB8AC3E}">
        <p14:creationId xmlns:p14="http://schemas.microsoft.com/office/powerpoint/2010/main" val="141569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5A7D-73A6-4383-870F-92FD31944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694626"/>
          </a:xfrm>
        </p:spPr>
        <p:txBody>
          <a:bodyPr/>
          <a:lstStyle/>
          <a:p>
            <a:r>
              <a:rPr lang="en-US" dirty="0"/>
              <a:t>Reading a Spreadsheet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271C-4C59-4696-8CA3-3BEFEF30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06424"/>
            <a:ext cx="10160000" cy="2798064"/>
          </a:xfrm>
        </p:spPr>
        <p:txBody>
          <a:bodyPr/>
          <a:lstStyle/>
          <a:p>
            <a:r>
              <a:rPr lang="en-US" sz="2800" dirty="0"/>
              <a:t>Microsoft Excel files have a .</a:t>
            </a:r>
            <a:r>
              <a:rPr lang="en-US" sz="2800" dirty="0" err="1"/>
              <a:t>xls</a:t>
            </a:r>
            <a:r>
              <a:rPr lang="en-US" sz="2800" dirty="0"/>
              <a:t> (old) or .xlsx (new) extension</a:t>
            </a:r>
          </a:p>
          <a:p>
            <a:pPr lvl="1"/>
            <a:r>
              <a:rPr lang="en-US" sz="2400" dirty="0"/>
              <a:t>There are 3rd party packages which provide support for these</a:t>
            </a:r>
          </a:p>
          <a:p>
            <a:pPr lvl="1"/>
            <a:r>
              <a:rPr lang="en-US" sz="2400" dirty="0"/>
              <a:t>Can be more convenient to convert to .csv and read natively</a:t>
            </a:r>
          </a:p>
          <a:p>
            <a:pPr lvl="2"/>
            <a:r>
              <a:rPr lang="en-US" sz="2000" dirty="0"/>
              <a:t>"Save as" and select .csv</a:t>
            </a:r>
          </a:p>
          <a:p>
            <a:r>
              <a:rPr lang="en-US" sz="2800" dirty="0"/>
              <a:t>The file spreadsheetfile.csv (Canvas content for this module) contains the following data: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851AC-6FDC-4C17-AA96-FCF01059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903AFD-A916-400A-85BC-CCE3FE780C42}"/>
              </a:ext>
            </a:extLst>
          </p:cNvPr>
          <p:cNvSpPr/>
          <p:nvPr/>
        </p:nvSpPr>
        <p:spPr>
          <a:xfrm>
            <a:off x="3117088" y="3904488"/>
            <a:ext cx="4088384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(kg)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(cm)  Gender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55        161	    female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85        185	    male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75        174	    male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42        154	    female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93        188	    male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63        178	    male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58        170	    female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75        167	    male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89        181	    male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67        178	    female</a:t>
            </a:r>
          </a:p>
        </p:txBody>
      </p:sp>
    </p:spTree>
    <p:extLst>
      <p:ext uri="{BB962C8B-B14F-4D97-AF65-F5344CB8AC3E}">
        <p14:creationId xmlns:p14="http://schemas.microsoft.com/office/powerpoint/2010/main" val="858668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5A7D-73A6-4383-870F-92FD31944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1513"/>
            <a:ext cx="10160000" cy="694626"/>
          </a:xfrm>
        </p:spPr>
        <p:txBody>
          <a:bodyPr/>
          <a:lstStyle/>
          <a:p>
            <a:r>
              <a:rPr lang="en-US" dirty="0"/>
              <a:t>Reading a Spreadsheet File Using read.csv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851AC-6FDC-4C17-AA96-FCF01059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42EDBF-FE47-408B-B92F-44F174551834}"/>
              </a:ext>
            </a:extLst>
          </p:cNvPr>
          <p:cNvSpPr/>
          <p:nvPr/>
        </p:nvSpPr>
        <p:spPr>
          <a:xfrm>
            <a:off x="909707" y="2019231"/>
            <a:ext cx="9314688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spread &lt;- read.csv("spreadsheetfile.csv",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header=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T,stringsAsFactors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=T)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spread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..kg.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..cm. Gender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55     161 female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85     185   male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75     174   male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42     154 female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5       93     188   male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63     178   male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58     170 female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75     167   male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9       89     181   male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10      67     178 female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5A724C-6DF8-46C0-A7B7-4C17CF310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57214"/>
            <a:ext cx="10160000" cy="899866"/>
          </a:xfrm>
        </p:spPr>
        <p:txBody>
          <a:bodyPr/>
          <a:lstStyle/>
          <a:p>
            <a:r>
              <a:rPr lang="en-US" sz="2800" dirty="0"/>
              <a:t>read.csv() is a shortcut version of </a:t>
            </a:r>
            <a:r>
              <a:rPr lang="en-US" sz="2800" dirty="0" err="1"/>
              <a:t>read.table</a:t>
            </a:r>
            <a:r>
              <a:rPr lang="en-US" sz="2800" dirty="0"/>
              <a:t>() for reading CSV files</a:t>
            </a:r>
          </a:p>
          <a:p>
            <a:pPr lvl="1"/>
            <a:r>
              <a:rPr lang="en-US" sz="2600" dirty="0"/>
              <a:t>same options as </a:t>
            </a:r>
            <a:r>
              <a:rPr lang="en-US" sz="2600" dirty="0" err="1"/>
              <a:t>read.table</a:t>
            </a:r>
            <a:r>
              <a:rPr lang="en-US" sz="2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15691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5A7D-73A6-4383-870F-92FD31944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694626"/>
          </a:xfrm>
        </p:spPr>
        <p:txBody>
          <a:bodyPr/>
          <a:lstStyle/>
          <a:p>
            <a:r>
              <a:rPr lang="en-US" dirty="0"/>
              <a:t>Reading a Spreadsheet File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851AC-6FDC-4C17-AA96-FCF01059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667129-8DE2-4F2B-8504-3601B0EDA910}"/>
              </a:ext>
            </a:extLst>
          </p:cNvPr>
          <p:cNvSpPr/>
          <p:nvPr/>
        </p:nvSpPr>
        <p:spPr>
          <a:xfrm>
            <a:off x="747776" y="1590137"/>
            <a:ext cx="972210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str(spread)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':	10 obs. of  3 variables: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..kg.: int  55 85 75 42 93 63 58 75 89 67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..cm.: int  161 185 174 154 188 178 170 167 181 178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 Gender : Factor w/ 2 levels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female","male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1 2 2 1 2 2 1 2 2 1</a:t>
            </a:r>
          </a:p>
        </p:txBody>
      </p:sp>
    </p:spTree>
    <p:extLst>
      <p:ext uri="{BB962C8B-B14F-4D97-AF65-F5344CB8AC3E}">
        <p14:creationId xmlns:p14="http://schemas.microsoft.com/office/powerpoint/2010/main" val="366631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153C-CA63-41F4-A827-E6700128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4910"/>
            <a:ext cx="10160000" cy="712914"/>
          </a:xfrm>
        </p:spPr>
        <p:txBody>
          <a:bodyPr/>
          <a:lstStyle/>
          <a:p>
            <a:r>
              <a:rPr lang="en-US" dirty="0"/>
              <a:t>Writing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EE2BD-97EC-44AD-AD8F-6DF868805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52144"/>
            <a:ext cx="10160000" cy="5623560"/>
          </a:xfrm>
        </p:spPr>
        <p:txBody>
          <a:bodyPr/>
          <a:lstStyle/>
          <a:p>
            <a:r>
              <a:rPr lang="en-US" sz="2800" dirty="0" err="1"/>
              <a:t>write.table</a:t>
            </a:r>
            <a:r>
              <a:rPr lang="en-US" sz="2800" dirty="0"/>
              <a:t>() and write.csv() write data to files</a:t>
            </a:r>
          </a:p>
          <a:p>
            <a:r>
              <a:rPr lang="en-US" sz="2400" dirty="0"/>
              <a:t>Can specify whether to enclose non-numeric entries in quotes</a:t>
            </a:r>
          </a:p>
          <a:p>
            <a:r>
              <a:rPr lang="en-US" sz="2400" dirty="0"/>
              <a:t>Can specify whether to include row names</a:t>
            </a:r>
            <a:endParaRPr lang="en-US" sz="1200" b="1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mydatafile-new.txt file now contains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3DA07-5388-4204-B4A9-676BED4B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FD8860-055F-4EF9-9487-3A7FE89E0FA2}"/>
              </a:ext>
            </a:extLst>
          </p:cNvPr>
          <p:cNvSpPr/>
          <p:nvPr/>
        </p:nvSpPr>
        <p:spPr>
          <a:xfrm>
            <a:off x="1865376" y="4310685"/>
            <a:ext cx="5897880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person,age,sex,funny,age.mon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Peter,NNN,M,High,504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Lois,40,F,NNN,480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Meg,17,F,Low,204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Chris,14,M,Med,168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Stewie,1,M,High,NNN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Brian,NNN,M,Med,NNN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4A7A0-10C9-4359-B117-F0A71C179258}"/>
              </a:ext>
            </a:extLst>
          </p:cNvPr>
          <p:cNvSpPr/>
          <p:nvPr/>
        </p:nvSpPr>
        <p:spPr>
          <a:xfrm>
            <a:off x="832104" y="2672927"/>
            <a:ext cx="8851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write.table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mydatafile,file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='mydatafile-new.txt',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=',',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NNN',quote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F,row.names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=F)</a:t>
            </a:r>
          </a:p>
        </p:txBody>
      </p:sp>
    </p:spTree>
    <p:extLst>
      <p:ext uri="{BB962C8B-B14F-4D97-AF65-F5344CB8AC3E}">
        <p14:creationId xmlns:p14="http://schemas.microsoft.com/office/powerpoint/2010/main" val="817117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82" y="1278234"/>
            <a:ext cx="7543800" cy="2799780"/>
          </a:xfrm>
        </p:spPr>
        <p:txBody>
          <a:bodyPr/>
          <a:lstStyle/>
          <a:p>
            <a:r>
              <a:rPr lang="en-US" dirty="0"/>
              <a:t>Ch. 9 Calling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E72D1-3C44-4A6D-8F25-DB11AFE6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3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EA2D-BC04-42A5-A3F9-F6B26022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3198"/>
            <a:ext cx="10160000" cy="996378"/>
          </a:xfrm>
        </p:spPr>
        <p:txBody>
          <a:bodyPr/>
          <a:lstStyle/>
          <a:p>
            <a:r>
              <a:rPr lang="en-US" dirty="0"/>
              <a:t>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0A7AB-D025-4E11-BC65-A80292180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71016"/>
            <a:ext cx="10160000" cy="5205984"/>
          </a:xfrm>
        </p:spPr>
        <p:txBody>
          <a:bodyPr>
            <a:normAutofit/>
          </a:bodyPr>
          <a:lstStyle/>
          <a:p>
            <a:r>
              <a:rPr lang="en-US" sz="2800" dirty="0"/>
              <a:t>Scoping rules determine the visibility of objects</a:t>
            </a:r>
          </a:p>
          <a:p>
            <a:pPr lvl="1"/>
            <a:r>
              <a:rPr lang="en-US" sz="2400" dirty="0"/>
              <a:t>Duplicate object names can exist, scoping rules determine which object is active</a:t>
            </a:r>
          </a:p>
          <a:p>
            <a:r>
              <a:rPr lang="en-US" sz="2800" dirty="0"/>
              <a:t>R enforces scoping rules using virtual </a:t>
            </a:r>
            <a:r>
              <a:rPr lang="en-US" sz="2800" u="sng" dirty="0"/>
              <a:t>environments</a:t>
            </a:r>
          </a:p>
          <a:p>
            <a:pPr lvl="1"/>
            <a:r>
              <a:rPr lang="en-US" sz="2400" dirty="0"/>
              <a:t>The job of an environment is to associate, or bind, a set of names to a set of values.</a:t>
            </a:r>
          </a:p>
          <a:p>
            <a:pPr lvl="1"/>
            <a:r>
              <a:rPr lang="en-US" sz="2400" dirty="0"/>
              <a:t>Environments can be created, modified, and deleted</a:t>
            </a:r>
          </a:p>
          <a:p>
            <a:r>
              <a:rPr lang="en-US" sz="2800" dirty="0"/>
              <a:t>There are three different types of environments: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400" dirty="0"/>
              <a:t>Global environments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400" dirty="0"/>
              <a:t>Package environments and namespaces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400" dirty="0"/>
              <a:t>Local (lexical) environments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C885F-4CF0-4475-B9A6-E6C082F4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7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D12D-EA0C-43B4-A78C-1EB12EDA1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86650"/>
          </a:xfrm>
        </p:spPr>
        <p:txBody>
          <a:bodyPr/>
          <a:lstStyle/>
          <a:p>
            <a:r>
              <a:rPr lang="en-US" dirty="0"/>
              <a:t>The Global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52FE-7F24-4C9E-9C6F-B2F04B13F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8176"/>
            <a:ext cx="10160000" cy="5068824"/>
          </a:xfrm>
        </p:spPr>
        <p:txBody>
          <a:bodyPr>
            <a:normAutofit/>
          </a:bodyPr>
          <a:lstStyle/>
          <a:p>
            <a:r>
              <a:rPr lang="en-US" sz="2800" dirty="0"/>
              <a:t>Every user-defined object is created in the global environment.</a:t>
            </a:r>
          </a:p>
          <a:p>
            <a:pPr lvl="1"/>
            <a:r>
              <a:rPr lang="en-US" sz="2400" dirty="0"/>
              <a:t>Running ls() lists all objects, variables, and user-defined functions in the global environment</a:t>
            </a:r>
          </a:p>
          <a:p>
            <a:pPr lvl="1"/>
            <a:r>
              <a:rPr lang="en-US" sz="2400" dirty="0"/>
              <a:t>Other objects and functions reside in package-specific environments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69A34-DADB-49BF-B32C-1B7B71DE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3F8873-6C8E-42B0-822E-1BAD65FFAAD4}"/>
              </a:ext>
            </a:extLst>
          </p:cNvPr>
          <p:cNvSpPr/>
          <p:nvPr/>
        </p:nvSpPr>
        <p:spPr>
          <a:xfrm>
            <a:off x="2444496" y="3614162"/>
            <a:ext cx="609600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rm(list=ls())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foo &lt;- 4 + 5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bar &lt;- "hello world"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ls()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"bar" "foo"</a:t>
            </a:r>
          </a:p>
        </p:txBody>
      </p:sp>
    </p:spTree>
    <p:extLst>
      <p:ext uri="{BB962C8B-B14F-4D97-AF65-F5344CB8AC3E}">
        <p14:creationId xmlns:p14="http://schemas.microsoft.com/office/powerpoint/2010/main" val="4101936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80E0-185F-469A-89D1-35397149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Environments and 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A39FD-685F-4976-B430-3A67277A9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7904"/>
            <a:ext cx="10160000" cy="4959096"/>
          </a:xfrm>
        </p:spPr>
        <p:txBody>
          <a:bodyPr>
            <a:normAutofit/>
          </a:bodyPr>
          <a:lstStyle/>
          <a:p>
            <a:r>
              <a:rPr lang="en-US" sz="3200" dirty="0"/>
              <a:t>Package environments are made available by each package in R</a:t>
            </a:r>
          </a:p>
          <a:p>
            <a:pPr lvl="1"/>
            <a:r>
              <a:rPr lang="en-US" sz="2800" dirty="0"/>
              <a:t>A package namespace defines the visibility of its functions</a:t>
            </a:r>
          </a:p>
          <a:p>
            <a:pPr lvl="1"/>
            <a:r>
              <a:rPr lang="en-US" sz="2800" dirty="0"/>
              <a:t>Some package functions are not visible to users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DF2FC-C67E-4233-8C53-36E71054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B7529-19A7-4573-8CB2-C8C739E3FB01}"/>
              </a:ext>
            </a:extLst>
          </p:cNvPr>
          <p:cNvSpPr/>
          <p:nvPr/>
        </p:nvSpPr>
        <p:spPr>
          <a:xfrm>
            <a:off x="749808" y="3997452"/>
            <a:ext cx="9372600" cy="20005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ls("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package:dplyr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[1] "%&gt;%"              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[4]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add_rownames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add_tally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[7]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add_tally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_"       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all_equal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all_vars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[10]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anti_join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any_vars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"arrange"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545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82" y="1278234"/>
            <a:ext cx="7543800" cy="2799780"/>
          </a:xfrm>
        </p:spPr>
        <p:txBody>
          <a:bodyPr/>
          <a:lstStyle/>
          <a:p>
            <a:r>
              <a:rPr lang="en-US" dirty="0"/>
              <a:t>Ch. 8 Reading and Writing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E72D1-3C44-4A6D-8F25-DB11AFE6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45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80E0-185F-469A-89D1-35397149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A39FD-685F-4976-B430-3A67277A9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7904"/>
            <a:ext cx="10160000" cy="4959096"/>
          </a:xfrm>
        </p:spPr>
        <p:txBody>
          <a:bodyPr>
            <a:noAutofit/>
          </a:bodyPr>
          <a:lstStyle/>
          <a:p>
            <a:r>
              <a:rPr lang="en-US" sz="3200" dirty="0"/>
              <a:t>Each time a function is called in R, a new local environment is created</a:t>
            </a:r>
          </a:p>
          <a:p>
            <a:pPr lvl="1"/>
            <a:r>
              <a:rPr lang="en-US" sz="2800" dirty="0"/>
              <a:t>The local environment contains all objects created in and visible to the function, including arguments passed in to the function</a:t>
            </a:r>
          </a:p>
          <a:p>
            <a:pPr lvl="1"/>
            <a:r>
              <a:rPr lang="en-US" sz="2800" dirty="0"/>
              <a:t>Local environments allow duplicate names in other workspaces</a:t>
            </a:r>
          </a:p>
          <a:p>
            <a:pPr lvl="2"/>
            <a:r>
              <a:rPr lang="en-US" sz="2400" dirty="0"/>
              <a:t>If an object is not found in the local environment, R expands its search</a:t>
            </a:r>
          </a:p>
          <a:p>
            <a:pPr lvl="1"/>
            <a:r>
              <a:rPr lang="en-US" sz="2800" dirty="0"/>
              <a:t>Once the function completes, the local environment is deleted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DF2FC-C67E-4233-8C53-36E71054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18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FC8D-3CB6-49EB-9EF7-78BDD4C1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1791"/>
            <a:ext cx="10160000" cy="873226"/>
          </a:xfrm>
        </p:spPr>
        <p:txBody>
          <a:bodyPr/>
          <a:lstStyle/>
          <a:p>
            <a:r>
              <a:rPr lang="en-US" dirty="0"/>
              <a:t>Search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21809-14A7-4586-AC7E-D67FE0BB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7047"/>
            <a:ext cx="10160000" cy="5680953"/>
          </a:xfrm>
        </p:spPr>
        <p:txBody>
          <a:bodyPr/>
          <a:lstStyle/>
          <a:p>
            <a:r>
              <a:rPr lang="en-US" sz="2400" dirty="0"/>
              <a:t>R follows a </a:t>
            </a:r>
            <a:r>
              <a:rPr lang="en-US" sz="2400" u="sng" dirty="0"/>
              <a:t>search</a:t>
            </a:r>
            <a:r>
              <a:rPr lang="en-US" sz="2400" dirty="0"/>
              <a:t> </a:t>
            </a:r>
            <a:r>
              <a:rPr lang="en-US" sz="2400" u="sng" dirty="0"/>
              <a:t>path</a:t>
            </a:r>
            <a:r>
              <a:rPr lang="en-US" sz="2400" dirty="0"/>
              <a:t> to find objects from environments other than the immediate global environment</a:t>
            </a:r>
          </a:p>
          <a:p>
            <a:pPr lvl="1"/>
            <a:r>
              <a:rPr lang="en-US" dirty="0"/>
              <a:t>The search path is a list of environments R will search when an object is requested</a:t>
            </a:r>
          </a:p>
          <a:p>
            <a:pPr lvl="1"/>
            <a:r>
              <a:rPr lang="en-US" dirty="0"/>
              <a:t>If the object is not found, R proceeds to the next element in the search path</a:t>
            </a:r>
          </a:p>
          <a:p>
            <a:r>
              <a:rPr lang="en-US" sz="2400" dirty="0"/>
              <a:t>Run search() to display the search path, search order is left-&gt;right</a:t>
            </a:r>
          </a:p>
          <a:p>
            <a:pPr lvl="1"/>
            <a:r>
              <a:rPr lang="en-US" dirty="0"/>
              <a:t>".</a:t>
            </a:r>
            <a:r>
              <a:rPr lang="en-US" dirty="0" err="1"/>
              <a:t>GlobalEnv</a:t>
            </a:r>
            <a:r>
              <a:rPr lang="en-US" dirty="0"/>
              <a:t>" is always first, "package::base" is always last of the listed elements</a:t>
            </a:r>
          </a:p>
          <a:p>
            <a:r>
              <a:rPr lang="en-US" sz="2400" dirty="0"/>
              <a:t>If R does not find what it is looking for, the </a:t>
            </a:r>
            <a:r>
              <a:rPr lang="en-US" sz="2400" u="sng" dirty="0"/>
              <a:t>empty</a:t>
            </a:r>
            <a:r>
              <a:rPr lang="en-US" sz="2400" dirty="0"/>
              <a:t> </a:t>
            </a:r>
            <a:r>
              <a:rPr lang="en-US" sz="2400" u="sng" dirty="0"/>
              <a:t>environment</a:t>
            </a:r>
            <a:r>
              <a:rPr lang="en-US" sz="2400" dirty="0"/>
              <a:t> is reached.</a:t>
            </a:r>
          </a:p>
          <a:p>
            <a:pPr lvl="1"/>
            <a:r>
              <a:rPr lang="en-US" dirty="0"/>
              <a:t>The empty environment marks the end of the search path (not listed in search() results)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9BED2-6517-46F7-AC03-BDC4612B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B1D373-C6B0-4F18-8C17-850F10C5FBAD}"/>
              </a:ext>
            </a:extLst>
          </p:cNvPr>
          <p:cNvSpPr/>
          <p:nvPr/>
        </p:nvSpPr>
        <p:spPr>
          <a:xfrm>
            <a:off x="1995424" y="4634884"/>
            <a:ext cx="7388352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search()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[1] ".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 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package:dplyr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[3]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tools:rstudio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package:stats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[5]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package:graphics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package:grDevices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[7]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package:utils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package:datasets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[9]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package:methods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  "Autoloads"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[11]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package:base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3068861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FC8D-3CB6-49EB-9EF7-78BDD4C1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7634"/>
            <a:ext cx="10160000" cy="785677"/>
          </a:xfrm>
        </p:spPr>
        <p:txBody>
          <a:bodyPr/>
          <a:lstStyle/>
          <a:p>
            <a:r>
              <a:rPr lang="en-US" dirty="0"/>
              <a:t>Search Path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21809-14A7-4586-AC7E-D67FE0BB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7047"/>
            <a:ext cx="10160000" cy="710119"/>
          </a:xfrm>
        </p:spPr>
        <p:txBody>
          <a:bodyPr/>
          <a:lstStyle/>
          <a:p>
            <a:r>
              <a:rPr lang="en-US" sz="2800" dirty="0"/>
              <a:t>environment() identifies the environment/namespace of a specific function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9BED2-6517-46F7-AC03-BDC4612B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3E0AE5-4839-498B-ABDB-535BA6F93D4F}"/>
              </a:ext>
            </a:extLst>
          </p:cNvPr>
          <p:cNvSpPr/>
          <p:nvPr/>
        </p:nvSpPr>
        <p:spPr>
          <a:xfrm>
            <a:off x="2524781" y="2078298"/>
            <a:ext cx="5951707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(ls)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namespace:base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ABB322-8A16-41DF-9F3B-FFC88AA5F7F4}"/>
              </a:ext>
            </a:extLst>
          </p:cNvPr>
          <p:cNvSpPr txBox="1">
            <a:spLocks/>
          </p:cNvSpPr>
          <p:nvPr/>
        </p:nvSpPr>
        <p:spPr>
          <a:xfrm>
            <a:off x="609600" y="2984974"/>
            <a:ext cx="10160000" cy="18788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Each environment has a "parent" (indicating by subsequent ordering in search() results)</a:t>
            </a:r>
          </a:p>
          <a:p>
            <a:r>
              <a:rPr lang="en-US" sz="2800" dirty="0"/>
              <a:t>Functions or objects that cannot be found in the search path result in an error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712A43-7EF3-4809-B940-E38FB2C696CB}"/>
              </a:ext>
            </a:extLst>
          </p:cNvPr>
          <p:cNvSpPr/>
          <p:nvPr/>
        </p:nvSpPr>
        <p:spPr>
          <a:xfrm>
            <a:off x="609600" y="4878617"/>
            <a:ext cx="10234579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neither.here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 in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neither.here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: could not find function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neither.here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nor.there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Error: object 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nor.there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not found</a:t>
            </a:r>
          </a:p>
        </p:txBody>
      </p:sp>
    </p:spTree>
    <p:extLst>
      <p:ext uri="{BB962C8B-B14F-4D97-AF65-F5344CB8AC3E}">
        <p14:creationId xmlns:p14="http://schemas.microsoft.com/office/powerpoint/2010/main" val="2720663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5708-8A86-43A3-9A46-9DC430D0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and Protected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CD27-034D-4F55-8273-6134EA4C7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7515"/>
            <a:ext cx="10160000" cy="4959485"/>
          </a:xfrm>
        </p:spPr>
        <p:txBody>
          <a:bodyPr>
            <a:normAutofit/>
          </a:bodyPr>
          <a:lstStyle/>
          <a:p>
            <a:r>
              <a:rPr lang="en-US" sz="2800" dirty="0"/>
              <a:t>Some reserved names exist in R and cannot be used to name objects or functions</a:t>
            </a:r>
          </a:p>
          <a:p>
            <a:pPr marL="914400" lvl="1" indent="0">
              <a:buNone/>
            </a:pPr>
            <a:r>
              <a:rPr lang="en-US" sz="2800" b="1" dirty="0"/>
              <a:t>if / else</a:t>
            </a:r>
          </a:p>
          <a:p>
            <a:pPr marL="914400" lvl="1" indent="0">
              <a:buNone/>
            </a:pPr>
            <a:r>
              <a:rPr lang="en-US" sz="2800" b="1" dirty="0"/>
              <a:t>for / while / in</a:t>
            </a:r>
          </a:p>
          <a:p>
            <a:pPr marL="914400" lvl="1" indent="0">
              <a:buNone/>
            </a:pPr>
            <a:r>
              <a:rPr lang="en-US" sz="2800" b="1" dirty="0"/>
              <a:t>function</a:t>
            </a:r>
          </a:p>
          <a:p>
            <a:pPr marL="914400" lvl="1" indent="0">
              <a:buNone/>
            </a:pPr>
            <a:r>
              <a:rPr lang="en-US" sz="2800" b="1" dirty="0"/>
              <a:t>repeat / break / next</a:t>
            </a:r>
          </a:p>
          <a:p>
            <a:pPr marL="914400" lvl="1" indent="0">
              <a:buNone/>
            </a:pPr>
            <a:r>
              <a:rPr lang="en-US" sz="2800" b="1" dirty="0"/>
              <a:t>TRUE / FALSE</a:t>
            </a:r>
          </a:p>
          <a:p>
            <a:pPr marL="914400" lvl="1" indent="0">
              <a:buNone/>
            </a:pPr>
            <a:r>
              <a:rPr lang="en-US" sz="2800" b="1" dirty="0"/>
              <a:t>Inf / -Inf</a:t>
            </a:r>
          </a:p>
          <a:p>
            <a:pPr marL="914400" lvl="1" indent="0">
              <a:buNone/>
            </a:pPr>
            <a:r>
              <a:rPr lang="en-US" sz="2800" b="1" dirty="0"/>
              <a:t>NA, </a:t>
            </a:r>
            <a:r>
              <a:rPr lang="en-US" sz="2800" b="1" dirty="0" err="1"/>
              <a:t>NaN</a:t>
            </a:r>
            <a:r>
              <a:rPr lang="en-US" sz="2800" b="1" dirty="0"/>
              <a:t>, NULL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69046-9797-4AD1-B9B8-DA65966A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09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5708-8A86-43A3-9A46-9DC430D0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and Protected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CD27-034D-4F55-8273-6134EA4C7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7515"/>
            <a:ext cx="10160000" cy="4959485"/>
          </a:xfrm>
        </p:spPr>
        <p:txBody>
          <a:bodyPr>
            <a:normAutofit/>
          </a:bodyPr>
          <a:lstStyle/>
          <a:p>
            <a:r>
              <a:rPr lang="en-US" sz="2800" dirty="0"/>
              <a:t>It is not a good practice to use mixed case to bypass the reserved name restrictions:</a:t>
            </a:r>
          </a:p>
          <a:p>
            <a:endParaRPr lang="en-US" sz="1200" dirty="0"/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False &lt;- TRUE   # this is very confusing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nan &lt;- "not"</a:t>
            </a:r>
          </a:p>
          <a:p>
            <a:endParaRPr lang="en-US" sz="1200" dirty="0"/>
          </a:p>
          <a:p>
            <a:r>
              <a:rPr lang="en-US" sz="2800" dirty="0"/>
              <a:t>The same guidance applies to abbreviations, which are not reserved:</a:t>
            </a:r>
          </a:p>
          <a:p>
            <a:endParaRPr lang="en-US" sz="1200" dirty="0"/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T &lt;- 42         # allowed, but confusing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F &lt;- TRUE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69046-9797-4AD1-B9B8-DA65966A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95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8FEF-EC22-4042-9103-034A9C3F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766222"/>
          </a:xfrm>
        </p:spPr>
        <p:txBody>
          <a:bodyPr/>
          <a:lstStyle/>
          <a:p>
            <a:r>
              <a:rPr lang="en-US" dirty="0"/>
              <a:t>Argument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68C40-5B80-4B0B-924D-5C831CE17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3234"/>
            <a:ext cx="10160000" cy="5163766"/>
          </a:xfrm>
        </p:spPr>
        <p:txBody>
          <a:bodyPr>
            <a:normAutofit/>
          </a:bodyPr>
          <a:lstStyle/>
          <a:p>
            <a:r>
              <a:rPr lang="en-US" sz="2800" dirty="0"/>
              <a:t>There are various ways to match arguments when calling functions</a:t>
            </a:r>
          </a:p>
          <a:p>
            <a:r>
              <a:rPr lang="en-US" sz="2800" u="sng" dirty="0"/>
              <a:t>Exact</a:t>
            </a:r>
            <a:r>
              <a:rPr lang="en-US" sz="2800" dirty="0"/>
              <a:t> argument matching: explicit specification of argument tags</a:t>
            </a:r>
          </a:p>
          <a:p>
            <a:pPr lvl="1"/>
            <a:r>
              <a:rPr lang="en-US" sz="2800" dirty="0"/>
              <a:t>e.g. '</a:t>
            </a:r>
            <a:r>
              <a:rPr lang="en-US" sz="2800" dirty="0" err="1"/>
              <a:t>dimnames</a:t>
            </a:r>
            <a:r>
              <a:rPr lang="en-US" sz="2800" dirty="0"/>
              <a:t>' instead of 'di'</a:t>
            </a:r>
          </a:p>
          <a:p>
            <a:r>
              <a:rPr lang="en-US" sz="2800" dirty="0"/>
              <a:t>cumbersome for simple operations, but avoids ordering or skipping 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117C7-35D3-414B-B8D6-250795D1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6B7E9-8F55-4919-BF5C-1E01BA9911A4}"/>
              </a:ext>
            </a:extLst>
          </p:cNvPr>
          <p:cNvSpPr/>
          <p:nvPr/>
        </p:nvSpPr>
        <p:spPr>
          <a:xfrm>
            <a:off x="722376" y="4201775"/>
            <a:ext cx="9875520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bar &lt;- matrix(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=1:9,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=3,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=3, 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=list(c("A","B","C"),c("D","E","F")))</a:t>
            </a:r>
          </a:p>
        </p:txBody>
      </p:sp>
    </p:spTree>
    <p:extLst>
      <p:ext uri="{BB962C8B-B14F-4D97-AF65-F5344CB8AC3E}">
        <p14:creationId xmlns:p14="http://schemas.microsoft.com/office/powerpoint/2010/main" val="3754901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7FD1-248B-4B32-89D7-FECE6CC9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Argument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596BF-4FE1-40F9-922C-0B3A6BCB4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160000" cy="5059362"/>
          </a:xfrm>
        </p:spPr>
        <p:txBody>
          <a:bodyPr/>
          <a:lstStyle/>
          <a:p>
            <a:r>
              <a:rPr lang="en-US" sz="3200" dirty="0"/>
              <a:t>Allows matching of arguments with an abbreviated tag</a:t>
            </a:r>
          </a:p>
          <a:p>
            <a:pPr lvl="1"/>
            <a:r>
              <a:rPr lang="en-US" sz="3000" dirty="0"/>
              <a:t>Also allows reordering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1AC8-6318-4D1C-958E-8D180DC1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6FA28D-7C95-45A8-ABEA-B008603023D4}"/>
              </a:ext>
            </a:extLst>
          </p:cNvPr>
          <p:cNvSpPr/>
          <p:nvPr/>
        </p:nvSpPr>
        <p:spPr>
          <a:xfrm>
            <a:off x="1149604" y="3180758"/>
            <a:ext cx="8707628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bar &lt;- matrix(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=1:9,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=3,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=3, 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=list(c("A","B", "C"),c("D","E","F")))</a:t>
            </a:r>
          </a:p>
        </p:txBody>
      </p:sp>
    </p:spTree>
    <p:extLst>
      <p:ext uri="{BB962C8B-B14F-4D97-AF65-F5344CB8AC3E}">
        <p14:creationId xmlns:p14="http://schemas.microsoft.com/office/powerpoint/2010/main" val="3026466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7FD1-248B-4B32-89D7-FECE6CC9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Argument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596BF-4FE1-40F9-922C-0B3A6BCB4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243"/>
            <a:ext cx="10160000" cy="4949757"/>
          </a:xfrm>
        </p:spPr>
        <p:txBody>
          <a:bodyPr/>
          <a:lstStyle/>
          <a:p>
            <a:r>
              <a:rPr lang="en-US" sz="3200" dirty="0"/>
              <a:t>Allows untagged arguments</a:t>
            </a:r>
          </a:p>
          <a:p>
            <a:r>
              <a:rPr lang="en-US" sz="3200" dirty="0"/>
              <a:t>Ordering must be preserved</a:t>
            </a:r>
          </a:p>
          <a:p>
            <a:r>
              <a:rPr lang="en-US" sz="3200" dirty="0"/>
              <a:t>Use </a:t>
            </a:r>
            <a:r>
              <a:rPr lang="en-US" sz="3200" dirty="0" err="1"/>
              <a:t>args</a:t>
            </a:r>
            <a:r>
              <a:rPr lang="en-US" sz="3200" dirty="0"/>
              <a:t>() function to verify usage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1AC8-6318-4D1C-958E-8D180DC1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BA8B31-FA27-49F7-BD76-E450F8E7F2CD}"/>
              </a:ext>
            </a:extLst>
          </p:cNvPr>
          <p:cNvSpPr/>
          <p:nvPr/>
        </p:nvSpPr>
        <p:spPr>
          <a:xfrm>
            <a:off x="822960" y="3794377"/>
            <a:ext cx="81107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bar &lt;- matrix(1:9, 3, 3, FALSE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list(c("A","B", "C"),c("D","E","F")))</a:t>
            </a:r>
          </a:p>
        </p:txBody>
      </p:sp>
    </p:spTree>
    <p:extLst>
      <p:ext uri="{BB962C8B-B14F-4D97-AF65-F5344CB8AC3E}">
        <p14:creationId xmlns:p14="http://schemas.microsoft.com/office/powerpoint/2010/main" val="1163488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7FD1-248B-4B32-89D7-FECE6CC9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Argument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596BF-4FE1-40F9-922C-0B3A6BCB4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243"/>
            <a:ext cx="10160000" cy="4949757"/>
          </a:xfrm>
        </p:spPr>
        <p:txBody>
          <a:bodyPr/>
          <a:lstStyle/>
          <a:p>
            <a:r>
              <a:rPr lang="en-US" sz="3200" dirty="0"/>
              <a:t>Argument matching types can be combined</a:t>
            </a:r>
          </a:p>
          <a:p>
            <a:pPr lvl="1"/>
            <a:r>
              <a:rPr lang="en-US" sz="3000" dirty="0"/>
              <a:t>e.g. start with positional, then use partial</a:t>
            </a:r>
            <a:endParaRPr lang="en-US" sz="2800" b="1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1AC8-6318-4D1C-958E-8D180DC1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9F052-2774-4C45-9406-0B47475B20B9}"/>
              </a:ext>
            </a:extLst>
          </p:cNvPr>
          <p:cNvSpPr/>
          <p:nvPr/>
        </p:nvSpPr>
        <p:spPr>
          <a:xfrm>
            <a:off x="539496" y="3086491"/>
            <a:ext cx="97383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bar &lt;- matrix(1:9, 3, 3,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not required here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dim=list(c("A","B", "C"),c("D","E","F")))</a:t>
            </a:r>
          </a:p>
        </p:txBody>
      </p:sp>
    </p:spTree>
    <p:extLst>
      <p:ext uri="{BB962C8B-B14F-4D97-AF65-F5344CB8AC3E}">
        <p14:creationId xmlns:p14="http://schemas.microsoft.com/office/powerpoint/2010/main" val="1549926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7FD1-248B-4B32-89D7-FECE6CC9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767778"/>
          </a:xfrm>
        </p:spPr>
        <p:txBody>
          <a:bodyPr/>
          <a:lstStyle/>
          <a:p>
            <a:r>
              <a:rPr lang="en-US" dirty="0"/>
              <a:t>Ellipses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596BF-4FE1-40F9-922C-0B3A6BCB4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7008"/>
            <a:ext cx="10160000" cy="5269992"/>
          </a:xfrm>
        </p:spPr>
        <p:txBody>
          <a:bodyPr/>
          <a:lstStyle/>
          <a:p>
            <a:r>
              <a:rPr lang="en-US" sz="3200" u="sng" dirty="0"/>
              <a:t>Variadic</a:t>
            </a:r>
            <a:r>
              <a:rPr lang="en-US" sz="3200" dirty="0"/>
              <a:t> (or </a:t>
            </a:r>
            <a:r>
              <a:rPr lang="en-US" sz="3200" u="sng" dirty="0" err="1"/>
              <a:t>varargs</a:t>
            </a:r>
            <a:r>
              <a:rPr lang="en-US" sz="3200" dirty="0"/>
              <a:t>) functions accept variable numbers of arguments</a:t>
            </a:r>
          </a:p>
          <a:p>
            <a:pPr lvl="1"/>
            <a:r>
              <a:rPr lang="en-US" sz="2800" u="sng" dirty="0"/>
              <a:t>Ellipses</a:t>
            </a:r>
            <a:r>
              <a:rPr lang="en-US" sz="2800" dirty="0"/>
              <a:t>  …   support this feature in R (ellipses is plural, ellipsis is singular)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114300" indent="0">
              <a:buNone/>
            </a:pPr>
            <a:endParaRPr lang="en-US" sz="2800" dirty="0"/>
          </a:p>
          <a:p>
            <a:r>
              <a:rPr lang="en-US" sz="2800" dirty="0"/>
              <a:t>Any arguments not matched to tags provided are matched to the ellipsis</a:t>
            </a:r>
          </a:p>
          <a:p>
            <a:pPr lvl="1"/>
            <a:r>
              <a:rPr lang="en-US" sz="2400" dirty="0"/>
              <a:t>Frequently used to pass secondary objects to sub-functions called within another function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1AC8-6318-4D1C-958E-8D180DC1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5F7669-1EC6-4FBD-A686-B3D938FCFC29}"/>
              </a:ext>
            </a:extLst>
          </p:cNvPr>
          <p:cNvSpPr/>
          <p:nvPr/>
        </p:nvSpPr>
        <p:spPr>
          <a:xfrm>
            <a:off x="1152144" y="3398137"/>
            <a:ext cx="827532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(...,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NULL,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check.rows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FALSE, 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check.names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fix.empty.names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TRUE, 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default.stringsAsFactors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98344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B80A-5E3D-4ABA-AF82-015B113B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3A288-3B10-48D5-A838-0128D36BE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data() displays data bundled with the R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3B7D-C0A7-4894-AA3F-BB67D100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003244-ABEC-4471-B0DC-CF21D9A82CC0}"/>
              </a:ext>
            </a:extLst>
          </p:cNvPr>
          <p:cNvSpPr/>
          <p:nvPr/>
        </p:nvSpPr>
        <p:spPr>
          <a:xfrm>
            <a:off x="609600" y="2640215"/>
            <a:ext cx="10235184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data()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Data sets in package ‘datasets’: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AirPassengers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Monthly Airline Passenger Numbers 1949-1960</a:t>
            </a:r>
          </a:p>
          <a:p>
            <a:pPr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BJsales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Sales Data with Leading Indicator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 ‘data(package = .packages(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all.available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TRUE))’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list the data sets in all *available* packages.</a:t>
            </a:r>
          </a:p>
        </p:txBody>
      </p:sp>
    </p:spTree>
    <p:extLst>
      <p:ext uri="{BB962C8B-B14F-4D97-AF65-F5344CB8AC3E}">
        <p14:creationId xmlns:p14="http://schemas.microsoft.com/office/powerpoint/2010/main" val="253620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B80A-5E3D-4ABA-AF82-015B113B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3A288-3B10-48D5-A838-0128D36BE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36192"/>
            <a:ext cx="10160000" cy="4757928"/>
          </a:xfrm>
        </p:spPr>
        <p:txBody>
          <a:bodyPr/>
          <a:lstStyle/>
          <a:p>
            <a:r>
              <a:rPr lang="en-US" sz="2800" dirty="0"/>
              <a:t>?dataset will display information about or a particular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B3B7D-C0A7-4894-AA3F-BB67D100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8FA6B8-93EC-48A6-8DAE-8C8A7BF2B9E8}"/>
              </a:ext>
            </a:extLst>
          </p:cNvPr>
          <p:cNvSpPr/>
          <p:nvPr/>
        </p:nvSpPr>
        <p:spPr>
          <a:xfrm>
            <a:off x="835660" y="2501715"/>
            <a:ext cx="9433052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?CO2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CO2 {datasets}                            R Documentation</a:t>
            </a:r>
          </a:p>
          <a:p>
            <a:pPr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Carbon Dioxide Uptake in Grass Plants</a:t>
            </a:r>
          </a:p>
          <a:p>
            <a:pPr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CO2 data frame has 84 rows and 5 columns of data from an experiment on the cold tolerance of the grass species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Echinochloa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crus-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galli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991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F4B8-CE32-4545-9BE6-C8A881B3E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59218"/>
          </a:xfrm>
        </p:spPr>
        <p:txBody>
          <a:bodyPr/>
          <a:lstStyle/>
          <a:p>
            <a:r>
              <a:rPr lang="en-US" dirty="0"/>
              <a:t>Using Bundled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94C5-739F-466A-B768-A8898B36C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25880"/>
            <a:ext cx="10160000" cy="5151120"/>
          </a:xfrm>
        </p:spPr>
        <p:txBody>
          <a:bodyPr/>
          <a:lstStyle/>
          <a:p>
            <a:r>
              <a:rPr lang="en-US" sz="2800" dirty="0"/>
              <a:t>Bundled data can be extracted using the same tools and methods used for analysis in previous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D0017-4534-44FF-B348-14F4A8C9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7007E-6DDE-41C0-A6BE-F9F02781A98D}"/>
              </a:ext>
            </a:extLst>
          </p:cNvPr>
          <p:cNvSpPr/>
          <p:nvPr/>
        </p:nvSpPr>
        <p:spPr>
          <a:xfrm>
            <a:off x="1694688" y="2520387"/>
            <a:ext cx="609600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ChickWeight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[1:15,]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weight Time Chick Diet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1      42    0     1    1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2      51    2     1    1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3      59    4     1    1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4      64    6     1    1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5      76    8     1    1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6      93   10     1    1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7     106   12     1    1</a:t>
            </a:r>
          </a:p>
        </p:txBody>
      </p:sp>
    </p:spTree>
    <p:extLst>
      <p:ext uri="{BB962C8B-B14F-4D97-AF65-F5344CB8AC3E}">
        <p14:creationId xmlns:p14="http://schemas.microsoft.com/office/powerpoint/2010/main" val="207336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22E3-E146-4364-8234-0DDB031E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2614"/>
            <a:ext cx="10160000" cy="813498"/>
          </a:xfrm>
        </p:spPr>
        <p:txBody>
          <a:bodyPr/>
          <a:lstStyle/>
          <a:p>
            <a:r>
              <a:rPr lang="en-US" dirty="0"/>
              <a:t>File 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FCC5-4213-4305-B8F9-BFBB8537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25296"/>
            <a:ext cx="10160000" cy="5251704"/>
          </a:xfrm>
        </p:spPr>
        <p:txBody>
          <a:bodyPr>
            <a:normAutofit/>
          </a:bodyPr>
          <a:lstStyle/>
          <a:p>
            <a:r>
              <a:rPr lang="en-US" sz="3200" dirty="0"/>
              <a:t>R provides many functions to read and write file data</a:t>
            </a:r>
          </a:p>
          <a:p>
            <a:r>
              <a:rPr lang="en-US" sz="3200" dirty="0"/>
              <a:t>Table-format data is structured as plain-text files</a:t>
            </a:r>
          </a:p>
          <a:p>
            <a:pPr lvl="1"/>
            <a:r>
              <a:rPr lang="en-US" sz="2800" dirty="0"/>
              <a:t>formatting options required when processing:</a:t>
            </a:r>
          </a:p>
          <a:p>
            <a:pPr lvl="2"/>
            <a:r>
              <a:rPr lang="en-US" sz="2400" dirty="0"/>
              <a:t>a header row (optional), used for column names</a:t>
            </a:r>
          </a:p>
          <a:p>
            <a:pPr lvl="2"/>
            <a:r>
              <a:rPr lang="en-US" sz="2400" dirty="0"/>
              <a:t>a delimiter, used to separate data items in each row</a:t>
            </a:r>
          </a:p>
          <a:p>
            <a:pPr lvl="2"/>
            <a:r>
              <a:rPr lang="en-US" sz="2400" dirty="0"/>
              <a:t>missing value character(s), used in place of missing data items</a:t>
            </a:r>
          </a:p>
          <a:p>
            <a:r>
              <a:rPr lang="en-US" sz="3200" dirty="0"/>
              <a:t>Typical file extension is .txt (text) or .csv (comma-separated values)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11225-B4CA-42BF-AF46-8446F4C2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6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5A7D-73A6-4383-870F-92FD31944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694626"/>
          </a:xfrm>
        </p:spPr>
        <p:txBody>
          <a:bodyPr/>
          <a:lstStyle/>
          <a:p>
            <a:r>
              <a:rPr lang="en-US" dirty="0"/>
              <a:t>Reading a Text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271C-4C59-4696-8CA3-3BEFEF30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2728"/>
            <a:ext cx="10160000" cy="5224272"/>
          </a:xfrm>
        </p:spPr>
        <p:txBody>
          <a:bodyPr/>
          <a:lstStyle/>
          <a:p>
            <a:r>
              <a:rPr lang="en-US" sz="2800" dirty="0"/>
              <a:t>The file </a:t>
            </a:r>
            <a:r>
              <a:rPr lang="en-US" sz="2800" u="sng" dirty="0"/>
              <a:t>mydatafile.txt</a:t>
            </a:r>
            <a:r>
              <a:rPr lang="en-US" sz="2800" dirty="0"/>
              <a:t> (Canvas content for this module) contains the following data, including a header row, single-space delimiter, and '*' characters for missing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851AC-6FDC-4C17-AA96-FCF01059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1C960F-42B4-49F8-AEF0-4548356B8A24}"/>
              </a:ext>
            </a:extLst>
          </p:cNvPr>
          <p:cNvSpPr/>
          <p:nvPr/>
        </p:nvSpPr>
        <p:spPr>
          <a:xfrm>
            <a:off x="2249424" y="2870538"/>
            <a:ext cx="6519672" cy="310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person age sex funny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age.mon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Peter * M High 504</a:t>
            </a:r>
          </a:p>
          <a:p>
            <a:pPr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Lois 40 F * 480</a:t>
            </a:r>
          </a:p>
          <a:p>
            <a:pPr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Meg 17 F Low 204</a:t>
            </a:r>
          </a:p>
          <a:p>
            <a:pPr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Chris 14 M Med 168</a:t>
            </a:r>
          </a:p>
          <a:p>
            <a:pPr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Stewie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1 M High *</a:t>
            </a:r>
          </a:p>
          <a:p>
            <a:pPr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Brian * M Med *</a:t>
            </a:r>
          </a:p>
        </p:txBody>
      </p:sp>
    </p:spTree>
    <p:extLst>
      <p:ext uri="{BB962C8B-B14F-4D97-AF65-F5344CB8AC3E}">
        <p14:creationId xmlns:p14="http://schemas.microsoft.com/office/powerpoint/2010/main" val="372312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5A7D-73A6-4383-870F-92FD31944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694626"/>
          </a:xfrm>
        </p:spPr>
        <p:txBody>
          <a:bodyPr/>
          <a:lstStyle/>
          <a:p>
            <a:r>
              <a:rPr lang="en-US" dirty="0"/>
              <a:t>Reading a Text File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271C-4C59-4696-8CA3-3BEFEF30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160000" cy="5540946"/>
          </a:xfrm>
        </p:spPr>
        <p:txBody>
          <a:bodyPr/>
          <a:lstStyle/>
          <a:p>
            <a:r>
              <a:rPr lang="en-US" sz="2800" dirty="0" err="1"/>
              <a:t>read.table</a:t>
            </a:r>
            <a:r>
              <a:rPr lang="en-US" sz="2800" dirty="0"/>
              <a:t>() reads a text file in as a data frame</a:t>
            </a:r>
          </a:p>
          <a:p>
            <a:pPr lvl="1"/>
            <a:r>
              <a:rPr lang="en-US" sz="2600" dirty="0"/>
              <a:t>Use </a:t>
            </a:r>
            <a:r>
              <a:rPr lang="en-US" sz="2600" b="1" dirty="0" err="1"/>
              <a:t>stringsAsFactors</a:t>
            </a:r>
            <a:r>
              <a:rPr lang="en-US" sz="2600" b="1" dirty="0"/>
              <a:t>=F </a:t>
            </a:r>
            <a:r>
              <a:rPr lang="en-US" sz="2600" dirty="0"/>
              <a:t>to prevent conversion to factors</a:t>
            </a:r>
          </a:p>
          <a:p>
            <a:pPr lvl="1"/>
            <a:r>
              <a:rPr lang="en-US" sz="2600" dirty="0"/>
              <a:t>Use </a:t>
            </a:r>
            <a:r>
              <a:rPr lang="en-US" sz="2600" b="1" dirty="0"/>
              <a:t>skip=n </a:t>
            </a:r>
            <a:r>
              <a:rPr lang="en-US" sz="2600" dirty="0"/>
              <a:t>to skip n lines before beginning to 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851AC-6FDC-4C17-AA96-FCF01059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A3D0C4-CF9A-448E-BEAA-8121AB01F7C5}"/>
              </a:ext>
            </a:extLst>
          </p:cNvPr>
          <p:cNvSpPr/>
          <p:nvPr/>
        </p:nvSpPr>
        <p:spPr>
          <a:xfrm>
            <a:off x="1042416" y="2852678"/>
            <a:ext cx="8979408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('d:/cop2073c/mydatafile.txt',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header=T,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=' ',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='*',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=F)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mydatafile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person age sex funny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age.mon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 Peter  NA   M  High     504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  Lois  40   F  &lt;NA&gt;     480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    Meg  17   F   Low     204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  Chris  14   M   Med     168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Stewie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1   M  High      NA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  Brian  NA   M   Med      NA</a:t>
            </a:r>
          </a:p>
        </p:txBody>
      </p:sp>
    </p:spTree>
    <p:extLst>
      <p:ext uri="{BB962C8B-B14F-4D97-AF65-F5344CB8AC3E}">
        <p14:creationId xmlns:p14="http://schemas.microsoft.com/office/powerpoint/2010/main" val="397981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5A7D-73A6-4383-870F-92FD31944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694626"/>
          </a:xfrm>
        </p:spPr>
        <p:txBody>
          <a:bodyPr/>
          <a:lstStyle/>
          <a:p>
            <a:r>
              <a:rPr lang="en-US" dirty="0"/>
              <a:t>Reading a Text File: </a:t>
            </a:r>
            <a:r>
              <a:rPr lang="en-US" dirty="0" err="1"/>
              <a:t>setwd</a:t>
            </a:r>
            <a:r>
              <a:rPr lang="en-US" dirty="0"/>
              <a:t> and </a:t>
            </a:r>
            <a:r>
              <a:rPr lang="en-US" dirty="0" err="1"/>
              <a:t>list.files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851AC-6FDC-4C17-AA96-FCF01059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83829C-04C4-4F1E-8E3E-6396D81CFB0C}"/>
              </a:ext>
            </a:extLst>
          </p:cNvPr>
          <p:cNvSpPr/>
          <p:nvPr/>
        </p:nvSpPr>
        <p:spPr>
          <a:xfrm>
            <a:off x="1563624" y="1638667"/>
            <a:ext cx="882396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('d:/cop2073c')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('mydatafile.txt', header=T, 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 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='*',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=F)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AE4EB1-AAE7-4439-8CF1-9A6118DC9A7C}"/>
              </a:ext>
            </a:extLst>
          </p:cNvPr>
          <p:cNvSpPr/>
          <p:nvPr/>
        </p:nvSpPr>
        <p:spPr>
          <a:xfrm>
            <a:off x="1563624" y="4467062"/>
            <a:ext cx="8823960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list.files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[1]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BookOfR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[2] "cards.csv"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[3]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categ_state_pops.R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[4]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[5] "census-pop-data.csv"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[6] "census-state-tax-collection.dat"</a:t>
            </a:r>
          </a:p>
          <a:p>
            <a:pP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90F219-3A2A-4810-A474-9FB1F18E3B73}"/>
              </a:ext>
            </a:extLst>
          </p:cNvPr>
          <p:cNvSpPr/>
          <p:nvPr/>
        </p:nvSpPr>
        <p:spPr>
          <a:xfrm>
            <a:off x="1563624" y="3128141"/>
            <a:ext cx="8823960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"D:/COP2073C"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FC56AE-018E-4C9F-8894-4B3CDC922C42}"/>
              </a:ext>
            </a:extLst>
          </p:cNvPr>
          <p:cNvSpPr txBox="1">
            <a:spLocks/>
          </p:cNvSpPr>
          <p:nvPr/>
        </p:nvSpPr>
        <p:spPr>
          <a:xfrm>
            <a:off x="609600" y="1011173"/>
            <a:ext cx="10160000" cy="509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Use </a:t>
            </a:r>
            <a:r>
              <a:rPr lang="en-US" sz="2400" dirty="0" err="1"/>
              <a:t>setwd</a:t>
            </a:r>
            <a:r>
              <a:rPr lang="en-US" sz="2400" dirty="0"/>
              <a:t>() to set the current folder to avoid entering the full path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0B82D-1E8B-46A6-BAF5-18786199455F}"/>
              </a:ext>
            </a:extLst>
          </p:cNvPr>
          <p:cNvSpPr/>
          <p:nvPr/>
        </p:nvSpPr>
        <p:spPr>
          <a:xfrm>
            <a:off x="609600" y="2581896"/>
            <a:ext cx="5301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7663" indent="-231775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getwd</a:t>
            </a:r>
            <a:r>
              <a:rPr lang="en-US" sz="2400" dirty="0"/>
              <a:t>() will display the current folder: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5E03A3-9821-40C3-A247-7DF6BE9CB79C}"/>
              </a:ext>
            </a:extLst>
          </p:cNvPr>
          <p:cNvSpPr/>
          <p:nvPr/>
        </p:nvSpPr>
        <p:spPr>
          <a:xfrm>
            <a:off x="609600" y="3868411"/>
            <a:ext cx="5759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7663" indent="-231775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list.files</a:t>
            </a:r>
            <a:r>
              <a:rPr lang="en-US" sz="2400" dirty="0"/>
              <a:t>() will list files in the current folder</a:t>
            </a:r>
          </a:p>
        </p:txBody>
      </p:sp>
    </p:spTree>
    <p:extLst>
      <p:ext uri="{BB962C8B-B14F-4D97-AF65-F5344CB8AC3E}">
        <p14:creationId xmlns:p14="http://schemas.microsoft.com/office/powerpoint/2010/main" val="2457210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61698</TotalTime>
  <Words>2168</Words>
  <Application>Microsoft Office PowerPoint</Application>
  <PresentationFormat>Widescreen</PresentationFormat>
  <Paragraphs>298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</vt:lpstr>
      <vt:lpstr>Courier New</vt:lpstr>
      <vt:lpstr>Adjacency</vt:lpstr>
      <vt:lpstr>COP2073C</vt:lpstr>
      <vt:lpstr>Ch. 8 Reading and Writing Files</vt:lpstr>
      <vt:lpstr>Bundled Datasets</vt:lpstr>
      <vt:lpstr>Viewing Dataset Information</vt:lpstr>
      <vt:lpstr>Using Bundled Data</vt:lpstr>
      <vt:lpstr>File Input and Output</vt:lpstr>
      <vt:lpstr>Reading a Text File</vt:lpstr>
      <vt:lpstr>Reading a Text File (cont)</vt:lpstr>
      <vt:lpstr>Reading a Text File: setwd and list.files</vt:lpstr>
      <vt:lpstr>Reading a Text File: Interactive Selection</vt:lpstr>
      <vt:lpstr>Reading a Text File: Creating Factors</vt:lpstr>
      <vt:lpstr>Reading a Spreadsheet File</vt:lpstr>
      <vt:lpstr>Reading a Spreadsheet File Using read.csv</vt:lpstr>
      <vt:lpstr>Reading a Spreadsheet File (cont)</vt:lpstr>
      <vt:lpstr>Writing Text Files</vt:lpstr>
      <vt:lpstr>Ch. 9 Calling Functions</vt:lpstr>
      <vt:lpstr>Scoping</vt:lpstr>
      <vt:lpstr>The Global Environment</vt:lpstr>
      <vt:lpstr>Package Environments and Namespaces</vt:lpstr>
      <vt:lpstr>Local Environments</vt:lpstr>
      <vt:lpstr>Search Path</vt:lpstr>
      <vt:lpstr>Search Path (cont)</vt:lpstr>
      <vt:lpstr>Reserved and Protected Names</vt:lpstr>
      <vt:lpstr>Reserved and Protected Names</vt:lpstr>
      <vt:lpstr>Argument Matching</vt:lpstr>
      <vt:lpstr>Partial Argument Matching</vt:lpstr>
      <vt:lpstr>Positional Argument Matching</vt:lpstr>
      <vt:lpstr>Mixed Argument Matching</vt:lpstr>
      <vt:lpstr>Ellipses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CGS 1100</dc:title>
  <dc:creator>DS</dc:creator>
  <cp:lastModifiedBy>Singletary, David S.</cp:lastModifiedBy>
  <cp:revision>808</cp:revision>
  <dcterms:created xsi:type="dcterms:W3CDTF">2013-01-07T15:07:59Z</dcterms:created>
  <dcterms:modified xsi:type="dcterms:W3CDTF">2020-06-04T23:02:21Z</dcterms:modified>
</cp:coreProperties>
</file>