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836" r:id="rId2"/>
    <p:sldId id="939" r:id="rId3"/>
    <p:sldId id="942" r:id="rId4"/>
    <p:sldId id="948" r:id="rId5"/>
    <p:sldId id="949" r:id="rId6"/>
    <p:sldId id="950" r:id="rId7"/>
    <p:sldId id="983" r:id="rId8"/>
    <p:sldId id="984" r:id="rId9"/>
    <p:sldId id="986" r:id="rId10"/>
    <p:sldId id="980" r:id="rId11"/>
    <p:sldId id="987" r:id="rId12"/>
    <p:sldId id="979" r:id="rId13"/>
    <p:sldId id="988" r:id="rId14"/>
    <p:sldId id="956" r:id="rId15"/>
    <p:sldId id="989" r:id="rId16"/>
    <p:sldId id="952" r:id="rId17"/>
    <p:sldId id="955" r:id="rId18"/>
    <p:sldId id="991" r:id="rId19"/>
    <p:sldId id="993" r:id="rId20"/>
    <p:sldId id="992" r:id="rId21"/>
    <p:sldId id="951" r:id="rId22"/>
    <p:sldId id="938" r:id="rId23"/>
    <p:sldId id="943" r:id="rId24"/>
    <p:sldId id="944" r:id="rId25"/>
    <p:sldId id="872" r:id="rId26"/>
    <p:sldId id="873" r:id="rId27"/>
    <p:sldId id="865" r:id="rId28"/>
    <p:sldId id="889" r:id="rId29"/>
    <p:sldId id="886" r:id="rId30"/>
    <p:sldId id="887" r:id="rId31"/>
    <p:sldId id="888" r:id="rId32"/>
    <p:sldId id="976" r:id="rId33"/>
    <p:sldId id="977" r:id="rId34"/>
    <p:sldId id="978" r:id="rId35"/>
    <p:sldId id="880" r:id="rId36"/>
    <p:sldId id="259" r:id="rId37"/>
    <p:sldId id="940" r:id="rId38"/>
    <p:sldId id="945" r:id="rId39"/>
    <p:sldId id="946" r:id="rId40"/>
    <p:sldId id="966" r:id="rId41"/>
    <p:sldId id="967" r:id="rId42"/>
    <p:sldId id="968" r:id="rId43"/>
    <p:sldId id="941" r:id="rId44"/>
    <p:sldId id="947" r:id="rId45"/>
    <p:sldId id="958" r:id="rId46"/>
    <p:sldId id="959" r:id="rId47"/>
    <p:sldId id="960" r:id="rId48"/>
    <p:sldId id="961" r:id="rId49"/>
    <p:sldId id="962" r:id="rId50"/>
    <p:sldId id="963" r:id="rId51"/>
    <p:sldId id="965" r:id="rId52"/>
    <p:sldId id="964" r:id="rId53"/>
    <p:sldId id="969" r:id="rId54"/>
    <p:sldId id="970" r:id="rId55"/>
    <p:sldId id="994" r:id="rId56"/>
    <p:sldId id="971" r:id="rId57"/>
    <p:sldId id="972" r:id="rId58"/>
    <p:sldId id="974" r:id="rId59"/>
    <p:sldId id="975" r:id="rId60"/>
    <p:sldId id="98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57653-6695-43C9-9349-319B448DFC85}">
          <p14:sldIdLst>
            <p14:sldId id="836"/>
            <p14:sldId id="939"/>
            <p14:sldId id="942"/>
            <p14:sldId id="948"/>
            <p14:sldId id="949"/>
            <p14:sldId id="950"/>
            <p14:sldId id="983"/>
            <p14:sldId id="984"/>
            <p14:sldId id="986"/>
            <p14:sldId id="980"/>
            <p14:sldId id="987"/>
            <p14:sldId id="979"/>
            <p14:sldId id="988"/>
            <p14:sldId id="956"/>
            <p14:sldId id="989"/>
            <p14:sldId id="952"/>
            <p14:sldId id="955"/>
            <p14:sldId id="991"/>
            <p14:sldId id="993"/>
            <p14:sldId id="992"/>
            <p14:sldId id="951"/>
            <p14:sldId id="938"/>
            <p14:sldId id="943"/>
            <p14:sldId id="944"/>
            <p14:sldId id="872"/>
            <p14:sldId id="873"/>
            <p14:sldId id="865"/>
            <p14:sldId id="889"/>
            <p14:sldId id="886"/>
            <p14:sldId id="887"/>
            <p14:sldId id="888"/>
            <p14:sldId id="976"/>
            <p14:sldId id="977"/>
            <p14:sldId id="978"/>
            <p14:sldId id="880"/>
            <p14:sldId id="259"/>
            <p14:sldId id="940"/>
            <p14:sldId id="945"/>
            <p14:sldId id="946"/>
            <p14:sldId id="966"/>
            <p14:sldId id="967"/>
            <p14:sldId id="968"/>
            <p14:sldId id="941"/>
            <p14:sldId id="947"/>
            <p14:sldId id="958"/>
            <p14:sldId id="959"/>
            <p14:sldId id="960"/>
            <p14:sldId id="961"/>
            <p14:sldId id="962"/>
            <p14:sldId id="963"/>
            <p14:sldId id="965"/>
            <p14:sldId id="964"/>
            <p14:sldId id="969"/>
            <p14:sldId id="970"/>
            <p14:sldId id="994"/>
            <p14:sldId id="971"/>
            <p14:sldId id="972"/>
            <p14:sldId id="974"/>
            <p14:sldId id="975"/>
            <p14:sldId id="9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87" d="100"/>
          <a:sy n="87" d="100"/>
        </p:scale>
        <p:origin x="223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vegetables.tennessee.edu/Pumpkin/pumpkin2007_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4"/>
            <a:ext cx="9177170" cy="33137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7: Basic Statistics in R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Reading (Book of R):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13 Elementary Statistics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14 Basic Data Visualization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15 Probability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16 Common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4F9F-3D61-4D0D-A5AE-B9A30253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 for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C333-6F0F-4720-8305-BCFFA83B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7855"/>
            <a:ext cx="10160000" cy="4939145"/>
          </a:xfrm>
        </p:spPr>
        <p:txBody>
          <a:bodyPr/>
          <a:lstStyle/>
          <a:p>
            <a:r>
              <a:rPr lang="en-US" sz="2800" dirty="0"/>
              <a:t>In calculating simple summary statistics, the R </a:t>
            </a:r>
            <a:r>
              <a:rPr lang="en-US" sz="2800" u="sng" dirty="0" err="1"/>
              <a:t>tapply</a:t>
            </a:r>
            <a:r>
              <a:rPr lang="en-US" sz="2800" dirty="0"/>
              <a:t> function can be used to compute statistics grouped by a specific categorical variable.</a:t>
            </a:r>
          </a:p>
          <a:p>
            <a:pPr lvl="1"/>
            <a:r>
              <a:rPr lang="en-US" sz="2600" dirty="0"/>
              <a:t>e.g. calculate the mean miles per gallon (mpg) for each cylinder value in the mtcars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83F-E4B6-401D-BB65-3D6E3F74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E011C-F886-4FC9-94AC-29B7A4E9344B}"/>
              </a:ext>
            </a:extLst>
          </p:cNvPr>
          <p:cNvSpPr/>
          <p:nvPr/>
        </p:nvSpPr>
        <p:spPr>
          <a:xfrm>
            <a:off x="1154004" y="4271305"/>
            <a:ext cx="89611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mtcars$mpg,INDEX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mtcars$cyl,FUN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=mean)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4          6          8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26.66364   19.74286   15.10000</a:t>
            </a:r>
          </a:p>
        </p:txBody>
      </p:sp>
    </p:spTree>
    <p:extLst>
      <p:ext uri="{BB962C8B-B14F-4D97-AF65-F5344CB8AC3E}">
        <p14:creationId xmlns:p14="http://schemas.microsoft.com/office/powerpoint/2010/main" val="304114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4ADA-311F-480C-B8B4-AB6210A9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4" y="405246"/>
            <a:ext cx="10487891" cy="622415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read the pumpkin data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pumpkin &lt;- read.csv("pumpkin.csv")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set the column names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names(pumpkin) &lt;- c("Size","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Num_Immature_Acre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"Percent_Immature","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Avg_lb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find the mean per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size category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&lt;-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pumpkin$Avg_lb,INDEX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pumpkin$Size,FUN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=mean)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it's alphabetical, sort it numerically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result,decreasing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Giant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 large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Medium      Small     Mini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56.150000   42.650000     29.920000   19.563636   8.166667  0.900000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use the custom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to find the mode per size category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 &lt;-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pumpkin$Avg_lb,INDEX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pumpkin$Size,FUN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sort it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result,decreasing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Giant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 large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Medium      Small     Mini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64.3        44.0          35.7        23.7        9.9       1.1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A81A-41D1-4DC7-B1CF-AE34FA3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8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A43-485D-407E-8653-667E39CC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919"/>
            <a:ext cx="10160000" cy="859218"/>
          </a:xfrm>
        </p:spPr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BBF3-8AF3-4441-9AC2-DB3B29C7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233"/>
            <a:ext cx="10160000" cy="5287767"/>
          </a:xfrm>
        </p:spPr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i="1" dirty="0"/>
              <a:t>quantile</a:t>
            </a:r>
            <a:r>
              <a:rPr lang="en-US" sz="2800" dirty="0"/>
              <a:t> is a value computed from a collection of numeric measurements that indicates an observation’s rank when compared to all the other observations</a:t>
            </a:r>
          </a:p>
          <a:p>
            <a:pPr marL="685800" lvl="1"/>
            <a:r>
              <a:rPr lang="en-US" sz="2400" dirty="0"/>
              <a:t>The median is a quantile which gives you a value below which half of the measurements lie, the 0.5th quantile</a:t>
            </a:r>
          </a:p>
          <a:p>
            <a:pPr marL="685800" lvl="1"/>
            <a:r>
              <a:rPr lang="en-US" sz="2400" dirty="0"/>
              <a:t>Quantiles are commonly expressed as a </a:t>
            </a:r>
            <a:r>
              <a:rPr lang="en-US" sz="2400" i="1" dirty="0"/>
              <a:t>percentile </a:t>
            </a:r>
            <a:r>
              <a:rPr lang="en-US" sz="2400" dirty="0"/>
              <a:t>on a “percent scale” of 0 to 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A21D8-CB79-4DC4-8D8A-0030AAC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D6DDB-6A83-49E4-B812-9C6699430A0B}"/>
              </a:ext>
            </a:extLst>
          </p:cNvPr>
          <p:cNvSpPr/>
          <p:nvPr/>
        </p:nvSpPr>
        <p:spPr>
          <a:xfrm>
            <a:off x="971550" y="4546753"/>
            <a:ext cx="9436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quantile(pumpkin$Avg_lb)</a:t>
            </a:r>
          </a:p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0%       25%      50%      75%     100% </a:t>
            </a:r>
          </a:p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0.600   14.825   20.650   28.175   64.300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4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A43-485D-407E-8653-667E39CC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919"/>
            <a:ext cx="10160000" cy="859218"/>
          </a:xfrm>
        </p:spPr>
        <p:txBody>
          <a:bodyPr/>
          <a:lstStyle/>
          <a:p>
            <a:r>
              <a:rPr lang="en-US" dirty="0"/>
              <a:t>Using boxplot() to Show Quantiles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BBF3-8AF3-4441-9AC2-DB3B29C7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233"/>
            <a:ext cx="10160000" cy="5287767"/>
          </a:xfrm>
        </p:spPr>
        <p:txBody>
          <a:bodyPr>
            <a:normAutofit/>
          </a:bodyPr>
          <a:lstStyle/>
          <a:p>
            <a:r>
              <a:rPr lang="en-US" sz="2400" u="sng" dirty="0"/>
              <a:t>Box</a:t>
            </a:r>
            <a:r>
              <a:rPr lang="en-US" sz="2400" dirty="0"/>
              <a:t> </a:t>
            </a:r>
            <a:r>
              <a:rPr lang="en-US" sz="2400" u="sng" dirty="0"/>
              <a:t>plots</a:t>
            </a:r>
            <a:r>
              <a:rPr lang="en-US" sz="2400" dirty="0"/>
              <a:t> (also known as "box and whisker" plots) are frequently used to represent </a:t>
            </a:r>
            <a:r>
              <a:rPr lang="en-US" sz="2400"/>
              <a:t>percentiles (also known as </a:t>
            </a:r>
            <a:r>
              <a:rPr lang="en-US" sz="2400" dirty="0"/>
              <a:t>"Five Number Summary Box Plots")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A21D8-CB79-4DC4-8D8A-0030AAC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5E1FB0-33D8-44BD-A528-25E8D18CE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442759" y="3025865"/>
            <a:ext cx="10629900" cy="3451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AD5862-4F8E-47DF-82A6-4143D9513768}"/>
              </a:ext>
            </a:extLst>
          </p:cNvPr>
          <p:cNvSpPr txBox="1"/>
          <p:nvPr/>
        </p:nvSpPr>
        <p:spPr>
          <a:xfrm>
            <a:off x="942528" y="5660908"/>
            <a:ext cx="815703" cy="27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9651E-CD7D-44A3-8CCB-7018AA61C2E0}"/>
              </a:ext>
            </a:extLst>
          </p:cNvPr>
          <p:cNvSpPr txBox="1"/>
          <p:nvPr/>
        </p:nvSpPr>
        <p:spPr>
          <a:xfrm>
            <a:off x="2832387" y="5476652"/>
            <a:ext cx="9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  <a:r>
              <a:rPr lang="en-US" sz="1200" baseline="30000" dirty="0"/>
              <a:t>th</a:t>
            </a:r>
          </a:p>
          <a:p>
            <a:r>
              <a:rPr lang="en-US" sz="1200" dirty="0"/>
              <a:t>Percentile)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2C449-558A-4775-AEAA-FA01AD505FB6}"/>
              </a:ext>
            </a:extLst>
          </p:cNvPr>
          <p:cNvSpPr txBox="1"/>
          <p:nvPr/>
        </p:nvSpPr>
        <p:spPr>
          <a:xfrm>
            <a:off x="3830787" y="5291986"/>
            <a:ext cx="90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</a:t>
            </a:r>
          </a:p>
          <a:p>
            <a:r>
              <a:rPr lang="en-US" sz="1200" dirty="0"/>
              <a:t>(50</a:t>
            </a:r>
            <a:r>
              <a:rPr lang="en-US" sz="1200" baseline="30000" dirty="0"/>
              <a:t>th</a:t>
            </a:r>
            <a:r>
              <a:rPr lang="en-US" sz="1200" dirty="0"/>
              <a:t> Percentile)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FC7FB-0865-49E0-9218-55962D140FAE}"/>
              </a:ext>
            </a:extLst>
          </p:cNvPr>
          <p:cNvSpPr txBox="1"/>
          <p:nvPr/>
        </p:nvSpPr>
        <p:spPr>
          <a:xfrm>
            <a:off x="4933097" y="5476652"/>
            <a:ext cx="9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200" baseline="30000" dirty="0"/>
              <a:t>th</a:t>
            </a:r>
          </a:p>
          <a:p>
            <a:r>
              <a:rPr lang="en-US" sz="1200" dirty="0"/>
              <a:t>Percentile)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21FFE-71A5-4BD8-98FA-99097D96F2D7}"/>
              </a:ext>
            </a:extLst>
          </p:cNvPr>
          <p:cNvSpPr txBox="1"/>
          <p:nvPr/>
        </p:nvSpPr>
        <p:spPr>
          <a:xfrm>
            <a:off x="9953897" y="5660908"/>
            <a:ext cx="815703" cy="27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Maximum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7877EF-3F34-4B3C-8938-AF8E6106FE20}"/>
              </a:ext>
            </a:extLst>
          </p:cNvPr>
          <p:cNvSpPr/>
          <p:nvPr/>
        </p:nvSpPr>
        <p:spPr>
          <a:xfrm>
            <a:off x="1241088" y="2196580"/>
            <a:ext cx="903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pumpkin$Avg_lb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horizontal=T, range=0)</a:t>
            </a:r>
          </a:p>
        </p:txBody>
      </p:sp>
    </p:spTree>
    <p:extLst>
      <p:ext uri="{BB962C8B-B14F-4D97-AF65-F5344CB8AC3E}">
        <p14:creationId xmlns:p14="http://schemas.microsoft.com/office/powerpoint/2010/main" val="309852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B6F7-D3FC-44D3-ACB1-24065F43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92"/>
            <a:ext cx="10160000" cy="94983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B6E7-7947-4707-A4E1-757585DF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2525"/>
            <a:ext cx="10420350" cy="5524500"/>
          </a:xfrm>
        </p:spPr>
        <p:txBody>
          <a:bodyPr>
            <a:normAutofit/>
          </a:bodyPr>
          <a:lstStyle/>
          <a:p>
            <a:r>
              <a:rPr lang="en-US" sz="2800" dirty="0"/>
              <a:t>Variance ("spread") measures dispersion of a dataset, </a:t>
            </a:r>
            <a:r>
              <a:rPr lang="en-US" sz="2800" dirty="0" err="1"/>
              <a:t>ie</a:t>
            </a:r>
            <a:r>
              <a:rPr lang="en-US" sz="2800" dirty="0"/>
              <a:t>. how spread out points are from the mean and one another</a:t>
            </a:r>
          </a:p>
          <a:p>
            <a:pPr lvl="1"/>
            <a:r>
              <a:rPr lang="en-US" sz="2400" dirty="0"/>
              <a:t>Variance of 0 means points are all the same</a:t>
            </a:r>
          </a:p>
          <a:p>
            <a:r>
              <a:rPr lang="en-US" sz="2800" dirty="0"/>
              <a:t>The var() function calculates sample variance</a:t>
            </a:r>
          </a:p>
          <a:p>
            <a:pPr lvl="1"/>
            <a:r>
              <a:rPr lang="en-US" sz="2400" dirty="0"/>
              <a:t>var() result is the </a:t>
            </a:r>
            <a:r>
              <a:rPr lang="en-US" sz="2400" u="sng" dirty="0"/>
              <a:t>square</a:t>
            </a:r>
            <a:r>
              <a:rPr lang="en-US" sz="2400" dirty="0"/>
              <a:t> of the original sample data unit</a:t>
            </a:r>
          </a:p>
          <a:p>
            <a:pPr lvl="2"/>
            <a:r>
              <a:rPr lang="en-US" sz="2000" dirty="0"/>
              <a:t>e.g. if data is in feet, var() unit is square feet</a:t>
            </a:r>
          </a:p>
          <a:p>
            <a:pPr lvl="1"/>
            <a:r>
              <a:rPr lang="en-US" sz="2400" dirty="0"/>
              <a:t>as sample size increases, var() approaches population variance</a:t>
            </a:r>
          </a:p>
          <a:p>
            <a:pPr lvl="1"/>
            <a:r>
              <a:rPr lang="en-US" sz="2400" dirty="0"/>
              <a:t>var() is the square of the standard deviation </a:t>
            </a:r>
            <a:r>
              <a:rPr lang="en-US" sz="2400" err="1"/>
              <a:t>sd</a:t>
            </a:r>
            <a:r>
              <a:rPr lang="en-US" sz="2400"/>
              <a:t>()  (we'll use this later!)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9A8A-6CBF-4E9D-A035-FCB4E8A6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38F90-2FC1-4350-BA0D-56D4411FC73C}"/>
              </a:ext>
            </a:extLst>
          </p:cNvPr>
          <p:cNvSpPr/>
          <p:nvPr/>
        </p:nvSpPr>
        <p:spPr>
          <a:xfrm>
            <a:off x="609600" y="4960084"/>
            <a:ext cx="1026477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var(weights)         # variance of medium pumpkin category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10.64455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pumpkin$Avg_lb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# variance of all pumpkin weight categories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230.9658</a:t>
            </a:r>
          </a:p>
        </p:txBody>
      </p:sp>
    </p:spTree>
    <p:extLst>
      <p:ext uri="{BB962C8B-B14F-4D97-AF65-F5344CB8AC3E}">
        <p14:creationId xmlns:p14="http://schemas.microsoft.com/office/powerpoint/2010/main" val="183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B6F7-D3FC-44D3-ACB1-24065F43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92"/>
            <a:ext cx="10160000" cy="94983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B6E7-7947-4707-A4E1-757585DF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425"/>
            <a:ext cx="10160000" cy="5362575"/>
          </a:xfrm>
        </p:spPr>
        <p:txBody>
          <a:bodyPr>
            <a:normAutofit/>
          </a:bodyPr>
          <a:lstStyle/>
          <a:p>
            <a:r>
              <a:rPr lang="en-US" sz="3000" dirty="0"/>
              <a:t>Plot the data to visualize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9A8A-6CBF-4E9D-A035-FCB4E8A6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3C715-3A81-4E45-89D7-0219EA879F5A}"/>
              </a:ext>
            </a:extLst>
          </p:cNvPr>
          <p:cNvSpPr/>
          <p:nvPr/>
        </p:nvSpPr>
        <p:spPr>
          <a:xfrm>
            <a:off x="923836" y="1797784"/>
            <a:ext cx="876336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plot(weights,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=c(0,30),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=c(0,65))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(h=mean(weights),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=2,lty=3, col="gray")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pumpkin$Avg_lb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=c(0,30),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=c(0,65))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(h=mean(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pumpkin$Avg_lb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=2,lty=3, col="gray")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DE219-1F1C-4424-B56F-55BE6C9A92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18" y="3733800"/>
            <a:ext cx="384048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BB680-9EDF-43FC-B5EC-6F14526334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3836" y="3733800"/>
            <a:ext cx="384048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881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845-CA65-4431-A3FD-529299E7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859218"/>
          </a:xfrm>
        </p:spPr>
        <p:txBody>
          <a:bodyPr/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14D8-1EB3-4C37-95EE-AC65031A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394960"/>
          </a:xfrm>
        </p:spPr>
        <p:txBody>
          <a:bodyPr/>
          <a:lstStyle/>
          <a:p>
            <a:r>
              <a:rPr lang="en-US" sz="2800" u="sng" dirty="0"/>
              <a:t>Covariance</a:t>
            </a:r>
            <a:r>
              <a:rPr lang="en-US" sz="2800" dirty="0"/>
              <a:t> expresses how much two numeric variables “change together”</a:t>
            </a:r>
          </a:p>
          <a:p>
            <a:pPr lvl="1"/>
            <a:r>
              <a:rPr lang="en-US" sz="2400" dirty="0"/>
              <a:t>A positive covariance result shows that there is a positive linear relationship between the variables: as x increases, y increases</a:t>
            </a:r>
          </a:p>
          <a:p>
            <a:pPr lvl="1"/>
            <a:r>
              <a:rPr lang="en-US" sz="2400" dirty="0"/>
              <a:t>A negative covariance result shows a negative linear relationship: as x increases, y decreases</a:t>
            </a:r>
          </a:p>
          <a:p>
            <a:pPr lvl="1"/>
            <a:r>
              <a:rPr lang="en-US" sz="2400" dirty="0"/>
              <a:t>A covariance of 0 indicates no relationship</a:t>
            </a:r>
          </a:p>
          <a:p>
            <a:pPr lvl="1"/>
            <a:r>
              <a:rPr lang="en-US" sz="2400" dirty="0"/>
              <a:t>To calculate covariance, use the </a:t>
            </a:r>
            <a:r>
              <a:rPr lang="en-US" sz="2400" b="1" dirty="0"/>
              <a:t>cov() </a:t>
            </a:r>
            <a:r>
              <a:rPr lang="en-US" sz="2400" dirty="0"/>
              <a:t>function</a:t>
            </a:r>
          </a:p>
          <a:p>
            <a:r>
              <a:rPr lang="en-US" sz="2800" u="sng" dirty="0"/>
              <a:t>Correlation</a:t>
            </a:r>
            <a:r>
              <a:rPr lang="en-US" sz="2800" dirty="0"/>
              <a:t> allows you to interpret covariance by identifying both the direction and the strength of any association</a:t>
            </a:r>
          </a:p>
          <a:p>
            <a:pPr lvl="1"/>
            <a:r>
              <a:rPr lang="en-US" sz="2400" dirty="0"/>
              <a:t>To calculate correlation, use the </a:t>
            </a:r>
            <a:r>
              <a:rPr lang="en-US" sz="2400" b="1" dirty="0"/>
              <a:t>cor() </a:t>
            </a:r>
            <a:r>
              <a:rPr lang="en-US" sz="2400" dirty="0"/>
              <a:t>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379F-2F92-4CA2-B17E-9F8D1A24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5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F225-F2DB-440D-B44E-A429C4D9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73222"/>
            <a:ext cx="10160000" cy="840930"/>
          </a:xfrm>
        </p:spPr>
        <p:txBody>
          <a:bodyPr/>
          <a:lstStyle/>
          <a:p>
            <a:r>
              <a:rPr lang="en-US" dirty="0"/>
              <a:t>Correlation Value Examples</a:t>
            </a:r>
          </a:p>
        </p:txBody>
      </p:sp>
      <p:pic>
        <p:nvPicPr>
          <p:cNvPr id="5" name="Content Placeholder 4" descr="Scatterplot examples showing ranges of correlation values">
            <a:extLst>
              <a:ext uri="{FF2B5EF4-FFF2-40B4-BE49-F238E27FC236}">
                <a16:creationId xmlns:a16="http://schemas.microsoft.com/office/drawing/2014/main" id="{AB1575DA-9F28-4464-845C-FF0FDA2ED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751" y="1001854"/>
            <a:ext cx="5836042" cy="5192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C291-5380-4F32-A870-0D988ED6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36E3A-3213-4689-8E11-F40FCCAAF797}"/>
              </a:ext>
            </a:extLst>
          </p:cNvPr>
          <p:cNvSpPr/>
          <p:nvPr/>
        </p:nvSpPr>
        <p:spPr>
          <a:xfrm>
            <a:off x="1817750" y="6282379"/>
            <a:ext cx="583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000" dirty="0"/>
              <a:t>ρ</a:t>
            </a:r>
            <a:r>
              <a:rPr lang="en-US" sz="2000" baseline="-25000" dirty="0"/>
              <a:t>xy</a:t>
            </a:r>
            <a:r>
              <a:rPr lang="en-US" sz="2000" dirty="0"/>
              <a:t> labels represent calculated correlation values</a:t>
            </a:r>
          </a:p>
        </p:txBody>
      </p:sp>
    </p:spTree>
    <p:extLst>
      <p:ext uri="{BB962C8B-B14F-4D97-AF65-F5344CB8AC3E}">
        <p14:creationId xmlns:p14="http://schemas.microsoft.com/office/powerpoint/2010/main" val="94132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845-CA65-4431-A3FD-529299E7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859218"/>
          </a:xfrm>
        </p:spPr>
        <p:txBody>
          <a:bodyPr/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14D8-1EB3-4C37-95EE-AC65031A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73" y="1178187"/>
            <a:ext cx="8229127" cy="174664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 show covariance, correlation and scatter plot for all pumpkins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 percent immature vs. weight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cov(pumpkin$Percent_Immature,pumpkin$Avg_lb)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cor(pumpkin$Percent_Immature,pumpkin$Avg_lb)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plot(pumpkin$Percent_Immature,pumpkin$Avg_lb)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379F-2F92-4CA2-B17E-9F8D1A24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10321-220F-4A2E-A335-67B7CEE8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3429000"/>
            <a:ext cx="4158438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83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845-CA65-4431-A3FD-529299E7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859218"/>
          </a:xfrm>
        </p:spPr>
        <p:txBody>
          <a:bodyPr/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14D8-1EB3-4C37-95EE-AC65031A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44" y="1420069"/>
            <a:ext cx="5903934" cy="38471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show covariance, correlation and scatter plot for medium category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percent immature vs. weight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perc_imm &lt;- pumpkin[10:20,3]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cov(perc_imm,weights)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cor(perc_imm,weights)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plot(perc_imm,weights)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379F-2F92-4CA2-B17E-9F8D1A24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AC96E-51CD-4728-A8CC-5B578255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76" y="1427150"/>
            <a:ext cx="3691515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87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833588" cy="279978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Ch. 13 Elementary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845-CA65-4431-A3FD-529299E7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859218"/>
          </a:xfrm>
        </p:spPr>
        <p:txBody>
          <a:bodyPr/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14D8-1EB3-4C37-95EE-AC65031A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851" y="1240155"/>
            <a:ext cx="5314950" cy="19671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mtcars$cyl,mtcars$mpg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-9.172379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mtcars$cyl,mtcars$mpg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-0.852162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379F-2F92-4CA2-B17E-9F8D1A24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8603A-2136-43A0-B481-5A8502A6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6" y="3459864"/>
            <a:ext cx="420096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43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F0B2-A4E9-4B35-88E6-F74E0AB2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850074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C993-0D76-4258-96B5-F99C851F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127376"/>
            <a:ext cx="10160000" cy="5611433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u="sng" dirty="0"/>
              <a:t>outlier</a:t>
            </a:r>
            <a:r>
              <a:rPr lang="en-US" sz="2800" dirty="0"/>
              <a:t> is an observation that does not fit with the rest of the data</a:t>
            </a:r>
          </a:p>
          <a:p>
            <a:pPr lvl="1"/>
            <a:r>
              <a:rPr lang="en-US" dirty="0"/>
              <a:t>A noticeable extreme when compared with the bulk of the data</a:t>
            </a:r>
          </a:p>
          <a:p>
            <a:pPr lvl="1"/>
            <a:r>
              <a:rPr lang="en-US" dirty="0"/>
              <a:t>Outliers can occur naturally, where the outlier is an accurate observation recorded from the population, or unnaturally, where something has "contaminated" the sample, such as incorrect input</a:t>
            </a:r>
          </a:p>
          <a:p>
            <a:pPr lvl="1"/>
            <a:r>
              <a:rPr lang="en-US" dirty="0"/>
              <a:t>It is common to omit any outliers occurring through unnatural sources prior to analysis if they can be found</a:t>
            </a:r>
          </a:p>
          <a:p>
            <a:r>
              <a:rPr lang="en-US" sz="2800" dirty="0"/>
              <a:t>Identifying outliers is important because of the potential impact they can have on any statistical calculation </a:t>
            </a:r>
          </a:p>
          <a:p>
            <a:pPr lvl="1"/>
            <a:r>
              <a:rPr lang="en-US" dirty="0"/>
              <a:t>Researchers try to identify possible outliers before computing results by conducting an exploratory analysis of their data using basic summary statistics and data visualization tools</a:t>
            </a:r>
          </a:p>
          <a:p>
            <a:pPr lvl="1"/>
            <a:r>
              <a:rPr lang="en-US" dirty="0"/>
              <a:t>In some cases, researchers conduct their analysis both ways, presenting results including and excluding perceived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F4FE5-ECF9-42CB-B3D0-B16CE2D1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833588" cy="279978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Ch. 14 Basic 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31B4-418D-4D6F-8229-DFB26EB3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5" y="157906"/>
            <a:ext cx="10357795" cy="805132"/>
          </a:xfrm>
        </p:spPr>
        <p:txBody>
          <a:bodyPr/>
          <a:lstStyle/>
          <a:p>
            <a:r>
              <a:rPr lang="en-US" dirty="0"/>
              <a:t>Barplots (bar charts) and Pie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D297-0568-460C-9C35-D8F127F0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05" y="1167319"/>
            <a:ext cx="10357795" cy="5309681"/>
          </a:xfrm>
        </p:spPr>
        <p:txBody>
          <a:bodyPr/>
          <a:lstStyle/>
          <a:p>
            <a:r>
              <a:rPr lang="en-US" dirty="0"/>
              <a:t>Barplots and pie charts are commonly used to visualize qualitative data by category frequency.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2D4E5-7CDE-4BE0-9DAA-AA50C6A4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5E03-AC4D-4B36-8F3C-388DD775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55" y="1965577"/>
            <a:ext cx="3750326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2AEB4-992D-4BFE-9883-74F6311486F6}"/>
              </a:ext>
            </a:extLst>
          </p:cNvPr>
          <p:cNvSpPr/>
          <p:nvPr/>
        </p:nvSpPr>
        <p:spPr>
          <a:xfrm>
            <a:off x="716329" y="2191283"/>
            <a:ext cx="518570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A barplot draws either vertical or horizontal bars, typically separated by white space, to visualize frequencies according to the relevant categories.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37CBB-C5D1-472D-956B-F262AAEF19A2}"/>
              </a:ext>
            </a:extLst>
          </p:cNvPr>
          <p:cNvSpPr/>
          <p:nvPr/>
        </p:nvSpPr>
        <p:spPr>
          <a:xfrm>
            <a:off x="716329" y="4267496"/>
            <a:ext cx="518570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  pie chart is an alternative option for visualizing frequency-based quantities across levels of categorical variables, with appropriately sized “slices” representing the relative counts of each categorical variable.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75614-9BC8-49FA-9FB2-A33CAD8E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15" y="3948044"/>
            <a:ext cx="253428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819-C530-4889-AEFE-D2A3C1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238"/>
          </a:xfrm>
        </p:spPr>
        <p:txBody>
          <a:bodyPr/>
          <a:lstStyle/>
          <a:p>
            <a:r>
              <a:rPr lang="en-US" dirty="0"/>
              <a:t>Create a Barplot from mtcars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8A5B-35BF-4165-B34B-BBCB4073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9876"/>
            <a:ext cx="10160000" cy="530712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C0F9F-5619-45A7-8998-6F9E95E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0819-19BE-4399-BA7C-4302EC2E08F6}"/>
              </a:ext>
            </a:extLst>
          </p:cNvPr>
          <p:cNvSpPr/>
          <p:nvPr/>
        </p:nvSpPr>
        <p:spPr>
          <a:xfrm>
            <a:off x="886968" y="3683090"/>
            <a:ext cx="552907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plot observations per cylinder (cyl)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cyl.freq &lt;- table(mtcars$cyl)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cyl.freq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4 6  8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11 7 14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barplot(cyl.freq)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D1DE4-E0FA-4E11-8631-30A94EBD0792}"/>
              </a:ext>
            </a:extLst>
          </p:cNvPr>
          <p:cNvSpPr/>
          <p:nvPr/>
        </p:nvSpPr>
        <p:spPr>
          <a:xfrm>
            <a:off x="886968" y="1258515"/>
            <a:ext cx="963777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mtcars[1:5,]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mpg cyl disp  hp drat    wt  qsec vs am gear carb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Mazda RX4         21.0   6  160 110 3.90 2.620 16.46  0  1    4 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Mazda RX4 Wag     21.0   6  160 110 3.90 2.875 17.02  0  1    4 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Datsun 710        22.8   4  108  93 3.85 2.320 18.61  1  1    4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Hornet 4 Drive    21.4   6  258 110 3.08 3.215 19.44  1  0    3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Hornet Sportabout 18.7   8  360 175 3.15 3.440 17.02  0  0    3   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B62F3-030D-4B4B-AA8A-FE5F23D9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39" y="3651504"/>
            <a:ext cx="2967728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4911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76922"/>
          </a:xfrm>
        </p:spPr>
        <p:txBody>
          <a:bodyPr/>
          <a:lstStyle/>
          <a:p>
            <a:r>
              <a:rPr lang="en-US" dirty="0"/>
              <a:t>Simple Bar Charts</a:t>
            </a:r>
          </a:p>
        </p:txBody>
      </p:sp>
      <p:pic>
        <p:nvPicPr>
          <p:cNvPr id="4" name="Picture 3" descr="164303 F07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31" y="1847087"/>
            <a:ext cx="4206240" cy="420624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DC86B-EDC9-430C-AA96-47979292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499616"/>
            <a:ext cx="10339832" cy="4389120"/>
          </a:xfrm>
        </p:spPr>
        <p:txBody>
          <a:bodyPr/>
          <a:lstStyle/>
          <a:p>
            <a:r>
              <a:rPr lang="en-US" dirty="0"/>
              <a:t>Simple bar charts require data and names for the categories.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rain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3 5 7 5 3 2 6 8 5 6 9 8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month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"Jan" "Feb" "Mar" "Apr"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"May" "Jun" "Jul" "Aug"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"Sep" "Oct" "Nov" "Dec"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barplot(rain, names = month)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9218"/>
          </a:xfrm>
        </p:spPr>
        <p:txBody>
          <a:bodyPr/>
          <a:lstStyle/>
          <a:p>
            <a:r>
              <a:rPr lang="en-US" dirty="0"/>
              <a:t>Customizing Bar Charts</a:t>
            </a:r>
          </a:p>
        </p:txBody>
      </p:sp>
      <p:pic>
        <p:nvPicPr>
          <p:cNvPr id="4" name="Picture 3" descr="164303 F07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62" y="1590944"/>
            <a:ext cx="4590129" cy="459012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32170"/>
              </p:ext>
            </p:extLst>
          </p:nvPr>
        </p:nvGraphicFramePr>
        <p:xfrm>
          <a:off x="697992" y="1284875"/>
          <a:ext cx="3683734" cy="1920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65">
                <a:tc>
                  <a:txBody>
                    <a:bodyPr/>
                    <a:lstStyle/>
                    <a:p>
                      <a:r>
                        <a:rPr lang="en-US" sz="1600" b="1" dirty="0"/>
                        <a:t>Instruction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Result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xlab</a:t>
                      </a:r>
                      <a:r>
                        <a:rPr lang="en-US" sz="1400" dirty="0"/>
                        <a:t> = “title”</a:t>
                      </a:r>
                      <a:endParaRPr lang="en-US" sz="14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X-axis title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r>
                        <a:rPr lang="en-US" sz="1400" dirty="0" err="1"/>
                        <a:t>ylab</a:t>
                      </a:r>
                      <a:r>
                        <a:rPr lang="en-US" sz="1400" dirty="0"/>
                        <a:t> = “title”</a:t>
                      </a:r>
                      <a:endParaRPr lang="en-US" sz="14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Y-axis</a:t>
                      </a:r>
                      <a:r>
                        <a:rPr lang="en-US" sz="1400" baseline="0" dirty="0"/>
                        <a:t> title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ylim</a:t>
                      </a:r>
                      <a:r>
                        <a:rPr lang="en-US" sz="1400" dirty="0"/>
                        <a:t> = c(start, end)</a:t>
                      </a:r>
                      <a:endParaRPr lang="en-US" sz="14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Axis limits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r>
                        <a:rPr lang="en-US" sz="1400" dirty="0"/>
                        <a:t>col =</a:t>
                      </a:r>
                      <a:r>
                        <a:rPr lang="en-US" sz="1400" baseline="0" dirty="0"/>
                        <a:t> “color”</a:t>
                      </a:r>
                      <a:endParaRPr lang="en-US" sz="14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Bar color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7992" y="3355926"/>
            <a:ext cx="5507043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barplot</a:t>
            </a:r>
            <a:r>
              <a:rPr lang="en-US" sz="1600" dirty="0">
                <a:latin typeface="Courier New"/>
                <a:cs typeface="Courier New"/>
              </a:rPr>
              <a:t>(rain,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xlab</a:t>
            </a:r>
            <a:r>
              <a:rPr lang="en-US" sz="1600" dirty="0">
                <a:latin typeface="Courier New"/>
                <a:cs typeface="Courier New"/>
              </a:rPr>
              <a:t> = 'Month',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ylab</a:t>
            </a:r>
            <a:r>
              <a:rPr lang="en-US" sz="1600" dirty="0">
                <a:latin typeface="Courier New"/>
                <a:cs typeface="Courier New"/>
              </a:rPr>
              <a:t> = 'Rainfall cm',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ylim</a:t>
            </a:r>
            <a:r>
              <a:rPr lang="en-US" sz="1600" dirty="0">
                <a:latin typeface="Courier New"/>
                <a:cs typeface="Courier New"/>
              </a:rPr>
              <a:t> = c(0,10),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col = '</a:t>
            </a:r>
            <a:r>
              <a:rPr lang="en-US" sz="1600" dirty="0" err="1">
                <a:latin typeface="Courier New"/>
                <a:cs typeface="Courier New"/>
              </a:rPr>
              <a:t>lightblue</a:t>
            </a:r>
            <a:r>
              <a:rPr lang="en-US" sz="1600" dirty="0">
                <a:latin typeface="Courier New"/>
                <a:cs typeface="Courier New"/>
              </a:rPr>
              <a:t>')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abline</a:t>
            </a:r>
            <a:r>
              <a:rPr lang="en-US" sz="1600" dirty="0">
                <a:latin typeface="Courier New"/>
                <a:cs typeface="Courier New"/>
              </a:rPr>
              <a:t>(h = seq(1,9,2),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lty</a:t>
            </a:r>
            <a:r>
              <a:rPr lang="en-US" sz="1600" dirty="0">
                <a:latin typeface="Courier New"/>
                <a:cs typeface="Courier New"/>
              </a:rPr>
              <a:t> = 2, </a:t>
            </a:r>
            <a:r>
              <a:rPr lang="en-US" sz="1600" dirty="0" err="1">
                <a:latin typeface="Courier New"/>
                <a:cs typeface="Courier New"/>
              </a:rPr>
              <a:t>lwd</a:t>
            </a:r>
            <a:r>
              <a:rPr lang="en-US" sz="1600" dirty="0">
                <a:latin typeface="Courier New"/>
                <a:cs typeface="Courier New"/>
              </a:rPr>
              <a:t> = 0.5,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col = 'gray40')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 box</a:t>
            </a:r>
            <a:r>
              <a:rPr lang="en-US" sz="1600">
                <a:latin typeface="Courier New"/>
                <a:cs typeface="Courier New"/>
              </a:rPr>
              <a:t>() # </a:t>
            </a:r>
            <a:r>
              <a:rPr lang="en-US" sz="1600" dirty="0">
                <a:latin typeface="Courier New"/>
                <a:cs typeface="Courier New"/>
              </a:rPr>
              <a:t>draw box </a:t>
            </a:r>
            <a:r>
              <a:rPr lang="en-US" sz="1600">
                <a:latin typeface="Courier New"/>
                <a:cs typeface="Courier New"/>
              </a:rPr>
              <a:t>around plot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714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B5F9-93B4-4C14-BF01-DD63923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0930"/>
          </a:xfrm>
        </p:spPr>
        <p:txBody>
          <a:bodyPr/>
          <a:lstStyle/>
          <a:p>
            <a:r>
              <a:rPr lang="en-US" sz="4000" dirty="0"/>
              <a:t>Stem and Leaf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1B12-9F38-4387-9561-32B3A5E3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7864"/>
            <a:ext cx="10160000" cy="5279136"/>
          </a:xfrm>
        </p:spPr>
        <p:txBody>
          <a:bodyPr/>
          <a:lstStyle/>
          <a:p>
            <a:r>
              <a:rPr lang="en-US" dirty="0"/>
              <a:t>A stem and leaf plot is a special table where each data value is split into a "stem" (the first digit or digits) and a "leaf" (usually the last digit).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5C845-383D-4300-BFE1-AF6B868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56CF6-DE0F-4F14-BA37-7D9B39106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405" t="18344" r="10062" b="9243"/>
          <a:stretch/>
        </p:blipFill>
        <p:spPr>
          <a:xfrm>
            <a:off x="2221991" y="2160720"/>
            <a:ext cx="5954907" cy="3995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01AFF-E754-4E7F-8996-E654FCBC61B8}"/>
              </a:ext>
            </a:extLst>
          </p:cNvPr>
          <p:cNvSpPr txBox="1"/>
          <p:nvPr/>
        </p:nvSpPr>
        <p:spPr>
          <a:xfrm>
            <a:off x="2714178" y="6397823"/>
            <a:ext cx="425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https://www.mathsisfun.com/data/stem-leaf-plots.html</a:t>
            </a:r>
          </a:p>
        </p:txBody>
      </p:sp>
    </p:spTree>
    <p:extLst>
      <p:ext uri="{BB962C8B-B14F-4D97-AF65-F5344CB8AC3E}">
        <p14:creationId xmlns:p14="http://schemas.microsoft.com/office/powerpoint/2010/main" val="325570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0994-3642-4AC5-AE94-7960A239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76922"/>
          </a:xfrm>
        </p:spPr>
        <p:txBody>
          <a:bodyPr/>
          <a:lstStyle/>
          <a:p>
            <a:r>
              <a:rPr lang="en-US" dirty="0"/>
              <a:t>Stem and Leaf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EDEA-A004-4B0E-893D-0BBD0033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5880"/>
            <a:ext cx="10160000" cy="5151120"/>
          </a:xfrm>
        </p:spPr>
        <p:txBody>
          <a:bodyPr numCol="1">
            <a:normAutofit/>
          </a:bodyPr>
          <a:lstStyle/>
          <a:p>
            <a:r>
              <a:rPr lang="en-US" sz="2000" dirty="0"/>
              <a:t>A statistician for a basketball team tracked the number of points that each of 12 players on the team had in one game, and then made a stem-and-leaf plot to show the data.</a:t>
            </a:r>
          </a:p>
          <a:p>
            <a:endParaRPr lang="en-US" sz="1600" dirty="0"/>
          </a:p>
          <a:p>
            <a:r>
              <a:rPr lang="en-US" sz="1600" dirty="0"/>
              <a:t>Player 1: 0</a:t>
            </a:r>
          </a:p>
          <a:p>
            <a:r>
              <a:rPr lang="en-US" sz="1600" dirty="0"/>
              <a:t>Player 2: 0</a:t>
            </a:r>
          </a:p>
          <a:p>
            <a:r>
              <a:rPr lang="en-US" sz="1600" dirty="0"/>
              <a:t>Player 3: 2</a:t>
            </a:r>
          </a:p>
          <a:p>
            <a:r>
              <a:rPr lang="en-US" sz="1600" dirty="0"/>
              <a:t>Player 4: 4</a:t>
            </a:r>
          </a:p>
          <a:p>
            <a:r>
              <a:rPr lang="en-US" sz="1600" dirty="0"/>
              <a:t>Player 5: 7</a:t>
            </a:r>
          </a:p>
          <a:p>
            <a:r>
              <a:rPr lang="en-US" sz="1600" dirty="0"/>
              <a:t>Player 6: 7</a:t>
            </a:r>
          </a:p>
          <a:p>
            <a:r>
              <a:rPr lang="en-US" sz="1600" dirty="0"/>
              <a:t>Player 7: 9</a:t>
            </a:r>
          </a:p>
          <a:p>
            <a:r>
              <a:rPr lang="en-US" sz="1600" dirty="0"/>
              <a:t>Player 8: 11</a:t>
            </a:r>
          </a:p>
          <a:p>
            <a:r>
              <a:rPr lang="en-US" sz="1600" dirty="0"/>
              <a:t>Player 9: 11</a:t>
            </a:r>
          </a:p>
          <a:p>
            <a:r>
              <a:rPr lang="en-US" sz="1600" dirty="0"/>
              <a:t>Player 10: 13</a:t>
            </a:r>
          </a:p>
          <a:p>
            <a:r>
              <a:rPr lang="en-US" sz="1600" dirty="0"/>
              <a:t>Player 11: 18</a:t>
            </a:r>
          </a:p>
          <a:p>
            <a:r>
              <a:rPr lang="en-US" sz="1600" dirty="0"/>
              <a:t>Player 12: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442F5-17C7-422B-9773-3631BA87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7B250-9F66-4460-B229-C0BD989393D4}"/>
              </a:ext>
            </a:extLst>
          </p:cNvPr>
          <p:cNvSpPr txBox="1"/>
          <p:nvPr/>
        </p:nvSpPr>
        <p:spPr>
          <a:xfrm>
            <a:off x="2359743" y="6476999"/>
            <a:ext cx="6528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https://www.khanacademy.org/math/ap-statistics/quantitative-data-ap/histograms-stem-leaf/v/u08-l1-t2-we3-stem-and-leaf-plots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950475-C8C5-417A-B39F-75E5DA19C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87058"/>
              </p:ext>
            </p:extLst>
          </p:nvPr>
        </p:nvGraphicFramePr>
        <p:xfrm>
          <a:off x="2712391" y="2382654"/>
          <a:ext cx="3859784" cy="228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892">
                  <a:extLst>
                    <a:ext uri="{9D8B030D-6E8A-4147-A177-3AD203B41FA5}">
                      <a16:colId xmlns:a16="http://schemas.microsoft.com/office/drawing/2014/main" val="2321219346"/>
                    </a:ext>
                  </a:extLst>
                </a:gridCol>
                <a:gridCol w="1929892">
                  <a:extLst>
                    <a:ext uri="{9D8B030D-6E8A-4147-A177-3AD203B41FA5}">
                      <a16:colId xmlns:a16="http://schemas.microsoft.com/office/drawing/2014/main" val="4260372838"/>
                    </a:ext>
                  </a:extLst>
                </a:gridCol>
              </a:tblGrid>
              <a:tr h="572355">
                <a:tc>
                  <a:txBody>
                    <a:bodyPr/>
                    <a:lstStyle/>
                    <a:p>
                      <a:r>
                        <a:rPr lang="en-US" sz="2400" b="1" dirty="0"/>
                        <a:t>Stem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Leaf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24414"/>
                  </a:ext>
                </a:extLst>
              </a:tr>
              <a:tr h="572355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0 0 2 4 7 7 9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25907"/>
                  </a:ext>
                </a:extLst>
              </a:tr>
              <a:tr h="572355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1 1 3 8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17433"/>
                  </a:ext>
                </a:extLst>
              </a:tr>
              <a:tr h="572355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5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867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697B6D-6657-4F9F-AB20-182E00F7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188720"/>
            <a:ext cx="8321040" cy="46268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3 5 7 5 3 2 6 8 5 6 9 4 5 7 3 4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stem(data2)</a:t>
            </a:r>
          </a:p>
          <a:p>
            <a:pPr marL="1143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9B5F9-93B4-4C14-BF01-DD63923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7323"/>
            <a:ext cx="7620000" cy="738085"/>
          </a:xfrm>
        </p:spPr>
        <p:txBody>
          <a:bodyPr/>
          <a:lstStyle/>
          <a:p>
            <a:r>
              <a:rPr lang="en-US" dirty="0"/>
              <a:t>Stem and Leaf Plots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5C845-383D-4300-BFE1-AF6B868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764F0-DD2C-F157-EDB5-B017E3B23758}"/>
              </a:ext>
            </a:extLst>
          </p:cNvPr>
          <p:cNvSpPr txBox="1"/>
          <p:nvPr/>
        </p:nvSpPr>
        <p:spPr>
          <a:xfrm>
            <a:off x="1514084" y="3134298"/>
            <a:ext cx="74295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The decimal point is at the |</a:t>
            </a:r>
          </a:p>
          <a:p>
            <a:pPr marL="11430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2 | 0000        # one 2, three 3s</a:t>
            </a:r>
          </a:p>
          <a:p>
            <a:pPr marL="1143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4 | 000000      # two 4s, four 5s</a:t>
            </a:r>
          </a:p>
          <a:p>
            <a:pPr marL="1143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6 | 0000        # two 6s, two 7s</a:t>
            </a:r>
          </a:p>
          <a:p>
            <a:pPr marL="1143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8 | 00          # one 8, one 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68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D00E-0F9B-44CF-A556-2519A6A1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8179"/>
            <a:ext cx="10160000" cy="746766"/>
          </a:xfrm>
        </p:spPr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A0AE-CC0E-4D31-BB39-1B262126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8409"/>
            <a:ext cx="10160000" cy="5348591"/>
          </a:xfrm>
        </p:spPr>
        <p:txBody>
          <a:bodyPr/>
          <a:lstStyle/>
          <a:p>
            <a:r>
              <a:rPr lang="en-US" sz="3200" dirty="0"/>
              <a:t>There are two basic types of numeric variables in statistics:</a:t>
            </a:r>
          </a:p>
          <a:p>
            <a:pPr marL="1371600"/>
            <a:r>
              <a:rPr lang="en-US" sz="2800" i="1" dirty="0"/>
              <a:t>continuous</a:t>
            </a:r>
            <a:r>
              <a:rPr lang="en-US" sz="2800" dirty="0"/>
              <a:t> variables: any value in some interval, up to any number of decimals (which technically gives an infinite number of possible values) e.g.</a:t>
            </a:r>
          </a:p>
          <a:p>
            <a:pPr marL="2286000" indent="-4763">
              <a:buNone/>
            </a:pPr>
            <a:r>
              <a:rPr lang="en-US" sz="2400" b="1" dirty="0"/>
              <a:t>1.1, -3.0, 1678.5323</a:t>
            </a:r>
          </a:p>
          <a:p>
            <a:pPr marL="1371600"/>
            <a:r>
              <a:rPr lang="en-US" sz="2800" i="1" dirty="0"/>
              <a:t>discrete</a:t>
            </a:r>
            <a:r>
              <a:rPr lang="en-US" sz="2800" dirty="0"/>
              <a:t> variables: only distinct numeric values</a:t>
            </a:r>
          </a:p>
          <a:p>
            <a:pPr marL="1737360" lvl="2"/>
            <a:r>
              <a:rPr lang="en-US" sz="2400" dirty="0"/>
              <a:t>If the range is restricted, then the number of possible values is finite</a:t>
            </a:r>
          </a:p>
          <a:p>
            <a:pPr marL="1737360" lvl="2"/>
            <a:r>
              <a:rPr lang="en-US" sz="2400" dirty="0"/>
              <a:t>e.g.</a:t>
            </a:r>
          </a:p>
          <a:p>
            <a:pPr marL="2286000" lvl="1" indent="-4763">
              <a:buNone/>
            </a:pPr>
            <a:r>
              <a:rPr lang="en-US" sz="2400" b="1" dirty="0"/>
              <a:t>1, -27, 101, 3108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856D1-9516-4C1B-BDCE-6E8FA329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42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B5F9-93B4-4C14-BF01-DD63923B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Number of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D08F-ED2A-4B21-A584-4D1904E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17638"/>
            <a:ext cx="9938327" cy="516572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3 5 7 5 3 2 6 8 5 6 9 4 5 7 3 4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stem(data2,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scale=2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The decimal point is at the |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 | 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 | 000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4 | 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5 | 0000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6 | 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7 | 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8 | 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9 |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5C845-383D-4300-BFE1-AF6B868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5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B5F9-93B4-4C14-BF01-DD63923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518"/>
            <a:ext cx="10160000" cy="822642"/>
          </a:xfrm>
        </p:spPr>
        <p:txBody>
          <a:bodyPr/>
          <a:lstStyle/>
          <a:p>
            <a:r>
              <a:rPr lang="en-US" sz="4000" dirty="0"/>
              <a:t>Stem and Leaf with 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DA47-FF78-4FB8-9D06-F3F9CA74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1827"/>
            <a:ext cx="10160000" cy="565265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data4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23.0 17.0 12.5 11.0 17.0 12.0  14.5 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[8] 9.0  11.0  9.0 12.5 14.5 17.0  8.0  21.0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stem(data4,scale=2)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The decimal point is at the |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8 | 000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10 | 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12 | 055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14 | 55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16 | 000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18 |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20 | 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22 |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5C845-383D-4300-BFE1-AF6B868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4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E81-A491-401D-82E4-E322951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5612"/>
            <a:ext cx="10160000" cy="818666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EE9C-7453-4F5A-B195-78E06CED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9650"/>
            <a:ext cx="10160000" cy="5732737"/>
          </a:xfrm>
        </p:spPr>
        <p:txBody>
          <a:bodyPr/>
          <a:lstStyle/>
          <a:p>
            <a:r>
              <a:rPr lang="en-US" dirty="0"/>
              <a:t>The barplot is sensible for counting observations in relation to categorical variables but is of virtually no use if the variable you’re interested in is numeric/continuous</a:t>
            </a:r>
          </a:p>
          <a:p>
            <a:r>
              <a:rPr lang="en-US" dirty="0"/>
              <a:t>Stem plots show original values and allow samples to be reconstructed, but are unwieldy with larger data sets</a:t>
            </a:r>
          </a:p>
          <a:p>
            <a:r>
              <a:rPr lang="en-US" u="sng" dirty="0"/>
              <a:t>Histograms</a:t>
            </a:r>
            <a:r>
              <a:rPr lang="en-US" dirty="0"/>
              <a:t> are the "classic" way to view a distribution of continuous measurements</a:t>
            </a:r>
          </a:p>
          <a:p>
            <a:pPr lvl="1"/>
            <a:r>
              <a:rPr lang="en-US" dirty="0"/>
              <a:t>Histograms are sometimes confused with </a:t>
            </a:r>
            <a:r>
              <a:rPr lang="en-US" dirty="0" err="1"/>
              <a:t>barplots</a:t>
            </a:r>
            <a:r>
              <a:rPr lang="en-US" dirty="0"/>
              <a:t> owing to their similar appearance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243A-8946-44D2-8B8D-2C75E48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A3625-B66E-46D8-8D06-C4E483421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50"/>
          <a:stretch/>
        </p:blipFill>
        <p:spPr>
          <a:xfrm>
            <a:off x="2122467" y="3398137"/>
            <a:ext cx="358781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303EB-772B-4F5A-A597-2F03DE5C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64" y="3398137"/>
            <a:ext cx="323713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053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E81-A491-401D-82E4-E322951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5612"/>
            <a:ext cx="10160000" cy="818666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EE9C-7453-4F5A-B195-78E06CED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43609"/>
            <a:ext cx="10446327" cy="1432891"/>
          </a:xfrm>
        </p:spPr>
        <p:txBody>
          <a:bodyPr/>
          <a:lstStyle/>
          <a:p>
            <a:r>
              <a:rPr lang="en-US" dirty="0"/>
              <a:t>A histogram plots continuous data by binning the number of continuous observations </a:t>
            </a:r>
          </a:p>
          <a:p>
            <a:r>
              <a:rPr lang="en-US" dirty="0"/>
              <a:t>The size of this interval is known as the </a:t>
            </a:r>
            <a:r>
              <a:rPr lang="en-US" u="sng" dirty="0" err="1"/>
              <a:t>binwidth</a:t>
            </a:r>
            <a:r>
              <a:rPr lang="en-US" dirty="0"/>
              <a:t>.</a:t>
            </a:r>
          </a:p>
          <a:p>
            <a:r>
              <a:rPr lang="en-US" dirty="0"/>
              <a:t>Consider the horsepower data of the 32 cars in the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243A-8946-44D2-8B8D-2C75E48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AD95F-B3EC-4A6B-99DA-7BB7D5A386CC}"/>
              </a:ext>
            </a:extLst>
          </p:cNvPr>
          <p:cNvSpPr/>
          <p:nvPr/>
        </p:nvSpPr>
        <p:spPr>
          <a:xfrm>
            <a:off x="1332634" y="2768106"/>
            <a:ext cx="331853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EDFD7-6578-4B8A-9BDA-6D91AFF27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00"/>
          <a:stretch/>
        </p:blipFill>
        <p:spPr>
          <a:xfrm>
            <a:off x="6349124" y="2585831"/>
            <a:ext cx="4126720" cy="3783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F12341-86F6-490C-A20E-132603972A49}"/>
              </a:ext>
            </a:extLst>
          </p:cNvPr>
          <p:cNvSpPr/>
          <p:nvPr/>
        </p:nvSpPr>
        <p:spPr>
          <a:xfrm>
            <a:off x="609600" y="3557021"/>
            <a:ext cx="5233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histogram uses </a:t>
            </a:r>
            <a:r>
              <a:rPr lang="en-US" sz="2000" dirty="0" err="1"/>
              <a:t>binwidths</a:t>
            </a:r>
            <a:r>
              <a:rPr lang="en-US" sz="2000" dirty="0"/>
              <a:t> of 50 units spanning the range of the data, centered roughly in the range of 75 to 150, tapering off on the right (this is known as a right or positive skew</a:t>
            </a:r>
          </a:p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accuracy of a histogram as a representation of the shape of a distribution of measurements depends solely upon the widths of the intervals used to bin the data. </a:t>
            </a:r>
          </a:p>
        </p:txBody>
      </p:sp>
    </p:spTree>
    <p:extLst>
      <p:ext uri="{BB962C8B-B14F-4D97-AF65-F5344CB8AC3E}">
        <p14:creationId xmlns:p14="http://schemas.microsoft.com/office/powerpoint/2010/main" val="207279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E81-A491-401D-82E4-E322951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5612"/>
            <a:ext cx="10160000" cy="818666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EE9C-7453-4F5A-B195-78E06CED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0"/>
            <a:ext cx="10160000" cy="1070940"/>
          </a:xfrm>
        </p:spPr>
        <p:txBody>
          <a:bodyPr/>
          <a:lstStyle/>
          <a:p>
            <a:r>
              <a:rPr lang="en-US" sz="2400" dirty="0" err="1"/>
              <a:t>Binwidths</a:t>
            </a:r>
            <a:r>
              <a:rPr lang="en-US" sz="2400" dirty="0"/>
              <a:t> can be modified by supplying a vector of "breaks" to the hist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243A-8946-44D2-8B8D-2C75E48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96F26B-B013-4932-B3C6-3E0C1E950820}"/>
              </a:ext>
            </a:extLst>
          </p:cNvPr>
          <p:cNvSpPr/>
          <p:nvPr/>
        </p:nvSpPr>
        <p:spPr>
          <a:xfrm>
            <a:off x="1197863" y="1923458"/>
            <a:ext cx="880511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=seq(0,400,25)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gray",main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="Horsepower",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="HP")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(v=c(mean(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),median(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=c(2,3),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legend("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legend=c("mean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HP","median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HP"),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=c(2,3),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9" name="Picture 8" descr="Image showing mtcars horsepower histogram with binsize specification, mean and media emphasis, and legend">
            <a:extLst>
              <a:ext uri="{FF2B5EF4-FFF2-40B4-BE49-F238E27FC236}">
                <a16:creationId xmlns:a16="http://schemas.microsoft.com/office/drawing/2014/main" id="{07135CA0-D3EA-41DC-90B8-E52B4999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36" y="3794377"/>
            <a:ext cx="34925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7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13498"/>
          </a:xfrm>
        </p:spPr>
        <p:txBody>
          <a:bodyPr/>
          <a:lstStyle/>
          <a:p>
            <a:r>
              <a:rPr lang="en-US" dirty="0"/>
              <a:t>boxplot()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9032"/>
            <a:ext cx="10160000" cy="5077968"/>
          </a:xfrm>
        </p:spPr>
        <p:txBody>
          <a:bodyPr>
            <a:normAutofit/>
          </a:bodyPr>
          <a:lstStyle/>
          <a:p>
            <a:r>
              <a:rPr lang="en-US" sz="3000" dirty="0"/>
              <a:t>Create box-whisker plots with the </a:t>
            </a:r>
            <a:r>
              <a:rPr lang="en-US" sz="3000" dirty="0">
                <a:latin typeface="Courier New"/>
                <a:cs typeface="Courier New"/>
              </a:rPr>
              <a:t>boxplot()</a:t>
            </a:r>
            <a:r>
              <a:rPr lang="en-US" sz="3000" dirty="0"/>
              <a:t>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11CDF-3C5F-4E9B-81B2-F9F66A92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13" y="3262122"/>
            <a:ext cx="4191000" cy="2514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F21BC4-40C1-4B5F-AA98-2E37394829A0}"/>
              </a:ext>
            </a:extLst>
          </p:cNvPr>
          <p:cNvSpPr/>
          <p:nvPr/>
        </p:nvSpPr>
        <p:spPr>
          <a:xfrm>
            <a:off x="1468566" y="2276963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mtcars$mpg,names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=c('mpg'))</a:t>
            </a:r>
          </a:p>
        </p:txBody>
      </p:sp>
    </p:spTree>
    <p:extLst>
      <p:ext uri="{BB962C8B-B14F-4D97-AF65-F5344CB8AC3E}">
        <p14:creationId xmlns:p14="http://schemas.microsoft.com/office/powerpoint/2010/main" val="306613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Boxplots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02243"/>
              </p:ext>
            </p:extLst>
          </p:nvPr>
        </p:nvGraphicFramePr>
        <p:xfrm>
          <a:off x="701909" y="3070860"/>
          <a:ext cx="5101376" cy="2362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r>
                        <a:rPr lang="en-US" sz="1800" b="1" dirty="0"/>
                        <a:t>Instruction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Result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67">
                <a:tc>
                  <a:txBody>
                    <a:bodyPr/>
                    <a:lstStyle/>
                    <a:p>
                      <a:r>
                        <a:rPr lang="en-US" sz="1800" dirty="0"/>
                        <a:t>names = “names”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names for</a:t>
                      </a:r>
                      <a:r>
                        <a:rPr lang="en-US" sz="1800" baseline="0" dirty="0"/>
                        <a:t> boxes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r>
                        <a:rPr lang="en-US" sz="1800" dirty="0"/>
                        <a:t>range = n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Extent</a:t>
                      </a:r>
                      <a:r>
                        <a:rPr lang="en-US" sz="1800" baseline="0" dirty="0"/>
                        <a:t> of whiskers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xlab</a:t>
                      </a:r>
                      <a:r>
                        <a:rPr lang="en-US" sz="1800" dirty="0"/>
                        <a:t> = “title”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X-axis</a:t>
                      </a:r>
                      <a:r>
                        <a:rPr lang="en-US" sz="1800" baseline="0" dirty="0"/>
                        <a:t> title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ylab</a:t>
                      </a:r>
                      <a:r>
                        <a:rPr lang="en-US" sz="1800" dirty="0"/>
                        <a:t> = “title”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Y-axis title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r>
                        <a:rPr lang="en-US" sz="1800" dirty="0"/>
                        <a:t>col = “color”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Color of box</a:t>
                      </a:r>
                      <a:r>
                        <a:rPr lang="en-US" sz="1800" baseline="0" dirty="0"/>
                        <a:t> fill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42CB2D-197F-4B62-B4C0-4492E3B8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16" y="2970276"/>
            <a:ext cx="4191000" cy="281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CDA288-D533-4E4D-B293-9DC66D59C7B4}"/>
              </a:ext>
            </a:extLst>
          </p:cNvPr>
          <p:cNvSpPr/>
          <p:nvPr/>
        </p:nvSpPr>
        <p:spPr>
          <a:xfrm>
            <a:off x="609600" y="1486007"/>
            <a:ext cx="975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mtcars$mpg,names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=c('mpg'),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horizontal=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TRUE,xlab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value",col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="green")</a:t>
            </a:r>
          </a:p>
        </p:txBody>
      </p:sp>
    </p:spTree>
    <p:extLst>
      <p:ext uri="{BB962C8B-B14F-4D97-AF65-F5344CB8AC3E}">
        <p14:creationId xmlns:p14="http://schemas.microsoft.com/office/powerpoint/2010/main" val="282638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833588" cy="279978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Ch. 15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9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9312-E50E-4D72-9765-EAC8351B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96378"/>
          </a:xfrm>
        </p:spPr>
        <p:txBody>
          <a:bodyPr/>
          <a:lstStyle/>
          <a:p>
            <a:r>
              <a:rPr lang="en-US" dirty="0"/>
              <a:t>Probability is Central to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36C8-A21A-40D2-8ED3-0F968704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608"/>
            <a:ext cx="10160000" cy="5041392"/>
          </a:xfrm>
        </p:spPr>
        <p:txBody>
          <a:bodyPr>
            <a:normAutofit/>
          </a:bodyPr>
          <a:lstStyle/>
          <a:p>
            <a:r>
              <a:rPr lang="en-US" sz="2800" dirty="0"/>
              <a:t>Even the most complicated statistical techniques and models usually have the ultimate goal of making a probabilistic statement about a phenomenon.</a:t>
            </a:r>
          </a:p>
          <a:p>
            <a:r>
              <a:rPr lang="en-US" sz="2800" dirty="0"/>
              <a:t>A </a:t>
            </a:r>
            <a:r>
              <a:rPr lang="en-US" sz="2800" i="1" dirty="0"/>
              <a:t>probability</a:t>
            </a:r>
            <a:r>
              <a:rPr lang="en-US" sz="2800" dirty="0"/>
              <a:t> is a number that describes a measure of chance associated with a particular observation or statement.</a:t>
            </a:r>
          </a:p>
          <a:p>
            <a:pPr lvl="1"/>
            <a:r>
              <a:rPr lang="en-US" sz="2800" dirty="0"/>
              <a:t>Probability is always a number between 0 and 1 (inclusive) and is often expressed as a fraction.</a:t>
            </a:r>
          </a:p>
          <a:p>
            <a:pPr lvl="1"/>
            <a:r>
              <a:rPr lang="en-US" sz="2800" dirty="0"/>
              <a:t>The calculation of a probability depends on the definition of an </a:t>
            </a:r>
            <a:r>
              <a:rPr lang="en-US" sz="2800" i="1" dirty="0"/>
              <a:t>event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BF4D-678C-4C6A-9570-72007FE0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26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9312-E50E-4D72-9765-EAC8351B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96378"/>
          </a:xfrm>
        </p:spPr>
        <p:txBody>
          <a:bodyPr/>
          <a:lstStyle/>
          <a:p>
            <a:r>
              <a:rPr lang="en-US" dirty="0"/>
              <a:t>Probability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36C8-A21A-40D2-8ED3-0F968704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608"/>
            <a:ext cx="10160000" cy="5041392"/>
          </a:xfrm>
        </p:spPr>
        <p:txBody>
          <a:bodyPr/>
          <a:lstStyle/>
          <a:p>
            <a:r>
              <a:rPr lang="en-US" sz="2800" dirty="0"/>
              <a:t>In statistics, an </a:t>
            </a:r>
            <a:r>
              <a:rPr lang="en-US" sz="2800" i="1" dirty="0"/>
              <a:t>event</a:t>
            </a:r>
            <a:r>
              <a:rPr lang="en-US" sz="2800" dirty="0"/>
              <a:t> typically refers to a specific outcome that can occur.</a:t>
            </a:r>
          </a:p>
          <a:p>
            <a:r>
              <a:rPr lang="en-US" sz="2800" dirty="0"/>
              <a:t>To describe the chance of event </a:t>
            </a:r>
            <a:r>
              <a:rPr lang="en-US" sz="2800" i="1" dirty="0"/>
              <a:t>A</a:t>
            </a:r>
            <a:r>
              <a:rPr lang="en-US" sz="2800" dirty="0"/>
              <a:t> actually occurring, you use a probability, denoted by Pr(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lvl="1"/>
            <a:r>
              <a:rPr lang="en-US" sz="2800" dirty="0"/>
              <a:t>Pr(</a:t>
            </a:r>
            <a:r>
              <a:rPr lang="en-US" sz="2800" i="1" dirty="0"/>
              <a:t>A</a:t>
            </a:r>
            <a:r>
              <a:rPr lang="en-US" sz="2800" dirty="0"/>
              <a:t>) = 0 suggests </a:t>
            </a:r>
            <a:r>
              <a:rPr lang="en-US" sz="2800" i="1" dirty="0"/>
              <a:t>A</a:t>
            </a:r>
            <a:r>
              <a:rPr lang="en-US" sz="2800" dirty="0"/>
              <a:t> cannot occur</a:t>
            </a:r>
          </a:p>
          <a:p>
            <a:pPr lvl="1"/>
            <a:r>
              <a:rPr lang="en-US" sz="2800" dirty="0"/>
              <a:t>Pr(</a:t>
            </a:r>
            <a:r>
              <a:rPr lang="en-US" sz="2800" i="1" dirty="0"/>
              <a:t>A</a:t>
            </a:r>
            <a:r>
              <a:rPr lang="en-US" sz="2800" dirty="0"/>
              <a:t>) = 1 suggests that </a:t>
            </a:r>
            <a:r>
              <a:rPr lang="en-US" sz="2800" i="1" dirty="0"/>
              <a:t>A</a:t>
            </a:r>
            <a:r>
              <a:rPr lang="en-US" sz="2800" dirty="0"/>
              <a:t> occurs with complete certainty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BF4D-678C-4C6A-9570-72007FE0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0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F13A-92DC-4658-BE86-0EF3FD47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Univariate and Multivariate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A487-B194-442D-9104-373FA01F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269992"/>
          </a:xfrm>
        </p:spPr>
        <p:txBody>
          <a:bodyPr>
            <a:normAutofit/>
          </a:bodyPr>
          <a:lstStyle/>
          <a:p>
            <a:r>
              <a:rPr lang="en-US" sz="2400" u="sng" dirty="0"/>
              <a:t>Univariate</a:t>
            </a:r>
            <a:r>
              <a:rPr lang="en-US" sz="2400" dirty="0"/>
              <a:t> data refers to the use of a single relevant variable</a:t>
            </a:r>
          </a:p>
          <a:p>
            <a:pPr lvl="1"/>
            <a:r>
              <a:rPr lang="en-US" sz="2200" dirty="0"/>
              <a:t>e.g. the weight of a car</a:t>
            </a:r>
          </a:p>
          <a:p>
            <a:r>
              <a:rPr lang="en-US" sz="2400" u="sng" dirty="0"/>
              <a:t>Multivariate</a:t>
            </a:r>
            <a:r>
              <a:rPr lang="en-US" sz="2400" dirty="0"/>
              <a:t> data consist of multiple variables, where their individual components aren't useful in a particular statistical analysis</a:t>
            </a:r>
          </a:p>
          <a:p>
            <a:pPr lvl="1"/>
            <a:r>
              <a:rPr lang="en-US" sz="2400" u="sng" dirty="0"/>
              <a:t>Bivariate</a:t>
            </a:r>
            <a:r>
              <a:rPr lang="en-US" sz="2400" dirty="0"/>
              <a:t> is sometimes considered a sub-category of multivariate, referring specifically to two variables considered together, but can also considered distinct from a multivariate analysis which requires three or more variables</a:t>
            </a:r>
          </a:p>
          <a:p>
            <a:pPr lvl="2"/>
            <a:r>
              <a:rPr lang="en-US" sz="2000" dirty="0"/>
              <a:t>Bivariate can be easily plotted on an x- and y- axis</a:t>
            </a:r>
          </a:p>
          <a:p>
            <a:pPr lvl="1"/>
            <a:r>
              <a:rPr lang="en-US" sz="2400" dirty="0"/>
              <a:t>Multivariate depends on analysis context</a:t>
            </a:r>
          </a:p>
          <a:p>
            <a:pPr lvl="2"/>
            <a:r>
              <a:rPr lang="en-US" sz="2000" dirty="0"/>
              <a:t>e.g. an analysis requires height </a:t>
            </a:r>
            <a:r>
              <a:rPr lang="en-US" sz="2000" u="sng" dirty="0"/>
              <a:t>and</a:t>
            </a:r>
            <a:r>
              <a:rPr lang="en-US" sz="2000" dirty="0"/>
              <a:t> weight as dependent variables</a:t>
            </a:r>
          </a:p>
          <a:p>
            <a:pPr lvl="2"/>
            <a:r>
              <a:rPr lang="en-US" sz="2000" dirty="0"/>
              <a:t>e.g. a geographic location measured in three dimensions (latitude, longitude, and altitude)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E3A5-40DC-4AB4-80D9-D679B36D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7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3911-8B08-4D2E-AC5D-9A192D2B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160000" cy="822642"/>
          </a:xfrm>
        </p:spPr>
        <p:txBody>
          <a:bodyPr/>
          <a:lstStyle/>
          <a:p>
            <a:r>
              <a:rPr lang="en-US" dirty="0"/>
              <a:t>Classical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63E6-AE08-4BA0-8513-A097116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9304"/>
            <a:ext cx="10160000" cy="5187696"/>
          </a:xfrm>
        </p:spPr>
        <p:txBody>
          <a:bodyPr/>
          <a:lstStyle/>
          <a:p>
            <a:r>
              <a:rPr lang="en-US" sz="2800" dirty="0"/>
              <a:t>Roll a six-sided, fair die. Let A be the event “you roll a 5 or a 6.”</a:t>
            </a:r>
          </a:p>
          <a:p>
            <a:r>
              <a:rPr lang="en-US" sz="2800" dirty="0"/>
              <a:t>You can assume that each outcome on a standard die has a probability of occurring 1/6 in any given roll. Under these conditions, you have this:</a:t>
            </a:r>
          </a:p>
          <a:p>
            <a:pPr marL="114300" indent="0">
              <a:buNone/>
            </a:pPr>
            <a:endParaRPr lang="en-US" sz="1200" dirty="0"/>
          </a:p>
          <a:p>
            <a:pPr marL="1828800" indent="0">
              <a:buNone/>
            </a:pPr>
            <a:r>
              <a:rPr lang="en-US" sz="3200" b="1" dirty="0"/>
              <a:t>Pr(A) =  1/6   +   1/6  =  1/3</a:t>
            </a:r>
          </a:p>
          <a:p>
            <a:endParaRPr lang="en-US" sz="1200" dirty="0"/>
          </a:p>
          <a:p>
            <a:r>
              <a:rPr lang="en-US" sz="2800" dirty="0"/>
              <a:t>This is what’s known as a frequentist, or </a:t>
            </a:r>
            <a:r>
              <a:rPr lang="en-US" sz="2800" i="1" dirty="0"/>
              <a:t>classical</a:t>
            </a:r>
            <a:r>
              <a:rPr lang="en-US" sz="2800" dirty="0"/>
              <a:t>, probability: the relative frequency with which an event occurs over many identical, objective trials</a:t>
            </a:r>
          </a:p>
          <a:p>
            <a:pPr lvl="1"/>
            <a:r>
              <a:rPr lang="en-US" sz="2400" dirty="0"/>
              <a:t>Contrast this with a </a:t>
            </a:r>
            <a:r>
              <a:rPr lang="en-US" sz="2400" i="1" dirty="0"/>
              <a:t>Bayesian</a:t>
            </a:r>
            <a:r>
              <a:rPr lang="en-US" sz="2400" dirty="0"/>
              <a:t> probability, which uses prior knowledge or subjective belief to inform the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BF701-3093-46CB-B0A2-BB54ACB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64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E8B7-5AF9-4FA6-BC27-B378BBB6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859218"/>
          </a:xfrm>
        </p:spPr>
        <p:txBody>
          <a:bodyPr/>
          <a:lstStyle/>
          <a:p>
            <a:r>
              <a:rPr lang="en-US" dirty="0"/>
              <a:t>Multiple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6-7037-42D8-947B-B4E2088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160000" cy="5105400"/>
          </a:xfrm>
        </p:spPr>
        <p:txBody>
          <a:bodyPr/>
          <a:lstStyle/>
          <a:p>
            <a:r>
              <a:rPr lang="en-US" sz="2800" dirty="0"/>
              <a:t>Calculation of probabilities based on several defined events can usually be broken down into a specific calculation concerning two distinct events</a:t>
            </a:r>
          </a:p>
          <a:p>
            <a:pPr lvl="1"/>
            <a:r>
              <a:rPr lang="en-US" sz="2400" dirty="0"/>
              <a:t>Assume you roll a standard die and define event A to be “you roll a 4 or more” (i.e. 4, 5, or 6) and event B to be “you roll an even number” (i.e. 2, 4, or 6). </a:t>
            </a:r>
          </a:p>
          <a:p>
            <a:pPr lvl="1"/>
            <a:r>
              <a:rPr lang="en-US" sz="2400" dirty="0"/>
              <a:t>You can therefore conclude that</a:t>
            </a:r>
            <a:endParaRPr lang="en-US" dirty="0"/>
          </a:p>
          <a:p>
            <a:pPr marL="1828800" indent="0">
              <a:buNone/>
            </a:pPr>
            <a:r>
              <a:rPr lang="en-US" sz="3200" b="1" dirty="0"/>
              <a:t>Pr(A) =  1/2   and    Pr(B) = 1/2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AC0E4-5273-4E2E-BC7B-BA9EBE1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22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3058-EA40-4E26-B7C3-E5242D4E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895794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2D70-1DE4-4D08-99D3-6116626B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7"/>
            <a:ext cx="10160000" cy="556786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u="sng" dirty="0"/>
              <a:t>conditional</a:t>
            </a:r>
            <a:r>
              <a:rPr lang="en-US" sz="2400" dirty="0"/>
              <a:t> probability is the probability of one event occurring </a:t>
            </a:r>
            <a:r>
              <a:rPr lang="en-US" sz="2400" u="sng" dirty="0"/>
              <a:t>after</a:t>
            </a:r>
            <a:r>
              <a:rPr lang="en-US" sz="2400" dirty="0"/>
              <a:t> taking into account the occurrence of another event.</a:t>
            </a:r>
          </a:p>
          <a:p>
            <a:r>
              <a:rPr lang="en-US" sz="2400" b="1" dirty="0"/>
              <a:t>Pr(A|B) </a:t>
            </a:r>
            <a:r>
              <a:rPr lang="en-US" sz="2400" dirty="0"/>
              <a:t>represents “the probability that A occurs, given that B has already occurred,” and vice versa if you write </a:t>
            </a:r>
            <a:r>
              <a:rPr lang="en-US" sz="2400" b="1" dirty="0"/>
              <a:t>Pr(B|A)</a:t>
            </a:r>
            <a:endParaRPr lang="en-US" sz="2400" dirty="0"/>
          </a:p>
          <a:p>
            <a:pPr lvl="1"/>
            <a:r>
              <a:rPr lang="en-US" dirty="0"/>
              <a:t>If Pr(A|B) = Pr(A), then the two events are </a:t>
            </a:r>
            <a:r>
              <a:rPr lang="en-US" u="sng" dirty="0"/>
              <a:t>independent</a:t>
            </a:r>
          </a:p>
          <a:p>
            <a:pPr lvl="1"/>
            <a:r>
              <a:rPr lang="en-US" dirty="0"/>
              <a:t>If Pr(A|B) ≠ Pr(A), then the two events are </a:t>
            </a:r>
            <a:r>
              <a:rPr lang="en-US" u="sng" dirty="0"/>
              <a:t>dependent</a:t>
            </a:r>
          </a:p>
          <a:p>
            <a:pPr lvl="1"/>
            <a:r>
              <a:rPr lang="en-US" dirty="0"/>
              <a:t>Generally, you can’t assume that Pr(A|B) is equal to Pr(B|A).</a:t>
            </a:r>
          </a:p>
          <a:p>
            <a:r>
              <a:rPr lang="en-US" sz="2400" dirty="0"/>
              <a:t>Using the dice example, let Pr(A|B) be the probability of a single even number roll being a 4 or more (i.e. a 4 or a 6) after an even number has been rolled</a:t>
            </a:r>
          </a:p>
          <a:p>
            <a:r>
              <a:rPr lang="en-US" sz="2400" dirty="0"/>
              <a:t>Since there are three even numbers, 2, 4, and 6, the probability that you roll a 4 or more is 2/3</a:t>
            </a:r>
          </a:p>
          <a:p>
            <a:r>
              <a:rPr lang="en-US" sz="2400" dirty="0"/>
              <a:t>Since Pr(A|B), which is 2/3, is </a:t>
            </a:r>
            <a:r>
              <a:rPr lang="en-US" sz="2400" b="1" dirty="0"/>
              <a:t>not equal </a:t>
            </a:r>
            <a:r>
              <a:rPr lang="en-US" sz="2400" dirty="0"/>
              <a:t>to Pr(A), which is 1/2, the two events are </a:t>
            </a:r>
            <a:r>
              <a:rPr lang="en-US" sz="2400" u="sng" dirty="0"/>
              <a:t>dependent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D39C2-19F1-463E-8853-53E5B601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4"/>
            <a:ext cx="9137095" cy="279978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Ch. 16 Common Probability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7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DDC9-0C38-4A86-BE35-25A7A78C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703770"/>
          </a:xfrm>
        </p:spPr>
        <p:txBody>
          <a:bodyPr/>
          <a:lstStyle/>
          <a:p>
            <a:r>
              <a:rPr lang="en-US" dirty="0"/>
              <a:t>Standard Distributions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ECD9-6886-4349-BB7F-72DA67B8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6745"/>
            <a:ext cx="10160000" cy="5752921"/>
          </a:xfrm>
        </p:spPr>
        <p:txBody>
          <a:bodyPr/>
          <a:lstStyle/>
          <a:p>
            <a:r>
              <a:rPr lang="en-US" sz="2800" dirty="0"/>
              <a:t>Probability distributions describe the probability of an outcome</a:t>
            </a:r>
          </a:p>
          <a:p>
            <a:pPr lvl="1"/>
            <a:r>
              <a:rPr lang="en-US" sz="2200" dirty="0"/>
              <a:t>They come in many shapes, but in only one size: probabilities in a distribution always add up to 1</a:t>
            </a:r>
          </a:p>
          <a:p>
            <a:pPr lvl="1"/>
            <a:r>
              <a:rPr lang="en-US" sz="2200" dirty="0"/>
              <a:t>Their properties are well understood and documented.</a:t>
            </a:r>
          </a:p>
          <a:p>
            <a:pPr lvl="1"/>
            <a:r>
              <a:rPr lang="en-US" sz="2200" dirty="0"/>
              <a:t>Most statistical software packages have corresponding built-in functionality for their evaluation.</a:t>
            </a:r>
          </a:p>
          <a:p>
            <a:r>
              <a:rPr lang="en-US" sz="2800" dirty="0"/>
              <a:t>The common distributions are broadly categorized as either </a:t>
            </a:r>
            <a:r>
              <a:rPr lang="en-US" sz="2800" u="sng" dirty="0"/>
              <a:t>discrete</a:t>
            </a:r>
            <a:r>
              <a:rPr lang="en-US" sz="2800" dirty="0"/>
              <a:t> or </a:t>
            </a:r>
            <a:r>
              <a:rPr lang="en-US" sz="2800" u="sng" dirty="0"/>
              <a:t>continuous</a:t>
            </a:r>
            <a:r>
              <a:rPr lang="en-US" sz="2800" dirty="0"/>
              <a:t> </a:t>
            </a:r>
          </a:p>
          <a:p>
            <a:pPr lvl="1"/>
            <a:r>
              <a:rPr lang="en-US" sz="2200" b="1" dirty="0"/>
              <a:t>Each distribution has four core R functions tied to it</a:t>
            </a:r>
            <a:r>
              <a:rPr lang="en-US" sz="2200" dirty="0"/>
              <a:t>:</a:t>
            </a:r>
          </a:p>
          <a:p>
            <a:pPr marL="1143000" lvl="1" indent="-292100">
              <a:buFont typeface="+mj-lt"/>
              <a:buAutoNum type="arabicPeriod"/>
            </a:pPr>
            <a:r>
              <a:rPr lang="en-US" sz="2200" dirty="0"/>
              <a:t>a </a:t>
            </a:r>
            <a:r>
              <a:rPr lang="en-US" sz="2200" b="1" dirty="0"/>
              <a:t>d-function</a:t>
            </a:r>
            <a:r>
              <a:rPr lang="en-US" sz="2200" dirty="0"/>
              <a:t>, for specific mass or density function values</a:t>
            </a:r>
          </a:p>
          <a:p>
            <a:pPr marL="1143000" lvl="1" indent="-292100">
              <a:buFont typeface="+mj-lt"/>
              <a:buAutoNum type="arabicPeriod"/>
            </a:pPr>
            <a:r>
              <a:rPr lang="en-US" sz="2200" dirty="0"/>
              <a:t>a </a:t>
            </a:r>
            <a:r>
              <a:rPr lang="en-US" sz="2200" b="1" dirty="0"/>
              <a:t>p-function</a:t>
            </a:r>
            <a:r>
              <a:rPr lang="en-US" sz="2200" dirty="0"/>
              <a:t>, for cumulative distribution probabilities</a:t>
            </a:r>
          </a:p>
          <a:p>
            <a:pPr marL="1143000" lvl="1" indent="-292100">
              <a:buFont typeface="+mj-lt"/>
              <a:buAutoNum type="arabicPeriod"/>
            </a:pPr>
            <a:r>
              <a:rPr lang="en-US" sz="2200" dirty="0"/>
              <a:t>a </a:t>
            </a:r>
            <a:r>
              <a:rPr lang="en-US" sz="2200" b="1" dirty="0"/>
              <a:t>q-function</a:t>
            </a:r>
            <a:r>
              <a:rPr lang="en-US" sz="2200" dirty="0"/>
              <a:t>, for quantiles</a:t>
            </a:r>
          </a:p>
          <a:p>
            <a:pPr marL="1143000" lvl="1" indent="-292100">
              <a:buFont typeface="+mj-lt"/>
              <a:buAutoNum type="arabicPeriod"/>
            </a:pPr>
            <a:r>
              <a:rPr lang="en-US" sz="2200" dirty="0"/>
              <a:t>an </a:t>
            </a:r>
            <a:r>
              <a:rPr lang="en-US" sz="2200" b="1" dirty="0"/>
              <a:t>r-function</a:t>
            </a:r>
            <a:r>
              <a:rPr lang="en-US" sz="2200" dirty="0"/>
              <a:t>, for random variate generation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1AFE6-CA84-47F9-9B92-6547E246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17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B76-4D6B-4C24-95F2-0A16185B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868362"/>
          </a:xfrm>
        </p:spPr>
        <p:txBody>
          <a:bodyPr/>
          <a:lstStyle/>
          <a:p>
            <a:r>
              <a:rPr lang="en-US" dirty="0"/>
              <a:t>The Bernoulli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EB97-B572-43D2-82B6-E7CC774C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728"/>
            <a:ext cx="10160000" cy="5224272"/>
          </a:xfrm>
        </p:spPr>
        <p:txBody>
          <a:bodyPr/>
          <a:lstStyle/>
          <a:p>
            <a:r>
              <a:rPr lang="en-US" sz="2800" dirty="0"/>
              <a:t>A Bernoulli distribution is a discrete probability distribution with one trial (n = 1) of a variable having two possible outcomes in which "success" (1) occurs with probability p and "failure" (0) occurs with probability q = 1 - p, where 0 &lt; p &lt; 1</a:t>
            </a:r>
          </a:p>
          <a:p>
            <a:r>
              <a:rPr lang="en-US" sz="2800" dirty="0"/>
              <a:t>This type of variable can be referred to as </a:t>
            </a:r>
            <a:r>
              <a:rPr lang="en-US" sz="2800" u="sng" dirty="0"/>
              <a:t>binary</a:t>
            </a:r>
            <a:r>
              <a:rPr lang="en-US" sz="2800" dirty="0"/>
              <a:t> or </a:t>
            </a:r>
            <a:r>
              <a:rPr lang="en-US" sz="2800" u="sng" dirty="0"/>
              <a:t>dichotomous</a:t>
            </a:r>
            <a:endParaRPr lang="en-US" sz="1100" dirty="0"/>
          </a:p>
          <a:p>
            <a:pPr lvl="1"/>
            <a:r>
              <a:rPr lang="en-US" sz="2400" dirty="0"/>
              <a:t>Flipping a coin: </a:t>
            </a:r>
            <a:r>
              <a:rPr lang="en-US" sz="2400" i="1" dirty="0"/>
              <a:t>p(heads) </a:t>
            </a:r>
            <a:r>
              <a:rPr lang="en-US" sz="2400" dirty="0"/>
              <a:t>= 1 out of 2 = 0.5 (50%)</a:t>
            </a:r>
          </a:p>
          <a:p>
            <a:pPr lvl="2"/>
            <a:r>
              <a:rPr lang="en-US" sz="2000" dirty="0"/>
              <a:t>q = 0.5       # probability of rolling tails</a:t>
            </a:r>
          </a:p>
          <a:p>
            <a:pPr lvl="1"/>
            <a:r>
              <a:rPr lang="en-US" sz="2400" dirty="0"/>
              <a:t>Rolling a die: </a:t>
            </a:r>
            <a:r>
              <a:rPr lang="en-US" sz="2400" i="1" dirty="0"/>
              <a:t>p(rolling a 1) </a:t>
            </a:r>
            <a:r>
              <a:rPr lang="en-US" sz="2400" dirty="0"/>
              <a:t>= 1 out of 6 = 0.16 (16%)</a:t>
            </a:r>
          </a:p>
          <a:p>
            <a:pPr lvl="2"/>
            <a:r>
              <a:rPr lang="en-US" sz="2000" dirty="0"/>
              <a:t>q = 0.84     # probability of rolling NOT(1)</a:t>
            </a:r>
          </a:p>
          <a:p>
            <a:pPr lvl="1"/>
            <a:r>
              <a:rPr lang="en-US" sz="2400" dirty="0"/>
              <a:t>Chance of rain: </a:t>
            </a:r>
            <a:r>
              <a:rPr lang="en-US" sz="2400" i="1" dirty="0"/>
              <a:t>p(rain)</a:t>
            </a:r>
            <a:r>
              <a:rPr lang="en-US" sz="2400" dirty="0"/>
              <a:t> = 0.2  (20%)</a:t>
            </a:r>
          </a:p>
          <a:p>
            <a:pPr lvl="2"/>
            <a:r>
              <a:rPr lang="en-US" sz="2000" dirty="0"/>
              <a:t>q = 0.8       # probability of NOT(rain)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8FD5F-8F22-48F0-8D50-B055C224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47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285E-7050-4D61-92AD-574DCCE9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04354"/>
          </a:xfrm>
        </p:spPr>
        <p:txBody>
          <a:bodyPr/>
          <a:lstStyle/>
          <a:p>
            <a:r>
              <a:rPr lang="en-US" dirty="0"/>
              <a:t>Plotting a 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8F28-698F-4C2A-A112-10AB26F0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/>
          <a:lstStyle/>
          <a:p>
            <a:r>
              <a:rPr lang="en-US" dirty="0"/>
              <a:t>Barplots are a good choice to display the probability density p(n)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C0F8-9194-4EF6-81AE-292DA90D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2" descr="Barplot of a Bernoulli distribution">
            <a:extLst>
              <a:ext uri="{FF2B5EF4-FFF2-40B4-BE49-F238E27FC236}">
                <a16:creationId xmlns:a16="http://schemas.microsoft.com/office/drawing/2014/main" id="{C208E175-745E-4BE4-AAC0-EF403CA3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85" y="2243837"/>
            <a:ext cx="6714188" cy="41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79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C359-6D57-408C-BECC-C2BFD7A3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160000" cy="868362"/>
          </a:xfrm>
        </p:spPr>
        <p:txBody>
          <a:bodyPr/>
          <a:lstStyle/>
          <a:p>
            <a:r>
              <a:rPr lang="en-US" dirty="0"/>
              <a:t>Binomial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F76B-0094-4793-ADC8-9278259F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269992"/>
          </a:xfrm>
        </p:spPr>
        <p:txBody>
          <a:bodyPr/>
          <a:lstStyle/>
          <a:p>
            <a:r>
              <a:rPr lang="en-US" sz="2800" dirty="0"/>
              <a:t>The binomial distribution is the distribution of successes in n number of trials involving binary discrete random variables</a:t>
            </a:r>
          </a:p>
          <a:p>
            <a:pPr lvl="1"/>
            <a:r>
              <a:rPr lang="en-US" sz="2600" dirty="0"/>
              <a:t>The role of the Bernoulli distribution is typically one of a “building block” for more complicated distributions, like the binomial, that give you more interesting results</a:t>
            </a:r>
          </a:p>
          <a:p>
            <a:r>
              <a:rPr lang="en-US" sz="2800" dirty="0"/>
              <a:t>Binomial distributions are distributions of </a:t>
            </a:r>
            <a:r>
              <a:rPr lang="en-US" sz="2800" u="sng" dirty="0"/>
              <a:t>discrete</a:t>
            </a:r>
            <a:r>
              <a:rPr lang="en-US" sz="2800" dirty="0"/>
              <a:t> (vs. continuous) values</a:t>
            </a:r>
          </a:p>
          <a:p>
            <a:pPr lvl="1"/>
            <a:r>
              <a:rPr lang="en-US" sz="2400" dirty="0"/>
              <a:t>if number of trials (n) = 1, it is identical to Bernoulli</a:t>
            </a:r>
          </a:p>
          <a:p>
            <a:pPr lvl="1"/>
            <a:r>
              <a:rPr lang="en-US" sz="2400" dirty="0"/>
              <a:t>binomial distributions are discrete ("stairsteppy")</a:t>
            </a:r>
          </a:p>
          <a:p>
            <a:pPr lvl="1"/>
            <a:r>
              <a:rPr lang="en-US" sz="2400" dirty="0"/>
              <a:t>close to </a:t>
            </a:r>
            <a:r>
              <a:rPr lang="en-US" sz="2400" u="sng" dirty="0"/>
              <a:t>normal</a:t>
            </a:r>
            <a:r>
              <a:rPr lang="en-US" sz="2400" dirty="0"/>
              <a:t> distribution if the sample size is large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358-970B-47B5-BD44-E4FEC890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31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C359-6D57-408C-BECC-C2BFD7A3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160000" cy="868362"/>
          </a:xfrm>
        </p:spPr>
        <p:txBody>
          <a:bodyPr/>
          <a:lstStyle/>
          <a:p>
            <a:r>
              <a:rPr lang="en-US" dirty="0"/>
              <a:t>Binomial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F76B-0094-4793-ADC8-9278259F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269992"/>
          </a:xfrm>
        </p:spPr>
        <p:txBody>
          <a:bodyPr/>
          <a:lstStyle/>
          <a:p>
            <a:r>
              <a:rPr lang="en-US" sz="2600" dirty="0"/>
              <a:t>Binomial distributions are discrete ("stairsteppy")</a:t>
            </a:r>
          </a:p>
          <a:p>
            <a:pPr lvl="1"/>
            <a:r>
              <a:rPr lang="en-US" sz="2400" dirty="0"/>
              <a:t>Population density is close to a </a:t>
            </a:r>
            <a:r>
              <a:rPr lang="en-US" sz="2400" u="sng" dirty="0"/>
              <a:t>normal</a:t>
            </a:r>
            <a:r>
              <a:rPr lang="en-US" sz="2400" dirty="0"/>
              <a:t> distribution if the sample size is large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358-970B-47B5-BD44-E4FEC890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7037A-8285-4BF9-8FCE-A2D92EED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66" y="3325259"/>
            <a:ext cx="4578076" cy="2564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21EC4-E23A-43C2-BCF0-F3AEC925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76" y="3358405"/>
            <a:ext cx="4152952" cy="25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A0AF5-8420-4FD2-9D04-86B90C5675E2}"/>
              </a:ext>
            </a:extLst>
          </p:cNvPr>
          <p:cNvSpPr/>
          <p:nvPr/>
        </p:nvSpPr>
        <p:spPr>
          <a:xfrm>
            <a:off x="808466" y="2834640"/>
            <a:ext cx="4578076" cy="316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Sample Binomial Distribution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A7869-22A9-4DC6-8783-33FCCB5FAEC4}"/>
              </a:ext>
            </a:extLst>
          </p:cNvPr>
          <p:cNvSpPr/>
          <p:nvPr/>
        </p:nvSpPr>
        <p:spPr>
          <a:xfrm>
            <a:off x="6015176" y="2834640"/>
            <a:ext cx="4152952" cy="316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 Distribution Curve</a:t>
            </a:r>
          </a:p>
        </p:txBody>
      </p:sp>
    </p:spTree>
    <p:extLst>
      <p:ext uri="{BB962C8B-B14F-4D97-AF65-F5344CB8AC3E}">
        <p14:creationId xmlns:p14="http://schemas.microsoft.com/office/powerpoint/2010/main" val="2418010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365-EA2B-431A-BAD5-DE2FDBB8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878337"/>
          </a:xfrm>
        </p:spPr>
        <p:txBody>
          <a:bodyPr/>
          <a:lstStyle/>
          <a:p>
            <a:r>
              <a:rPr lang="en-US" dirty="0"/>
              <a:t>Calculating Binomial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C572-4A74-4DD7-8C96-0B5A4813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2218"/>
            <a:ext cx="10160000" cy="5354782"/>
          </a:xfrm>
        </p:spPr>
        <p:txBody>
          <a:bodyPr/>
          <a:lstStyle/>
          <a:p>
            <a:r>
              <a:rPr lang="en-US" sz="2800" dirty="0"/>
              <a:t>Consider rolling a die with success defined as getting a specific value, e.g. a 4</a:t>
            </a:r>
          </a:p>
          <a:p>
            <a:pPr lvl="1"/>
            <a:r>
              <a:rPr lang="en-US" sz="2400" dirty="0"/>
              <a:t>If you roll a die independently </a:t>
            </a:r>
            <a:r>
              <a:rPr lang="en-US" sz="2400" u="sng" dirty="0"/>
              <a:t>size</a:t>
            </a:r>
            <a:r>
              <a:rPr lang="en-US" sz="2400" dirty="0"/>
              <a:t> times, what is the probability of observing exactly </a:t>
            </a:r>
            <a:r>
              <a:rPr lang="en-US" sz="2400" u="sng" dirty="0"/>
              <a:t>x</a:t>
            </a:r>
            <a:r>
              <a:rPr lang="en-US" sz="2400" dirty="0"/>
              <a:t> successes in total?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 the d-function (density function) for binomial distributions</a:t>
            </a:r>
          </a:p>
          <a:p>
            <a:pPr marL="1776413" indent="0">
              <a:buNone/>
            </a:pPr>
            <a:r>
              <a:rPr lang="sv-SE" sz="2400" b="1" dirty="0"/>
              <a:t>dbinom(x, size, prob, log =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0B2F0-3C41-4682-A428-79A6299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E7AE6-151D-4B3E-8AB5-C5F26C659F52}"/>
              </a:ext>
            </a:extLst>
          </p:cNvPr>
          <p:cNvSpPr/>
          <p:nvPr/>
        </p:nvSpPr>
        <p:spPr>
          <a:xfrm>
            <a:off x="783844" y="5424192"/>
            <a:ext cx="981151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Probability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success with one roll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one die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dbinom(x=1, size=1, prob=1/6)  # Bernoulli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0.1666667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5E759-76B2-41F0-A8A1-65069B657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496" y="3093337"/>
            <a:ext cx="3942893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85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5C77-D878-4F86-A03C-A643CF68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3352"/>
            <a:ext cx="10160000" cy="854187"/>
          </a:xfrm>
        </p:spPr>
        <p:txBody>
          <a:bodyPr/>
          <a:lstStyle/>
          <a:p>
            <a:r>
              <a:rPr lang="en-US" dirty="0"/>
              <a:t>Parameters vs.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5924-5E4B-48E2-96AB-F090F996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4460"/>
            <a:ext cx="10160000" cy="5763540"/>
          </a:xfrm>
        </p:spPr>
        <p:txBody>
          <a:bodyPr>
            <a:normAutofit/>
          </a:bodyPr>
          <a:lstStyle/>
          <a:p>
            <a:r>
              <a:rPr lang="en-US" sz="2400" dirty="0"/>
              <a:t>Statistics as a discipline is concerned with understanding features of an entire collection of individuals or entities of interest, known as a </a:t>
            </a:r>
            <a:r>
              <a:rPr lang="en-US" sz="2400" u="sng" dirty="0"/>
              <a:t>population</a:t>
            </a:r>
          </a:p>
          <a:p>
            <a:pPr lvl="1"/>
            <a:r>
              <a:rPr lang="en-US" dirty="0"/>
              <a:t>Parameters are the characteristics of a population (e.g.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the population mean)</a:t>
            </a:r>
            <a:endParaRPr lang="en-US" u="sng" dirty="0"/>
          </a:p>
          <a:p>
            <a:r>
              <a:rPr lang="en-US" sz="2400" dirty="0"/>
              <a:t>Researchers typically collect a </a:t>
            </a:r>
            <a:r>
              <a:rPr lang="en-US" sz="2400" u="sng" dirty="0"/>
              <a:t>sample</a:t>
            </a:r>
            <a:r>
              <a:rPr lang="en-US" sz="2400" dirty="0"/>
              <a:t> of data to represent a population and use models to derive relevant information from that data</a:t>
            </a:r>
          </a:p>
          <a:p>
            <a:pPr lvl="1"/>
            <a:r>
              <a:rPr lang="en-US" dirty="0"/>
              <a:t>Statistics are characteristics of the sample</a:t>
            </a:r>
          </a:p>
          <a:p>
            <a:pPr lvl="1"/>
            <a:r>
              <a:rPr lang="en-US" dirty="0"/>
              <a:t>Statistics are </a:t>
            </a:r>
            <a:r>
              <a:rPr lang="en-US" u="sng" dirty="0"/>
              <a:t>estimated</a:t>
            </a:r>
            <a:r>
              <a:rPr lang="en-US" dirty="0"/>
              <a:t> parameters derived from the sample (e.g.  x̅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/>
              <a:t> the sample mean)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7ABAD-7E4D-4B11-9819-E688B4D9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258DB-ACE6-41C3-A546-494E06279438}"/>
              </a:ext>
            </a:extLst>
          </p:cNvPr>
          <p:cNvGrpSpPr>
            <a:grpSpLocks noChangeAspect="1"/>
          </p:cNvGrpSpPr>
          <p:nvPr/>
        </p:nvGrpSpPr>
        <p:grpSpPr>
          <a:xfrm>
            <a:off x="1720092" y="4531873"/>
            <a:ext cx="1796369" cy="1645920"/>
            <a:chOff x="2812993" y="4794345"/>
            <a:chExt cx="1896167" cy="1737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2092CD-8235-43DC-AD48-42C19ACA0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2993" y="4794345"/>
              <a:ext cx="1896167" cy="1737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242B1-FB82-4B9F-A41B-25E6307F1E7C}"/>
                </a:ext>
              </a:extLst>
            </p:cNvPr>
            <p:cNvSpPr/>
            <p:nvPr/>
          </p:nvSpPr>
          <p:spPr>
            <a:xfrm>
              <a:off x="3664425" y="4957316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C34B74-0879-446C-87DC-4AB8CF5BA389}"/>
                </a:ext>
              </a:extLst>
            </p:cNvPr>
            <p:cNvSpPr/>
            <p:nvPr/>
          </p:nvSpPr>
          <p:spPr>
            <a:xfrm>
              <a:off x="3061858" y="5449506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B3934-0B2A-495F-B4D0-00DB86244D67}"/>
              </a:ext>
            </a:extLst>
          </p:cNvPr>
          <p:cNvGrpSpPr/>
          <p:nvPr/>
        </p:nvGrpSpPr>
        <p:grpSpPr>
          <a:xfrm>
            <a:off x="6317708" y="4959272"/>
            <a:ext cx="1307592" cy="804672"/>
            <a:chOff x="6492240" y="4965192"/>
            <a:chExt cx="1307592" cy="80467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64EBD0A-1635-4B5B-9AE5-99724CE6A7D3}"/>
                </a:ext>
              </a:extLst>
            </p:cNvPr>
            <p:cNvSpPr/>
            <p:nvPr/>
          </p:nvSpPr>
          <p:spPr>
            <a:xfrm>
              <a:off x="6492240" y="4965192"/>
              <a:ext cx="1307592" cy="804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ABCF80-578D-4975-9AE2-47A0C0591191}"/>
                </a:ext>
              </a:extLst>
            </p:cNvPr>
            <p:cNvSpPr/>
            <p:nvPr/>
          </p:nvSpPr>
          <p:spPr>
            <a:xfrm>
              <a:off x="6617208" y="5068824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A89712-F5BB-4728-8356-E8E1AC922657}"/>
                </a:ext>
              </a:extLst>
            </p:cNvPr>
            <p:cNvSpPr/>
            <p:nvPr/>
          </p:nvSpPr>
          <p:spPr>
            <a:xfrm>
              <a:off x="7225500" y="5422392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26E3DE-1867-4364-BEE3-8D83D35F41FD}"/>
                </a:ext>
              </a:extLst>
            </p:cNvPr>
            <p:cNvSpPr/>
            <p:nvPr/>
          </p:nvSpPr>
          <p:spPr>
            <a:xfrm>
              <a:off x="6870192" y="5422392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130934-D7F7-41BF-A9A8-83DE31CCFC89}"/>
                </a:ext>
              </a:extLst>
            </p:cNvPr>
            <p:cNvSpPr/>
            <p:nvPr/>
          </p:nvSpPr>
          <p:spPr>
            <a:xfrm>
              <a:off x="7432548" y="5068824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79BA8F-7041-4836-9F42-07E2DB008B29}"/>
                </a:ext>
              </a:extLst>
            </p:cNvPr>
            <p:cNvSpPr/>
            <p:nvPr/>
          </p:nvSpPr>
          <p:spPr>
            <a:xfrm>
              <a:off x="7024878" y="5068824"/>
              <a:ext cx="292608" cy="26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54ED4-7965-4BED-B490-993365E88C2E}"/>
              </a:ext>
            </a:extLst>
          </p:cNvPr>
          <p:cNvSpPr/>
          <p:nvPr/>
        </p:nvSpPr>
        <p:spPr>
          <a:xfrm>
            <a:off x="1972454" y="4069590"/>
            <a:ext cx="120686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population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611AC0-6D30-4CC8-82C1-A6B0CD36BB1C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>
            <a:off x="3516461" y="5354833"/>
            <a:ext cx="2801247" cy="6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A2C27-0F35-4758-A53B-E9A37967E581}"/>
              </a:ext>
            </a:extLst>
          </p:cNvPr>
          <p:cNvSpPr/>
          <p:nvPr/>
        </p:nvSpPr>
        <p:spPr>
          <a:xfrm>
            <a:off x="6488639" y="4069590"/>
            <a:ext cx="859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D907D8-A974-4964-97CF-07FEDA75FF15}"/>
              </a:ext>
            </a:extLst>
          </p:cNvPr>
          <p:cNvSpPr/>
          <p:nvPr/>
        </p:nvSpPr>
        <p:spPr>
          <a:xfrm>
            <a:off x="4470423" y="4672989"/>
            <a:ext cx="89332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C230F6-7F09-4DFA-BE66-61413F9CF98C}"/>
              </a:ext>
            </a:extLst>
          </p:cNvPr>
          <p:cNvSpPr/>
          <p:nvPr/>
        </p:nvSpPr>
        <p:spPr>
          <a:xfrm>
            <a:off x="2119074" y="4770725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FAC486-9B5C-4C32-A0CE-C79C6D275BB8}"/>
              </a:ext>
            </a:extLst>
          </p:cNvPr>
          <p:cNvSpPr/>
          <p:nvPr/>
        </p:nvSpPr>
        <p:spPr>
          <a:xfrm>
            <a:off x="2271474" y="4923125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4487-2CAF-40F0-984F-24FAB37B57BE}"/>
              </a:ext>
            </a:extLst>
          </p:cNvPr>
          <p:cNvSpPr/>
          <p:nvPr/>
        </p:nvSpPr>
        <p:spPr>
          <a:xfrm>
            <a:off x="2423874" y="5075525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994541-37EE-4B53-A26E-3EDCDDA04854}"/>
              </a:ext>
            </a:extLst>
          </p:cNvPr>
          <p:cNvSpPr/>
          <p:nvPr/>
        </p:nvSpPr>
        <p:spPr>
          <a:xfrm>
            <a:off x="2576274" y="5227925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538728-BA01-4E8E-B25E-A3AB5CCA4C0C}"/>
              </a:ext>
            </a:extLst>
          </p:cNvPr>
          <p:cNvSpPr/>
          <p:nvPr/>
        </p:nvSpPr>
        <p:spPr>
          <a:xfrm>
            <a:off x="2728674" y="5380325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55135B-A63D-47B8-98F0-79C99432F326}"/>
              </a:ext>
            </a:extLst>
          </p:cNvPr>
          <p:cNvSpPr/>
          <p:nvPr/>
        </p:nvSpPr>
        <p:spPr>
          <a:xfrm>
            <a:off x="2881074" y="5532725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1D136A-0F19-4C9B-8B13-82675952B43F}"/>
              </a:ext>
            </a:extLst>
          </p:cNvPr>
          <p:cNvSpPr/>
          <p:nvPr/>
        </p:nvSpPr>
        <p:spPr>
          <a:xfrm>
            <a:off x="2682360" y="480568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66B425-ECA0-4F1C-B109-710F17A7FA00}"/>
              </a:ext>
            </a:extLst>
          </p:cNvPr>
          <p:cNvSpPr/>
          <p:nvPr/>
        </p:nvSpPr>
        <p:spPr>
          <a:xfrm>
            <a:off x="2834760" y="495808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2374AD-7CE7-4D3B-BE8C-4D80AAC41B55}"/>
              </a:ext>
            </a:extLst>
          </p:cNvPr>
          <p:cNvSpPr/>
          <p:nvPr/>
        </p:nvSpPr>
        <p:spPr>
          <a:xfrm>
            <a:off x="2987160" y="511048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05AA5C-E2C9-4DA8-88CB-0F7C1912148F}"/>
              </a:ext>
            </a:extLst>
          </p:cNvPr>
          <p:cNvSpPr/>
          <p:nvPr/>
        </p:nvSpPr>
        <p:spPr>
          <a:xfrm>
            <a:off x="3139560" y="526288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7E45F-D930-40AA-84C0-999A684B22D4}"/>
              </a:ext>
            </a:extLst>
          </p:cNvPr>
          <p:cNvSpPr/>
          <p:nvPr/>
        </p:nvSpPr>
        <p:spPr>
          <a:xfrm>
            <a:off x="2079793" y="529787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FC8C3-6905-4CFD-83A8-332723B8E122}"/>
              </a:ext>
            </a:extLst>
          </p:cNvPr>
          <p:cNvSpPr/>
          <p:nvPr/>
        </p:nvSpPr>
        <p:spPr>
          <a:xfrm>
            <a:off x="2232193" y="545027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173B25-C5CD-4F3F-902B-E13E5D5307D3}"/>
              </a:ext>
            </a:extLst>
          </p:cNvPr>
          <p:cNvSpPr/>
          <p:nvPr/>
        </p:nvSpPr>
        <p:spPr>
          <a:xfrm>
            <a:off x="2384593" y="560267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D72E9-8D47-4A5F-8FCC-BEB3DB2B09B1}"/>
              </a:ext>
            </a:extLst>
          </p:cNvPr>
          <p:cNvSpPr/>
          <p:nvPr/>
        </p:nvSpPr>
        <p:spPr>
          <a:xfrm>
            <a:off x="2536993" y="5755070"/>
            <a:ext cx="292608" cy="26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7DEAFA-D5B0-470E-A943-F0BDE2E844CB}"/>
              </a:ext>
            </a:extLst>
          </p:cNvPr>
          <p:cNvSpPr/>
          <p:nvPr/>
        </p:nvSpPr>
        <p:spPr>
          <a:xfrm>
            <a:off x="1577071" y="6227669"/>
            <a:ext cx="21125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(population mean)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595A36-EDB7-4D26-A220-848C97ED7BC5}"/>
              </a:ext>
            </a:extLst>
          </p:cNvPr>
          <p:cNvSpPr/>
          <p:nvPr/>
        </p:nvSpPr>
        <p:spPr>
          <a:xfrm>
            <a:off x="5989143" y="6227669"/>
            <a:ext cx="248095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x̅  (sample mean)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65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365-EA2B-431A-BAD5-DE2FDBB8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964034"/>
          </a:xfrm>
        </p:spPr>
        <p:txBody>
          <a:bodyPr/>
          <a:lstStyle/>
          <a:p>
            <a:r>
              <a:rPr lang="en-US" sz="4800" dirty="0"/>
              <a:t>d-function for Binomial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C572-4A74-4DD7-8C96-0B5A4813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5408"/>
            <a:ext cx="9857230" cy="5543402"/>
          </a:xfrm>
        </p:spPr>
        <p:txBody>
          <a:bodyPr>
            <a:normAutofit/>
          </a:bodyPr>
          <a:lstStyle/>
          <a:p>
            <a:pPr marL="347663"/>
            <a:r>
              <a:rPr lang="sv-SE" sz="2800" dirty="0"/>
              <a:t>More examples: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Probability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success with two rolls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one die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dbinom(x=1,size=2,prob=1/6)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0.2777778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Probability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success with four rolls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one die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dbinom(x=1,size=4,prob=1/6)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0.3858025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Probability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successes with five rolls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one die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dbinom(x=2,size=5,prob=1/6)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0.160751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Probability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successes with ten rolls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one die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dbinom(x=2,size=10,prob=1/6)</a:t>
            </a:r>
          </a:p>
          <a:p>
            <a:pPr marL="1190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0.29071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0B2F0-3C41-4682-A428-79A6299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6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365-EA2B-431A-BAD5-DE2FDBB8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964034"/>
          </a:xfrm>
        </p:spPr>
        <p:txBody>
          <a:bodyPr/>
          <a:lstStyle/>
          <a:p>
            <a:r>
              <a:rPr lang="en-US" sz="4800" dirty="0"/>
              <a:t>d-function for Binomial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C572-4A74-4DD7-8C96-0B5A4813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5" y="1413167"/>
            <a:ext cx="10390630" cy="2233592"/>
          </a:xfrm>
        </p:spPr>
        <p:txBody>
          <a:bodyPr>
            <a:noAutofit/>
          </a:bodyPr>
          <a:lstStyle/>
          <a:p>
            <a:pPr marL="347663"/>
            <a:r>
              <a:rPr lang="sv-SE" sz="3200" dirty="0"/>
              <a:t>A vector can be supplied for x to calculate a sequence of probabilities</a:t>
            </a:r>
          </a:p>
          <a:p>
            <a:pPr marL="644843" lvl="1"/>
            <a:r>
              <a:rPr lang="sv-SE" sz="2800" dirty="0"/>
              <a:t>Notice the highest probability as shown in this example is for </a:t>
            </a:r>
            <a:r>
              <a:rPr lang="sv-SE" sz="2800" b="1" dirty="0"/>
              <a:t>one success</a:t>
            </a:r>
            <a:r>
              <a:rPr lang="sv-SE" sz="2800" dirty="0"/>
              <a:t> in 10 rolls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0B2F0-3C41-4682-A428-79A6299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18C62-2DCE-4DCD-936B-6CE4F9CBE690}"/>
              </a:ext>
            </a:extLst>
          </p:cNvPr>
          <p:cNvSpPr/>
          <p:nvPr/>
        </p:nvSpPr>
        <p:spPr>
          <a:xfrm>
            <a:off x="1016000" y="3976703"/>
            <a:ext cx="957783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dbinom(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x=0:5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,size=10,prob=1/6)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0.16150558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0.32301117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0.29071005 0.15504536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0.05426588 0.01302381</a:t>
            </a:r>
          </a:p>
        </p:txBody>
      </p:sp>
    </p:spTree>
    <p:extLst>
      <p:ext uri="{BB962C8B-B14F-4D97-AF65-F5344CB8AC3E}">
        <p14:creationId xmlns:p14="http://schemas.microsoft.com/office/powerpoint/2010/main" val="2657334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365-EA2B-431A-BAD5-DE2FDBB8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964034"/>
          </a:xfrm>
        </p:spPr>
        <p:txBody>
          <a:bodyPr/>
          <a:lstStyle/>
          <a:p>
            <a:r>
              <a:rPr lang="en-US" sz="4800" dirty="0"/>
              <a:t>d-function for Binomial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0B2F0-3C41-4682-A428-79A6299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823766-E81C-41FF-9669-BA27AB95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335768" cy="5650992"/>
          </a:xfrm>
        </p:spPr>
        <p:txBody>
          <a:bodyPr/>
          <a:lstStyle/>
          <a:p>
            <a:pPr marL="347663"/>
            <a:r>
              <a:rPr lang="sv-SE" sz="2800" dirty="0"/>
              <a:t>Plotting the results:</a:t>
            </a:r>
            <a:endParaRPr lang="sv-SE" sz="2400" dirty="0"/>
          </a:p>
          <a:p>
            <a:pPr marL="119063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X.prob &lt;- dbinom(x=0:5,size=10,prob=1/6)</a:t>
            </a:r>
          </a:p>
          <a:p>
            <a:pPr marL="119063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barplot(X.prob,names.arg=0:5,space=0,xlab="x",ylab="Pr(X = x)")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091551-F613-41C5-9A9A-D5B53687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14" y="2839593"/>
            <a:ext cx="4923854" cy="3678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055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1C6-E9BC-4C7B-AFAE-BD16FF61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40346"/>
          </a:xfrm>
        </p:spPr>
        <p:txBody>
          <a:bodyPr/>
          <a:lstStyle/>
          <a:p>
            <a:r>
              <a:rPr lang="en-US" dirty="0"/>
              <a:t>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1EA-69E8-460F-8E8F-D04C9B3E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2144"/>
            <a:ext cx="10160000" cy="532485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u="sng" dirty="0"/>
              <a:t>normal</a:t>
            </a:r>
            <a:r>
              <a:rPr lang="en-US" sz="2400" dirty="0"/>
              <a:t> distribution is one of the most well-known and commonly applied probability distributions in modeling continuous random variables</a:t>
            </a:r>
          </a:p>
          <a:p>
            <a:pPr lvl="1"/>
            <a:r>
              <a:rPr lang="en-US" sz="2400" dirty="0"/>
              <a:t>Characterized by a distinctive “bell-shaped” curve, it is also referred to as the Gaussian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696E-CF99-49A1-9C09-1D9D0393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 descr="Image displaying four examples of a normal distribution. ">
            <a:extLst>
              <a:ext uri="{FF2B5EF4-FFF2-40B4-BE49-F238E27FC236}">
                <a16:creationId xmlns:a16="http://schemas.microsoft.com/office/drawing/2014/main" id="{652A3ED0-356F-4BC4-8A1A-075E198F6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41"/>
          <a:stretch/>
        </p:blipFill>
        <p:spPr>
          <a:xfrm>
            <a:off x="1592770" y="2946883"/>
            <a:ext cx="4225152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7E423C-929A-4073-B73C-82B040089DBA}"/>
              </a:ext>
            </a:extLst>
          </p:cNvPr>
          <p:cNvSpPr/>
          <p:nvPr/>
        </p:nvSpPr>
        <p:spPr>
          <a:xfrm>
            <a:off x="5971032" y="3188147"/>
            <a:ext cx="4341367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4 examples of a normal distribution. The notation</a:t>
            </a:r>
          </a:p>
          <a:p>
            <a:endParaRPr lang="en-US" sz="2000" dirty="0"/>
          </a:p>
          <a:p>
            <a:pPr lvl="1"/>
            <a:r>
              <a:rPr lang="en-US" sz="2000" b="1" dirty="0"/>
              <a:t>X ∼ N(μ, σ)</a:t>
            </a:r>
          </a:p>
          <a:p>
            <a:endParaRPr lang="en-US" sz="2000" dirty="0"/>
          </a:p>
          <a:p>
            <a:r>
              <a:rPr lang="en-US" sz="2000" dirty="0"/>
              <a:t>where X is a continuous random variable, indicates that “X follows a normal distribution with mean μ and standard deviation σ.”</a:t>
            </a:r>
          </a:p>
        </p:txBody>
      </p:sp>
    </p:spTree>
    <p:extLst>
      <p:ext uri="{BB962C8B-B14F-4D97-AF65-F5344CB8AC3E}">
        <p14:creationId xmlns:p14="http://schemas.microsoft.com/office/powerpoint/2010/main" val="1859143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1C6-E9BC-4C7B-AFAE-BD16FF61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40346"/>
          </a:xfrm>
        </p:spPr>
        <p:txBody>
          <a:bodyPr/>
          <a:lstStyle/>
          <a:p>
            <a:r>
              <a:rPr lang="en-US" dirty="0"/>
              <a:t>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1EA-69E8-460F-8E8F-D04C9B3E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2144"/>
            <a:ext cx="10160000" cy="5324856"/>
          </a:xfrm>
        </p:spPr>
        <p:txBody>
          <a:bodyPr>
            <a:normAutofit/>
          </a:bodyPr>
          <a:lstStyle/>
          <a:p>
            <a:r>
              <a:rPr lang="en-US" sz="2800" dirty="0"/>
              <a:t>The parameters μ (mu) and σ (sigma) describe the mean and the standard deviation of the distribution, with variance σ</a:t>
            </a:r>
            <a:r>
              <a:rPr lang="en-US" sz="2800" baseline="30000" dirty="0"/>
              <a:t>2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If you have a random variable X then you can create a </a:t>
            </a:r>
            <a:r>
              <a:rPr lang="en-US" sz="2400" u="sng" dirty="0"/>
              <a:t>Z score</a:t>
            </a:r>
            <a:r>
              <a:rPr lang="en-US" sz="2400" dirty="0"/>
              <a:t> by subtracting the mean from X and dividing the result by the standard deviation, or</a:t>
            </a:r>
          </a:p>
          <a:p>
            <a:pPr marL="2125980" lvl="1" indent="0">
              <a:buNone/>
            </a:pPr>
            <a:r>
              <a:rPr lang="en-US" sz="2400" b="1" dirty="0"/>
              <a:t>(X – μ) / σ</a:t>
            </a:r>
          </a:p>
          <a:p>
            <a:pPr lvl="1"/>
            <a:r>
              <a:rPr lang="en-US" sz="2400" dirty="0"/>
              <a:t>This is known as the </a:t>
            </a:r>
            <a:r>
              <a:rPr lang="en-US" sz="2400" u="sng" dirty="0"/>
              <a:t>standardization</a:t>
            </a:r>
            <a:r>
              <a:rPr lang="en-US" sz="2400" dirty="0"/>
              <a:t> of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696E-CF99-49A1-9C09-1D9D0393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91FC6-9E57-4F68-807D-C16C6BD6BEBF}"/>
              </a:ext>
            </a:extLst>
          </p:cNvPr>
          <p:cNvSpPr/>
          <p:nvPr/>
        </p:nvSpPr>
        <p:spPr>
          <a:xfrm>
            <a:off x="1328882" y="4375820"/>
            <a:ext cx="840278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c(90, 87, 73, 91, 83, 64, 97)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Z-scores of all elements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(x - mean(x)) 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0.5624854  0.2999922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 -0.9249759  0.6499831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[5] -0.0499987 -1.7124554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[7]  1.1749694</a:t>
            </a:r>
          </a:p>
        </p:txBody>
      </p:sp>
    </p:spTree>
    <p:extLst>
      <p:ext uri="{BB962C8B-B14F-4D97-AF65-F5344CB8AC3E}">
        <p14:creationId xmlns:p14="http://schemas.microsoft.com/office/powerpoint/2010/main" val="3360594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F5DD-660E-497C-A75C-ED13D6B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9165"/>
            <a:ext cx="10160000" cy="920317"/>
          </a:xfrm>
        </p:spPr>
        <p:txBody>
          <a:bodyPr/>
          <a:lstStyle/>
          <a:p>
            <a:r>
              <a:rPr lang="en-US" dirty="0"/>
              <a:t>Calculating Z-Scores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6EEC-06B1-40A3-930E-DC52BFB2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9483"/>
            <a:ext cx="10160000" cy="5427518"/>
          </a:xfrm>
        </p:spPr>
        <p:txBody>
          <a:bodyPr>
            <a:normAutofit/>
          </a:bodyPr>
          <a:lstStyle/>
          <a:p>
            <a:r>
              <a:rPr lang="en-US" sz="2800" dirty="0"/>
              <a:t>Given a vector of values, the scale() function will calculate standardized (Z) scores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6E92-CD5C-4527-960A-3C487AE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D3EC2-3BAF-4952-B775-578806640886}"/>
              </a:ext>
            </a:extLst>
          </p:cNvPr>
          <p:cNvSpPr/>
          <p:nvPr/>
        </p:nvSpPr>
        <p:spPr>
          <a:xfrm>
            <a:off x="1506682" y="2273222"/>
            <a:ext cx="81153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c(90, 87, 73, 91, 83, 64, 97)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scale(x)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[,1]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0.5624854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0.2999922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-0.9249759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[4,]  0.6499831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[5,] -0.0499987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[6,] -1.7124554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[7,]  1.1749694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(,"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scaled:center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83.57143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mean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(,"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scaled:scale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11.42887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209449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C9F3-FCA8-4CD0-A5F7-C1F420E0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10695"/>
          </a:xfrm>
        </p:spPr>
        <p:txBody>
          <a:bodyPr/>
          <a:lstStyle/>
          <a:p>
            <a:r>
              <a:rPr lang="en-US" dirty="0"/>
              <a:t>d-function for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A1F-DC57-484B-BBA0-C651D885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10160000" cy="5130800"/>
          </a:xfrm>
        </p:spPr>
        <p:txBody>
          <a:bodyPr/>
          <a:lstStyle/>
          <a:p>
            <a:r>
              <a:rPr lang="en-US" sz="2800" dirty="0" err="1"/>
              <a:t>dnorm</a:t>
            </a:r>
            <a:r>
              <a:rPr lang="en-US" sz="2800" dirty="0"/>
              <a:t> calculates probability </a:t>
            </a:r>
            <a:r>
              <a:rPr lang="en-US" sz="2800" u="sng" dirty="0"/>
              <a:t>density</a:t>
            </a:r>
            <a:r>
              <a:rPr lang="en-US" sz="2800" dirty="0"/>
              <a:t>, not probabilities</a:t>
            </a:r>
          </a:p>
          <a:p>
            <a:r>
              <a:rPr lang="en-US" sz="2800" dirty="0"/>
              <a:t>returns points calculated for a normal distribution based on mean and standard deviation </a:t>
            </a:r>
          </a:p>
          <a:p>
            <a:pPr lvl="1"/>
            <a:r>
              <a:rPr lang="en-US" sz="2400" dirty="0"/>
              <a:t>Use </a:t>
            </a:r>
            <a:r>
              <a:rPr lang="en-US" sz="2400" b="1" dirty="0"/>
              <a:t>seq</a:t>
            </a:r>
            <a:r>
              <a:rPr lang="en-US" sz="2400" dirty="0"/>
              <a:t> to create a sequence of values, evaluate the density with </a:t>
            </a:r>
            <a:r>
              <a:rPr lang="en-US" sz="2400" dirty="0" err="1"/>
              <a:t>dnorm</a:t>
            </a:r>
            <a:r>
              <a:rPr lang="en-US" sz="2400" dirty="0"/>
              <a:t>, and then plot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8093-51F8-4FCA-B0C4-F32C926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F705C-4302-40D9-A800-F8EA6FD968CA}"/>
              </a:ext>
            </a:extLst>
          </p:cNvPr>
          <p:cNvSpPr/>
          <p:nvPr/>
        </p:nvSpPr>
        <p:spPr>
          <a:xfrm>
            <a:off x="816647" y="3721333"/>
            <a:ext cx="9558867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seq(-4,4,length=50)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xvals,mean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=0,sd=1)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0.0001338302 0.0002537388 0.0004684284 0.0008420216 0.0014737603 0.0025116210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[7] 0.0041677820 0.0067340995 0.0105944324 0.0162292891 0.0242072211 0.0351571786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[13] 0.0497172078 0.0684578227 0.0917831740 0.1198192782 0.1523049307 0.1885058641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[19] 0.2271744074 0.2665738719 0.3045786052 0.3388479358 0.3670573564 0.3871565916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[25] 0.3976152387 0.3976152387 0.3871565916 0.3670573564 0.3388479358 0.3045786052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[31] 0.2665738719 0.2271744074 0.1885058641 0.1523049307 0.1198192782 0.0917831740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[37] 0.0684578227 0.0497172078 0.0351571786 0.0242072211 0.0162292891 0.0105944324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[43] 0.0067340995 0.0041677820 0.0025116210 0.0014737603 0.0008420216 0.0004684284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[49] 0.0002537388 0.0001338302</a:t>
            </a:r>
          </a:p>
        </p:txBody>
      </p:sp>
    </p:spTree>
    <p:extLst>
      <p:ext uri="{BB962C8B-B14F-4D97-AF65-F5344CB8AC3E}">
        <p14:creationId xmlns:p14="http://schemas.microsoft.com/office/powerpoint/2010/main" val="302661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C9F3-FCA8-4CD0-A5F7-C1F420E0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10695"/>
          </a:xfrm>
        </p:spPr>
        <p:txBody>
          <a:bodyPr/>
          <a:lstStyle/>
          <a:p>
            <a:r>
              <a:rPr lang="en-US" dirty="0"/>
              <a:t>d-function for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A1F-DC57-484B-BBA0-C651D885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10160000" cy="5130800"/>
          </a:xfrm>
        </p:spPr>
        <p:txBody>
          <a:bodyPr>
            <a:normAutofit/>
          </a:bodyPr>
          <a:lstStyle/>
          <a:p>
            <a:r>
              <a:rPr lang="en-US" sz="2800" dirty="0"/>
              <a:t>To plot the 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8093-51F8-4FCA-B0C4-F32C926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F705C-4302-40D9-A800-F8EA6FD968CA}"/>
              </a:ext>
            </a:extLst>
          </p:cNvPr>
          <p:cNvSpPr/>
          <p:nvPr/>
        </p:nvSpPr>
        <p:spPr>
          <a:xfrm>
            <a:off x="1312139" y="2011895"/>
            <a:ext cx="660823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seq(-4,4,length=50)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xvals,mean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=0,sd=1)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xvals,fx,type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="l")</a:t>
            </a:r>
          </a:p>
        </p:txBody>
      </p:sp>
      <p:pic>
        <p:nvPicPr>
          <p:cNvPr id="7" name="Picture 6" descr="Image shows plot of dnorm function values for a 50-element sequence from -4 to 4.">
            <a:extLst>
              <a:ext uri="{FF2B5EF4-FFF2-40B4-BE49-F238E27FC236}">
                <a16:creationId xmlns:a16="http://schemas.microsoft.com/office/drawing/2014/main" id="{D31972CD-9E0D-4DAC-8368-078E5D6D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44" y="3524250"/>
            <a:ext cx="4010025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113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C9F3-FCA8-4CD0-A5F7-C1F420E0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10695"/>
          </a:xfrm>
        </p:spPr>
        <p:txBody>
          <a:bodyPr/>
          <a:lstStyle/>
          <a:p>
            <a:r>
              <a:rPr lang="en-US" dirty="0"/>
              <a:t>p-function for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A1F-DC57-484B-BBA0-C651D885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10160000" cy="5130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pnorm</a:t>
            </a:r>
            <a:r>
              <a:rPr lang="en-US" sz="2800" dirty="0"/>
              <a:t> function obtains cumulative probability densities for a normal distribution ("sums up the </a:t>
            </a:r>
            <a:r>
              <a:rPr lang="en-US" sz="2800" dirty="0" err="1"/>
              <a:t>dnorm</a:t>
            </a:r>
            <a:r>
              <a:rPr lang="en-US" sz="2800" dirty="0"/>
              <a:t> values")</a:t>
            </a:r>
            <a:endParaRPr lang="en-US" sz="1200" dirty="0"/>
          </a:p>
          <a:p>
            <a:pPr marL="914400" lvl="1" indent="0">
              <a:buNone/>
            </a:pPr>
            <a:r>
              <a:rPr lang="en-US" sz="2600" b="1" dirty="0" err="1"/>
              <a:t>pnorm</a:t>
            </a:r>
            <a:r>
              <a:rPr lang="en-US" sz="2600" b="1" dirty="0"/>
              <a:t>(q, mean = 0, </a:t>
            </a:r>
            <a:r>
              <a:rPr lang="en-US" sz="2600" b="1" dirty="0" err="1"/>
              <a:t>sd</a:t>
            </a:r>
            <a:r>
              <a:rPr lang="en-US" sz="2600" b="1" dirty="0"/>
              <a:t> = 1, </a:t>
            </a:r>
            <a:r>
              <a:rPr lang="en-US" sz="2600" b="1" dirty="0" err="1"/>
              <a:t>lower.tail</a:t>
            </a:r>
            <a:r>
              <a:rPr lang="en-US" sz="2600" b="1" dirty="0"/>
              <a:t> = TRUE, </a:t>
            </a:r>
            <a:r>
              <a:rPr lang="en-US" sz="2600" b="1" dirty="0" err="1"/>
              <a:t>log.p</a:t>
            </a:r>
            <a:r>
              <a:rPr lang="en-US" sz="2600" b="1" dirty="0"/>
              <a:t> = FALSE)</a:t>
            </a:r>
            <a:endParaRPr lang="en-US" sz="1200" b="1" dirty="0"/>
          </a:p>
          <a:p>
            <a:pPr lvl="1"/>
            <a:r>
              <a:rPr lang="en-US" sz="2400" dirty="0"/>
              <a:t>mean=0 and </a:t>
            </a:r>
            <a:r>
              <a:rPr lang="en-US" sz="2400" dirty="0" err="1"/>
              <a:t>sd</a:t>
            </a:r>
            <a:r>
              <a:rPr lang="en-US" sz="2400" dirty="0"/>
              <a:t>=1 are defaults</a:t>
            </a:r>
          </a:p>
          <a:p>
            <a:r>
              <a:rPr lang="en-US" sz="2400" dirty="0"/>
              <a:t>e.g. show the probability of values of q within 1 standard deviation for μ = 0</a:t>
            </a:r>
          </a:p>
          <a:p>
            <a:pPr lvl="1"/>
            <a:r>
              <a:rPr lang="en-US" sz="2400" dirty="0"/>
              <a:t>Find the difference between P(&lt;=1) and P (&lt;=-1)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8093-51F8-4FCA-B0C4-F32C926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D80AB1-50B0-4E18-A5AE-8699FDC4813B}"/>
              </a:ext>
            </a:extLst>
          </p:cNvPr>
          <p:cNvGrpSpPr/>
          <p:nvPr/>
        </p:nvGrpSpPr>
        <p:grpSpPr>
          <a:xfrm>
            <a:off x="1422400" y="4031989"/>
            <a:ext cx="2180168" cy="2480427"/>
            <a:chOff x="4305497" y="4157440"/>
            <a:chExt cx="2180168" cy="24804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7A4FD8-E270-4957-94A6-6B32CE161BC1}"/>
                </a:ext>
              </a:extLst>
            </p:cNvPr>
            <p:cNvSpPr/>
            <p:nvPr/>
          </p:nvSpPr>
          <p:spPr>
            <a:xfrm>
              <a:off x="4305497" y="4157440"/>
              <a:ext cx="21801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pnorm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(q=1)</a:t>
              </a:r>
            </a:p>
          </p:txBody>
        </p:sp>
        <p:pic>
          <p:nvPicPr>
            <p:cNvPr id="19" name="Picture 18" descr="Image displaying a standard normal distribution with a mean of 0 and standard deviation of 1.&#10;">
              <a:extLst>
                <a:ext uri="{FF2B5EF4-FFF2-40B4-BE49-F238E27FC236}">
                  <a16:creationId xmlns:a16="http://schemas.microsoft.com/office/drawing/2014/main" id="{5058E2A4-7B5F-4FA9-BF70-819919199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046"/>
            <a:stretch/>
          </p:blipFill>
          <p:spPr>
            <a:xfrm>
              <a:off x="4357593" y="4717627"/>
              <a:ext cx="1923149" cy="1920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33914A-2485-4BC3-BE32-A3C3C56BBEA9}"/>
                </a:ext>
              </a:extLst>
            </p:cNvPr>
            <p:cNvSpPr/>
            <p:nvPr/>
          </p:nvSpPr>
          <p:spPr>
            <a:xfrm>
              <a:off x="4635642" y="4991946"/>
              <a:ext cx="1009508" cy="1344168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3FC782-F5E9-4694-8167-5595A04371DF}"/>
              </a:ext>
            </a:extLst>
          </p:cNvPr>
          <p:cNvGrpSpPr/>
          <p:nvPr/>
        </p:nvGrpSpPr>
        <p:grpSpPr>
          <a:xfrm>
            <a:off x="4014039" y="4027389"/>
            <a:ext cx="2412368" cy="2534569"/>
            <a:chOff x="7391820" y="4157441"/>
            <a:chExt cx="2412368" cy="25345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3CD2B-D08D-473C-A009-F99F1654F3C5}"/>
                </a:ext>
              </a:extLst>
            </p:cNvPr>
            <p:cNvSpPr/>
            <p:nvPr/>
          </p:nvSpPr>
          <p:spPr>
            <a:xfrm>
              <a:off x="7510959" y="4157441"/>
              <a:ext cx="22932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pnorm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(q=-1)</a:t>
              </a:r>
            </a:p>
          </p:txBody>
        </p:sp>
        <p:pic>
          <p:nvPicPr>
            <p:cNvPr id="21" name="Picture 20" descr="Image displaying a standard normal distribution with a mean of 0 and standard deviation of 1.&#10;">
              <a:extLst>
                <a:ext uri="{FF2B5EF4-FFF2-40B4-BE49-F238E27FC236}">
                  <a16:creationId xmlns:a16="http://schemas.microsoft.com/office/drawing/2014/main" id="{43C3FF23-7B84-4692-9545-D429A9ED2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046"/>
            <a:stretch/>
          </p:blipFill>
          <p:spPr>
            <a:xfrm>
              <a:off x="7391820" y="4771770"/>
              <a:ext cx="1923149" cy="192024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33FF00-5469-48A1-9DF9-3A26D089BDC3}"/>
                </a:ext>
              </a:extLst>
            </p:cNvPr>
            <p:cNvSpPr/>
            <p:nvPr/>
          </p:nvSpPr>
          <p:spPr>
            <a:xfrm>
              <a:off x="7669869" y="5022850"/>
              <a:ext cx="638455" cy="1346200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C36CDF-B4B5-4EAB-8B08-39B2334EEECB}"/>
              </a:ext>
            </a:extLst>
          </p:cNvPr>
          <p:cNvGrpSpPr/>
          <p:nvPr/>
        </p:nvGrpSpPr>
        <p:grpSpPr>
          <a:xfrm>
            <a:off x="7178998" y="4046676"/>
            <a:ext cx="3590602" cy="2536686"/>
            <a:chOff x="1329886" y="3957924"/>
            <a:chExt cx="4045716" cy="253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C6B8A-403F-41F2-BB31-9606D1D763A8}"/>
                </a:ext>
              </a:extLst>
            </p:cNvPr>
            <p:cNvSpPr/>
            <p:nvPr/>
          </p:nvSpPr>
          <p:spPr>
            <a:xfrm>
              <a:off x="1329886" y="5786724"/>
              <a:ext cx="40457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pnorm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 -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pnorm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(-1)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0.6826895</a:t>
              </a:r>
            </a:p>
          </p:txBody>
        </p:sp>
        <p:pic>
          <p:nvPicPr>
            <p:cNvPr id="25" name="Picture 24" descr="Image displaying a standard normal distribution with a mean of 0 and standard deviation of 1.&#10;">
              <a:extLst>
                <a:ext uri="{FF2B5EF4-FFF2-40B4-BE49-F238E27FC236}">
                  <a16:creationId xmlns:a16="http://schemas.microsoft.com/office/drawing/2014/main" id="{DD9127A0-773F-4DFA-B3B7-F9949D10C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046"/>
            <a:stretch/>
          </p:blipFill>
          <p:spPr>
            <a:xfrm>
              <a:off x="2028810" y="3957924"/>
              <a:ext cx="2338887" cy="18288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DF434A-6C67-479E-83B8-60EB87D3EA60}"/>
                </a:ext>
              </a:extLst>
            </p:cNvPr>
            <p:cNvSpPr/>
            <p:nvPr/>
          </p:nvSpPr>
          <p:spPr>
            <a:xfrm>
              <a:off x="3171918" y="4213834"/>
              <a:ext cx="384048" cy="1280160"/>
            </a:xfrm>
            <a:prstGeom prst="rect">
              <a:avLst/>
            </a:prstGeom>
            <a:solidFill>
              <a:schemeClr val="accent6">
                <a:lumMod val="75000"/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936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C9F3-FCA8-4CD0-A5F7-C1F420E0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10695"/>
          </a:xfrm>
        </p:spPr>
        <p:txBody>
          <a:bodyPr/>
          <a:lstStyle/>
          <a:p>
            <a:r>
              <a:rPr lang="en-US" dirty="0"/>
              <a:t>p-function for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A1F-DC57-484B-BBA0-C651D885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10491216" cy="3701288"/>
          </a:xfrm>
        </p:spPr>
        <p:txBody>
          <a:bodyPr>
            <a:normAutofit/>
          </a:bodyPr>
          <a:lstStyle/>
          <a:p>
            <a:r>
              <a:rPr lang="en-US" sz="2000" dirty="0"/>
              <a:t>Example: Widget weights produced at Acme Widget Works have weights that are normally distributed with mean 17.46 grams and variance 375.67 grams. What is the probability that a randomly chosen widget weighs more </a:t>
            </a:r>
            <a:r>
              <a:rPr lang="en-US" sz="2000" dirty="0" err="1"/>
              <a:t>then</a:t>
            </a:r>
            <a:r>
              <a:rPr lang="en-US" sz="2000" dirty="0"/>
              <a:t> 19 grams (i.e. what is Pr(X &gt; 19))?</a:t>
            </a:r>
          </a:p>
          <a:p>
            <a:endParaRPr lang="en-US" sz="1200" dirty="0"/>
          </a:p>
          <a:p>
            <a:pPr marL="347663" indent="0">
              <a:buNone/>
            </a:pPr>
            <a:r>
              <a:rPr lang="en-US" sz="2000" dirty="0"/>
              <a:t>Remember that variance is σ</a:t>
            </a:r>
            <a:r>
              <a:rPr lang="en-US" sz="2000" baseline="30000" dirty="0"/>
              <a:t>2 </a:t>
            </a:r>
            <a:r>
              <a:rPr lang="en-US" sz="2000" dirty="0"/>
              <a:t> so we need to use sqrt(σ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r>
              <a:rPr lang="en-US" sz="2000" baseline="30000" dirty="0"/>
              <a:t> </a:t>
            </a:r>
            <a:r>
              <a:rPr lang="en-US" sz="2000" dirty="0"/>
              <a:t>for the standard deviation</a:t>
            </a:r>
          </a:p>
          <a:p>
            <a:pPr marL="347663" indent="0">
              <a:buNone/>
            </a:pPr>
            <a:endParaRPr lang="en-US" sz="1200" dirty="0"/>
          </a:p>
          <a:p>
            <a:pPr marL="347663" indent="0">
              <a:buNone/>
            </a:pPr>
            <a:r>
              <a:rPr lang="en-US" sz="2000" dirty="0"/>
              <a:t>Probability of X &lt;= 19: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8093-51F8-4FCA-B0C4-F32C926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D0186-F552-4D65-8D78-4C6B72DF9B5D}"/>
              </a:ext>
            </a:extLst>
          </p:cNvPr>
          <p:cNvSpPr/>
          <p:nvPr/>
        </p:nvSpPr>
        <p:spPr>
          <a:xfrm>
            <a:off x="1610146" y="3800992"/>
            <a:ext cx="840406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(19, mean=17.46,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=sqrt(375.67))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0.5316644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CC7F-3F3D-4364-ADB3-49C44A1E233D}"/>
              </a:ext>
            </a:extLst>
          </p:cNvPr>
          <p:cNvSpPr/>
          <p:nvPr/>
        </p:nvSpPr>
        <p:spPr>
          <a:xfrm>
            <a:off x="1718346" y="5900415"/>
            <a:ext cx="829586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1 -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(19, mean=17.46,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=sqrt(375.67))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0.4683356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F1461-2476-4CFA-B842-A66FD9FEA60C}"/>
              </a:ext>
            </a:extLst>
          </p:cNvPr>
          <p:cNvSpPr txBox="1">
            <a:spLocks/>
          </p:cNvSpPr>
          <p:nvPr/>
        </p:nvSpPr>
        <p:spPr>
          <a:xfrm>
            <a:off x="701040" y="4971585"/>
            <a:ext cx="1016000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7663" indent="0">
              <a:buFont typeface="Arial" pitchFamily="34" charset="0"/>
              <a:buNone/>
            </a:pPr>
            <a:r>
              <a:rPr lang="en-US" dirty="0"/>
              <a:t>Probability of X &gt; 19 is everything else (subtract from 1)</a:t>
            </a:r>
          </a:p>
        </p:txBody>
      </p:sp>
    </p:spTree>
    <p:extLst>
      <p:ext uri="{BB962C8B-B14F-4D97-AF65-F5344CB8AC3E}">
        <p14:creationId xmlns:p14="http://schemas.microsoft.com/office/powerpoint/2010/main" val="396294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2B4-E771-4516-BA61-09E872CD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160000" cy="749490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EFFF-83FE-49CE-9B6A-015AA78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Measurements which summarize data include</a:t>
            </a:r>
          </a:p>
          <a:p>
            <a:pPr lvl="1"/>
            <a:r>
              <a:rPr lang="en-US" sz="2800" dirty="0"/>
              <a:t>Centrality: describe how large collections of data are centered</a:t>
            </a:r>
          </a:p>
          <a:p>
            <a:pPr lvl="2"/>
            <a:r>
              <a:rPr lang="en-US" sz="2400" dirty="0"/>
              <a:t>e.g. mean, median, mode</a:t>
            </a:r>
          </a:p>
          <a:p>
            <a:pPr lvl="1"/>
            <a:r>
              <a:rPr lang="en-US" sz="2800" dirty="0"/>
              <a:t>Range, Variance, Standard Deviation</a:t>
            </a:r>
          </a:p>
          <a:p>
            <a:pPr lvl="2"/>
            <a:r>
              <a:rPr lang="en-US" sz="2400" dirty="0"/>
              <a:t>measure the spread of the data</a:t>
            </a:r>
          </a:p>
          <a:p>
            <a:pPr lvl="1"/>
            <a:r>
              <a:rPr lang="en-US" sz="2800" dirty="0"/>
              <a:t>Counts, Percentages, and Proportions</a:t>
            </a:r>
          </a:p>
          <a:p>
            <a:pPr lvl="2"/>
            <a:r>
              <a:rPr lang="en-US" sz="2400" dirty="0"/>
              <a:t>useful for categorical data</a:t>
            </a:r>
          </a:p>
          <a:p>
            <a:pPr lvl="1"/>
            <a:r>
              <a:rPr lang="en-US" sz="2800" dirty="0"/>
              <a:t>Quantiles, Percentiles, and the Five-Number Summary</a:t>
            </a:r>
          </a:p>
          <a:p>
            <a:pPr lvl="2"/>
            <a:r>
              <a:rPr lang="en-US" sz="2400" dirty="0"/>
              <a:t>describe the distribution of a dataset</a:t>
            </a:r>
          </a:p>
          <a:p>
            <a:pPr lvl="1"/>
            <a:r>
              <a:rPr lang="en-US" sz="2800" dirty="0"/>
              <a:t>Covariance and Correlation</a:t>
            </a:r>
          </a:p>
          <a:p>
            <a:pPr lvl="2"/>
            <a:r>
              <a:rPr lang="en-US" sz="2400" dirty="0"/>
              <a:t>demonstrate the relationship between two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C57CF-B054-4ED6-AD4D-17C3338A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5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0A95-F1FF-48E6-90E2-7177286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 for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964-1134-48FC-9CB1-71B347E1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6192"/>
            <a:ext cx="10160000" cy="4940808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qnorm</a:t>
            </a:r>
            <a:r>
              <a:rPr lang="en-US" sz="2800" dirty="0"/>
              <a:t>() function finds the boundary value that determines a given area</a:t>
            </a:r>
            <a:endParaRPr lang="en-US" sz="2400" dirty="0"/>
          </a:p>
          <a:p>
            <a:pPr lvl="1"/>
            <a:r>
              <a:rPr lang="en-US" sz="2200" dirty="0"/>
              <a:t>For example, suppose you want to find the boundary value of the 85th percentile of a normal distribution whose mean is 70 and whose standard deviation is 3. 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200" dirty="0"/>
              <a:t>i.e. 85% of the values in a population that is normally distributed with a mean of 70 and standard deviation of 3 will lie below 73.1093.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C75A5-A5D6-4499-8E2B-E2E7E673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C036E-C7B8-44CE-87A2-0263E39CDA71}"/>
              </a:ext>
            </a:extLst>
          </p:cNvPr>
          <p:cNvSpPr/>
          <p:nvPr/>
        </p:nvSpPr>
        <p:spPr>
          <a:xfrm>
            <a:off x="2371344" y="35128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(0.85,mean=70,sd=3)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73.1093</a:t>
            </a:r>
          </a:p>
        </p:txBody>
      </p:sp>
    </p:spTree>
    <p:extLst>
      <p:ext uri="{BB962C8B-B14F-4D97-AF65-F5344CB8AC3E}">
        <p14:creationId xmlns:p14="http://schemas.microsoft.com/office/powerpoint/2010/main" val="254899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1584-B7B8-44C3-B1A5-F11C4E12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427"/>
            <a:ext cx="10160000" cy="889144"/>
          </a:xfrm>
        </p:spPr>
        <p:txBody>
          <a:bodyPr/>
          <a:lstStyle/>
          <a:p>
            <a:r>
              <a:rPr lang="en-US"/>
              <a:t>Summary Data Examples: Pumpkin Data!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C49C-E672-41A8-AEA2-E8B13626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173"/>
            <a:ext cx="10160000" cy="5486400"/>
          </a:xfrm>
        </p:spPr>
        <p:txBody>
          <a:bodyPr/>
          <a:lstStyle/>
          <a:p>
            <a:r>
              <a:rPr lang="en-US" dirty="0"/>
              <a:t>Given the weight (in </a:t>
            </a:r>
            <a:r>
              <a:rPr lang="en-US" dirty="0" err="1"/>
              <a:t>lbs</a:t>
            </a:r>
            <a:r>
              <a:rPr lang="en-US" dirty="0"/>
              <a:t>) for various pumpkin samples in the "Medium" size category, use R to calculate various summary data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30DC-8AE8-4ECB-8BD4-163B536F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FC557-AD68-4DCC-9C75-DFDD4975A181}"/>
              </a:ext>
            </a:extLst>
          </p:cNvPr>
          <p:cNvSpPr txBox="1"/>
          <p:nvPr/>
        </p:nvSpPr>
        <p:spPr>
          <a:xfrm>
            <a:off x="2332009" y="5833457"/>
            <a:ext cx="5174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400" dirty="0"/>
              <a:t>"2007 Evaluation of Pumpkin Varieties for the Southeast"</a:t>
            </a:r>
          </a:p>
          <a:p>
            <a:pPr marL="114300" indent="0">
              <a:buNone/>
            </a:pPr>
            <a:r>
              <a:rPr lang="en-US" sz="1400" dirty="0">
                <a:hlinkClick r:id="rId2"/>
              </a:rPr>
              <a:t>http://vegetables.tennessee.edu/Pumpkin/pumpkin2007_1</a:t>
            </a:r>
            <a:r>
              <a:rPr lang="en-US" sz="1400">
                <a:hlinkClick r:id="rId2"/>
              </a:rPr>
              <a:t>.html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- (note: this link is now broken)</a:t>
            </a:r>
          </a:p>
          <a:p>
            <a:pPr marL="114300" indent="0">
              <a:buNone/>
            </a:pPr>
            <a:r>
              <a:rPr lang="en-US" sz="1400"/>
              <a:t>- Immature pumpkins are unripe pumpkins 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B01F5-8F2C-4DC2-B185-93877BF6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78" y="2084417"/>
            <a:ext cx="6332734" cy="3749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12795B-7ABF-4133-BAF3-F62D73BE1218}"/>
              </a:ext>
            </a:extLst>
          </p:cNvPr>
          <p:cNvSpPr/>
          <p:nvPr/>
        </p:nvSpPr>
        <p:spPr>
          <a:xfrm>
            <a:off x="7377545" y="3523519"/>
            <a:ext cx="640080" cy="146304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18422-9A7A-4B3E-94B0-9869924BE120}"/>
              </a:ext>
            </a:extLst>
          </p:cNvPr>
          <p:cNvCxnSpPr/>
          <p:nvPr/>
        </p:nvCxnSpPr>
        <p:spPr>
          <a:xfrm flipH="1">
            <a:off x="8085712" y="4255039"/>
            <a:ext cx="696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8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1584-B7B8-44C3-B1A5-F11C4E12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C49C-E672-41A8-AEA2-E8B13626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399"/>
            <a:ext cx="10160000" cy="49841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30DC-8AE8-4ECB-8BD4-163B536F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3782-3D9C-4F56-83A6-798FC28B3C70}"/>
              </a:ext>
            </a:extLst>
          </p:cNvPr>
          <p:cNvSpPr/>
          <p:nvPr/>
        </p:nvSpPr>
        <p:spPr>
          <a:xfrm>
            <a:off x="678006" y="1417638"/>
            <a:ext cx="100231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 # weights vector is Medium category only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weights &lt;- c(23.7,23.7,23.6,21.4,19.9,19.7,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17.9,17.8,17.6,15.2,14.7)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(weights)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mean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(weights)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 median ("middle")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cat("mean=",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"median=",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mean= 19.56364 median= 19.7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(weights)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standard deviation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3.262598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range &lt;- max(weights) - min(weights)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range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9</a:t>
            </a:r>
          </a:p>
        </p:txBody>
      </p:sp>
    </p:spTree>
    <p:extLst>
      <p:ext uri="{BB962C8B-B14F-4D97-AF65-F5344CB8AC3E}">
        <p14:creationId xmlns:p14="http://schemas.microsoft.com/office/powerpoint/2010/main" val="30218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1584-B7B8-44C3-B1A5-F11C4E12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2" y="108384"/>
            <a:ext cx="10160000" cy="952968"/>
          </a:xfrm>
        </p:spPr>
        <p:txBody>
          <a:bodyPr/>
          <a:lstStyle/>
          <a:p>
            <a:r>
              <a:rPr lang="en-US" dirty="0"/>
              <a:t>Summary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C49C-E672-41A8-AEA2-E8B13626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399"/>
            <a:ext cx="10160000" cy="49841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30DC-8AE8-4ECB-8BD4-163B536F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3782-3D9C-4F56-83A6-798FC28B3C70}"/>
              </a:ext>
            </a:extLst>
          </p:cNvPr>
          <p:cNvSpPr/>
          <p:nvPr/>
        </p:nvSpPr>
        <p:spPr>
          <a:xfrm>
            <a:off x="750163" y="4416117"/>
            <a:ext cx="93206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function(v)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uv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unique(v)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uv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(tabulate(match(v,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(weights)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23.7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FC802-B960-47F4-9172-7DF63574FE72}"/>
              </a:ext>
            </a:extLst>
          </p:cNvPr>
          <p:cNvSpPr txBox="1"/>
          <p:nvPr/>
        </p:nvSpPr>
        <p:spPr>
          <a:xfrm>
            <a:off x="750163" y="1061352"/>
            <a:ext cx="932064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/>
              <a:t>The mode is the value that appears most frequently in a data set.</a:t>
            </a:r>
          </a:p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/>
              <a:t>R </a:t>
            </a:r>
            <a:r>
              <a:rPr lang="en-US" sz="2400" dirty="0"/>
              <a:t>has no statistical  "mode" function </a:t>
            </a:r>
          </a:p>
          <a:p>
            <a:pPr marL="685800" lvl="1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mode() in R is not the same (look it up)</a:t>
            </a:r>
          </a:p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custom mode function can be written, many examples are available on the web</a:t>
            </a:r>
          </a:p>
          <a:p>
            <a:pPr marL="685800" lvl="1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They all work in a similar fashion:</a:t>
            </a:r>
          </a:p>
          <a:p>
            <a:pPr marL="1143000" lvl="2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create a vector of unique values</a:t>
            </a:r>
          </a:p>
          <a:p>
            <a:pPr marL="1143000" lvl="2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count the number of indices for each unique value</a:t>
            </a:r>
          </a:p>
          <a:p>
            <a:pPr marL="1143000" lvl="2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get the element value of the maximum of the index with the highest count</a:t>
            </a:r>
          </a:p>
        </p:txBody>
      </p:sp>
    </p:spTree>
    <p:extLst>
      <p:ext uri="{BB962C8B-B14F-4D97-AF65-F5344CB8AC3E}">
        <p14:creationId xmlns:p14="http://schemas.microsoft.com/office/powerpoint/2010/main" val="320753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84629</TotalTime>
  <Words>5160</Words>
  <Application>Microsoft Office PowerPoint</Application>
  <PresentationFormat>Widescreen</PresentationFormat>
  <Paragraphs>592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</vt:lpstr>
      <vt:lpstr>Courier New</vt:lpstr>
      <vt:lpstr>Adjacency</vt:lpstr>
      <vt:lpstr>COP2073C</vt:lpstr>
      <vt:lpstr>Ch. 13 Elementary Statistics</vt:lpstr>
      <vt:lpstr>Numeric Variables</vt:lpstr>
      <vt:lpstr>Univariate and Multivariate Data</vt:lpstr>
      <vt:lpstr>Parameters vs. Statistics</vt:lpstr>
      <vt:lpstr>Summary Statistics</vt:lpstr>
      <vt:lpstr>Summary Data Examples: Pumpkin Data!</vt:lpstr>
      <vt:lpstr>Summary Data: Examples</vt:lpstr>
      <vt:lpstr>Summary Data: Examples</vt:lpstr>
      <vt:lpstr>tapply() for Summary Statistics</vt:lpstr>
      <vt:lpstr>PowerPoint Presentation</vt:lpstr>
      <vt:lpstr>Quantiles</vt:lpstr>
      <vt:lpstr>Using boxplot() to Show Quantiles</vt:lpstr>
      <vt:lpstr>Variance</vt:lpstr>
      <vt:lpstr>Variance</vt:lpstr>
      <vt:lpstr>Covariance and Correlation</vt:lpstr>
      <vt:lpstr>Correlation Value Examples</vt:lpstr>
      <vt:lpstr>Covariance and Correlation</vt:lpstr>
      <vt:lpstr>Covariance and Correlation</vt:lpstr>
      <vt:lpstr>Covariance and Correlation</vt:lpstr>
      <vt:lpstr>Outliers</vt:lpstr>
      <vt:lpstr>Ch. 14 Basic Data Visualization</vt:lpstr>
      <vt:lpstr>Barplots (bar charts) and Pie Charts</vt:lpstr>
      <vt:lpstr>Create a Barplot from mtcars Dataset</vt:lpstr>
      <vt:lpstr>Simple Bar Charts</vt:lpstr>
      <vt:lpstr>Customizing Bar Charts</vt:lpstr>
      <vt:lpstr>Stem and Leaf Plots</vt:lpstr>
      <vt:lpstr>Stem and Leaf Plots</vt:lpstr>
      <vt:lpstr>Stem and Leaf Plots in R</vt:lpstr>
      <vt:lpstr>Increasing the Number of Bins</vt:lpstr>
      <vt:lpstr>Stem and Leaf with Real Numbers</vt:lpstr>
      <vt:lpstr>Histograms</vt:lpstr>
      <vt:lpstr>Histograms</vt:lpstr>
      <vt:lpstr>Histograms</vt:lpstr>
      <vt:lpstr>boxplot()</vt:lpstr>
      <vt:lpstr>Customizing Boxplots</vt:lpstr>
      <vt:lpstr>Ch. 15 Probability</vt:lpstr>
      <vt:lpstr>Probability is Central to Statistics</vt:lpstr>
      <vt:lpstr>Probability Measurements</vt:lpstr>
      <vt:lpstr>Classical Probability</vt:lpstr>
      <vt:lpstr>Multiple Events</vt:lpstr>
      <vt:lpstr>Conditional Probability</vt:lpstr>
      <vt:lpstr>Ch. 16 Common Probability Distributions</vt:lpstr>
      <vt:lpstr>Standard Distributions and R</vt:lpstr>
      <vt:lpstr>The Bernoulli distribution </vt:lpstr>
      <vt:lpstr>Plotting a Bernoulli Distribution</vt:lpstr>
      <vt:lpstr>Binomial Distributions</vt:lpstr>
      <vt:lpstr>Binomial Distributions</vt:lpstr>
      <vt:lpstr>Calculating Binomial Probabilities</vt:lpstr>
      <vt:lpstr>d-function for Binomial Distributions</vt:lpstr>
      <vt:lpstr>d-function for Binomial Distributions</vt:lpstr>
      <vt:lpstr>d-function for Binomial Distributions</vt:lpstr>
      <vt:lpstr>Normal Distributions</vt:lpstr>
      <vt:lpstr>Normal Distributions</vt:lpstr>
      <vt:lpstr>Calculating Z-Scores with R</vt:lpstr>
      <vt:lpstr>d-function for Normal Distributions</vt:lpstr>
      <vt:lpstr>d-function for Normal Distributions</vt:lpstr>
      <vt:lpstr>p-function for Normal Distributions</vt:lpstr>
      <vt:lpstr>p-function for Normal Distributions</vt:lpstr>
      <vt:lpstr>q-function for Normal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993</cp:revision>
  <dcterms:created xsi:type="dcterms:W3CDTF">2013-01-07T15:07:59Z</dcterms:created>
  <dcterms:modified xsi:type="dcterms:W3CDTF">2022-12-13T18:52:55Z</dcterms:modified>
</cp:coreProperties>
</file>