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6"/>
  </p:notesMasterIdLst>
  <p:sldIdLst>
    <p:sldId id="836" r:id="rId2"/>
    <p:sldId id="939" r:id="rId3"/>
    <p:sldId id="940" r:id="rId4"/>
    <p:sldId id="976" r:id="rId5"/>
    <p:sldId id="977" r:id="rId6"/>
    <p:sldId id="991" r:id="rId7"/>
    <p:sldId id="978" r:id="rId8"/>
    <p:sldId id="941" r:id="rId9"/>
    <p:sldId id="979" r:id="rId10"/>
    <p:sldId id="943" r:id="rId11"/>
    <p:sldId id="980" r:id="rId12"/>
    <p:sldId id="944" r:id="rId13"/>
    <p:sldId id="981" r:id="rId14"/>
    <p:sldId id="982" r:id="rId15"/>
    <p:sldId id="997" r:id="rId16"/>
    <p:sldId id="945" r:id="rId17"/>
    <p:sldId id="983" r:id="rId18"/>
    <p:sldId id="946" r:id="rId19"/>
    <p:sldId id="985" r:id="rId20"/>
    <p:sldId id="948" r:id="rId21"/>
    <p:sldId id="986" r:id="rId22"/>
    <p:sldId id="987" r:id="rId23"/>
    <p:sldId id="988" r:id="rId24"/>
    <p:sldId id="989" r:id="rId25"/>
    <p:sldId id="990" r:id="rId26"/>
    <p:sldId id="950" r:id="rId27"/>
    <p:sldId id="951" r:id="rId28"/>
    <p:sldId id="952" r:id="rId29"/>
    <p:sldId id="953" r:id="rId30"/>
    <p:sldId id="992" r:id="rId31"/>
    <p:sldId id="993" r:id="rId32"/>
    <p:sldId id="994" r:id="rId33"/>
    <p:sldId id="995" r:id="rId34"/>
    <p:sldId id="99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1F31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16" autoAdjust="0"/>
  </p:normalViewPr>
  <p:slideViewPr>
    <p:cSldViewPr snapToGrid="0">
      <p:cViewPr varScale="1">
        <p:scale>
          <a:sx n="76" d="100"/>
          <a:sy n="76" d="100"/>
        </p:scale>
        <p:origin x="75" y="2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10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4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7B5DA-8E33-465E-AA6E-3D89F39FC24F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368CE-9686-4CE8-AAAE-0CBDFEF691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17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368CE-9686-4CE8-AAAE-0CBDFEF691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4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773" y="12954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4521" y="42672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101600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46038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1277600" y="3235577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3398137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70BB8-A2FD-45A6-92E9-1D2B14D6EAE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390957" y="6483096"/>
            <a:ext cx="658368" cy="364944"/>
          </a:xfrm>
          <a:prstGeom prst="rect">
            <a:avLst/>
          </a:prstGeom>
        </p:spPr>
      </p:pic>
      <p:sp>
        <p:nvSpPr>
          <p:cNvPr id="12" name="AutoShape 4" descr="Image result for r logo">
            <a:extLst>
              <a:ext uri="{FF2B5EF4-FFF2-40B4-BE49-F238E27FC236}">
                <a16:creationId xmlns:a16="http://schemas.microsoft.com/office/drawing/2014/main" id="{616052AF-7EE4-4AF6-A119-19022F5C873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892800" y="3276600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B11F43-5373-4B48-A7D4-B3517A26573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333833" y="91758"/>
            <a:ext cx="801935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319" y="1863090"/>
            <a:ext cx="7537786" cy="777240"/>
          </a:xfrm>
        </p:spPr>
        <p:txBody>
          <a:bodyPr/>
          <a:lstStyle/>
          <a:p>
            <a:r>
              <a:rPr lang="en-US" sz="4000" dirty="0"/>
              <a:t>COP2073C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320" y="231656"/>
            <a:ext cx="7354103" cy="1917184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Introduction to Statistical Programming with 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EC58993-4E6F-43EA-80F3-4EE4AB95C757}"/>
              </a:ext>
            </a:extLst>
          </p:cNvPr>
          <p:cNvSpPr txBox="1">
            <a:spLocks/>
          </p:cNvSpPr>
          <p:nvPr/>
        </p:nvSpPr>
        <p:spPr>
          <a:xfrm>
            <a:off x="842319" y="3064213"/>
            <a:ext cx="9177170" cy="34592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tx1"/>
                </a:solidFill>
              </a:rPr>
              <a:t>Module 9: Advanced Statistics in R: Regression</a:t>
            </a:r>
          </a:p>
          <a:p>
            <a:r>
              <a:rPr lang="en-US" sz="2800" dirty="0">
                <a:solidFill>
                  <a:schemeClr val="tx1"/>
                </a:solidFill>
              </a:rPr>
              <a:t>Reading (Book of R):</a:t>
            </a:r>
          </a:p>
          <a:p>
            <a:pPr marL="339725" indent="-339725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Ch. 20 Simple </a:t>
            </a:r>
            <a:r>
              <a:rPr lang="en-US" sz="2800">
                <a:solidFill>
                  <a:schemeClr val="tx1"/>
                </a:solidFill>
              </a:rPr>
              <a:t>Linear Regression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151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F4CD-15A6-4853-AA9E-6D7B31D1B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3714"/>
            <a:ext cx="10160000" cy="915987"/>
          </a:xfrm>
        </p:spPr>
        <p:txBody>
          <a:bodyPr/>
          <a:lstStyle/>
          <a:p>
            <a:r>
              <a:rPr lang="en-US" dirty="0"/>
              <a:t>Example: Using </a:t>
            </a:r>
            <a:r>
              <a:rPr lang="en-US" dirty="0" err="1"/>
              <a:t>lm</a:t>
            </a:r>
            <a:r>
              <a:rPr lang="en-US" dirty="0"/>
              <a:t>( ) to Fit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BBE9A-CD86-48BF-856C-207A3B31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5922"/>
            <a:ext cx="10160000" cy="147347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Use </a:t>
            </a:r>
            <a:r>
              <a:rPr lang="en-US" sz="2400" dirty="0" err="1"/>
              <a:t>lm</a:t>
            </a:r>
            <a:r>
              <a:rPr lang="en-US" sz="2400" dirty="0"/>
              <a:t> to fit a linear model of the mean student height by handspan, store it as </a:t>
            </a:r>
            <a:r>
              <a:rPr lang="en-US" sz="2400" dirty="0" err="1"/>
              <a:t>survfit</a:t>
            </a:r>
            <a:endParaRPr lang="en-US" sz="2400" dirty="0"/>
          </a:p>
          <a:p>
            <a:pPr lvl="1"/>
            <a:r>
              <a:rPr lang="en-US" b="1" dirty="0"/>
              <a:t>Height</a:t>
            </a:r>
            <a:r>
              <a:rPr lang="en-US" dirty="0"/>
              <a:t> is the response, </a:t>
            </a:r>
            <a:r>
              <a:rPr lang="en-US" b="1" dirty="0" err="1"/>
              <a:t>Wr.Hnd</a:t>
            </a:r>
            <a:r>
              <a:rPr lang="en-US" b="1" dirty="0"/>
              <a:t> </a:t>
            </a:r>
            <a:r>
              <a:rPr lang="en-US" dirty="0"/>
              <a:t>is </a:t>
            </a:r>
            <a:r>
              <a:rPr lang="en-US"/>
              <a:t>the predictor</a:t>
            </a:r>
          </a:p>
          <a:p>
            <a:pPr lvl="1"/>
            <a:r>
              <a:rPr lang="en-US"/>
              <a:t>~ is "formula notation" for data (see ?lm)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0BD7D-31E6-4DF8-84AA-34A9D665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173468-F5E7-489C-9BA1-E434F949B720}"/>
              </a:ext>
            </a:extLst>
          </p:cNvPr>
          <p:cNvSpPr/>
          <p:nvPr/>
        </p:nvSpPr>
        <p:spPr>
          <a:xfrm>
            <a:off x="2189162" y="2879943"/>
            <a:ext cx="7000875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survfit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Height ~ Wr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.Hnd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=survey)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survfit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Height 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Wr.Hnd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data = survey)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Wr.Hnd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113.954        3.117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531377-8F8A-494C-A879-E71125080707}"/>
              </a:ext>
            </a:extLst>
          </p:cNvPr>
          <p:cNvSpPr txBox="1">
            <a:spLocks/>
          </p:cNvSpPr>
          <p:nvPr/>
        </p:nvSpPr>
        <p:spPr>
          <a:xfrm>
            <a:off x="609600" y="5531286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So here is our model:</a:t>
            </a:r>
            <a:endParaRPr lang="en-US" sz="2400" dirty="0"/>
          </a:p>
          <a:p>
            <a:pPr marL="1828800" indent="0">
              <a:buNone/>
            </a:pPr>
            <a:r>
              <a:rPr lang="en-US" sz="2400" b="1" dirty="0"/>
              <a:t>y = 113.954 + 3.117x </a:t>
            </a:r>
          </a:p>
          <a:p>
            <a:pPr marL="114300" indent="0">
              <a:buFont typeface="Arial" pitchFamily="34" charset="0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727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F29A-5CCA-4533-9CA1-0C4EC2AB6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Using </a:t>
            </a:r>
            <a:r>
              <a:rPr lang="en-US" dirty="0" err="1"/>
              <a:t>lm</a:t>
            </a:r>
            <a:r>
              <a:rPr lang="en-US" dirty="0"/>
              <a:t>( ) to Fit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92F4E-6759-4EF9-99DB-8052FABB9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Run the plot again, but this time add the fitted regression line: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EFB69-1F04-44AA-9C14-2BA8D2A8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871777-DA9A-4867-BE5D-FC8F9DE96CB4}"/>
              </a:ext>
            </a:extLst>
          </p:cNvPr>
          <p:cNvSpPr/>
          <p:nvPr/>
        </p:nvSpPr>
        <p:spPr>
          <a:xfrm>
            <a:off x="676275" y="2805503"/>
            <a:ext cx="6496050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survfit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Height~Wr.Hnd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=survey)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survey$Height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survey$Wr.Hnd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="Writing handspan (cm)",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="Height (cm)")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survfit,lwd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FACE29-459C-46C4-A8FF-89AFBAEF7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825" y="2805503"/>
            <a:ext cx="3457077" cy="3383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3227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9ABC-742D-4D3A-A070-1ECC62AEF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2238"/>
            <a:ext cx="10160000" cy="754062"/>
          </a:xfrm>
        </p:spPr>
        <p:txBody>
          <a:bodyPr/>
          <a:lstStyle/>
          <a:p>
            <a:r>
              <a:rPr lang="en-US" dirty="0"/>
              <a:t>Showing 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28231-A575-46E8-84A7-BFC271112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10160000" cy="2209800"/>
          </a:xfrm>
        </p:spPr>
        <p:txBody>
          <a:bodyPr>
            <a:normAutofit/>
          </a:bodyPr>
          <a:lstStyle/>
          <a:p>
            <a:r>
              <a:rPr lang="en-US" sz="2400" dirty="0"/>
              <a:t>The fitted line is referred to as a least-squares regression because it minimizes the average squared difference between the observed data and itself</a:t>
            </a:r>
          </a:p>
          <a:p>
            <a:r>
              <a:rPr lang="en-US" sz="2400"/>
              <a:t>To calculate distances – known as "residuals" -- between selected observed </a:t>
            </a:r>
            <a:r>
              <a:rPr lang="en-US" sz="2400" dirty="0"/>
              <a:t>points and the fitted line, choose two observed values from the dataset, refer to them as </a:t>
            </a:r>
            <a:r>
              <a:rPr lang="en-US" sz="2400" dirty="0" err="1"/>
              <a:t>obsA</a:t>
            </a:r>
            <a:r>
              <a:rPr lang="en-US" sz="2400" dirty="0"/>
              <a:t> and </a:t>
            </a:r>
            <a:r>
              <a:rPr lang="en-US" sz="2400" dirty="0" err="1"/>
              <a:t>obsB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B16A5-B6D6-4226-A0E3-F93C65E1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B4C1C8-0876-422E-9DB9-28BB5D41B4E6}"/>
              </a:ext>
            </a:extLst>
          </p:cNvPr>
          <p:cNvSpPr/>
          <p:nvPr/>
        </p:nvSpPr>
        <p:spPr>
          <a:xfrm>
            <a:off x="866774" y="3699808"/>
            <a:ext cx="997267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c(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survey$Wr.Hnd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[197],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survey$Height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[197])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c(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survey$Wr.Hnd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[154],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survey$Height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[154])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obsA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 15.00 170.18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 21.50 172.72</a:t>
            </a:r>
          </a:p>
        </p:txBody>
      </p:sp>
    </p:spTree>
    <p:extLst>
      <p:ext uri="{BB962C8B-B14F-4D97-AF65-F5344CB8AC3E}">
        <p14:creationId xmlns:p14="http://schemas.microsoft.com/office/powerpoint/2010/main" val="4133743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9ABC-742D-4D3A-A070-1ECC62AEF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2238"/>
            <a:ext cx="10160000" cy="754062"/>
          </a:xfrm>
        </p:spPr>
        <p:txBody>
          <a:bodyPr/>
          <a:lstStyle/>
          <a:p>
            <a:r>
              <a:rPr lang="en-US" dirty="0"/>
              <a:t>Showing 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28231-A575-46E8-84A7-BFC271112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28700"/>
            <a:ext cx="10160000" cy="1362075"/>
          </a:xfrm>
        </p:spPr>
        <p:txBody>
          <a:bodyPr>
            <a:normAutofit/>
          </a:bodyPr>
          <a:lstStyle/>
          <a:p>
            <a:r>
              <a:rPr lang="en-US" sz="2400"/>
              <a:t>Call the coef() function to use the coefficients from the regression model to calculate the distances between the  points and the fitted line, and plot the results as segments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B16A5-B6D6-4226-A0E3-F93C65E1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B4C1C8-0876-422E-9DB9-28BB5D41B4E6}"/>
              </a:ext>
            </a:extLst>
          </p:cNvPr>
          <p:cNvSpPr/>
          <p:nvPr/>
        </p:nvSpPr>
        <p:spPr>
          <a:xfrm>
            <a:off x="1300162" y="2543175"/>
            <a:ext cx="8778875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mycoefs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survfit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mycoefs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(Intercept)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Wr.Hnd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113.953623    3.116617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b0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mycoefs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b1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mycoefs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survey$Height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survey$Wr.Hnd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="Writing handspan (cm)",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="Height (cm)")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survfit,lwd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segments(x0=c(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[1],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[1]),y0=b0+b1*c(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[1],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[1]),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x1=c(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[1],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[1]),y1=c(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[2],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[2]),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=3,lty=2)</a:t>
            </a:r>
          </a:p>
        </p:txBody>
      </p:sp>
    </p:spTree>
    <p:extLst>
      <p:ext uri="{BB962C8B-B14F-4D97-AF65-F5344CB8AC3E}">
        <p14:creationId xmlns:p14="http://schemas.microsoft.com/office/powerpoint/2010/main" val="4134340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9ABC-742D-4D3A-A070-1ECC62AEF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2238"/>
            <a:ext cx="10160000" cy="754062"/>
          </a:xfrm>
        </p:spPr>
        <p:txBody>
          <a:bodyPr/>
          <a:lstStyle/>
          <a:p>
            <a:r>
              <a:rPr lang="en-US" dirty="0"/>
              <a:t>Showing Residuals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B16A5-B6D6-4226-A0E3-F93C65E1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14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3463A5E-DA12-43A8-A71E-213665D79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1731" y="1195956"/>
            <a:ext cx="5448793" cy="5314145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E089FAA-C4E1-479C-BA07-01F86F3B7C3B}"/>
              </a:ext>
            </a:extLst>
          </p:cNvPr>
          <p:cNvSpPr/>
          <p:nvPr/>
        </p:nvSpPr>
        <p:spPr>
          <a:xfrm>
            <a:off x="4343400" y="3305175"/>
            <a:ext cx="352425" cy="1409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6D1A7C-4E32-406B-8966-A4D83CA6C370}"/>
              </a:ext>
            </a:extLst>
          </p:cNvPr>
          <p:cNvSpPr/>
          <p:nvPr/>
        </p:nvSpPr>
        <p:spPr>
          <a:xfrm>
            <a:off x="6858000" y="2443328"/>
            <a:ext cx="352425" cy="1409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57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050EA-2430-4EAB-811C-9796B8E9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4794"/>
            <a:ext cx="10160000" cy="975678"/>
          </a:xfrm>
        </p:spPr>
        <p:txBody>
          <a:bodyPr/>
          <a:lstStyle/>
          <a:p>
            <a:r>
              <a:rPr lang="en-US" dirty="0"/>
              <a:t>Evaluating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1FBD8-F82A-4611-A669-B1FA892FC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033" y="1417638"/>
            <a:ext cx="10371567" cy="5059362"/>
          </a:xfrm>
        </p:spPr>
        <p:txBody>
          <a:bodyPr/>
          <a:lstStyle/>
          <a:p>
            <a:r>
              <a:rPr lang="en-US" sz="2800" dirty="0"/>
              <a:t>To determine if the linear model is appropriate for this data, look for a </a:t>
            </a:r>
            <a:r>
              <a:rPr lang="en-US" sz="2800" u="sng" dirty="0"/>
              <a:t>lack</a:t>
            </a:r>
            <a:r>
              <a:rPr lang="en-US" sz="2800" dirty="0"/>
              <a:t> of a pattern in a plot of the residuals</a:t>
            </a:r>
          </a:p>
          <a:p>
            <a:pPr marL="914400"/>
            <a:r>
              <a:rPr lang="en-US" sz="2800" dirty="0"/>
              <a:t>Residual points should appear random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8E687-0E0A-4DBA-ACF0-3F343294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70DA29-D8D7-4EC0-87B3-BCDB3C59EDAF}"/>
              </a:ext>
            </a:extLst>
          </p:cNvPr>
          <p:cNvSpPr/>
          <p:nvPr/>
        </p:nvSpPr>
        <p:spPr>
          <a:xfrm>
            <a:off x="731990" y="3270643"/>
            <a:ext cx="536401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survfit.resid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survfit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complete.obs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which(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!is.na(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survey$Height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    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!is.na(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survey$Wr.Hnd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survey$Wr.Hnd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complete.obs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survfit.resid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="Residuals",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="Writing Handspan (cm)",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main="Residuals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HandSpan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(0,0)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E366C0-C81C-4B19-8455-0B63D98DD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254" y="3001703"/>
            <a:ext cx="4289346" cy="37490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0675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45B4-5052-4020-AC88-0CB9BAA5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913"/>
            <a:ext cx="10160000" cy="944562"/>
          </a:xfrm>
        </p:spPr>
        <p:txBody>
          <a:bodyPr/>
          <a:lstStyle/>
          <a:p>
            <a:r>
              <a:rPr lang="en-US" dirty="0"/>
              <a:t>Statistical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73FA3-317C-4C65-98B6-1F1A2F790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14450"/>
            <a:ext cx="10160000" cy="516255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Is there statistical evidence to support a relationship between the predictor and the response?</a:t>
            </a:r>
          </a:p>
          <a:p>
            <a:r>
              <a:rPr lang="en-US" sz="2800" b="1" dirty="0"/>
              <a:t>Model-based inference</a:t>
            </a:r>
            <a:r>
              <a:rPr lang="en-US" sz="2800" dirty="0"/>
              <a:t> is carried out by R when </a:t>
            </a:r>
            <a:r>
              <a:rPr lang="en-US" sz="2800" dirty="0" err="1"/>
              <a:t>lm</a:t>
            </a:r>
            <a:r>
              <a:rPr lang="en-US" sz="2800" dirty="0"/>
              <a:t> objects are processed.</a:t>
            </a:r>
          </a:p>
          <a:p>
            <a:r>
              <a:rPr lang="en-US" sz="2800" dirty="0"/>
              <a:t>Use the </a:t>
            </a:r>
            <a:r>
              <a:rPr lang="en-US" sz="2800" u="sng" dirty="0"/>
              <a:t>summary</a:t>
            </a:r>
            <a:r>
              <a:rPr lang="en-US" sz="2800" dirty="0"/>
              <a:t> function on the model created by </a:t>
            </a:r>
            <a:r>
              <a:rPr lang="en-US" sz="2800" dirty="0" err="1"/>
              <a:t>lm</a:t>
            </a:r>
            <a:r>
              <a:rPr lang="en-US" sz="2800" dirty="0"/>
              <a:t> to determine:</a:t>
            </a:r>
          </a:p>
          <a:p>
            <a:pPr lvl="1"/>
            <a:r>
              <a:rPr lang="en-US" sz="2400" dirty="0"/>
              <a:t>the significance associated with the regression coefficients </a:t>
            </a:r>
          </a:p>
          <a:p>
            <a:pPr lvl="1"/>
            <a:r>
              <a:rPr lang="en-US" sz="2400" dirty="0"/>
              <a:t>the interpretation of the </a:t>
            </a:r>
            <a:r>
              <a:rPr lang="en-US" sz="2400" b="1" dirty="0"/>
              <a:t>coefficient of determination</a:t>
            </a:r>
            <a:r>
              <a:rPr lang="en-US" sz="2400" dirty="0"/>
              <a:t> </a:t>
            </a:r>
          </a:p>
          <a:p>
            <a:pPr marL="623888" lvl="1" indent="0">
              <a:buNone/>
            </a:pPr>
            <a:r>
              <a:rPr lang="en-US" sz="2400" dirty="0"/>
              <a:t>(labeled R-squared in the </a:t>
            </a:r>
            <a:r>
              <a:rPr lang="en-US" sz="2400"/>
              <a:t>output)</a:t>
            </a:r>
            <a:endParaRPr lang="en-US" sz="2400" dirty="0"/>
          </a:p>
          <a:p>
            <a:r>
              <a:rPr lang="en-US" sz="3000" dirty="0"/>
              <a:t>A small p-value is strong evidence </a:t>
            </a:r>
            <a:r>
              <a:rPr lang="en-US" sz="3000" u="sng" dirty="0"/>
              <a:t>against</a:t>
            </a:r>
            <a:r>
              <a:rPr lang="en-US" sz="3000" dirty="0"/>
              <a:t> the claim that the predictor has no effect on </a:t>
            </a:r>
            <a:r>
              <a:rPr lang="en-US" sz="3000"/>
              <a:t>the response</a:t>
            </a:r>
          </a:p>
          <a:p>
            <a:pPr lvl="1"/>
            <a:r>
              <a:rPr lang="en-US" sz="2400"/>
              <a:t>Significance codes, e.g. ***, indicate level of statistical significance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01C79-6090-4544-8C48-2D06BF46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1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CAF68-D517-4585-A498-A074064C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011237"/>
          </a:xfrm>
        </p:spPr>
        <p:txBody>
          <a:bodyPr/>
          <a:lstStyle/>
          <a:p>
            <a:r>
              <a:rPr lang="en-US" dirty="0"/>
              <a:t>Statistical Inference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0039B-C065-4167-B983-FB352DE67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09A1E6-8B63-4130-8B51-3F03BFD5621C}"/>
              </a:ext>
            </a:extLst>
          </p:cNvPr>
          <p:cNvSpPr/>
          <p:nvPr/>
        </p:nvSpPr>
        <p:spPr>
          <a:xfrm>
            <a:off x="712787" y="1285875"/>
            <a:ext cx="9953625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survfit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Height ~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Wr.Hnd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data = survey)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Min       1Q   Median       3Q      Max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-19.7276  -5.0706  -0.8269   4.9473  25.8704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value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113.9536     5.4416   20.94   &lt;2e-16 ***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Wr.Hnd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3.1166     0.2888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10.79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&lt;2e-16 ***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predictor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standard error: 7.909 on 206 degrees of freedom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(29 observations deleted due to missingness)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Multiple R-squared:  0.3612,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Adjusted R-squared:  0.3581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F-statistic: 116.5 on 1 and 206 DF,  p-value: &lt; 2.2e-16</a:t>
            </a:r>
          </a:p>
        </p:txBody>
      </p:sp>
    </p:spTree>
    <p:extLst>
      <p:ext uri="{BB962C8B-B14F-4D97-AF65-F5344CB8AC3E}">
        <p14:creationId xmlns:p14="http://schemas.microsoft.com/office/powerpoint/2010/main" val="3542851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F5C8-1CCA-4A07-A5DC-62E3C4C9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0338"/>
            <a:ext cx="10160000" cy="877887"/>
          </a:xfrm>
        </p:spPr>
        <p:txBody>
          <a:bodyPr/>
          <a:lstStyle/>
          <a:p>
            <a:r>
              <a:rPr lang="en-US" dirty="0"/>
              <a:t>Coefficient of Determination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8023A-8D11-4EDD-9DD3-07B40BDB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47775"/>
            <a:ext cx="10320169" cy="5229225"/>
          </a:xfrm>
        </p:spPr>
        <p:txBody>
          <a:bodyPr/>
          <a:lstStyle/>
          <a:p>
            <a:r>
              <a:rPr lang="en-US" sz="2800" dirty="0"/>
              <a:t>summary( ) provides the values of </a:t>
            </a:r>
            <a:r>
              <a:rPr lang="en-US" sz="2800" b="1" dirty="0"/>
              <a:t>Multiple R-squared</a:t>
            </a:r>
            <a:r>
              <a:rPr lang="en-US" sz="2800" dirty="0"/>
              <a:t> and </a:t>
            </a:r>
            <a:r>
              <a:rPr lang="en-US" sz="2800" b="1" dirty="0"/>
              <a:t>Adjusted R-squared</a:t>
            </a:r>
          </a:p>
          <a:p>
            <a:pPr lvl="1"/>
            <a:r>
              <a:rPr lang="en-US" sz="2400" dirty="0"/>
              <a:t>Both of these are referred to as the </a:t>
            </a:r>
            <a:r>
              <a:rPr lang="en-US" sz="2400" b="1" dirty="0"/>
              <a:t>coefficient of determination</a:t>
            </a:r>
            <a:r>
              <a:rPr lang="en-US" sz="2400" dirty="0"/>
              <a:t>; they describe the proportion of the variation in the response that can be attributed to the predictor.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Multiple R-squared:0.3612, Adjusted R-squared:  0.3581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D04FF-C7B1-4EFD-B65E-A4E7712A4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359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F5C8-1CCA-4A07-A5DC-62E3C4C9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0338"/>
            <a:ext cx="10160000" cy="877887"/>
          </a:xfrm>
        </p:spPr>
        <p:txBody>
          <a:bodyPr/>
          <a:lstStyle/>
          <a:p>
            <a:r>
              <a:rPr lang="en-US" dirty="0"/>
              <a:t>Coefficient of Determination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8023A-8D11-4EDD-9DD3-07B40BDB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47775"/>
            <a:ext cx="10160000" cy="5229225"/>
          </a:xfrm>
        </p:spPr>
        <p:txBody>
          <a:bodyPr/>
          <a:lstStyle/>
          <a:p>
            <a:r>
              <a:rPr lang="en-US" sz="2800" dirty="0"/>
              <a:t>For simple linear regression, the first (unadjusted) measure is simply the square of the estimated correlation coefficient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survey$Wr.Hnd,survey$Height,use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complete.obs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^ 2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0.3611901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dirty="0">
                <a:cs typeface="Courier New" panose="02070309020205020404" pitchFamily="49" charset="0"/>
              </a:rPr>
              <a:t> 36.1 percent of the variation in the student heights can be attributed to handspan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sz="2800" dirty="0">
                <a:cs typeface="Courier New" panose="02070309020205020404" pitchFamily="49" charset="0"/>
              </a:rPr>
              <a:t>The adjusted measure is an alternative quality metric covered in Ch. 22 of the text, not in the scope of this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D04FF-C7B1-4EFD-B65E-A4E7712A4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6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6F406F-71A3-4FDE-B8E2-5462EC3BC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82" y="1278233"/>
            <a:ext cx="9006364" cy="321570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Ch. 20 Simple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585130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CA303-F667-475F-A653-9226C6A20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2238"/>
            <a:ext cx="10160000" cy="858837"/>
          </a:xfrm>
        </p:spPr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43DD-9574-41ED-8F0D-4CF0918A5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33475"/>
            <a:ext cx="10160000" cy="5343525"/>
          </a:xfrm>
        </p:spPr>
        <p:txBody>
          <a:bodyPr/>
          <a:lstStyle/>
          <a:p>
            <a:r>
              <a:rPr lang="en-US" dirty="0"/>
              <a:t>Fitting a statistical model allows predictions of values</a:t>
            </a:r>
          </a:p>
          <a:p>
            <a:r>
              <a:rPr lang="en-US" dirty="0"/>
              <a:t>One prediction type involves calculating a point estimate of the mean response value based on the value of the explanatory variable</a:t>
            </a:r>
          </a:p>
          <a:p>
            <a:r>
              <a:rPr lang="en-US" dirty="0"/>
              <a:t>Example: determine the mean height for students with a handspan of 14.5 cm and for students with a handspan of 24 cm</a:t>
            </a:r>
          </a:p>
          <a:p>
            <a:r>
              <a:rPr lang="en-US" dirty="0"/>
              <a:t>Use the regression formula provided earlier, </a:t>
            </a:r>
            <a:r>
              <a:rPr lang="en-US" sz="2400" dirty="0"/>
              <a:t>y = B</a:t>
            </a:r>
            <a:r>
              <a:rPr lang="en-US" sz="2400" baseline="-25000" dirty="0"/>
              <a:t>0 </a:t>
            </a:r>
            <a:r>
              <a:rPr lang="en-US" sz="2400" dirty="0"/>
              <a:t>+</a:t>
            </a:r>
            <a:r>
              <a:rPr lang="en-US" sz="2400" baseline="-25000" dirty="0"/>
              <a:t> </a:t>
            </a:r>
            <a:r>
              <a:rPr lang="en-US" sz="2400" dirty="0"/>
              <a:t>B</a:t>
            </a:r>
            <a:r>
              <a:rPr lang="en-US" sz="2400" baseline="-25000" dirty="0"/>
              <a:t>1</a:t>
            </a:r>
            <a:r>
              <a:rPr lang="en-US" sz="2400" dirty="0"/>
              <a:t>x</a:t>
            </a:r>
          </a:p>
          <a:p>
            <a:endParaRPr lang="en-US" sz="1200" dirty="0"/>
          </a:p>
          <a:p>
            <a:pPr marL="18288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(b0 + b1 * 14.5)</a:t>
            </a:r>
          </a:p>
          <a:p>
            <a:pPr marL="18288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159.1446</a:t>
            </a:r>
          </a:p>
          <a:p>
            <a:pPr marL="18288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(b0 + b1 * 24)</a:t>
            </a:r>
          </a:p>
          <a:p>
            <a:pPr marL="18288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188.7524</a:t>
            </a:r>
          </a:p>
          <a:p>
            <a:pPr marL="182880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According to the model, mean heights are around 159.14 and 188.75cm, respectively</a:t>
            </a:r>
          </a:p>
          <a:p>
            <a:pPr lvl="1"/>
            <a:r>
              <a:rPr lang="en-US" dirty="0" err="1"/>
              <a:t>as.numeric</a:t>
            </a:r>
            <a:r>
              <a:rPr lang="en-US" dirty="0"/>
              <a:t>( ) removes the "(Intercept)" annotation from the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F7053-1B2A-46A6-B3B7-2563185E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863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3ECE-38C4-405B-9ED1-D7B058963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0338"/>
            <a:ext cx="10160000" cy="839787"/>
          </a:xfrm>
        </p:spPr>
        <p:txBody>
          <a:bodyPr/>
          <a:lstStyle/>
          <a:p>
            <a:r>
              <a:rPr lang="en-US" dirty="0"/>
              <a:t>Confidence Intervals: Mean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83DCF-7F9E-440C-B488-7A815DB5E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1575"/>
            <a:ext cx="10160000" cy="5305425"/>
          </a:xfrm>
        </p:spPr>
        <p:txBody>
          <a:bodyPr/>
          <a:lstStyle/>
          <a:p>
            <a:r>
              <a:rPr lang="en-US" sz="2800" dirty="0"/>
              <a:t>The predict( ) function can calculate confidence intervals for the mean values of the heights</a:t>
            </a:r>
          </a:p>
          <a:p>
            <a:pPr lvl="1"/>
            <a:r>
              <a:rPr lang="en-US" sz="2600" dirty="0"/>
              <a:t>x-values must be stored as a column in a data frame</a:t>
            </a:r>
          </a:p>
          <a:p>
            <a:pPr lvl="1"/>
            <a:r>
              <a:rPr lang="en-US" sz="2600" dirty="0"/>
              <a:t>The name of the column must match the predictor used in the original call to create the fitted model object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43D95-DDDC-44DC-BFED-5609A3A6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575785-C5AC-4ADE-A171-6AC4637E65BA}"/>
              </a:ext>
            </a:extLst>
          </p:cNvPr>
          <p:cNvSpPr/>
          <p:nvPr/>
        </p:nvSpPr>
        <p:spPr>
          <a:xfrm>
            <a:off x="1804833" y="3846764"/>
            <a:ext cx="7967817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xvals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Wr.Hnd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=c(14.5,24))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xvals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Wr.Hnd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1   14.5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2   24.0</a:t>
            </a:r>
          </a:p>
        </p:txBody>
      </p:sp>
    </p:spTree>
    <p:extLst>
      <p:ext uri="{BB962C8B-B14F-4D97-AF65-F5344CB8AC3E}">
        <p14:creationId xmlns:p14="http://schemas.microsoft.com/office/powerpoint/2010/main" val="1531441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3ECE-38C4-405B-9ED1-D7B058963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0338"/>
            <a:ext cx="10160000" cy="839787"/>
          </a:xfrm>
        </p:spPr>
        <p:txBody>
          <a:bodyPr/>
          <a:lstStyle/>
          <a:p>
            <a:r>
              <a:rPr lang="en-US" dirty="0"/>
              <a:t>Confidence Intervals: predict(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83DCF-7F9E-440C-B488-7A815DB5E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1575"/>
            <a:ext cx="10160000" cy="5305425"/>
          </a:xfrm>
        </p:spPr>
        <p:txBody>
          <a:bodyPr/>
          <a:lstStyle/>
          <a:p>
            <a:r>
              <a:rPr lang="en-US" sz="2800" dirty="0"/>
              <a:t>The first argument to predict( ) must be the fitted model.</a:t>
            </a:r>
          </a:p>
          <a:p>
            <a:pPr lvl="1"/>
            <a:r>
              <a:rPr lang="en-US" sz="2600" dirty="0"/>
              <a:t>The "</a:t>
            </a:r>
            <a:r>
              <a:rPr lang="en-US" sz="2600" dirty="0" err="1"/>
              <a:t>newdata</a:t>
            </a:r>
            <a:r>
              <a:rPr lang="en-US" sz="2600" dirty="0"/>
              <a:t>" argument passes the data frame containing the specified predictor values.</a:t>
            </a:r>
          </a:p>
          <a:p>
            <a:pPr lvl="1"/>
            <a:r>
              <a:rPr lang="en-US" sz="2600" dirty="0"/>
              <a:t>The "interval" argument specifies </a:t>
            </a:r>
            <a:r>
              <a:rPr lang="en-US" sz="2600" u="sng" dirty="0"/>
              <a:t>confidence</a:t>
            </a:r>
            <a:r>
              <a:rPr lang="en-US" sz="2600" dirty="0"/>
              <a:t> as a character string value.</a:t>
            </a:r>
          </a:p>
          <a:p>
            <a:pPr lvl="1"/>
            <a:r>
              <a:rPr lang="en-US" sz="2600" dirty="0"/>
              <a:t>The confidence level, e.g. 95%, is passed via the level argument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43D95-DDDC-44DC-BFED-5609A3A6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575785-C5AC-4ADE-A171-6AC4637E65BA}"/>
              </a:ext>
            </a:extLst>
          </p:cNvPr>
          <p:cNvSpPr/>
          <p:nvPr/>
        </p:nvSpPr>
        <p:spPr>
          <a:xfrm>
            <a:off x="457200" y="4465889"/>
            <a:ext cx="1064895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predict(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survfit,newdata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xvals,interval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confidence",level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=0.95)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fit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1 159.1446 156.4956 161.7936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2 188.7524 185.5726 191.9323</a:t>
            </a:r>
          </a:p>
        </p:txBody>
      </p:sp>
    </p:spTree>
    <p:extLst>
      <p:ext uri="{BB962C8B-B14F-4D97-AF65-F5344CB8AC3E}">
        <p14:creationId xmlns:p14="http://schemas.microsoft.com/office/powerpoint/2010/main" val="270940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3ECE-38C4-405B-9ED1-D7B058963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0338"/>
            <a:ext cx="10160000" cy="839787"/>
          </a:xfrm>
        </p:spPr>
        <p:txBody>
          <a:bodyPr/>
          <a:lstStyle/>
          <a:p>
            <a:r>
              <a:rPr lang="en-US" dirty="0"/>
              <a:t>Confidence Intervals: predict( )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83DCF-7F9E-440C-B488-7A815DB5E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160580"/>
            <a:ext cx="10160000" cy="3316419"/>
          </a:xfrm>
        </p:spPr>
        <p:txBody>
          <a:bodyPr>
            <a:noAutofit/>
          </a:bodyPr>
          <a:lstStyle/>
          <a:p>
            <a:r>
              <a:rPr lang="en-US" sz="2400" dirty="0"/>
              <a:t>The first column, with a heading of </a:t>
            </a:r>
            <a:r>
              <a:rPr lang="en-US" sz="2400" b="1" dirty="0"/>
              <a:t>fit</a:t>
            </a:r>
            <a:r>
              <a:rPr lang="en-US" sz="2400" dirty="0"/>
              <a:t>, is the point estimate on the regression line (calculated earlier) </a:t>
            </a:r>
          </a:p>
          <a:p>
            <a:r>
              <a:rPr lang="en-US" sz="2400" b="1" dirty="0" err="1"/>
              <a:t>lwr</a:t>
            </a:r>
            <a:r>
              <a:rPr lang="en-US" sz="2400" dirty="0"/>
              <a:t> and </a:t>
            </a:r>
            <a:r>
              <a:rPr lang="en-US" sz="2400" b="1" dirty="0" err="1"/>
              <a:t>upr</a:t>
            </a:r>
            <a:r>
              <a:rPr lang="en-US" sz="2400" dirty="0"/>
              <a:t> provide the lower and upper CI limits, respectively.</a:t>
            </a:r>
          </a:p>
          <a:p>
            <a:r>
              <a:rPr lang="en-US" sz="2400" dirty="0"/>
              <a:t>The result is interpreted as a 95% confidence that the mean height of a student with a handspan of 14.5cm lies somewhere between 156.5cm and 161.8cm, and between 185.6cm and 191.9cm for a handspan of 24cm.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43D95-DDDC-44DC-BFED-5609A3A6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575785-C5AC-4ADE-A171-6AC4637E65BA}"/>
              </a:ext>
            </a:extLst>
          </p:cNvPr>
          <p:cNvSpPr/>
          <p:nvPr/>
        </p:nvSpPr>
        <p:spPr>
          <a:xfrm>
            <a:off x="365125" y="1341689"/>
            <a:ext cx="1064895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predict(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survfit,newdata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xvals,interval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confidence",level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=0.95)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fit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159.1446 156.4956 161.7936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188.7524 185.5726 191.9323</a:t>
            </a:r>
          </a:p>
        </p:txBody>
      </p:sp>
    </p:spTree>
    <p:extLst>
      <p:ext uri="{BB962C8B-B14F-4D97-AF65-F5344CB8AC3E}">
        <p14:creationId xmlns:p14="http://schemas.microsoft.com/office/powerpoint/2010/main" val="2412422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3ECE-38C4-405B-9ED1-D7B058963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0338"/>
            <a:ext cx="10160000" cy="839787"/>
          </a:xfrm>
        </p:spPr>
        <p:txBody>
          <a:bodyPr/>
          <a:lstStyle/>
          <a:p>
            <a:r>
              <a:rPr lang="en-US" sz="4000" dirty="0"/>
              <a:t>Confidence Intervals: Individual Observations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83DCF-7F9E-440C-B488-7A815DB5E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28726"/>
            <a:ext cx="10160000" cy="914400"/>
          </a:xfrm>
        </p:spPr>
        <p:txBody>
          <a:bodyPr>
            <a:noAutofit/>
          </a:bodyPr>
          <a:lstStyle/>
          <a:p>
            <a:r>
              <a:rPr lang="en-US" sz="2400" dirty="0"/>
              <a:t>To find the prediction interval for individual observations with a certain probability, change the interval argument to </a:t>
            </a:r>
            <a:r>
              <a:rPr lang="en-US" sz="2400" u="sng" dirty="0"/>
              <a:t>prediction</a:t>
            </a:r>
            <a:r>
              <a:rPr lang="en-US" sz="2400" dirty="0"/>
              <a:t>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43D95-DDDC-44DC-BFED-5609A3A6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B28485-9C2C-42D1-AE4D-D47714B85B86}"/>
              </a:ext>
            </a:extLst>
          </p:cNvPr>
          <p:cNvSpPr/>
          <p:nvPr/>
        </p:nvSpPr>
        <p:spPr>
          <a:xfrm>
            <a:off x="152400" y="2317049"/>
            <a:ext cx="110490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mypred.ind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predict(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survfit,newdata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xvals,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prediction"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,level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=0.95)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mypred.ind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fit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1 159.1446 143.3286 174.9605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2 188.7524 172.8390 204.6659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1298B4-8A77-4426-8E12-1636AC03616D}"/>
              </a:ext>
            </a:extLst>
          </p:cNvPr>
          <p:cNvSpPr txBox="1">
            <a:spLocks/>
          </p:cNvSpPr>
          <p:nvPr/>
        </p:nvSpPr>
        <p:spPr>
          <a:xfrm>
            <a:off x="609600" y="4048126"/>
            <a:ext cx="10160000" cy="22955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intervals here are significantly larger because raw observations at a specific x value will be more variable than their mean.</a:t>
            </a:r>
          </a:p>
          <a:p>
            <a:r>
              <a:rPr lang="en-US" sz="2400" dirty="0"/>
              <a:t>The results are interpreted as 95% confidence intervals for raw student heights values.</a:t>
            </a:r>
          </a:p>
        </p:txBody>
      </p:sp>
    </p:spTree>
    <p:extLst>
      <p:ext uri="{BB962C8B-B14F-4D97-AF65-F5344CB8AC3E}">
        <p14:creationId xmlns:p14="http://schemas.microsoft.com/office/powerpoint/2010/main" val="4263213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5971-54DA-41B0-93D7-3C977B1F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8438"/>
            <a:ext cx="10160000" cy="811212"/>
          </a:xfrm>
        </p:spPr>
        <p:txBody>
          <a:bodyPr/>
          <a:lstStyle/>
          <a:p>
            <a:r>
              <a:rPr lang="en-US" dirty="0"/>
              <a:t>Plotting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DDB4-40ED-4216-BA5D-EE123AD56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33475"/>
            <a:ext cx="10160000" cy="5343525"/>
          </a:xfrm>
        </p:spPr>
        <p:txBody>
          <a:bodyPr>
            <a:normAutofit/>
          </a:bodyPr>
          <a:lstStyle/>
          <a:p>
            <a:r>
              <a:rPr lang="en-US" sz="2800" dirty="0"/>
              <a:t>Intervals are well suited to visualization for simple linear regression models. </a:t>
            </a:r>
          </a:p>
          <a:p>
            <a:pPr lvl="1"/>
            <a:r>
              <a:rPr lang="en-US" sz="2200" dirty="0"/>
              <a:t>Start by plotting the data and estimated regression line, using </a:t>
            </a:r>
            <a:r>
              <a:rPr lang="en-US" sz="2200" b="1" dirty="0" err="1"/>
              <a:t>xlim</a:t>
            </a:r>
            <a:r>
              <a:rPr lang="en-US" sz="2200" dirty="0"/>
              <a:t> and </a:t>
            </a:r>
            <a:r>
              <a:rPr lang="en-US" sz="2200" b="1" dirty="0" err="1"/>
              <a:t>ylim</a:t>
            </a:r>
            <a:r>
              <a:rPr lang="en-US" sz="2200" dirty="0"/>
              <a:t> to widen the x- and y-limits in order to accommodate the full length and breadth of the confidence and prediction intervals.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D5298-BF3B-4304-8787-65401E63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E7F035-6D64-4A23-9F0A-4E200676404C}"/>
              </a:ext>
            </a:extLst>
          </p:cNvPr>
          <p:cNvSpPr/>
          <p:nvPr/>
        </p:nvSpPr>
        <p:spPr>
          <a:xfrm>
            <a:off x="874558" y="4197625"/>
            <a:ext cx="6204272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survey$Height~survey$Wr.Hnd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=c(13,24),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=c(140,205),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="Writing handspan (cm)",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="Height (cm)")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survfit,lwd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A58F9C-9A6A-46DB-AE76-6CF6A29B5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612" y="3504473"/>
            <a:ext cx="3251206" cy="30175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7314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5971-54DA-41B0-93D7-3C977B1F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8438"/>
            <a:ext cx="10160000" cy="811212"/>
          </a:xfrm>
        </p:spPr>
        <p:txBody>
          <a:bodyPr/>
          <a:lstStyle/>
          <a:p>
            <a:r>
              <a:rPr lang="en-US" dirty="0"/>
              <a:t>Plotting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DDB4-40ED-4216-BA5D-EE123AD56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33475"/>
            <a:ext cx="10160000" cy="5343525"/>
          </a:xfrm>
        </p:spPr>
        <p:txBody>
          <a:bodyPr>
            <a:normAutofit/>
          </a:bodyPr>
          <a:lstStyle/>
          <a:p>
            <a:r>
              <a:rPr lang="en-US" sz="2400" dirty="0"/>
              <a:t>Add the locations of the fitted values for x = 14.5 and x = 24 and two sets of    vertical lines showing the confidence and prediction intervals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D5298-BF3B-4304-8787-65401E63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E7F035-6D64-4A23-9F0A-4E200676404C}"/>
              </a:ext>
            </a:extLst>
          </p:cNvPr>
          <p:cNvSpPr/>
          <p:nvPr/>
        </p:nvSpPr>
        <p:spPr>
          <a:xfrm>
            <a:off x="410844" y="2444887"/>
            <a:ext cx="6056631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points(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[,1],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[,1],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=8)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segments(x0=c(14.5,24),  # P.I.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y0=c(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mypred.ind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[1,2],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mypred.ind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[2,2]),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x1=c(14.5,24),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y1=c(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mypred.ind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[1,3],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mypred.ind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[2,3]),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col="gray",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=3)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segments(x0=c(14.5,24), # C.I.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y0=c(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[1,2],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[2,2]),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x1=c(14.5,24),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y1=c(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[1,3],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[2,3]),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86EF6C-4450-4560-996D-674B6178F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727" y="2444887"/>
            <a:ext cx="4045620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EF7949-B995-4C1C-B345-9FCA263BD70C}"/>
              </a:ext>
            </a:extLst>
          </p:cNvPr>
          <p:cNvCxnSpPr/>
          <p:nvPr/>
        </p:nvCxnSpPr>
        <p:spPr>
          <a:xfrm>
            <a:off x="5457825" y="2647950"/>
            <a:ext cx="2343150" cy="18192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B61697-882F-41B5-BB69-F96B5E0165A0}"/>
              </a:ext>
            </a:extLst>
          </p:cNvPr>
          <p:cNvCxnSpPr>
            <a:cxnSpLocks/>
          </p:cNvCxnSpPr>
          <p:nvPr/>
        </p:nvCxnSpPr>
        <p:spPr>
          <a:xfrm>
            <a:off x="5457825" y="2647950"/>
            <a:ext cx="4924425" cy="6477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478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D007-09F9-459D-8E81-DDD865BF6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0338"/>
            <a:ext cx="10160000" cy="982662"/>
          </a:xfrm>
        </p:spPr>
        <p:txBody>
          <a:bodyPr/>
          <a:lstStyle/>
          <a:p>
            <a:r>
              <a:rPr lang="en-US" dirty="0"/>
              <a:t>Interpolation vs. Extrapolation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67E5F-7DA9-44A3-A2E9-4938D4F7F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10160000" cy="5105400"/>
          </a:xfrm>
        </p:spPr>
        <p:txBody>
          <a:bodyPr>
            <a:normAutofit/>
          </a:bodyPr>
          <a:lstStyle/>
          <a:p>
            <a:r>
              <a:rPr lang="en-US" sz="2400" b="1" dirty="0"/>
              <a:t>Interpolation</a:t>
            </a:r>
            <a:r>
              <a:rPr lang="en-US" sz="2400" dirty="0"/>
              <a:t> and </a:t>
            </a:r>
            <a:r>
              <a:rPr lang="en-US" sz="2400" b="1" dirty="0"/>
              <a:t>extrapolation</a:t>
            </a:r>
            <a:r>
              <a:rPr lang="en-US" sz="2400" dirty="0"/>
              <a:t> describe the nature of a given prediction.</a:t>
            </a:r>
          </a:p>
          <a:p>
            <a:r>
              <a:rPr lang="en-US" sz="2400" dirty="0"/>
              <a:t>A prediction is referred to as </a:t>
            </a:r>
            <a:r>
              <a:rPr lang="en-US" sz="2400" u="sng" dirty="0"/>
              <a:t>interpolation</a:t>
            </a:r>
            <a:r>
              <a:rPr lang="en-US" sz="2400" dirty="0"/>
              <a:t> if the x value you specify falls within the range of your observed data.</a:t>
            </a:r>
          </a:p>
          <a:p>
            <a:r>
              <a:rPr lang="en-US" sz="2400" dirty="0"/>
              <a:t>Extrapolation is when the x value of interest lies outside of the range of observed data.</a:t>
            </a:r>
          </a:p>
          <a:p>
            <a:pPr lvl="1"/>
            <a:r>
              <a:rPr lang="en-US" sz="2200" dirty="0"/>
              <a:t>Using the previous point-predictions, the location x = 14.5 is an example of interpolation and x = 24 is an example of extrapolation.</a:t>
            </a:r>
          </a:p>
          <a:p>
            <a:r>
              <a:rPr lang="en-US" sz="2400" dirty="0"/>
              <a:t>Interpolation is preferable to extrapolation—it makes more sense to use a fitted model for prediction in the vicinity of data that have already been observed.</a:t>
            </a:r>
          </a:p>
          <a:p>
            <a:pPr lvl="1"/>
            <a:r>
              <a:rPr lang="en-US" sz="2200" dirty="0"/>
              <a:t>Extrapolation that isn’t too far out of that vicinity may still be considered reliable.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BEED1-4DC0-4144-8FEB-14DAF101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61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5ABA-53C8-49F2-B466-C1A2BD16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3188"/>
            <a:ext cx="10160000" cy="1011237"/>
          </a:xfrm>
        </p:spPr>
        <p:txBody>
          <a:bodyPr/>
          <a:lstStyle/>
          <a:p>
            <a:r>
              <a:rPr lang="en-US" dirty="0"/>
              <a:t>Categorical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249F-1271-4F46-BFBF-0CB743271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7300"/>
            <a:ext cx="10160000" cy="5219700"/>
          </a:xfrm>
        </p:spPr>
        <p:txBody>
          <a:bodyPr/>
          <a:lstStyle/>
          <a:p>
            <a:r>
              <a:rPr lang="en-US" dirty="0"/>
              <a:t>Discrete or categorical explanatory variables, made up of k distinct groups or levels, can be used to model a mean response.</a:t>
            </a:r>
          </a:p>
          <a:p>
            <a:pPr lvl="1"/>
            <a:r>
              <a:rPr lang="en-US" dirty="0"/>
              <a:t>As with models based on continuous variables, observations must all be independent of one another and residuals must be normally distributed with an equal variance.</a:t>
            </a:r>
          </a:p>
          <a:p>
            <a:r>
              <a:rPr lang="en-US" dirty="0"/>
              <a:t>The simplest case is k = 2 (a binary-valued predictor), which forms the basis of more complicated situations in which the categorical predictor has more than two levels (a multilevel predictor: k &gt; 2).</a:t>
            </a:r>
          </a:p>
          <a:p>
            <a:r>
              <a:rPr lang="en-US" dirty="0"/>
              <a:t>A binary predictor variable with two levels has observations coded either 0 or 1.</a:t>
            </a:r>
          </a:p>
          <a:p>
            <a:r>
              <a:rPr lang="en-US" dirty="0"/>
              <a:t>The simple linear regression model equation still holds, but the interpretation of the model parameters, B</a:t>
            </a:r>
            <a:r>
              <a:rPr lang="en-US" baseline="-25000" dirty="0"/>
              <a:t>0</a:t>
            </a:r>
            <a:r>
              <a:rPr lang="en-US" dirty="0"/>
              <a:t> and B</a:t>
            </a:r>
            <a:r>
              <a:rPr lang="en-US" baseline="-25000" dirty="0"/>
              <a:t>1</a:t>
            </a:r>
            <a:r>
              <a:rPr lang="en-US" dirty="0"/>
              <a:t>, isn’t really one of an intercept and a slope anymore, but instead something like two intercepts, where B</a:t>
            </a:r>
            <a:r>
              <a:rPr lang="en-US" baseline="-25000" dirty="0"/>
              <a:t>0</a:t>
            </a:r>
            <a:r>
              <a:rPr lang="en-US" dirty="0"/>
              <a:t> provides the baseline or reference value of the response when X = 0 and B</a:t>
            </a:r>
            <a:r>
              <a:rPr lang="en-US" baseline="-25000" dirty="0"/>
              <a:t>1</a:t>
            </a:r>
            <a:r>
              <a:rPr lang="en-US" dirty="0"/>
              <a:t> represents the additive effect on the mean response if X = 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CF274-9CA6-40EE-BE4F-B85AA6E2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0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649E-4741-464C-A7BD-9F2BA362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2238"/>
            <a:ext cx="10160000" cy="954087"/>
          </a:xfrm>
        </p:spPr>
        <p:txBody>
          <a:bodyPr/>
          <a:lstStyle/>
          <a:p>
            <a:r>
              <a:rPr lang="en-US" dirty="0"/>
              <a:t>Binary Variables (k =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8D5EA-5B4A-4B17-8B07-0AD70C7A0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38250"/>
            <a:ext cx="10160000" cy="5238750"/>
          </a:xfrm>
        </p:spPr>
        <p:txBody>
          <a:bodyPr/>
          <a:lstStyle/>
          <a:p>
            <a:r>
              <a:rPr lang="en-US" dirty="0"/>
              <a:t>The MASS survey data contains a Sex variable where students categorized their gender as Male or Female.</a:t>
            </a:r>
          </a:p>
          <a:p>
            <a:endParaRPr lang="en-US" dirty="0"/>
          </a:p>
          <a:p>
            <a:pPr marL="9144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class(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survey$Sex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"factor"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survey$Sex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Female   Male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118    118</a:t>
            </a:r>
          </a:p>
          <a:p>
            <a:pPr marL="9144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85750"/>
            <a:r>
              <a:rPr lang="en-US" dirty="0"/>
              <a:t>Use this data to determine whether there is statistical evidence that the height of a student is affected by sex.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D9BC0-8E78-4142-9D82-97262FCE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0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F6DCF-0028-4B1E-A577-CA44985EA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801808"/>
          </a:xfrm>
        </p:spPr>
        <p:txBody>
          <a:bodyPr/>
          <a:lstStyle/>
          <a:p>
            <a:r>
              <a:rPr lang="en-US" sz="4400" dirty="0"/>
              <a:t>Linear Regression and Linear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9B032-DD9C-4075-9037-5569F53C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415" y="1169335"/>
            <a:ext cx="10160000" cy="5250084"/>
          </a:xfrm>
        </p:spPr>
        <p:txBody>
          <a:bodyPr/>
          <a:lstStyle/>
          <a:p>
            <a:r>
              <a:rPr lang="en-US" sz="2400" dirty="0"/>
              <a:t>Linear regression explains the relationship between a dependent variable and one or more independent variables</a:t>
            </a:r>
          </a:p>
          <a:p>
            <a:pPr lvl="1"/>
            <a:r>
              <a:rPr lang="en-US" dirty="0"/>
              <a:t>Other names for the dependent variable: outcome variable, response variable</a:t>
            </a:r>
          </a:p>
          <a:p>
            <a:pPr lvl="1"/>
            <a:r>
              <a:rPr lang="en-US" dirty="0"/>
              <a:t>Other names for the independent variable: predictor variable, explanatory variable</a:t>
            </a:r>
          </a:p>
          <a:p>
            <a:r>
              <a:rPr lang="en-US" sz="2400" dirty="0"/>
              <a:t>Example using </a:t>
            </a:r>
            <a:r>
              <a:rPr lang="en-US" sz="2400" dirty="0" err="1"/>
              <a:t>Rbase</a:t>
            </a:r>
            <a:r>
              <a:rPr lang="en-US" sz="2400" dirty="0"/>
              <a:t> MASS dataset</a:t>
            </a:r>
          </a:p>
          <a:p>
            <a:endParaRPr lang="en-US" sz="1200" dirty="0"/>
          </a:p>
          <a:p>
            <a:pPr marL="9144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library(MASS)</a:t>
            </a:r>
          </a:p>
          <a:p>
            <a:pPr marL="9144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?survey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B6052-A91F-41E2-AE55-E39A5BF6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D54826-3E81-430E-82AF-9DF5C894EDEC}"/>
              </a:ext>
            </a:extLst>
          </p:cNvPr>
          <p:cNvSpPr/>
          <p:nvPr/>
        </p:nvSpPr>
        <p:spPr>
          <a:xfrm>
            <a:off x="1232451" y="4513158"/>
            <a:ext cx="8865705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survey {MASS}	                                                 R Documentation</a:t>
            </a:r>
          </a:p>
          <a:p>
            <a:endParaRPr lang="en-US" dirty="0"/>
          </a:p>
          <a:p>
            <a:r>
              <a:rPr lang="en-US" dirty="0"/>
              <a:t>Description: This data frame contains the responses of 237 Statistics I students at the University of Adelaide to a number of questions.</a:t>
            </a:r>
          </a:p>
        </p:txBody>
      </p:sp>
    </p:spTree>
    <p:extLst>
      <p:ext uri="{BB962C8B-B14F-4D97-AF65-F5344CB8AC3E}">
        <p14:creationId xmlns:p14="http://schemas.microsoft.com/office/powerpoint/2010/main" val="1777023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FA114-E3AB-43E6-9FE8-F9411ECDF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9388"/>
            <a:ext cx="10160000" cy="1020762"/>
          </a:xfrm>
        </p:spPr>
        <p:txBody>
          <a:bodyPr/>
          <a:lstStyle/>
          <a:p>
            <a:r>
              <a:rPr lang="en-US" dirty="0"/>
              <a:t>Plotting Categorical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06486-401F-47A2-BD5B-F7C62E0BE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90650"/>
            <a:ext cx="10160000" cy="5086350"/>
          </a:xfrm>
        </p:spPr>
        <p:txBody>
          <a:bodyPr/>
          <a:lstStyle/>
          <a:p>
            <a:r>
              <a:rPr lang="en-US" sz="2400" dirty="0"/>
              <a:t>Because the response variable specified to the left of the ~ is numeric and the explanatory variable to the right is a factor, the default behavior of R in that situation is to produce side-by-side boxplots.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&gt; plot(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survey$Height~survey$Sex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62247-9E22-4A62-863B-6C550517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9BCEF-9FF4-4BA9-9892-3A7E38601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629" y="2661285"/>
            <a:ext cx="3635371" cy="33058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0931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FA114-E3AB-43E6-9FE8-F9411ECDF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9388"/>
            <a:ext cx="10160000" cy="1020762"/>
          </a:xfrm>
        </p:spPr>
        <p:txBody>
          <a:bodyPr/>
          <a:lstStyle/>
          <a:p>
            <a:r>
              <a:rPr lang="en-US" dirty="0"/>
              <a:t>Plotting Categorical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06486-401F-47A2-BD5B-F7C62E0BE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90650"/>
            <a:ext cx="10160000" cy="5086350"/>
          </a:xfrm>
        </p:spPr>
        <p:txBody>
          <a:bodyPr/>
          <a:lstStyle/>
          <a:p>
            <a:r>
              <a:rPr lang="en-US" sz="2400" dirty="0"/>
              <a:t>Superimpose the raw height and sex observations on top of the boxplots by converting  the factor vector to numeric with a call to </a:t>
            </a:r>
            <a:r>
              <a:rPr lang="en-US" sz="2400" dirty="0" err="1"/>
              <a:t>as.numeric</a:t>
            </a:r>
            <a:r>
              <a:rPr lang="en-US" sz="2400" dirty="0"/>
              <a:t>( )</a:t>
            </a:r>
          </a:p>
          <a:p>
            <a:endParaRPr lang="en-US" sz="1200" dirty="0"/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points(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survey$Height~as.numeric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survey$Sex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=0.5)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62247-9E22-4A62-863B-6C550517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026900-D605-4E90-8F83-66BBDEE09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3308602"/>
            <a:ext cx="3416222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2349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FA114-E3AB-43E6-9FE8-F9411ECDF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9388"/>
            <a:ext cx="10160000" cy="1020762"/>
          </a:xfrm>
        </p:spPr>
        <p:txBody>
          <a:bodyPr/>
          <a:lstStyle/>
          <a:p>
            <a:r>
              <a:rPr lang="en-US" dirty="0"/>
              <a:t>Plotting Categorical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06486-401F-47A2-BD5B-F7C62E0BE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90649"/>
            <a:ext cx="10160000" cy="5381625"/>
          </a:xfrm>
        </p:spPr>
        <p:txBody>
          <a:bodyPr/>
          <a:lstStyle/>
          <a:p>
            <a:r>
              <a:rPr lang="en-US" sz="2800" dirty="0"/>
              <a:t>Display the mean heights according to sex</a:t>
            </a:r>
          </a:p>
          <a:p>
            <a:endParaRPr lang="en-US" sz="1200" dirty="0"/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means.sex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tapply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survey$Height,INDEX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survey$Sex,FUN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=mean,na.rm=TRUE)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means.sex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Female     Male 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165.6867 178.8260 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points(1:2,means.sex,pch=4,cex=3)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62247-9E22-4A62-863B-6C550517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11150-4E5D-4792-951D-4281816C5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53372"/>
            <a:ext cx="4080021" cy="37490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4ED7C7-FFC2-4C58-BEFE-B1EA327DF04E}"/>
              </a:ext>
            </a:extLst>
          </p:cNvPr>
          <p:cNvSpPr/>
          <p:nvPr/>
        </p:nvSpPr>
        <p:spPr>
          <a:xfrm>
            <a:off x="752475" y="3794377"/>
            <a:ext cx="46863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/>
              <a:t>In this call, the argument na.rm=TRUE is matched to the ellipsis in the definition of </a:t>
            </a:r>
            <a:r>
              <a:rPr lang="en-US" sz="2000" dirty="0" err="1"/>
              <a:t>tapply</a:t>
            </a:r>
            <a:r>
              <a:rPr lang="en-US" sz="2000" dirty="0"/>
              <a:t> and is passed to mean to ensure the missing values present in the data do not end up producing NAs as the results.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/>
              <a:t>A further call to </a:t>
            </a:r>
            <a:r>
              <a:rPr lang="en-US" sz="2000" b="1" dirty="0"/>
              <a:t>points</a:t>
            </a:r>
            <a:r>
              <a:rPr lang="en-US" sz="2000" dirty="0"/>
              <a:t> adds those coordinates (as × symbols) to the image</a:t>
            </a:r>
          </a:p>
        </p:txBody>
      </p:sp>
    </p:spTree>
    <p:extLst>
      <p:ext uri="{BB962C8B-B14F-4D97-AF65-F5344CB8AC3E}">
        <p14:creationId xmlns:p14="http://schemas.microsoft.com/office/powerpoint/2010/main" val="579764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A84B-C100-43A7-9D62-202BAD6C8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913"/>
            <a:ext cx="10160000" cy="868362"/>
          </a:xfrm>
        </p:spPr>
        <p:txBody>
          <a:bodyPr/>
          <a:lstStyle/>
          <a:p>
            <a:r>
              <a:rPr lang="en-US" dirty="0"/>
              <a:t>Linear Regression of Binary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3A1A-C011-4BA7-8810-BB4919C0B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47775"/>
            <a:ext cx="10160000" cy="5229225"/>
          </a:xfrm>
        </p:spPr>
        <p:txBody>
          <a:bodyPr>
            <a:normAutofit/>
          </a:bodyPr>
          <a:lstStyle/>
          <a:p>
            <a:r>
              <a:rPr lang="en-US" sz="2400" dirty="0"/>
              <a:t>The plot indicates that males tend to be taller than females—but is there statistical evidence of a difference to back this up?</a:t>
            </a:r>
          </a:p>
          <a:p>
            <a:r>
              <a:rPr lang="en-US" sz="2400" dirty="0"/>
              <a:t>Use </a:t>
            </a:r>
            <a:r>
              <a:rPr lang="en-US" sz="2400" dirty="0" err="1"/>
              <a:t>lm</a:t>
            </a:r>
            <a:r>
              <a:rPr lang="en-US" sz="2400" dirty="0"/>
              <a:t> to produce a least-squares estimates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BCE24-5F36-4E1B-A041-FC76E174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A0BEBA-97D8-411A-8D2E-ACCD42FAFF04}"/>
              </a:ext>
            </a:extLst>
          </p:cNvPr>
          <p:cNvSpPr/>
          <p:nvPr/>
        </p:nvSpPr>
        <p:spPr>
          <a:xfrm>
            <a:off x="1627187" y="2697182"/>
            <a:ext cx="8124825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survfit2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Height~Sex,data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=survey)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summary(survfit2)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Height ~ Sex, data = survey)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Min      1Q  Median      3Q     Max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-23.886  -5.667   1.174   4.358  21.174 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t value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165.687      0.730  226.98   &lt;2e-16 ***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SexMale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13.139      1.022   12.85   &lt;2e-16 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standard error: 7.372 on 206 degrees of freedom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(29 observations deleted due to missingness)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Multiple R-squared:  0.4449,	Adjusted R-squared:  0.4422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F-statistic: 165.1 on 1 and 206 DF,  p-value: &lt; 2.2e-16</a:t>
            </a:r>
          </a:p>
        </p:txBody>
      </p:sp>
    </p:spTree>
    <p:extLst>
      <p:ext uri="{BB962C8B-B14F-4D97-AF65-F5344CB8AC3E}">
        <p14:creationId xmlns:p14="http://schemas.microsoft.com/office/powerpoint/2010/main" val="3191810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A84B-C100-43A7-9D62-202BAD6C8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913"/>
            <a:ext cx="10160000" cy="868362"/>
          </a:xfrm>
        </p:spPr>
        <p:txBody>
          <a:bodyPr/>
          <a:lstStyle/>
          <a:p>
            <a:r>
              <a:rPr lang="en-US" dirty="0"/>
              <a:t>Linear Regression of Binary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3A1A-C011-4BA7-8810-BB4919C0B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47775"/>
            <a:ext cx="10160000" cy="5229225"/>
          </a:xfrm>
        </p:spPr>
        <p:txBody>
          <a:bodyPr>
            <a:normAutofit/>
          </a:bodyPr>
          <a:lstStyle/>
          <a:p>
            <a:r>
              <a:rPr lang="en-US" sz="2800" dirty="0"/>
              <a:t>Because the predictor is a factor vector instead of numeric, the reporting of the coefficients is slightly different</a:t>
            </a:r>
          </a:p>
          <a:p>
            <a:r>
              <a:rPr lang="en-US" sz="2800" dirty="0"/>
              <a:t>The estimate of B</a:t>
            </a:r>
            <a:r>
              <a:rPr lang="en-US" sz="2800" baseline="-25000" dirty="0"/>
              <a:t>0</a:t>
            </a:r>
            <a:r>
              <a:rPr lang="en-US" sz="2800" dirty="0"/>
              <a:t> is again reported as (Intercept); this is the estimate of the mean height if a student is female. The estimate of B</a:t>
            </a:r>
            <a:r>
              <a:rPr lang="en-US" sz="2800" baseline="-25000" dirty="0"/>
              <a:t>1</a:t>
            </a:r>
            <a:r>
              <a:rPr lang="en-US" sz="2800" dirty="0"/>
              <a:t> is reported as </a:t>
            </a:r>
            <a:r>
              <a:rPr lang="en-US" sz="2800" dirty="0" err="1"/>
              <a:t>SexMale</a:t>
            </a:r>
            <a:r>
              <a:rPr lang="en-US" sz="2800" dirty="0"/>
              <a:t>. </a:t>
            </a:r>
          </a:p>
          <a:p>
            <a:pPr lvl="1"/>
            <a:r>
              <a:rPr lang="en-US" sz="2400" dirty="0"/>
              <a:t>The corresponding regression coefficient of 13.139 is the estimated difference for the mean height of a male student</a:t>
            </a:r>
          </a:p>
          <a:p>
            <a:r>
              <a:rPr lang="en-US" sz="2800" dirty="0"/>
              <a:t>The test for B</a:t>
            </a:r>
            <a:r>
              <a:rPr lang="en-US" sz="2800" baseline="-25000" dirty="0"/>
              <a:t>1</a:t>
            </a:r>
            <a:r>
              <a:rPr lang="en-US" sz="2800" dirty="0"/>
              <a:t> (p-value &lt;2e-16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dirty="0"/>
              <a:t>is generally of the most interest since this value indicates whether there is statistical evidence that the mean response variable is affected by the explanatory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BCE24-5F36-4E1B-A041-FC76E174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6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7DE65-14A5-4570-BF40-AA7B5B76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2078"/>
            <a:ext cx="10160000" cy="853122"/>
          </a:xfrm>
        </p:spPr>
        <p:txBody>
          <a:bodyPr/>
          <a:lstStyle/>
          <a:p>
            <a:r>
              <a:rPr lang="en-US" dirty="0"/>
              <a:t>MASS </a:t>
            </a:r>
            <a:r>
              <a:rPr lang="en-US" b="1" dirty="0"/>
              <a:t>survey</a:t>
            </a:r>
            <a:r>
              <a:rPr lang="en-US" dirty="0"/>
              <a:t> Data Format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1909454-5FB6-40B5-AB02-3963351DB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758836"/>
              </p:ext>
            </p:extLst>
          </p:nvPr>
        </p:nvGraphicFramePr>
        <p:xfrm>
          <a:off x="609600" y="1267077"/>
          <a:ext cx="9520800" cy="4866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0644">
                  <a:extLst>
                    <a:ext uri="{9D8B030D-6E8A-4147-A177-3AD203B41FA5}">
                      <a16:colId xmlns:a16="http://schemas.microsoft.com/office/drawing/2014/main" val="2032697459"/>
                    </a:ext>
                  </a:extLst>
                </a:gridCol>
                <a:gridCol w="8540156">
                  <a:extLst>
                    <a:ext uri="{9D8B030D-6E8A-4147-A177-3AD203B41FA5}">
                      <a16:colId xmlns:a16="http://schemas.microsoft.com/office/drawing/2014/main" val="3742719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sex of the student. (Factor with levels "Male" and "Female".)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6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Wr.Hnd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span (distance from tip of thumb to tip of little finger of spread hand) of writing hand, in </a:t>
                      </a:r>
                      <a:r>
                        <a:rPr lang="en-US" sz="1600" dirty="0" err="1"/>
                        <a:t>centimetres</a:t>
                      </a: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71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NW</a:t>
                      </a:r>
                      <a:r>
                        <a:rPr lang="en-US" sz="1600" err="1"/>
                        <a:t>.</a:t>
                      </a:r>
                      <a:r>
                        <a:rPr lang="en-US" sz="1600"/>
                        <a:t>Hnd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span of non-writing hand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85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W.Hnd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writing hand of student. (Factor, with levels "Left" and "Right".)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478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“Fold your arms! Which is on top” (Factor, with levels "R on L", "L on R", "Neither".)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625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Pulse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pulse rate of student (beats per minute).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14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Clap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‘Clap your hands! Which hand is on top?’ (Factor, with levels "Right", "Left", "Neither".)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40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Exer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how often the student exercises. (Factor, with levels "Freq" (frequently), "Some", "None".)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79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Smoke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how much the student smokes. (Factor, levels "Heavy", "</a:t>
                      </a:r>
                      <a:r>
                        <a:rPr lang="en-US" sz="1600" dirty="0" err="1"/>
                        <a:t>Regul</a:t>
                      </a:r>
                      <a:r>
                        <a:rPr lang="en-US" sz="1600" dirty="0"/>
                        <a:t>" (regularly), "</a:t>
                      </a:r>
                      <a:r>
                        <a:rPr lang="en-US" sz="1600" dirty="0" err="1"/>
                        <a:t>Occas</a:t>
                      </a:r>
                      <a:r>
                        <a:rPr lang="en-US" sz="1600" dirty="0"/>
                        <a:t>" (occasionally), "Never".)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454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height of the student in </a:t>
                      </a:r>
                      <a:r>
                        <a:rPr lang="en-US" sz="1600" dirty="0" err="1"/>
                        <a:t>centimetres</a:t>
                      </a: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18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M.I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whether the student expressed height in imperial (feet/inches) or metric (</a:t>
                      </a:r>
                      <a:r>
                        <a:rPr lang="en-US" sz="1600" dirty="0" err="1"/>
                        <a:t>centimetres</a:t>
                      </a:r>
                      <a:r>
                        <a:rPr lang="en-US" sz="1600" dirty="0"/>
                        <a:t>/</a:t>
                      </a:r>
                      <a:r>
                        <a:rPr lang="en-US" sz="1600" dirty="0" err="1"/>
                        <a:t>metres</a:t>
                      </a:r>
                      <a:r>
                        <a:rPr lang="en-US" sz="1600" dirty="0"/>
                        <a:t>) units. (Factor, levels "Metric", "Imperial".)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85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age of the student in years.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03699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DA631-C2BA-473D-978D-045EAA63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61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3CADB-BE04-4094-9779-311BF5542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Relationship Example: Plotting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99BAF-C320-4055-84D3-F6C55A295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160000" cy="5059362"/>
          </a:xfrm>
        </p:spPr>
        <p:txBody>
          <a:bodyPr>
            <a:normAutofit/>
          </a:bodyPr>
          <a:lstStyle/>
          <a:p>
            <a:r>
              <a:rPr lang="en-US" sz="2800" dirty="0"/>
              <a:t>Plot student height vs. writing-hand handspan</a:t>
            </a:r>
          </a:p>
          <a:p>
            <a:pPr lvl="1"/>
            <a:r>
              <a:rPr lang="en-US" sz="2400" dirty="0"/>
              <a:t>Note the use of formula notation ~ </a:t>
            </a:r>
            <a:br>
              <a:rPr lang="en-US" sz="2400" dirty="0"/>
            </a:br>
            <a:r>
              <a:rPr lang="en-US" sz="2400" dirty="0"/>
              <a:t>"height is a function of handspan"</a:t>
            </a:r>
          </a:p>
          <a:p>
            <a:pPr marL="1774825" lvl="1" indent="0">
              <a:buNone/>
            </a:pPr>
            <a:r>
              <a:rPr lang="en-US" sz="2400" dirty="0"/>
              <a:t>or </a:t>
            </a:r>
          </a:p>
          <a:p>
            <a:pPr marL="623888" lvl="1" indent="0">
              <a:buNone/>
            </a:pPr>
            <a:r>
              <a:rPr lang="en-US" sz="2400" dirty="0"/>
              <a:t>"height </a:t>
            </a:r>
            <a:r>
              <a:rPr lang="en-US" sz="2400" b="1" dirty="0"/>
              <a:t>on</a:t>
            </a:r>
            <a:r>
              <a:rPr lang="en-US" sz="2400" dirty="0"/>
              <a:t> handspan"</a:t>
            </a:r>
          </a:p>
          <a:p>
            <a:pPr lvl="1"/>
            <a:r>
              <a:rPr lang="en-US" sz="2400" dirty="0"/>
              <a:t>Clustering indicates a positive</a:t>
            </a:r>
            <a:br>
              <a:rPr lang="en-US" sz="2400" dirty="0"/>
            </a:br>
            <a:r>
              <a:rPr lang="en-US" sz="2400" dirty="0"/>
              <a:t>linear relationship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765AA-A955-47BD-BA43-5A948507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 descr="Scatter plot of writing-hand handspan (x-axis) vs student height (y-axis) from MASS library &quot;survey&quot; data.">
            <a:extLst>
              <a:ext uri="{FF2B5EF4-FFF2-40B4-BE49-F238E27FC236}">
                <a16:creationId xmlns:a16="http://schemas.microsoft.com/office/drawing/2014/main" id="{3DAF6320-389F-4F69-81C0-82846AD30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258" y="2520021"/>
            <a:ext cx="4041342" cy="37490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4B4CC0-3187-4485-8353-A92F8C35F907}"/>
              </a:ext>
            </a:extLst>
          </p:cNvPr>
          <p:cNvSpPr/>
          <p:nvPr/>
        </p:nvSpPr>
        <p:spPr>
          <a:xfrm>
            <a:off x="797136" y="5252506"/>
            <a:ext cx="5931122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survey$Height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survey$Wr.Hnd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="Writing handspan (cm)",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="Height (cm)")</a:t>
            </a:r>
          </a:p>
        </p:txBody>
      </p:sp>
    </p:spTree>
    <p:extLst>
      <p:ext uri="{BB962C8B-B14F-4D97-AF65-F5344CB8AC3E}">
        <p14:creationId xmlns:p14="http://schemas.microsoft.com/office/powerpoint/2010/main" val="297737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9531B-76B2-4EBA-B7B6-801CBC4D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36538"/>
            <a:ext cx="10160000" cy="1015663"/>
          </a:xfrm>
        </p:spPr>
        <p:txBody>
          <a:bodyPr/>
          <a:lstStyle/>
          <a:p>
            <a:r>
              <a:rPr lang="en-US" dirty="0"/>
              <a:t>Linear Relationship Example: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AC528-3421-402D-BA2F-5B2989658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216" y="1373149"/>
            <a:ext cx="10160000" cy="779501"/>
          </a:xfrm>
        </p:spPr>
        <p:txBody>
          <a:bodyPr>
            <a:normAutofit/>
          </a:bodyPr>
          <a:lstStyle/>
          <a:p>
            <a:r>
              <a:rPr lang="en-US" sz="2400" dirty="0"/>
              <a:t>The dataset contains some missing values, use which(is.na …) to find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3C0BA-52C2-47E4-85F7-D2689898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3244C9-B27F-4091-B872-E9E2E4064895}"/>
              </a:ext>
            </a:extLst>
          </p:cNvPr>
          <p:cNvSpPr/>
          <p:nvPr/>
        </p:nvSpPr>
        <p:spPr>
          <a:xfrm>
            <a:off x="381000" y="2318984"/>
            <a:ext cx="10646229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which(is.na(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survey$Height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| is.na(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survey$Wr.Hnd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[1]   3  12  15  25  26  29  31  35  43  58  68  70  81  83  84  90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[17]  92  96 108 121 133 157 173 179 203 213 217 225 226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incomplete.obs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which(is.na(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survey$Height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)|is.na(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survey$Wr.Hnd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length(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incomplete.obs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29</a:t>
            </a:r>
          </a:p>
        </p:txBody>
      </p:sp>
    </p:spTree>
    <p:extLst>
      <p:ext uri="{BB962C8B-B14F-4D97-AF65-F5344CB8AC3E}">
        <p14:creationId xmlns:p14="http://schemas.microsoft.com/office/powerpoint/2010/main" val="88381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9531B-76B2-4EBA-B7B6-801CBC4D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015663"/>
          </a:xfrm>
        </p:spPr>
        <p:txBody>
          <a:bodyPr/>
          <a:lstStyle/>
          <a:p>
            <a:r>
              <a:rPr lang="en-US" dirty="0"/>
              <a:t>Linear Relationship Example: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AC528-3421-402D-BA2F-5B2989658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216" y="1428749"/>
            <a:ext cx="10160000" cy="2771775"/>
          </a:xfrm>
        </p:spPr>
        <p:txBody>
          <a:bodyPr/>
          <a:lstStyle/>
          <a:p>
            <a:r>
              <a:rPr lang="en-US" sz="2400" dirty="0"/>
              <a:t>Calculate the correlation coefficient using </a:t>
            </a:r>
            <a:r>
              <a:rPr lang="en-US" sz="2400" dirty="0" err="1"/>
              <a:t>cor</a:t>
            </a:r>
            <a:r>
              <a:rPr lang="en-US" sz="2400" dirty="0"/>
              <a:t>( ) function to assess strength of the relationship</a:t>
            </a:r>
          </a:p>
          <a:p>
            <a:r>
              <a:rPr lang="en-US" sz="2400" dirty="0"/>
              <a:t>Range of coefficient values is -1 to +1, where -1 is a perfect negative correlation and +1 is a perfect positive correlation</a:t>
            </a:r>
          </a:p>
          <a:p>
            <a:pPr lvl="1"/>
            <a:r>
              <a:rPr lang="en-US" dirty="0"/>
              <a:t>"use" parameter indicates method for dealing with missing values; "</a:t>
            </a:r>
            <a:r>
              <a:rPr lang="en-US" dirty="0" err="1"/>
              <a:t>complete.obs</a:t>
            </a:r>
            <a:r>
              <a:rPr lang="en-US" dirty="0"/>
              <a:t>" means missing values are handled by </a:t>
            </a:r>
            <a:r>
              <a:rPr lang="en-US" dirty="0" err="1"/>
              <a:t>casewise</a:t>
            </a:r>
            <a:r>
              <a:rPr lang="en-US" dirty="0"/>
              <a:t> deletion (and if there are no complete cases, that gives an error)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3C0BA-52C2-47E4-85F7-D2689898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D34085-D176-4005-9211-0A7713A85CD7}"/>
              </a:ext>
            </a:extLst>
          </p:cNvPr>
          <p:cNvSpPr/>
          <p:nvPr/>
        </p:nvSpPr>
        <p:spPr>
          <a:xfrm>
            <a:off x="535216" y="4595329"/>
            <a:ext cx="10040257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survey$Wr.Hnd,survey$Height,use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complete.obs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0.6009909      # moderately strong positive correlation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AA716D0-A311-4D6E-AF64-C8D9CC59D77F}"/>
              </a:ext>
            </a:extLst>
          </p:cNvPr>
          <p:cNvSpPr txBox="1">
            <a:spLocks/>
          </p:cNvSpPr>
          <p:nvPr/>
        </p:nvSpPr>
        <p:spPr>
          <a:xfrm>
            <a:off x="609600" y="3534801"/>
            <a:ext cx="10160000" cy="1963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1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4F7C-2F0D-40E5-A4A4-F8D4E742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2713"/>
            <a:ext cx="10160000" cy="906462"/>
          </a:xfrm>
        </p:spPr>
        <p:txBody>
          <a:bodyPr/>
          <a:lstStyle/>
          <a:p>
            <a:r>
              <a:rPr lang="en-US" dirty="0"/>
              <a:t>Model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70098-950C-4691-A435-314943527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14425"/>
            <a:ext cx="10160000" cy="5362575"/>
          </a:xfrm>
        </p:spPr>
        <p:txBody>
          <a:bodyPr/>
          <a:lstStyle/>
          <a:p>
            <a:r>
              <a:rPr lang="en-US" sz="2400" dirty="0"/>
              <a:t>The simple linear regression model states that changes in a response (dependent) variable are due to a change in an explanatory (independent) variable plus or minus a residual error value</a:t>
            </a:r>
          </a:p>
          <a:p>
            <a:r>
              <a:rPr lang="en-US" sz="2400" dirty="0"/>
              <a:t>The goal is to estimate the coefficients of B</a:t>
            </a:r>
            <a:r>
              <a:rPr lang="en-US" sz="2400" baseline="-25000" dirty="0"/>
              <a:t>0</a:t>
            </a:r>
            <a:r>
              <a:rPr lang="en-US" sz="2400" dirty="0"/>
              <a:t> and B</a:t>
            </a:r>
            <a:r>
              <a:rPr lang="en-US" sz="2400" baseline="-25000" dirty="0"/>
              <a:t>1</a:t>
            </a:r>
            <a:r>
              <a:rPr lang="en-US" sz="2400" dirty="0"/>
              <a:t> in </a:t>
            </a:r>
            <a:r>
              <a:rPr lang="en-US" sz="2400"/>
              <a:t>the following equation:</a:t>
            </a:r>
            <a:endParaRPr lang="en-US" sz="2400" dirty="0"/>
          </a:p>
          <a:p>
            <a:endParaRPr lang="en-US" sz="1400" dirty="0"/>
          </a:p>
          <a:p>
            <a:pPr marL="1828800" indent="0">
              <a:buNone/>
            </a:pPr>
            <a:r>
              <a:rPr lang="en-US" sz="2800" dirty="0"/>
              <a:t>y = B</a:t>
            </a:r>
            <a:r>
              <a:rPr lang="en-US" sz="2800" baseline="-25000" dirty="0"/>
              <a:t>0 </a:t>
            </a:r>
            <a:r>
              <a:rPr lang="en-US" sz="2800" dirty="0"/>
              <a:t>+</a:t>
            </a:r>
            <a:r>
              <a:rPr lang="en-US" sz="2800" baseline="-25000" dirty="0"/>
              <a:t> </a:t>
            </a:r>
            <a:r>
              <a:rPr lang="en-US" sz="2800" dirty="0"/>
              <a:t>B</a:t>
            </a:r>
            <a:r>
              <a:rPr lang="en-US" sz="2800" baseline="-25000" dirty="0"/>
              <a:t>1</a:t>
            </a:r>
            <a:r>
              <a:rPr lang="en-US" sz="2800" dirty="0"/>
              <a:t>x</a:t>
            </a:r>
          </a:p>
          <a:p>
            <a:endParaRPr lang="en-US" sz="1400" dirty="0"/>
          </a:p>
          <a:p>
            <a:pPr indent="0">
              <a:buNone/>
            </a:pPr>
            <a:r>
              <a:rPr lang="en-US" sz="2400" dirty="0"/>
              <a:t>where B</a:t>
            </a:r>
            <a:r>
              <a:rPr lang="en-US" sz="2400" baseline="-25000" dirty="0"/>
              <a:t>0</a:t>
            </a:r>
            <a:r>
              <a:rPr lang="en-US" sz="2400" dirty="0"/>
              <a:t>  is the y-intercept and B</a:t>
            </a:r>
            <a:r>
              <a:rPr lang="en-US" sz="2400" baseline="-25000" dirty="0"/>
              <a:t>1</a:t>
            </a:r>
            <a:r>
              <a:rPr lang="en-US" sz="2400" dirty="0"/>
              <a:t> is the slope of the fitted line (notice the similarity between this equation and the more familiar one for a straight line y = mx + b)</a:t>
            </a:r>
          </a:p>
          <a:p>
            <a:r>
              <a:rPr lang="en-US" sz="2400" dirty="0"/>
              <a:t>In R, the </a:t>
            </a:r>
            <a:r>
              <a:rPr lang="en-US" sz="2400" b="1" dirty="0" err="1"/>
              <a:t>lm</a:t>
            </a:r>
            <a:r>
              <a:rPr lang="en-US" sz="2400" dirty="0"/>
              <a:t> function performs the estimation for you.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91215-F97D-4B79-B9EA-C091237A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1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4F7C-2F0D-40E5-A4A4-F8D4E742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2713"/>
            <a:ext cx="10160000" cy="90646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lm</a:t>
            </a:r>
            <a:r>
              <a:rPr lang="en-US" dirty="0"/>
              <a:t>( )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91215-F97D-4B79-B9EA-C091237A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17938-C2B0-4323-A8CA-CF479B30583B}"/>
              </a:ext>
            </a:extLst>
          </p:cNvPr>
          <p:cNvSpPr/>
          <p:nvPr/>
        </p:nvSpPr>
        <p:spPr>
          <a:xfrm>
            <a:off x="609600" y="1280458"/>
            <a:ext cx="100203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{stats}	                                     R Documentation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Fitting Linear Models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is used to fit linear models. It can be used to carry out regression, single stratum analysis of variance and analysis of covariance (although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may provide a more convenient interface for these).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Usage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(formula, data, subset, weights,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na.action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method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model = TRUE, x = FALSE, y = FALSE,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TRUE,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singular.ok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TRUE, contrasts = NULL, offset, ...)</a:t>
            </a:r>
          </a:p>
        </p:txBody>
      </p:sp>
    </p:spTree>
    <p:extLst>
      <p:ext uri="{BB962C8B-B14F-4D97-AF65-F5344CB8AC3E}">
        <p14:creationId xmlns:p14="http://schemas.microsoft.com/office/powerpoint/2010/main" val="1510531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94737</TotalTime>
  <Words>3506</Words>
  <Application>Microsoft Office PowerPoint</Application>
  <PresentationFormat>Widescreen</PresentationFormat>
  <Paragraphs>355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</vt:lpstr>
      <vt:lpstr>Courier New</vt:lpstr>
      <vt:lpstr>Adjacency</vt:lpstr>
      <vt:lpstr>COP2073C</vt:lpstr>
      <vt:lpstr>Ch. 20 Simple Linear Regression</vt:lpstr>
      <vt:lpstr>Linear Regression and Linear Relationships</vt:lpstr>
      <vt:lpstr>MASS survey Data Format</vt:lpstr>
      <vt:lpstr>Linear Relationship Example: Plotting</vt:lpstr>
      <vt:lpstr>Linear Relationship Example: Correlation</vt:lpstr>
      <vt:lpstr>Linear Relationship Example: Correlation</vt:lpstr>
      <vt:lpstr>Model Definition</vt:lpstr>
      <vt:lpstr>The lm( ) Function</vt:lpstr>
      <vt:lpstr>Example: Using lm( ) to Fit a Model</vt:lpstr>
      <vt:lpstr>Example: Using lm( ) to Fit a Model</vt:lpstr>
      <vt:lpstr>Showing Residuals</vt:lpstr>
      <vt:lpstr>Showing Residuals</vt:lpstr>
      <vt:lpstr>Showing Residuals</vt:lpstr>
      <vt:lpstr>Evaluating the Model</vt:lpstr>
      <vt:lpstr>Statistical Inference</vt:lpstr>
      <vt:lpstr>Statistical Inference</vt:lpstr>
      <vt:lpstr>Coefficient of Determination</vt:lpstr>
      <vt:lpstr>Coefficient of Determination</vt:lpstr>
      <vt:lpstr>Prediction</vt:lpstr>
      <vt:lpstr>Confidence Intervals: Mean Values</vt:lpstr>
      <vt:lpstr>Confidence Intervals: predict( )</vt:lpstr>
      <vt:lpstr>Confidence Intervals: predict( ) Results</vt:lpstr>
      <vt:lpstr>Confidence Intervals: Individual Observations</vt:lpstr>
      <vt:lpstr>Plotting Intervals</vt:lpstr>
      <vt:lpstr>Plotting Intervals</vt:lpstr>
      <vt:lpstr>Interpolation vs. Extrapolation</vt:lpstr>
      <vt:lpstr>Categorical Predictors</vt:lpstr>
      <vt:lpstr>Binary Variables (k = 2)</vt:lpstr>
      <vt:lpstr>Plotting Categorical Data</vt:lpstr>
      <vt:lpstr>Plotting Categorical Data</vt:lpstr>
      <vt:lpstr>Plotting Categorical Data</vt:lpstr>
      <vt:lpstr>Linear Regression of Binary Variables</vt:lpstr>
      <vt:lpstr>Linear Regression of Binary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CGS 1100</dc:title>
  <dc:creator>DS</dc:creator>
  <cp:lastModifiedBy>Singletary, David S.</cp:lastModifiedBy>
  <cp:revision>1083</cp:revision>
  <dcterms:created xsi:type="dcterms:W3CDTF">2013-01-07T15:07:59Z</dcterms:created>
  <dcterms:modified xsi:type="dcterms:W3CDTF">2022-12-14T11:51:55Z</dcterms:modified>
</cp:coreProperties>
</file>