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1386" r:id="rId6"/>
    <p:sldId id="1387" r:id="rId7"/>
    <p:sldId id="261" r:id="rId8"/>
    <p:sldId id="1390" r:id="rId9"/>
    <p:sldId id="1391" r:id="rId10"/>
    <p:sldId id="1395" r:id="rId11"/>
    <p:sldId id="1388" r:id="rId12"/>
    <p:sldId id="1393" r:id="rId13"/>
    <p:sldId id="1396" r:id="rId14"/>
    <p:sldId id="1401" r:id="rId15"/>
    <p:sldId id="1397" r:id="rId16"/>
    <p:sldId id="1402" r:id="rId17"/>
    <p:sldId id="1399" r:id="rId18"/>
    <p:sldId id="1400" r:id="rId19"/>
    <p:sldId id="1384" r:id="rId20"/>
    <p:sldId id="1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F934-C5D0-4ECF-915B-55D791C976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D414-B8BD-4977-925E-1C2AFAB3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3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67" y="6310313"/>
            <a:ext cx="2282201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8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amela.Brauda@fscj.edu" TargetMode="External"/><Relationship Id="rId5" Type="http://schemas.openxmlformats.org/officeDocument/2006/relationships/hyperlink" Target="mailto:David.Singletary@fscj.edu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47" y="2675725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1547566" y="538504"/>
            <a:ext cx="9096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eague Spartan" pitchFamily="2" charset="0"/>
              </a:rPr>
              <a:t>Equitable Data Visualization with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777932" y="4079720"/>
            <a:ext cx="663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	</a:t>
            </a:r>
            <a:r>
              <a:rPr lang="en-US" sz="2400" dirty="0">
                <a:hlinkClick r:id="rId5"/>
              </a:rPr>
              <a:t>David.Singletary@fscj.edu</a:t>
            </a:r>
            <a:endParaRPr lang="en-US" sz="2400" dirty="0"/>
          </a:p>
          <a:p>
            <a:r>
              <a:rPr lang="en-US" sz="2400" dirty="0"/>
              <a:t>Pamela </a:t>
            </a:r>
            <a:r>
              <a:rPr lang="en-US" sz="2400" dirty="0" err="1"/>
              <a:t>Brauda</a:t>
            </a:r>
            <a:r>
              <a:rPr lang="en-US" sz="2400" dirty="0"/>
              <a:t>	</a:t>
            </a:r>
            <a:r>
              <a:rPr lang="en-US" sz="2400" dirty="0">
                <a:hlinkClick r:id="rId6"/>
              </a:rPr>
              <a:t>Pamela.Brauda@fscj.edu</a:t>
            </a:r>
            <a:endParaRPr lang="en-US" sz="2400" dirty="0"/>
          </a:p>
          <a:p>
            <a:r>
              <a:rPr lang="en-US" sz="2400" dirty="0"/>
              <a:t>Gina Baker		s3787129@students.fscj.edu</a:t>
            </a:r>
          </a:p>
        </p:txBody>
      </p:sp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Project: </a:t>
            </a:r>
            <a:r>
              <a:rPr lang="en-US" sz="2400" dirty="0"/>
              <a:t>“deficit framing” in data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two example charts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and charts created entirely in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Libraries used: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“dummy” data that was generated within the program (NumPy)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contained individual grades for groups of 100-125 students, starting with five randomly-selected average scores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np.random.normal was used to generate scores in a normal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Resulting data was loaded into a Pandas </a:t>
            </a:r>
            <a:r>
              <a:rPr lang="en-US" sz="2400" dirty="0" err="1"/>
              <a:t>DataFrame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4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88157" y="868641"/>
            <a:ext cx="94268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Fighting deficit framing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Highlighting the negative aspects or shortcomings of a particular issue, situation, or group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 lead to overarching stereotypes or victim blaming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Often a consideration when speaking about: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Social issues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Poverty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Education disparities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Environmental issues</a:t>
            </a:r>
          </a:p>
        </p:txBody>
      </p:sp>
    </p:spTree>
    <p:extLst>
      <p:ext uri="{BB962C8B-B14F-4D97-AF65-F5344CB8AC3E}">
        <p14:creationId xmlns:p14="http://schemas.microsoft.com/office/powerpoint/2010/main" val="7192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1" t="6188" r="6830" b="2761"/>
          <a:stretch/>
        </p:blipFill>
        <p:spPr>
          <a:xfrm>
            <a:off x="458772" y="352130"/>
            <a:ext cx="5230305" cy="5637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127423" y="868641"/>
            <a:ext cx="5495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Traditional Bar Graph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scores as a single data point: the average score of the group as a whole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Exaggerates group homogeneity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no indication of outcome variation </a:t>
            </a:r>
            <a:r>
              <a:rPr lang="en-US" sz="2400" i="1" dirty="0"/>
              <a:t>within</a:t>
            </a:r>
            <a:r>
              <a:rPr lang="en-US" sz="2400" dirty="0"/>
              <a:t> groups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instead outcome differences </a:t>
            </a:r>
            <a:r>
              <a:rPr lang="en-US" sz="2400" i="1" dirty="0"/>
              <a:t>between</a:t>
            </a:r>
            <a:r>
              <a:rPr lang="en-US" sz="2400" dirty="0"/>
              <a:t>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can lead to harmful stereotypes</a:t>
            </a:r>
          </a:p>
        </p:txBody>
      </p:sp>
    </p:spTree>
    <p:extLst>
      <p:ext uri="{BB962C8B-B14F-4D97-AF65-F5344CB8AC3E}">
        <p14:creationId xmlns:p14="http://schemas.microsoft.com/office/powerpoint/2010/main" val="89186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603314" y="868641"/>
            <a:ext cx="5495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Strip/Jitter Plot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Supports individual heterogeneity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Works well when dealing with data from high-stakes applications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with matplotlib to set up a subplot (from </a:t>
            </a:r>
            <a:r>
              <a:rPr lang="en-US" sz="2400" dirty="0" err="1"/>
              <a:t>matplotlib.pyplot</a:t>
            </a:r>
            <a:r>
              <a:rPr lang="en-US" sz="2400" dirty="0"/>
              <a:t>) and Seaborn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188" r="49729" b="2761"/>
          <a:stretch/>
        </p:blipFill>
        <p:spPr>
          <a:xfrm>
            <a:off x="6493499" y="352130"/>
            <a:ext cx="5230305" cy="5637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89B7B-1A70-DCB2-6907-C5840BC2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02" y="3966623"/>
            <a:ext cx="4743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3A5EA-3E63-3956-B82D-C6CBC63E1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" y="957141"/>
            <a:ext cx="11287027" cy="491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EE02F-5822-21B4-F087-BC3CBB3D7202}"/>
              </a:ext>
            </a:extLst>
          </p:cNvPr>
          <p:cNvSpPr txBox="1"/>
          <p:nvPr/>
        </p:nvSpPr>
        <p:spPr>
          <a:xfrm>
            <a:off x="238028" y="1877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Colorblind accessibility:</a:t>
            </a:r>
          </a:p>
        </p:txBody>
      </p:sp>
    </p:spTree>
    <p:extLst>
      <p:ext uri="{BB962C8B-B14F-4D97-AF65-F5344CB8AC3E}">
        <p14:creationId xmlns:p14="http://schemas.microsoft.com/office/powerpoint/2010/main" val="277018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01A8-17C3-A098-6F56-063686CF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chemeClr val="accent6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48D77A-C2A8-C46B-C9E1-E873C54F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784" y="2136114"/>
            <a:ext cx="5181600" cy="3619190"/>
          </a:xfrm>
        </p:spPr>
        <p:txBody>
          <a:bodyPr>
            <a:normAutofit/>
          </a:bodyPr>
          <a:lstStyle/>
          <a:p>
            <a:r>
              <a:rPr lang="en-US" dirty="0"/>
              <a:t>Responsible data viz is something to strive for</a:t>
            </a:r>
          </a:p>
          <a:p>
            <a:pPr lvl="1"/>
            <a:r>
              <a:rPr lang="en-US" sz="2000" dirty="0"/>
              <a:t>Inclusivity</a:t>
            </a:r>
          </a:p>
          <a:p>
            <a:pPr lvl="1"/>
            <a:r>
              <a:rPr lang="en-US" sz="2000" dirty="0"/>
              <a:t>Accessibility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Consider highlighting variation in groups instead of stark differences</a:t>
            </a:r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B108-8EA2-E42E-AFBF-F13E5763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032" y="2136113"/>
            <a:ext cx="5181600" cy="3619192"/>
          </a:xfrm>
        </p:spPr>
        <p:txBody>
          <a:bodyPr/>
          <a:lstStyle/>
          <a:p>
            <a:r>
              <a:rPr lang="en-US" dirty="0"/>
              <a:t>Rely on the available tools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Libraries used:</a:t>
            </a:r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/>
              <a:t>Matplotlib</a:t>
            </a:r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09886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6BA6-A1E2-42F0-CB0D-D30F4AE7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Gina M. Baker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0561-3953-8E7F-5240-9780AB6B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 secondary education and arts management</a:t>
            </a:r>
          </a:p>
          <a:p>
            <a:r>
              <a:rPr lang="en-US" dirty="0"/>
              <a:t>Interests: 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Cleaning data (really!)</a:t>
            </a:r>
          </a:p>
          <a:p>
            <a:pPr lvl="1"/>
            <a:r>
              <a:rPr lang="en-US" dirty="0"/>
              <a:t>Meaningful, beautiful visualizations</a:t>
            </a:r>
          </a:p>
          <a:p>
            <a:pPr lvl="1"/>
            <a:r>
              <a:rPr lang="en-US" dirty="0"/>
              <a:t>Lifelong learning</a:t>
            </a:r>
          </a:p>
          <a:p>
            <a:pPr lvl="1"/>
            <a:r>
              <a:rPr lang="en-US" dirty="0"/>
              <a:t>Finding the perfect grilled chicken marinade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E5308-75F1-6670-64C1-FA9DF98E3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4346"/>
          <a:stretch/>
        </p:blipFill>
        <p:spPr>
          <a:xfrm>
            <a:off x="9285402" y="3026005"/>
            <a:ext cx="2592371" cy="2823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0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-662626"/>
            <a:ext cx="10515600" cy="285273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Equitable Data Viz… what’s the deal?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4B981-95B8-2CC4-EC60-E9B99D82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11" y="2367931"/>
            <a:ext cx="8604380" cy="245079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“…dealing fairly and equally with all concerned.”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(Merriam-Webster)</a:t>
            </a:r>
          </a:p>
          <a:p>
            <a:endParaRPr lang="en-US" sz="3600" b="0" i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“Fair and impartial.”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-(Oxford)</a:t>
            </a:r>
          </a:p>
        </p:txBody>
      </p:sp>
    </p:spTree>
    <p:extLst>
      <p:ext uri="{BB962C8B-B14F-4D97-AF65-F5344CB8AC3E}">
        <p14:creationId xmlns:p14="http://schemas.microsoft.com/office/powerpoint/2010/main" val="4580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Two Considerations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8F5E1-D40E-0E05-1C0F-3E956865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4008"/>
            <a:ext cx="5181600" cy="3912701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Inclusive</a:t>
            </a:r>
          </a:p>
          <a:p>
            <a:r>
              <a:rPr lang="en-US" sz="2400" dirty="0"/>
              <a:t>Chart formatting should reflect accuracy</a:t>
            </a:r>
          </a:p>
          <a:p>
            <a:r>
              <a:rPr lang="en-US" sz="2400" dirty="0"/>
              <a:t>Symbols, icons, images, data representations</a:t>
            </a:r>
          </a:p>
          <a:p>
            <a:pPr lvl="1"/>
            <a:r>
              <a:rPr lang="en-US" sz="2000" dirty="0"/>
              <a:t>Culturally sensitive</a:t>
            </a:r>
          </a:p>
          <a:p>
            <a:pPr lvl="1"/>
            <a:r>
              <a:rPr lang="en-US" sz="2000" dirty="0"/>
              <a:t>Accurate </a:t>
            </a:r>
          </a:p>
          <a:p>
            <a:pPr lvl="1"/>
            <a:r>
              <a:rPr lang="en-US" sz="2000" dirty="0"/>
              <a:t>Devoid of stereotypes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E1CDE-5981-A71E-172E-CA1AE0D1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4007"/>
            <a:ext cx="5181600" cy="3912703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Accessible</a:t>
            </a:r>
          </a:p>
          <a:p>
            <a:r>
              <a:rPr lang="en-US" sz="2400" dirty="0"/>
              <a:t>Consider this about your users:</a:t>
            </a:r>
          </a:p>
          <a:p>
            <a:pPr lvl="1"/>
            <a:r>
              <a:rPr lang="en-US" sz="2000" dirty="0"/>
              <a:t>Backgrounds</a:t>
            </a:r>
          </a:p>
          <a:p>
            <a:pPr lvl="1"/>
            <a:r>
              <a:rPr lang="en-US" sz="2000" dirty="0"/>
              <a:t>Skills</a:t>
            </a:r>
          </a:p>
          <a:p>
            <a:pPr lvl="1"/>
            <a:r>
              <a:rPr lang="en-US" sz="2000" dirty="0"/>
              <a:t>Differing abilities </a:t>
            </a:r>
          </a:p>
          <a:p>
            <a:pPr lvl="1"/>
            <a:r>
              <a:rPr lang="en-US" sz="2000" dirty="0"/>
              <a:t>Experiences </a:t>
            </a:r>
          </a:p>
          <a:p>
            <a:pPr lvl="1"/>
            <a:r>
              <a:rPr lang="en-US" sz="2000" dirty="0"/>
              <a:t>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A325B-2DD8-2DA9-72A5-C77FE2454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7"/>
          <a:stretch/>
        </p:blipFill>
        <p:spPr>
          <a:xfrm>
            <a:off x="8899071" y="3582185"/>
            <a:ext cx="3091824" cy="2531097"/>
          </a:xfrm>
          <a:prstGeom prst="rect">
            <a:avLst/>
          </a:prstGeom>
        </p:spPr>
      </p:pic>
      <p:pic>
        <p:nvPicPr>
          <p:cNvPr id="11" name="Graphic 10" descr="Thought bubble">
            <a:extLst>
              <a:ext uri="{FF2B5EF4-FFF2-40B4-BE49-F238E27FC236}">
                <a16:creationId xmlns:a16="http://schemas.microsoft.com/office/drawing/2014/main" id="{AA72E144-0551-7F64-F112-10AAC9E72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69587" y="-160254"/>
            <a:ext cx="5410984" cy="5410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2CED5-1946-B124-DC63-0ABEFB6E320B}"/>
              </a:ext>
            </a:extLst>
          </p:cNvPr>
          <p:cNvSpPr txBox="1"/>
          <p:nvPr/>
        </p:nvSpPr>
        <p:spPr>
          <a:xfrm>
            <a:off x="6546746" y="1462742"/>
            <a:ext cx="3221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Look at that crazy growth in less than two years time! I’m experiencing a moderate level of concern, approaching panic.</a:t>
            </a:r>
          </a:p>
        </p:txBody>
      </p:sp>
    </p:spTree>
    <p:extLst>
      <p:ext uri="{BB962C8B-B14F-4D97-AF65-F5344CB8AC3E}">
        <p14:creationId xmlns:p14="http://schemas.microsoft.com/office/powerpoint/2010/main" val="8867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4C2C8-A0AA-4A8A-DBF1-EE7771121E5F}"/>
              </a:ext>
            </a:extLst>
          </p:cNvPr>
          <p:cNvSpPr txBox="1"/>
          <p:nvPr/>
        </p:nvSpPr>
        <p:spPr>
          <a:xfrm>
            <a:off x="5704786" y="3075057"/>
            <a:ext cx="782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0A856-983D-BF5E-E442-0E805BB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65" y="2643481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EC91B8C-0AF8-CA7D-B524-2B65BC8A9677}"/>
              </a:ext>
            </a:extLst>
          </p:cNvPr>
          <p:cNvSpPr/>
          <p:nvPr/>
        </p:nvSpPr>
        <p:spPr>
          <a:xfrm>
            <a:off x="875908" y="3857918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6FEE3A6-9392-85B8-CF61-783A3E3EF10A}"/>
              </a:ext>
            </a:extLst>
          </p:cNvPr>
          <p:cNvSpPr/>
          <p:nvPr/>
        </p:nvSpPr>
        <p:spPr>
          <a:xfrm rot="5400000">
            <a:off x="6685176" y="4894165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CB217-6BA9-8889-0F95-2BFD979B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3" y="325375"/>
            <a:ext cx="7342237" cy="56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6853B-977C-29CF-D19C-49AEA858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3" y="1104906"/>
            <a:ext cx="10977513" cy="4327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23F7B-F0D2-6304-5E5A-48E0CDDD0B9D}"/>
              </a:ext>
            </a:extLst>
          </p:cNvPr>
          <p:cNvSpPr txBox="1"/>
          <p:nvPr/>
        </p:nvSpPr>
        <p:spPr>
          <a:xfrm>
            <a:off x="6327742" y="55383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Tyler Vigen, https://tylervigen.com/spurious-correlations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6219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AE4-855A-6FFA-CA84-CECD6BAB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207005-E7AC-C574-FECC-36249443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3" y="2078122"/>
            <a:ext cx="6703273" cy="27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30207-DBCC-DD5C-75A1-0E403AE97EF8}"/>
              </a:ext>
            </a:extLst>
          </p:cNvPr>
          <p:cNvSpPr txBox="1"/>
          <p:nvPr/>
        </p:nvSpPr>
        <p:spPr>
          <a:xfrm>
            <a:off x="5413337" y="47798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Randall Munroe, https://m.xkcd.com/552/</a:t>
            </a:r>
          </a:p>
        </p:txBody>
      </p:sp>
    </p:spTree>
    <p:extLst>
      <p:ext uri="{BB962C8B-B14F-4D97-AF65-F5344CB8AC3E}">
        <p14:creationId xmlns:p14="http://schemas.microsoft.com/office/powerpoint/2010/main" val="1876698930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ustom 1">
      <a:majorFont>
        <a:latin typeface="League Spartan"/>
        <a:ea typeface=""/>
        <a:cs typeface=""/>
      </a:majorFont>
      <a:minorFont>
        <a:latin typeface="League Spar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3512e15b-87ae-4a53-9243-959a2a020a94" xsi:nil="true"/>
    <Invited_Members xmlns="3512e15b-87ae-4a53-9243-959a2a020a94" xsi:nil="true"/>
    <Members xmlns="3512e15b-87ae-4a53-9243-959a2a020a94">
      <UserInfo>
        <DisplayName/>
        <AccountId xsi:nil="true"/>
        <AccountType/>
      </UserInfo>
    </Members>
    <Owner xmlns="3512e15b-87ae-4a53-9243-959a2a020a94">
      <UserInfo>
        <DisplayName/>
        <AccountId xsi:nil="true"/>
        <AccountType/>
      </UserInfo>
    </Owner>
    <Teams_Channel_Section_Location xmlns="3512e15b-87ae-4a53-9243-959a2a020a94" xsi:nil="true"/>
    <TeamsChannelId xmlns="3512e15b-87ae-4a53-9243-959a2a020a94" xsi:nil="true"/>
    <DefaultSectionNames xmlns="3512e15b-87ae-4a53-9243-959a2a020a94" xsi:nil="true"/>
    <Self_Registration_Enabled xmlns="3512e15b-87ae-4a53-9243-959a2a020a94" xsi:nil="true"/>
    <FolderType xmlns="3512e15b-87ae-4a53-9243-959a2a020a94" xsi:nil="true"/>
    <CultureName xmlns="3512e15b-87ae-4a53-9243-959a2a020a94" xsi:nil="true"/>
    <Invited_Leaders xmlns="3512e15b-87ae-4a53-9243-959a2a020a94" xsi:nil="true"/>
    <Is_Collaboration_Space_Locked xmlns="3512e15b-87ae-4a53-9243-959a2a020a94" xsi:nil="true"/>
    <Templates xmlns="3512e15b-87ae-4a53-9243-959a2a020a94" xsi:nil="true"/>
    <Has_Leaders_Only_SectionGroup xmlns="3512e15b-87ae-4a53-9243-959a2a020a94" xsi:nil="true"/>
    <Leaders xmlns="3512e15b-87ae-4a53-9243-959a2a020a94">
      <UserInfo>
        <DisplayName/>
        <AccountId xsi:nil="true"/>
        <AccountType/>
      </UserInfo>
    </Leaders>
    <LMS_Mappings xmlns="3512e15b-87ae-4a53-9243-959a2a020a94" xsi:nil="true"/>
    <IsNotebookLocked xmlns="3512e15b-87ae-4a53-9243-959a2a020a94" xsi:nil="true"/>
    <Math_Settings xmlns="3512e15b-87ae-4a53-9243-959a2a020a94" xsi:nil="true"/>
    <Member_Groups xmlns="3512e15b-87ae-4a53-9243-959a2a020a94">
      <UserInfo>
        <DisplayName/>
        <AccountId xsi:nil="true"/>
        <AccountType/>
      </UserInfo>
    </Member_Groups>
    <NotebookType xmlns="3512e15b-87ae-4a53-9243-959a2a020a94" xsi:nil="true"/>
    <Distribution_Groups xmlns="3512e15b-87ae-4a53-9243-959a2a020a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37" ma:contentTypeDescription="Create a new document." ma:contentTypeScope="" ma:versionID="36d8a527b9368eb1f6e7ae6058ebe689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74bc34d6dfa66bf4cc44167c08d46058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Teams_Channel_Section_Location" ma:index="43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6A9A7-88C6-4632-A714-F0CACFC1F168}">
  <ds:schemaRefs>
    <ds:schemaRef ds:uri="http://schemas.openxmlformats.org/package/2006/metadata/core-properties"/>
    <ds:schemaRef ds:uri="http://purl.org/dc/dcmitype/"/>
    <ds:schemaRef ds:uri="http://purl.org/dc/elements/1.1/"/>
    <ds:schemaRef ds:uri="81e6d9a0-d199-4fc7-a2c1-6ec51debf725"/>
    <ds:schemaRef ds:uri="http://purl.org/dc/terms/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283195-0779-43CE-B82E-A938CEBA7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84671-47FF-44BA-AE03-9ED326113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fscj</Template>
  <TotalTime>6115</TotalTime>
  <Words>438</Words>
  <Application>Microsoft Office PowerPoint</Application>
  <PresentationFormat>Widescreen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League Spartan</vt:lpstr>
      <vt:lpstr>League Spartan Light</vt:lpstr>
      <vt:lpstr>Open Sans</vt:lpstr>
      <vt:lpstr>fscj</vt:lpstr>
      <vt:lpstr>PowerPoint Presentation</vt:lpstr>
      <vt:lpstr>Gina M. Baker</vt:lpstr>
      <vt:lpstr>Equitable Data Viz… what’s the deal?</vt:lpstr>
      <vt:lpstr>Two Considerations</vt:lpstr>
      <vt:lpstr>Example:</vt:lpstr>
      <vt:lpstr>Example:</vt:lpstr>
      <vt:lpstr>Example:</vt:lpstr>
      <vt:lpstr>Example:</vt:lpstr>
      <vt:lpstr>Conclusions: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Equitable Data Visualization</dc:title>
  <dc:creator>Singletary, David S.;Baker, Gina M.</dc:creator>
  <cp:lastModifiedBy>Gina Baker</cp:lastModifiedBy>
  <cp:revision>39</cp:revision>
  <dcterms:created xsi:type="dcterms:W3CDTF">2021-04-18T00:11:31Z</dcterms:created>
  <dcterms:modified xsi:type="dcterms:W3CDTF">2023-07-25T01:25:13Z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