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309" r:id="rId2"/>
    <p:sldId id="302" r:id="rId3"/>
    <p:sldId id="295" r:id="rId4"/>
    <p:sldId id="303" r:id="rId5"/>
    <p:sldId id="304" r:id="rId6"/>
    <p:sldId id="305" r:id="rId7"/>
    <p:sldId id="1373" r:id="rId8"/>
    <p:sldId id="1374" r:id="rId9"/>
    <p:sldId id="296" r:id="rId10"/>
    <p:sldId id="1375" r:id="rId11"/>
    <p:sldId id="298" r:id="rId12"/>
    <p:sldId id="299" r:id="rId13"/>
    <p:sldId id="300" r:id="rId14"/>
    <p:sldId id="1377" r:id="rId15"/>
    <p:sldId id="1376" r:id="rId16"/>
    <p:sldId id="1378" r:id="rId17"/>
    <p:sldId id="1379" r:id="rId18"/>
    <p:sldId id="1380" r:id="rId19"/>
    <p:sldId id="1381" r:id="rId20"/>
    <p:sldId id="306" r:id="rId21"/>
    <p:sldId id="1382" r:id="rId22"/>
    <p:sldId id="301" r:id="rId23"/>
    <p:sldId id="1383" r:id="rId24"/>
    <p:sldId id="307" r:id="rId25"/>
    <p:sldId id="1384" r:id="rId26"/>
    <p:sldId id="308" r:id="rId27"/>
    <p:sldId id="257" r:id="rId28"/>
    <p:sldId id="258" r:id="rId29"/>
    <p:sldId id="260" r:id="rId30"/>
    <p:sldId id="261" r:id="rId31"/>
    <p:sldId id="310" r:id="rId32"/>
    <p:sldId id="322" r:id="rId33"/>
    <p:sldId id="312" r:id="rId34"/>
    <p:sldId id="313" r:id="rId35"/>
    <p:sldId id="315" r:id="rId36"/>
    <p:sldId id="316" r:id="rId37"/>
    <p:sldId id="317" r:id="rId38"/>
    <p:sldId id="318" r:id="rId39"/>
    <p:sldId id="319" r:id="rId40"/>
    <p:sldId id="311" r:id="rId41"/>
    <p:sldId id="321" r:id="rId42"/>
    <p:sldId id="323" r:id="rId43"/>
    <p:sldId id="324" r:id="rId44"/>
    <p:sldId id="325" r:id="rId45"/>
    <p:sldId id="326" r:id="rId46"/>
    <p:sldId id="327" r:id="rId47"/>
    <p:sldId id="137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F7DAD-AACB-410C-9AA4-BE5099812397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ECEFE-5C53-4261-924B-F0AA5F7E0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4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FED414-B8BD-4977-925E-1C2AFAB354A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0257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573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2F49-1857-4E7D-8050-DC698401AAB7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9269A-CC31-4735-9414-50A4457E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5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666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357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842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17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60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21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82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F7D2F49-1857-4E7D-8050-DC698401AAB7}" type="datetimeFigureOut">
              <a:rPr lang="en-US" smtClean="0"/>
              <a:t>7/25/2023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9882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86FBF2-FCF5-4204-83D9-21A1726D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639" y="4822152"/>
            <a:ext cx="2222721" cy="1188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0935C-4901-D443-8B60-1C32F54E1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516" y="2676149"/>
            <a:ext cx="3380103" cy="881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EBEAD9-E7D0-9468-70F3-988648F9EE54}"/>
              </a:ext>
            </a:extLst>
          </p:cNvPr>
          <p:cNvSpPr txBox="1"/>
          <p:nvPr/>
        </p:nvSpPr>
        <p:spPr>
          <a:xfrm>
            <a:off x="2170393" y="538787"/>
            <a:ext cx="7474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GitHub Classroom </a:t>
            </a:r>
            <a:br>
              <a:rPr lang="en-US" sz="5400"/>
            </a:br>
            <a:r>
              <a:rPr lang="en-US" sz="5400"/>
              <a:t>in the Classroom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7D645-AA4C-560A-2DF8-1DB3956A6D0E}"/>
              </a:ext>
            </a:extLst>
          </p:cNvPr>
          <p:cNvSpPr txBox="1"/>
          <p:nvPr/>
        </p:nvSpPr>
        <p:spPr>
          <a:xfrm>
            <a:off x="2768854" y="3991155"/>
            <a:ext cx="6654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David Singletary         David.Singletary@fscj.edu</a:t>
            </a:r>
          </a:p>
          <a:p>
            <a:r>
              <a:rPr lang="en-US" sz="2400" dirty="0"/>
              <a:t>William Money           s2735014@students.fscj.edu</a:t>
            </a:r>
          </a:p>
        </p:txBody>
      </p:sp>
      <p:pic>
        <p:nvPicPr>
          <p:cNvPr id="27" name="Graphic 27">
            <a:extLst>
              <a:ext uri="{FF2B5EF4-FFF2-40B4-BE49-F238E27FC236}">
                <a16:creationId xmlns:a16="http://schemas.microsoft.com/office/drawing/2014/main" id="{6FDA808B-AE37-22E7-F9D6-2C6A3FF3F68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4004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 Classroom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Name your classroom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14CE8-7662-0BD6-B1A0-71E50B66D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31" t="16974" r="17132" b="9038"/>
          <a:stretch/>
        </p:blipFill>
        <p:spPr>
          <a:xfrm>
            <a:off x="2987457" y="2192056"/>
            <a:ext cx="4446740" cy="3025036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7487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 Classroom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486399"/>
          </a:xfrm>
        </p:spPr>
        <p:txBody>
          <a:bodyPr/>
          <a:lstStyle/>
          <a:p>
            <a:r>
              <a:rPr lang="en-US"/>
              <a:t>TAs or Admins?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9A70A-130D-70BC-BEB1-B1A5B7201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677" y="1863477"/>
            <a:ext cx="5728669" cy="3907771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654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 Classroom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6"/>
            <a:ext cx="4471467" cy="4132056"/>
          </a:xfrm>
        </p:spPr>
        <p:txBody>
          <a:bodyPr/>
          <a:lstStyle/>
          <a:p>
            <a:r>
              <a:rPr lang="en-US"/>
              <a:t>Add Students</a:t>
            </a:r>
          </a:p>
          <a:p>
            <a:r>
              <a:rPr lang="en-US"/>
              <a:t>Note: this step is not required; an alternative approach is to let your students add themselves by accepting your assignment invitations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8F315E-A0AB-0227-5EFA-23C24BD24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80" y="889348"/>
            <a:ext cx="5613364" cy="446466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938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Back in GitHub: Create an Assignment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5A58D0-0EDE-6590-B26A-5CDB7BCF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278" y="1320391"/>
            <a:ext cx="4838246" cy="391509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F4DEF66-0416-3CDD-7D64-A275299B2C24}"/>
              </a:ext>
            </a:extLst>
          </p:cNvPr>
          <p:cNvSpPr/>
          <p:nvPr/>
        </p:nvSpPr>
        <p:spPr>
          <a:xfrm>
            <a:off x="9361493" y="3944501"/>
            <a:ext cx="1836775" cy="6051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86F67E0-A635-E2D9-61F4-C300253D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732" y="1320391"/>
            <a:ext cx="4471467" cy="4132056"/>
          </a:xfrm>
        </p:spPr>
        <p:txBody>
          <a:bodyPr/>
          <a:lstStyle/>
          <a:p>
            <a:r>
              <a:rPr lang="en-US"/>
              <a:t>Working in your organization, create a new repository</a:t>
            </a:r>
          </a:p>
        </p:txBody>
      </p:sp>
    </p:spTree>
    <p:extLst>
      <p:ext uri="{BB962C8B-B14F-4D97-AF65-F5344CB8AC3E}">
        <p14:creationId xmlns:p14="http://schemas.microsoft.com/office/powerpoint/2010/main" val="2935324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Back in GitHub: Create an Assignment Template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5A58D0-0EDE-6590-B26A-5CDB7BCF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278" y="1320391"/>
            <a:ext cx="4838246" cy="391509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F4DEF66-0416-3CDD-7D64-A275299B2C24}"/>
              </a:ext>
            </a:extLst>
          </p:cNvPr>
          <p:cNvSpPr/>
          <p:nvPr/>
        </p:nvSpPr>
        <p:spPr>
          <a:xfrm>
            <a:off x="9361493" y="3944501"/>
            <a:ext cx="1836775" cy="6051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86F67E0-A635-E2D9-61F4-C300253D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732" y="1320391"/>
            <a:ext cx="4471467" cy="4132056"/>
          </a:xfrm>
        </p:spPr>
        <p:txBody>
          <a:bodyPr/>
          <a:lstStyle/>
          <a:p>
            <a:r>
              <a:rPr lang="en-US"/>
              <a:t>Working in your organization, create a new repository</a:t>
            </a:r>
          </a:p>
        </p:txBody>
      </p:sp>
    </p:spTree>
    <p:extLst>
      <p:ext uri="{BB962C8B-B14F-4D97-AF65-F5344CB8AC3E}">
        <p14:creationId xmlns:p14="http://schemas.microsoft.com/office/powerpoint/2010/main" val="300914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CF4608-FE17-D325-AA55-6D748809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43" y="970286"/>
            <a:ext cx="6231338" cy="4774992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18DCC03-DF80-C1D1-6AE2-C1B703A51777}"/>
              </a:ext>
            </a:extLst>
          </p:cNvPr>
          <p:cNvSpPr/>
          <p:nvPr/>
        </p:nvSpPr>
        <p:spPr>
          <a:xfrm>
            <a:off x="6532323" y="3479911"/>
            <a:ext cx="3939435" cy="7077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3200C0-8EC4-DFBB-5F91-6D719C2BA86E}"/>
              </a:ext>
            </a:extLst>
          </p:cNvPr>
          <p:cNvSpPr/>
          <p:nvPr/>
        </p:nvSpPr>
        <p:spPr>
          <a:xfrm>
            <a:off x="6845294" y="4753390"/>
            <a:ext cx="3939435" cy="7077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15C64B4-5E5D-9DA1-9DDA-A16470CB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732" y="1320391"/>
            <a:ext cx="4471467" cy="4132056"/>
          </a:xfrm>
        </p:spPr>
        <p:txBody>
          <a:bodyPr/>
          <a:lstStyle/>
          <a:p>
            <a:r>
              <a:rPr lang="en-US"/>
              <a:t>Name the repo and set it to Public</a:t>
            </a:r>
          </a:p>
        </p:txBody>
      </p:sp>
    </p:spTree>
    <p:extLst>
      <p:ext uri="{BB962C8B-B14F-4D97-AF65-F5344CB8AC3E}">
        <p14:creationId xmlns:p14="http://schemas.microsoft.com/office/powerpoint/2010/main" val="191049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CF4608-FE17-D325-AA55-6D748809A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43" y="970286"/>
            <a:ext cx="6231338" cy="4774992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15C64B4-5E5D-9DA1-9DDA-A16470CB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732" y="1320391"/>
            <a:ext cx="4471467" cy="4132056"/>
          </a:xfrm>
        </p:spPr>
        <p:txBody>
          <a:bodyPr/>
          <a:lstStyle/>
          <a:p>
            <a:r>
              <a:rPr lang="en-US"/>
              <a:t>The repo needs to be a template:</a:t>
            </a:r>
          </a:p>
          <a:p>
            <a:r>
              <a:rPr lang="en-US"/>
              <a:t>Select the Settings tab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7A29401-3BD3-371D-92F6-904166FF5C4A}"/>
              </a:ext>
            </a:extLst>
          </p:cNvPr>
          <p:cNvSpPr/>
          <p:nvPr/>
        </p:nvSpPr>
        <p:spPr>
          <a:xfrm>
            <a:off x="9832933" y="1227551"/>
            <a:ext cx="1014608" cy="5135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0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15C64B4-5E5D-9DA1-9DDA-A16470CB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732" y="1077238"/>
            <a:ext cx="9753600" cy="4375209"/>
          </a:xfrm>
        </p:spPr>
        <p:txBody>
          <a:bodyPr>
            <a:normAutofit/>
          </a:bodyPr>
          <a:lstStyle/>
          <a:p>
            <a:r>
              <a:rPr lang="en-US" sz="2400"/>
              <a:t>The repo needs to be a template</a:t>
            </a:r>
          </a:p>
          <a:p>
            <a:r>
              <a:rPr lang="en-US" sz="2400"/>
              <a:t>After creating the repo, select the Settings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631CB-3CE9-9F16-BD58-034AA5E31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60" y="2234022"/>
            <a:ext cx="7914121" cy="3467191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7A29401-3BD3-371D-92F6-904166FF5C4A}"/>
              </a:ext>
            </a:extLst>
          </p:cNvPr>
          <p:cNvSpPr/>
          <p:nvPr/>
        </p:nvSpPr>
        <p:spPr>
          <a:xfrm>
            <a:off x="7822506" y="2507017"/>
            <a:ext cx="1014608" cy="5135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8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15C64B4-5E5D-9DA1-9DDA-A16470CB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732" y="1077238"/>
            <a:ext cx="9753600" cy="4375209"/>
          </a:xfrm>
        </p:spPr>
        <p:txBody>
          <a:bodyPr>
            <a:normAutofit/>
          </a:bodyPr>
          <a:lstStyle/>
          <a:p>
            <a:r>
              <a:rPr lang="en-US" sz="2400"/>
              <a:t>On the Settings page, check the Template repository box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B4013-C57E-FCC0-5752-232C726FF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94" y="1669692"/>
            <a:ext cx="10400891" cy="388970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7A29401-3BD3-371D-92F6-904166FF5C4A}"/>
              </a:ext>
            </a:extLst>
          </p:cNvPr>
          <p:cNvSpPr/>
          <p:nvPr/>
        </p:nvSpPr>
        <p:spPr>
          <a:xfrm>
            <a:off x="4246325" y="3978825"/>
            <a:ext cx="2098108" cy="4804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48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15C64B4-5E5D-9DA1-9DDA-A16470CB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732" y="1077238"/>
            <a:ext cx="9753600" cy="4375209"/>
          </a:xfrm>
        </p:spPr>
        <p:txBody>
          <a:bodyPr>
            <a:normAutofit/>
          </a:bodyPr>
          <a:lstStyle/>
          <a:p>
            <a:r>
              <a:rPr lang="en-US" sz="2400"/>
              <a:t>Note: there is no "OK", "Submit", or "Commit" button – just checking the Template repository box commits the setting</a:t>
            </a:r>
          </a:p>
          <a:p>
            <a:r>
              <a:rPr lang="en-US" sz="2400"/>
              <a:t>Return to the repo home page and refresh the browser to verify the repo is a "Public template"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DB2FE-B4E0-FDBC-F7DA-A7FAFEF6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07" y="3064425"/>
            <a:ext cx="6659699" cy="2388022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7A29401-3BD3-371D-92F6-904166FF5C4A}"/>
              </a:ext>
            </a:extLst>
          </p:cNvPr>
          <p:cNvSpPr/>
          <p:nvPr/>
        </p:nvSpPr>
        <p:spPr>
          <a:xfrm>
            <a:off x="5937340" y="4661493"/>
            <a:ext cx="2098108" cy="4804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C801-427D-4761-B139-63C3D71F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52"/>
            <a:ext cx="10515600" cy="780769"/>
          </a:xfrm>
        </p:spPr>
        <p:txBody>
          <a:bodyPr/>
          <a:lstStyle/>
          <a:p>
            <a:r>
              <a:rPr lang="en-US"/>
              <a:t>GitHub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E254-772A-4AB1-8230-33418D80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939"/>
            <a:ext cx="10515600" cy="4869024"/>
          </a:xfrm>
        </p:spPr>
        <p:txBody>
          <a:bodyPr>
            <a:normAutofit fontScale="77500" lnSpcReduction="20000"/>
          </a:bodyPr>
          <a:lstStyle/>
          <a:p>
            <a:r>
              <a:rPr lang="en-US" sz="3200"/>
              <a:t>The presentation provides information for using GitHub Classroom, which allows the creation of individual classrooms and assignments in the context of GitHub</a:t>
            </a:r>
          </a:p>
          <a:p>
            <a:r>
              <a:rPr lang="en-US" sz="3200"/>
              <a:t>Why GitHub? </a:t>
            </a:r>
          </a:p>
          <a:p>
            <a:pPr lvl="1"/>
            <a:r>
              <a:rPr lang="en-US" sz="2800"/>
              <a:t>GitHub (and Git) are critical components in maintaining versioned repositories of work in data science, software development, and other areas</a:t>
            </a:r>
          </a:p>
          <a:p>
            <a:pPr lvl="1"/>
            <a:r>
              <a:rPr lang="en-US" sz="2800"/>
              <a:t>Using these tools is an important job skill that students should be familiar with</a:t>
            </a:r>
          </a:p>
          <a:p>
            <a:r>
              <a:rPr lang="en-US" sz="3200"/>
              <a:t>Why GitHub Classroom?</a:t>
            </a:r>
          </a:p>
          <a:p>
            <a:pPr lvl="1"/>
            <a:r>
              <a:rPr lang="en-US" sz="2800"/>
              <a:t>GitHub Classroom enables instructors to assign and assess individual work while simultaneously providing students with hands-on experience with GitHub</a:t>
            </a:r>
          </a:p>
          <a:p>
            <a:pPr lvl="1"/>
            <a:r>
              <a:rPr lang="en-US" sz="2800"/>
              <a:t>Assignment repositories created by the instructor can be cloned by students and maintained within the classroom</a:t>
            </a:r>
          </a:p>
          <a:p>
            <a:pPr lvl="1"/>
            <a:r>
              <a:rPr lang="en-US" sz="2800"/>
              <a:t>Cloned student repositories actually belong to the instructor and are </a:t>
            </a:r>
            <a:r>
              <a:rPr lang="en-US" sz="2800" u="sng"/>
              <a:t>private</a:t>
            </a:r>
            <a:r>
              <a:rPr lang="en-US" sz="2800"/>
              <a:t> by default</a:t>
            </a:r>
          </a:p>
        </p:txBody>
      </p:sp>
    </p:spTree>
    <p:extLst>
      <p:ext uri="{BB962C8B-B14F-4D97-AF65-F5344CB8AC3E}">
        <p14:creationId xmlns:p14="http://schemas.microsoft.com/office/powerpoint/2010/main" val="169720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773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611"/>
            <a:ext cx="10515600" cy="5135671"/>
          </a:xfrm>
        </p:spPr>
        <p:txBody>
          <a:bodyPr/>
          <a:lstStyle/>
          <a:p>
            <a:r>
              <a:rPr lang="en-US" sz="2400"/>
              <a:t>Back in GitHub Classroom, select your course and create an assignment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7D5D47-234A-3056-FC72-29DAE4C5F1D0}"/>
              </a:ext>
            </a:extLst>
          </p:cNvPr>
          <p:cNvSpPr/>
          <p:nvPr/>
        </p:nvSpPr>
        <p:spPr>
          <a:xfrm>
            <a:off x="3216752" y="3429000"/>
            <a:ext cx="2551098" cy="2113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9AFDF-CA1A-2ECA-14C4-1586BC87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49" y="1379622"/>
            <a:ext cx="6337001" cy="458276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28D4967-607D-1DD6-9A9C-D9FE45C09906}"/>
              </a:ext>
            </a:extLst>
          </p:cNvPr>
          <p:cNvSpPr/>
          <p:nvPr/>
        </p:nvSpPr>
        <p:spPr>
          <a:xfrm>
            <a:off x="3494765" y="4997937"/>
            <a:ext cx="2098108" cy="4804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3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773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611"/>
            <a:ext cx="10515600" cy="5135671"/>
          </a:xfrm>
        </p:spPr>
        <p:txBody>
          <a:bodyPr/>
          <a:lstStyle/>
          <a:p>
            <a:r>
              <a:rPr lang="en-US" sz="2400"/>
              <a:t>Back in GitHub Classroom, select your course and create an assignment</a:t>
            </a:r>
          </a:p>
          <a:p>
            <a:endParaRPr lang="en-US" sz="2400"/>
          </a:p>
          <a:p>
            <a:r>
              <a:rPr lang="en-US" sz="2400"/>
              <a:t>Can use same name as </a:t>
            </a:r>
            <a:br>
              <a:rPr lang="en-US" sz="2400"/>
            </a:br>
            <a:r>
              <a:rPr lang="en-US" sz="2400"/>
              <a:t>template, or not</a:t>
            </a:r>
          </a:p>
          <a:p>
            <a:r>
              <a:rPr lang="en-US" sz="2400"/>
              <a:t>Private visibility for repo</a:t>
            </a:r>
            <a:br>
              <a:rPr lang="en-US" sz="2400"/>
            </a:br>
            <a:r>
              <a:rPr lang="en-US" sz="2400"/>
              <a:t>is a good thing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76B15D-B20D-694C-82C7-7D6E1C6FF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419" y="1606127"/>
            <a:ext cx="5220390" cy="407867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28D4967-607D-1DD6-9A9C-D9FE45C09906}"/>
              </a:ext>
            </a:extLst>
          </p:cNvPr>
          <p:cNvSpPr/>
          <p:nvPr/>
        </p:nvSpPr>
        <p:spPr>
          <a:xfrm>
            <a:off x="7058416" y="2492679"/>
            <a:ext cx="3194138" cy="713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D5DCC7-D74A-1306-C709-DF16060FE5DB}"/>
              </a:ext>
            </a:extLst>
          </p:cNvPr>
          <p:cNvSpPr/>
          <p:nvPr/>
        </p:nvSpPr>
        <p:spPr>
          <a:xfrm>
            <a:off x="7311024" y="4824608"/>
            <a:ext cx="536532" cy="5052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2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553"/>
            <a:ext cx="10515600" cy="5525512"/>
          </a:xfrm>
        </p:spPr>
        <p:txBody>
          <a:bodyPr>
            <a:normAutofit/>
          </a:bodyPr>
          <a:lstStyle/>
          <a:p>
            <a:r>
              <a:rPr lang="en-US" sz="2400"/>
              <a:t>Select your GitHub template repo for the assignment starter 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232E1-2844-0D45-FB88-507FFFE5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816" y="1734855"/>
            <a:ext cx="5312368" cy="40747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209C10C-3998-74E5-76B1-2EC1CF588FFE}"/>
              </a:ext>
            </a:extLst>
          </p:cNvPr>
          <p:cNvSpPr/>
          <p:nvPr/>
        </p:nvSpPr>
        <p:spPr>
          <a:xfrm>
            <a:off x="3439816" y="3335502"/>
            <a:ext cx="3865069" cy="7069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4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553"/>
            <a:ext cx="10515600" cy="5525512"/>
          </a:xfrm>
        </p:spPr>
        <p:txBody>
          <a:bodyPr>
            <a:normAutofit/>
          </a:bodyPr>
          <a:lstStyle/>
          <a:p>
            <a:r>
              <a:rPr lang="en-US" sz="2400"/>
              <a:t>Set up a test for autograding if desired, then "Create assignment"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2EDA7-C62E-F99B-5633-2454580A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25" y="1755671"/>
            <a:ext cx="4252950" cy="3993776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9775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391"/>
            <a:ext cx="10515600" cy="5281674"/>
          </a:xfrm>
        </p:spPr>
        <p:txBody>
          <a:bodyPr/>
          <a:lstStyle/>
          <a:p>
            <a:r>
              <a:rPr lang="en-US"/>
              <a:t>Provide the assignment invitation link to your students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DA8FE-37DB-8E88-7E6A-A93FEF1C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290" y="1949488"/>
            <a:ext cx="5596763" cy="376778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B700B1B-892D-26C8-3351-035445A8348B}"/>
              </a:ext>
            </a:extLst>
          </p:cNvPr>
          <p:cNvSpPr/>
          <p:nvPr/>
        </p:nvSpPr>
        <p:spPr>
          <a:xfrm>
            <a:off x="4254136" y="5010337"/>
            <a:ext cx="4013042" cy="8518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9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Assignments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711"/>
            <a:ext cx="10515600" cy="4809994"/>
          </a:xfrm>
        </p:spPr>
        <p:txBody>
          <a:bodyPr/>
          <a:lstStyle/>
          <a:p>
            <a:r>
              <a:rPr lang="en-US"/>
              <a:t>Sample assignment in Canvas: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E4C1FF-D06A-76B7-5BF4-95854E33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757" y="1919715"/>
            <a:ext cx="3924403" cy="34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31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997"/>
            <a:ext cx="10515600" cy="885479"/>
          </a:xfrm>
        </p:spPr>
        <p:txBody>
          <a:bodyPr>
            <a:normAutofit/>
          </a:bodyPr>
          <a:lstStyle/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C7B1C0-C35E-5588-E0F2-1D1F7EC77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136" y="2323779"/>
            <a:ext cx="4959605" cy="3124361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3858016" y="4271155"/>
            <a:ext cx="3283238" cy="307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7CA1-C0C4-A6F2-F0FC-E3934D67313C}"/>
              </a:ext>
            </a:extLst>
          </p:cNvPr>
          <p:cNvSpPr txBox="1"/>
          <p:nvPr/>
        </p:nvSpPr>
        <p:spPr>
          <a:xfrm>
            <a:off x="1027813" y="1119799"/>
            <a:ext cx="99662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Log in to GitHub Classroom and Select the Course 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https://classroom.github.com/classrooms</a:t>
            </a:r>
          </a:p>
        </p:txBody>
      </p:sp>
    </p:spTree>
    <p:extLst>
      <p:ext uri="{BB962C8B-B14F-4D97-AF65-F5344CB8AC3E}">
        <p14:creationId xmlns:p14="http://schemas.microsoft.com/office/powerpoint/2010/main" val="4053734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22" y="1023476"/>
            <a:ext cx="6560497" cy="683955"/>
          </a:xfrm>
        </p:spPr>
        <p:txBody>
          <a:bodyPr>
            <a:norm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  <a:ea typeface="+mn-ea"/>
                <a:cs typeface="+mn-cs"/>
              </a:rPr>
              <a:t>Select</a:t>
            </a:r>
            <a:r>
              <a:rPr lang="en-US" sz="4000" dirty="0">
                <a:latin typeface="Calibri (Body)"/>
              </a:rPr>
              <a:t> </a:t>
            </a:r>
            <a:r>
              <a:rPr lang="en-US" sz="2800" dirty="0">
                <a:latin typeface="Calibri (Body)"/>
                <a:ea typeface="+mn-ea"/>
                <a:cs typeface="+mn-cs"/>
              </a:rPr>
              <a:t>the "Go to repo" Icon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C5BA1B7-CD71-52D9-9E71-1634FCE42F21}"/>
              </a:ext>
            </a:extLst>
          </p:cNvPr>
          <p:cNvSpPr txBox="1">
            <a:spLocks/>
          </p:cNvSpPr>
          <p:nvPr/>
        </p:nvSpPr>
        <p:spPr>
          <a:xfrm>
            <a:off x="838200" y="137997"/>
            <a:ext cx="10515600" cy="88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F34A634-7131-D818-FEA5-A5E015409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128" y="1839852"/>
            <a:ext cx="8705646" cy="3844741"/>
          </a:xfr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8401285" y="4868307"/>
            <a:ext cx="2241177" cy="555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27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458A8510-5D54-3347-4FBF-BF1944D2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353" y="1809832"/>
            <a:ext cx="8584924" cy="411638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6947646" y="3236362"/>
            <a:ext cx="842682" cy="519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B7C3A43-9E60-CBCF-56EE-224EE022469D}"/>
              </a:ext>
            </a:extLst>
          </p:cNvPr>
          <p:cNvSpPr txBox="1">
            <a:spLocks/>
          </p:cNvSpPr>
          <p:nvPr/>
        </p:nvSpPr>
        <p:spPr>
          <a:xfrm>
            <a:off x="958703" y="1057217"/>
            <a:ext cx="8993371" cy="683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800">
                <a:latin typeface="+mn-lt"/>
              </a:rPr>
              <a:t>Select "Code" For Download/Access Options</a:t>
            </a:r>
            <a:endParaRPr lang="en-US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C9FB336-A0B3-98A6-908B-9AB1449E64B0}"/>
              </a:ext>
            </a:extLst>
          </p:cNvPr>
          <p:cNvSpPr txBox="1">
            <a:spLocks/>
          </p:cNvSpPr>
          <p:nvPr/>
        </p:nvSpPr>
        <p:spPr>
          <a:xfrm>
            <a:off x="838200" y="137997"/>
            <a:ext cx="10515600" cy="885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127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3876"/>
            <a:ext cx="10833847" cy="979581"/>
          </a:xfrm>
        </p:spPr>
        <p:txBody>
          <a:bodyPr>
            <a:normAutofit/>
          </a:bodyPr>
          <a:lstStyle/>
          <a:p>
            <a:r>
              <a:rPr lang="en-US" sz="4000"/>
              <a:t>Grading Assignments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9DEC7-F079-9489-8025-766D8055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297" y="1107295"/>
            <a:ext cx="5286751" cy="4682028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36E9363A-A50E-1D41-0543-F162B66C90B4}"/>
              </a:ext>
            </a:extLst>
          </p:cNvPr>
          <p:cNvSpPr txBox="1">
            <a:spLocks/>
          </p:cNvSpPr>
          <p:nvPr/>
        </p:nvSpPr>
        <p:spPr>
          <a:xfrm>
            <a:off x="391886" y="1874905"/>
            <a:ext cx="5801445" cy="2581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3200">
                <a:latin typeface="Calibri (Body)"/>
              </a:rPr>
              <a:t>Choose Your Preferred Option</a:t>
            </a:r>
            <a:endParaRPr lang="en-US" sz="3200">
              <a:latin typeface="Calibri (Body)"/>
              <a:ea typeface="+mn-ea"/>
              <a:cs typeface="+mn-cs"/>
            </a:endParaRPr>
          </a:p>
          <a:p>
            <a:pPr marL="684213" lvl="1" indent="-22701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  <a:ea typeface="+mn-ea"/>
                <a:cs typeface="+mn-cs"/>
              </a:rPr>
              <a:t>Clone the student repo</a:t>
            </a:r>
          </a:p>
          <a:p>
            <a:pPr marL="684213" lvl="1" indent="-22701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  <a:ea typeface="+mn-ea"/>
                <a:cs typeface="+mn-cs"/>
              </a:rPr>
              <a:t>Open with GH Desktop</a:t>
            </a:r>
          </a:p>
          <a:p>
            <a:pPr marL="684213" lvl="1" indent="-22701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  <a:ea typeface="+mn-ea"/>
                <a:cs typeface="+mn-cs"/>
              </a:rPr>
              <a:t>Download Zip</a:t>
            </a:r>
            <a:endParaRPr lang="en-US" sz="2800" dirty="0">
              <a:latin typeface="Calibri (Body)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39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042770" cy="2115028"/>
          </a:xfrm>
        </p:spPr>
        <p:txBody>
          <a:bodyPr>
            <a:normAutofit/>
          </a:bodyPr>
          <a:lstStyle/>
          <a:p>
            <a:r>
              <a:rPr lang="en-US"/>
              <a:t>Start with an Instructor Account on GitHub Education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55" y="2668044"/>
            <a:ext cx="5042770" cy="2755866"/>
          </a:xfrm>
        </p:spPr>
        <p:txBody>
          <a:bodyPr/>
          <a:lstStyle/>
          <a:p>
            <a:r>
              <a:rPr lang="en-US" sz="2400"/>
              <a:t>Apply for an instructor account on GitHub Education </a:t>
            </a:r>
          </a:p>
          <a:p>
            <a:pPr marL="514350" lvl="1"/>
            <a:r>
              <a:rPr lang="en-US" sz="2000"/>
              <a:t>(https://education.github.com/teachers)</a:t>
            </a:r>
          </a:p>
          <a:p>
            <a:pPr marL="514350"/>
            <a:r>
              <a:rPr lang="en-US" sz="2000"/>
              <a:t>account verification may take a day or two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181A8-E5CF-D8B7-AACA-DD50585D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802" y="1514129"/>
            <a:ext cx="4764010" cy="4266631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4747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470DA-3582-C890-F21A-EB95E0D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6" y="1153457"/>
            <a:ext cx="9380159" cy="639339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 dirty="0">
                <a:latin typeface="Calibri (Body)"/>
              </a:rPr>
              <a:t>Or Use "Go to file" to Go Directly to Desired File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458A8510-5D54-3347-4FBF-BF1944D2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066" y="1737425"/>
            <a:ext cx="9074929" cy="43513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12202BA-2B9C-F868-22E0-1C0F7DCDA006}"/>
              </a:ext>
            </a:extLst>
          </p:cNvPr>
          <p:cNvSpPr/>
          <p:nvPr/>
        </p:nvSpPr>
        <p:spPr>
          <a:xfrm>
            <a:off x="5599813" y="3256170"/>
            <a:ext cx="842682" cy="5199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979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Grading Assignments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00883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F2D10D-4622-C70D-3824-7788F8C1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340"/>
            <a:ext cx="10515600" cy="786529"/>
          </a:xfrm>
        </p:spPr>
        <p:txBody>
          <a:bodyPr/>
          <a:lstStyle/>
          <a:p>
            <a:r>
              <a:rPr lang="en-US" sz="4400"/>
              <a:t>GitHub Workflows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3C99EF-126B-B73D-9611-CA9548B0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341"/>
            <a:ext cx="10515600" cy="460292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GitHub workflow is a configurable automated process that will run one or more jobs.</a:t>
            </a:r>
          </a:p>
          <a:p>
            <a:r>
              <a:rPr lang="en-US"/>
              <a:t>Workflows are defined by a YAML file checked in to your repository and will run when triggered by an event in your repository, or they can be triggered manually, or at a defined schedule.</a:t>
            </a:r>
          </a:p>
          <a:p>
            <a:r>
              <a:rPr lang="en-US"/>
              <a:t>Workflows are defined in the .github/workflows directory in a repository, and a repository can have multiple workflows, each of which can perform a different set of tasks. </a:t>
            </a:r>
          </a:p>
          <a:p>
            <a:pPr lvl="1"/>
            <a:r>
              <a:rPr lang="en-US"/>
              <a:t>You can have one workflow to build and test pull requests, another workflow to deploy your application every time a release is created, and still another workflow that adds a label every time someone opens a new issue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2000"/>
              <a:t>https://docs.github.com/en/actions/using-workflows/about-workflows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60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F2D10D-4622-C70D-3824-7788F8C1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340"/>
            <a:ext cx="10515600" cy="786529"/>
          </a:xfrm>
        </p:spPr>
        <p:txBody>
          <a:bodyPr>
            <a:normAutofit fontScale="90000"/>
          </a:bodyPr>
          <a:lstStyle/>
          <a:p>
            <a:r>
              <a:rPr lang="en-US" sz="4400"/>
              <a:t>Automated Grading using Actions and Workflows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B3C99EF-126B-B73D-9611-CA9548B0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341"/>
            <a:ext cx="10515600" cy="460292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You can use autograding to automatically check a student's work for an assignment on GitHub Classroom. </a:t>
            </a:r>
          </a:p>
          <a:p>
            <a:r>
              <a:rPr lang="en-US"/>
              <a:t>You configure tests for an assignment, and the tests run immediately every time a student pushes to an assignment repository on GitHub.com. </a:t>
            </a:r>
          </a:p>
          <a:p>
            <a:pPr lvl="1"/>
            <a:r>
              <a:rPr lang="en-US"/>
              <a:t>The student can view the test results, make changes, and push to see new results.</a:t>
            </a:r>
          </a:p>
          <a:p>
            <a:r>
              <a:rPr lang="en-US"/>
              <a:t>After a student accepts an assignment, on every push to the assignment repository, GitHub Actions runs the commands for your autograding test in a Linux environment containing the student's newest code. </a:t>
            </a:r>
          </a:p>
          <a:p>
            <a:r>
              <a:rPr lang="en-US"/>
              <a:t>GitHub Classroom creates the necessary workflows for GitHub Actions. </a:t>
            </a:r>
          </a:p>
          <a:p>
            <a:r>
              <a:rPr lang="en-US"/>
              <a:t>You can add, edit, or delete autograding tests for an existing assignment. </a:t>
            </a:r>
          </a:p>
          <a:p>
            <a:pPr lvl="1"/>
            <a:r>
              <a:rPr lang="en-US"/>
              <a:t>(All changes made via the Classroom UI will be pushed to existing student repositories, so use caution when editing tests)</a:t>
            </a:r>
            <a:endParaRPr lang="en-US" sz="1100"/>
          </a:p>
          <a:p>
            <a:r>
              <a:rPr lang="en-US"/>
              <a:t>https://docs.github.com/en/education/manage-coursework-with-github-classroom/teach-with-github-classroom/use-autograding </a:t>
            </a:r>
          </a:p>
        </p:txBody>
      </p:sp>
    </p:spTree>
    <p:extLst>
      <p:ext uri="{BB962C8B-B14F-4D97-AF65-F5344CB8AC3E}">
        <p14:creationId xmlns:p14="http://schemas.microsoft.com/office/powerpoint/2010/main" val="692548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1939" y="299184"/>
            <a:ext cx="4742144" cy="120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C2ED96-36FE-D2EA-7252-EDD6D8306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692" y="299184"/>
            <a:ext cx="5456839" cy="553672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796CC2A3-F9B6-2D1D-F3F2-9412C75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18" y="1760970"/>
            <a:ext cx="4600894" cy="1207698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Set up the assignment as shown earlier</a:t>
            </a:r>
            <a:endParaRPr lang="en-US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15553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96CC2A3-F9B6-2D1D-F3F2-9412C75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22" y="1094780"/>
            <a:ext cx="7996956" cy="706658"/>
          </a:xfrm>
        </p:spPr>
        <p:txBody>
          <a:bodyPr>
            <a:normAutofit fontScale="90000"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Add a test in the "Set up autograding and feedback" section, choose "Input/Output test"</a:t>
            </a:r>
            <a:endParaRPr lang="en-US" sz="2800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98101-1E57-0AC8-6008-37D85FB5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21" y="2134266"/>
            <a:ext cx="5513759" cy="3140611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138546D-B812-7143-0FAE-7B891FFE8A3A}"/>
              </a:ext>
            </a:extLst>
          </p:cNvPr>
          <p:cNvSpPr/>
          <p:nvPr/>
        </p:nvSpPr>
        <p:spPr>
          <a:xfrm>
            <a:off x="2274152" y="4552613"/>
            <a:ext cx="1333344" cy="6081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AA0F8D-69FF-5762-C73C-D52DC580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783" y="2542491"/>
            <a:ext cx="2694285" cy="2732386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FAEC54-B6CC-9619-938E-E7281CB667FE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3607496" y="3429000"/>
            <a:ext cx="4546948" cy="14276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53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543841" y="217716"/>
            <a:ext cx="7341294" cy="965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21B653-1684-FC96-96E1-FD4DBB60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080" y="374291"/>
            <a:ext cx="3572117" cy="555052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3F39FC3-2893-F29A-1BAE-4825098AF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4" y="1334023"/>
            <a:ext cx="6924918" cy="4515240"/>
          </a:xfrm>
        </p:spPr>
        <p:txBody>
          <a:bodyPr>
            <a:normAutofit/>
          </a:bodyPr>
          <a:lstStyle/>
          <a:p>
            <a:r>
              <a:rPr lang="en-US"/>
              <a:t>I used the following parameters:</a:t>
            </a:r>
          </a:p>
          <a:p>
            <a:pPr lvl="1"/>
            <a:r>
              <a:rPr lang="en-US"/>
              <a:t>Test name: Simple Test</a:t>
            </a:r>
          </a:p>
          <a:p>
            <a:pPr lvl="1"/>
            <a:r>
              <a:rPr lang="en-US"/>
              <a:t>Setup command: javac KitchenConverter.java</a:t>
            </a:r>
          </a:p>
          <a:p>
            <a:pPr lvl="1"/>
            <a:r>
              <a:rPr lang="en-US"/>
              <a:t>(builds the students application)</a:t>
            </a:r>
          </a:p>
          <a:p>
            <a:pPr lvl="1"/>
            <a:r>
              <a:rPr lang="en-US"/>
              <a:t>Run command:</a:t>
            </a:r>
          </a:p>
          <a:p>
            <a:pPr lvl="1"/>
            <a:r>
              <a:rPr lang="en-US"/>
              <a:t>java KitchenConverter 5.5   (application requires command line input)</a:t>
            </a:r>
          </a:p>
          <a:p>
            <a:pPr lvl="1"/>
            <a:r>
              <a:rPr lang="en-US"/>
              <a:t>Expected output: 5.50 cups is 88.00 tablespoons</a:t>
            </a:r>
          </a:p>
          <a:p>
            <a:pPr lvl="1"/>
            <a:r>
              <a:rPr lang="en-US"/>
              <a:t>Timeout: 10 minutes (default)</a:t>
            </a:r>
          </a:p>
          <a:p>
            <a:pPr lvl="1"/>
            <a:r>
              <a:rPr lang="en-US"/>
              <a:t>Points (optional): not specified</a:t>
            </a:r>
          </a:p>
        </p:txBody>
      </p:sp>
    </p:spTree>
    <p:extLst>
      <p:ext uri="{BB962C8B-B14F-4D97-AF65-F5344CB8AC3E}">
        <p14:creationId xmlns:p14="http://schemas.microsoft.com/office/powerpoint/2010/main" val="3930067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96CC2A3-F9B6-2D1D-F3F2-9412C75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929" y="1115880"/>
            <a:ext cx="7996956" cy="706658"/>
          </a:xfrm>
        </p:spPr>
        <p:txBody>
          <a:bodyPr>
            <a:normAutofit fontScale="90000"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The assignment repo is created with two folders: .github/classroom and .github/workflows</a:t>
            </a:r>
            <a:endParaRPr lang="en-US" sz="28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02339-F983-6505-2BD9-327C90FD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384" y="2126923"/>
            <a:ext cx="6215905" cy="3167826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9731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 using Workflows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43FEF-4C8B-C060-1628-ADC8856B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488" y="1999345"/>
            <a:ext cx="7380707" cy="363592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A9AFBB85-880F-8523-4E37-A6901B3D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929" y="1115880"/>
            <a:ext cx="7996956" cy="706658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The classroom folder contains a JSON input file</a:t>
            </a:r>
            <a:endParaRPr lang="en-US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7130965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375E1-481D-7932-35CA-A44F828F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168" y="1048992"/>
            <a:ext cx="7202488" cy="450949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A1628-3662-2DA4-574F-11D630C7EF77}"/>
              </a:ext>
            </a:extLst>
          </p:cNvPr>
          <p:cNvSpPr txBox="1"/>
          <p:nvPr/>
        </p:nvSpPr>
        <p:spPr>
          <a:xfrm>
            <a:off x="932148" y="1008220"/>
            <a:ext cx="2525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2800"/>
              <a:t>JSON input file</a:t>
            </a:r>
          </a:p>
        </p:txBody>
      </p:sp>
    </p:spTree>
    <p:extLst>
      <p:ext uri="{BB962C8B-B14F-4D97-AF65-F5344CB8AC3E}">
        <p14:creationId xmlns:p14="http://schemas.microsoft.com/office/powerpoint/2010/main" val="3187325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A83FE-8E36-E3AC-0AC0-250F9F976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98" y="1971054"/>
            <a:ext cx="7217417" cy="3064409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056F7B4-09F9-3222-6BBA-E75835CA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929" y="1115880"/>
            <a:ext cx="7996956" cy="706658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The workflows folder contains a YAML workflow file</a:t>
            </a:r>
            <a:endParaRPr lang="en-US" sz="2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2844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360"/>
            <a:ext cx="5081400" cy="921576"/>
          </a:xfrm>
        </p:spPr>
        <p:txBody>
          <a:bodyPr>
            <a:normAutofit fontScale="90000"/>
          </a:bodyPr>
          <a:lstStyle/>
          <a:p>
            <a:r>
              <a:rPr lang="en-US"/>
              <a:t>Create an Organization in GitHub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646"/>
            <a:ext cx="3518647" cy="4059579"/>
          </a:xfrm>
        </p:spPr>
        <p:txBody>
          <a:bodyPr/>
          <a:lstStyle/>
          <a:p>
            <a:r>
              <a:rPr lang="en-US"/>
              <a:t>Organizations can be used to organize your courses (e.g. Programming, Analytics, Networking, etc.</a:t>
            </a:r>
          </a:p>
          <a:p>
            <a:r>
              <a:rPr lang="en-US"/>
              <a:t>Select "Your organizations" from your profile menu in GitHub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DEE42-8028-7FFF-A350-C06AFA648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237"/>
          <a:stretch/>
        </p:blipFill>
        <p:spPr>
          <a:xfrm>
            <a:off x="6462385" y="523094"/>
            <a:ext cx="5081400" cy="4868551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8725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1" y="173876"/>
            <a:ext cx="10833847" cy="979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Automated Grading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74D87-F3C8-AA94-A043-D2E9B88B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699" y="1227251"/>
            <a:ext cx="8437690" cy="4651765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2940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838202" y="173876"/>
            <a:ext cx="10547958" cy="1009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8562F-B70A-69EC-E880-A6E8B097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60" y="1281736"/>
            <a:ext cx="10162080" cy="429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61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388307" y="173876"/>
            <a:ext cx="11283741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6412A0-B38A-39C7-C5DD-69BA47BC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7" y="2377996"/>
            <a:ext cx="11490029" cy="105100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485F126F-3421-2778-CD1F-B8A2C774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86" y="1115880"/>
            <a:ext cx="8974899" cy="706658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To see test details, click on the         icon.</a:t>
            </a:r>
            <a:endParaRPr lang="en-US" sz="2800" dirty="0">
              <a:latin typeface="Calibri (Body)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AEC3D8-BAC1-01DF-FBAB-1F1748B12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520" y="1168975"/>
            <a:ext cx="668657" cy="55164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095FA7F-EE74-996E-9AAD-FCFB1810250C}"/>
              </a:ext>
            </a:extLst>
          </p:cNvPr>
          <p:cNvSpPr/>
          <p:nvPr/>
        </p:nvSpPr>
        <p:spPr>
          <a:xfrm>
            <a:off x="6551112" y="2812093"/>
            <a:ext cx="576198" cy="71398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8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388307" y="173876"/>
            <a:ext cx="11283741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85F126F-3421-2778-CD1F-B8A2C774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86" y="1115880"/>
            <a:ext cx="8974899" cy="706658"/>
          </a:xfrm>
        </p:spPr>
        <p:txBody>
          <a:bodyPr>
            <a:normAutofit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Failed tests are marked with an X, which you can click on</a:t>
            </a:r>
            <a:endParaRPr lang="en-US" sz="2800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118A8-B584-5CA9-84CD-EEF8F5CB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41" y="2886167"/>
            <a:ext cx="10154871" cy="151359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095FA7F-EE74-996E-9AAD-FCFB1810250C}"/>
              </a:ext>
            </a:extLst>
          </p:cNvPr>
          <p:cNvSpPr/>
          <p:nvPr/>
        </p:nvSpPr>
        <p:spPr>
          <a:xfrm>
            <a:off x="7282774" y="2542162"/>
            <a:ext cx="1692613" cy="17444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24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388307" y="173876"/>
            <a:ext cx="11283741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761FD-2722-4148-2B9D-672608285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24" y="829263"/>
            <a:ext cx="8662671" cy="519947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0057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388307" y="173876"/>
            <a:ext cx="11283741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85F126F-3421-2778-CD1F-B8A2C774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86" y="1115880"/>
            <a:ext cx="8974899" cy="706658"/>
          </a:xfrm>
        </p:spPr>
        <p:txBody>
          <a:bodyPr>
            <a:normAutofit fontScale="90000"/>
          </a:bodyPr>
          <a:lstStyle/>
          <a:p>
            <a:pPr marL="284163" indent="-284163">
              <a:buFont typeface="Arial" panose="020B0604020202020204" pitchFamily="34" charset="0"/>
              <a:buChar char="•"/>
            </a:pPr>
            <a:r>
              <a:rPr lang="en-US" sz="2800">
                <a:latin typeface="Calibri (Body)"/>
              </a:rPr>
              <a:t>Successful tests are marked with a green checkmark, which you can also click on</a:t>
            </a:r>
            <a:endParaRPr lang="en-US" sz="2800" dirty="0"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EB11F-AECD-EC2A-D441-A6FDA333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15" y="2739132"/>
            <a:ext cx="10136170" cy="173672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31D7ADE-668D-D890-CF19-95E1DEA1D6E8}"/>
              </a:ext>
            </a:extLst>
          </p:cNvPr>
          <p:cNvSpPr/>
          <p:nvPr/>
        </p:nvSpPr>
        <p:spPr>
          <a:xfrm>
            <a:off x="7282775" y="3482236"/>
            <a:ext cx="690042" cy="6791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10DF660-D678-95E2-0724-B10EE41958AC}"/>
              </a:ext>
            </a:extLst>
          </p:cNvPr>
          <p:cNvSpPr txBox="1">
            <a:spLocks/>
          </p:cNvSpPr>
          <p:nvPr/>
        </p:nvSpPr>
        <p:spPr>
          <a:xfrm>
            <a:off x="388307" y="173876"/>
            <a:ext cx="11283741" cy="706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Automated Grading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6428A4-19E6-FFD6-3E0A-1BD7C43A6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061" y="1376989"/>
            <a:ext cx="10085878" cy="4104022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67528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8137-7C75-A9F5-529F-4D6C410F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4072" y="1017201"/>
            <a:ext cx="10283856" cy="2678819"/>
          </a:xfrm>
        </p:spPr>
      </p:pic>
      <p:pic>
        <p:nvPicPr>
          <p:cNvPr id="10" name="Graphic 10">
            <a:extLst>
              <a:ext uri="{FF2B5EF4-FFF2-40B4-BE49-F238E27FC236}">
                <a16:creationId xmlns:a16="http://schemas.microsoft.com/office/drawing/2014/main" id="{EECBA6B0-8FC5-1BE2-DEB5-A541B4C5FE3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9307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78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434" y="1352391"/>
            <a:ext cx="9210220" cy="566514"/>
          </a:xfrm>
        </p:spPr>
        <p:txBody>
          <a:bodyPr/>
          <a:lstStyle/>
          <a:p>
            <a:r>
              <a:rPr lang="en-US"/>
              <a:t>Select "New organization" from the page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1044F-F745-9F64-0623-10988B48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77" y="1891352"/>
            <a:ext cx="8284245" cy="307529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9D00708-E263-CD4B-9CCE-40F7BBD48CD4}"/>
              </a:ext>
            </a:extLst>
          </p:cNvPr>
          <p:cNvSpPr/>
          <p:nvPr/>
        </p:nvSpPr>
        <p:spPr>
          <a:xfrm>
            <a:off x="8271800" y="3337584"/>
            <a:ext cx="2166897" cy="56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FB831-6E87-E3EC-A639-865B67E7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012" y="1208342"/>
            <a:ext cx="7335123" cy="4558828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78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916" y="1414280"/>
            <a:ext cx="2701370" cy="1449421"/>
          </a:xfrm>
        </p:spPr>
        <p:txBody>
          <a:bodyPr>
            <a:normAutofit/>
          </a:bodyPr>
          <a:lstStyle/>
          <a:p>
            <a:r>
              <a:rPr lang="en-US"/>
              <a:t>Choose "Create a </a:t>
            </a:r>
            <a:r>
              <a:rPr lang="en-US" u="sng"/>
              <a:t>free</a:t>
            </a:r>
            <a:r>
              <a:rPr lang="en-US"/>
              <a:t> organization"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D00708-E263-CD4B-9CCE-40F7BBD48CD4}"/>
              </a:ext>
            </a:extLst>
          </p:cNvPr>
          <p:cNvSpPr/>
          <p:nvPr/>
        </p:nvSpPr>
        <p:spPr>
          <a:xfrm>
            <a:off x="6660124" y="5295255"/>
            <a:ext cx="2166897" cy="5665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4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78"/>
            <a:ext cx="52578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3C7A7-670D-19EC-1C04-331B9F30AD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33" r="15446"/>
          <a:stretch/>
        </p:blipFill>
        <p:spPr>
          <a:xfrm>
            <a:off x="5066776" y="194763"/>
            <a:ext cx="3901859" cy="575984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853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078"/>
            <a:ext cx="52578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an Organization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B3BE7-885A-2D31-2EDB-C9F13BA5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25" y="350728"/>
            <a:ext cx="6451348" cy="5417507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117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E14-EF30-4D17-8457-8E5D1E94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61"/>
          </a:xfrm>
        </p:spPr>
        <p:txBody>
          <a:bodyPr>
            <a:normAutofit fontScale="90000"/>
          </a:bodyPr>
          <a:lstStyle/>
          <a:p>
            <a:r>
              <a:rPr lang="en-US"/>
              <a:t>Creating a Classroom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D595B-A938-4095-9B2C-B71EB96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9232726" cy="881551"/>
          </a:xfrm>
        </p:spPr>
        <p:txBody>
          <a:bodyPr>
            <a:normAutofit/>
          </a:bodyPr>
          <a:lstStyle/>
          <a:p>
            <a:r>
              <a:rPr lang="en-US" sz="2600"/>
              <a:t>In GitHub Classroom (https://classroom.github.com), select the desired organization for your classroom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1856C-88C5-D261-41D5-FC42A0172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296" y="2206595"/>
            <a:ext cx="4192758" cy="356616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C21069C-18B6-9771-02FE-B049DAEAEE4C}"/>
              </a:ext>
            </a:extLst>
          </p:cNvPr>
          <p:cNvSpPr/>
          <p:nvPr/>
        </p:nvSpPr>
        <p:spPr>
          <a:xfrm>
            <a:off x="5987442" y="4071095"/>
            <a:ext cx="1072656" cy="10583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00551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day1</Template>
  <TotalTime>1512</TotalTime>
  <Words>1111</Words>
  <Application>Microsoft Office PowerPoint</Application>
  <PresentationFormat>Widescreen</PresentationFormat>
  <Paragraphs>130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(Body)</vt:lpstr>
      <vt:lpstr>fscj</vt:lpstr>
      <vt:lpstr>PowerPoint Presentation</vt:lpstr>
      <vt:lpstr>GitHub Classroom</vt:lpstr>
      <vt:lpstr>Start with an Instructor Account on GitHub Education</vt:lpstr>
      <vt:lpstr>Create an Organization in GitHub</vt:lpstr>
      <vt:lpstr>Creating an Organization</vt:lpstr>
      <vt:lpstr>Creating an Organization</vt:lpstr>
      <vt:lpstr>Creating an Organization</vt:lpstr>
      <vt:lpstr>Creating an Organization</vt:lpstr>
      <vt:lpstr>Creating a Classroom</vt:lpstr>
      <vt:lpstr>Creating a Classroom</vt:lpstr>
      <vt:lpstr>Creating a Classroom</vt:lpstr>
      <vt:lpstr>Creating a Classroom</vt:lpstr>
      <vt:lpstr>Back in GitHub: Create an Assignment Template</vt:lpstr>
      <vt:lpstr>Back in GitHub: Create an Assignment Template</vt:lpstr>
      <vt:lpstr>Creating Assignments</vt:lpstr>
      <vt:lpstr>Creating Assignments</vt:lpstr>
      <vt:lpstr>Creating Assignments</vt:lpstr>
      <vt:lpstr>Creating Assignments</vt:lpstr>
      <vt:lpstr>Creating Assignments</vt:lpstr>
      <vt:lpstr>Creating Assignments</vt:lpstr>
      <vt:lpstr>Creating Assignments</vt:lpstr>
      <vt:lpstr>Creating Assignments</vt:lpstr>
      <vt:lpstr>Creating Assignments</vt:lpstr>
      <vt:lpstr>Creating Assignments</vt:lpstr>
      <vt:lpstr>Creating Assignments</vt:lpstr>
      <vt:lpstr>Grading Assignments</vt:lpstr>
      <vt:lpstr>Select the "Go to repo" Icon</vt:lpstr>
      <vt:lpstr>PowerPoint Presentation</vt:lpstr>
      <vt:lpstr>Grading Assignments</vt:lpstr>
      <vt:lpstr>Or Use "Go to file" to Go Directly to Desired File</vt:lpstr>
      <vt:lpstr>GitHub Workflows</vt:lpstr>
      <vt:lpstr>Automated Grading using Actions and Workflows</vt:lpstr>
      <vt:lpstr>Set up the assignment as shown earlier</vt:lpstr>
      <vt:lpstr>Add a test in the "Set up autograding and feedback" section, choose "Input/Output test"</vt:lpstr>
      <vt:lpstr>PowerPoint Presentation</vt:lpstr>
      <vt:lpstr>The assignment repo is created with two folders: .github/classroom and .github/workflows</vt:lpstr>
      <vt:lpstr>The classroom folder contains a JSON input file</vt:lpstr>
      <vt:lpstr>PowerPoint Presentation</vt:lpstr>
      <vt:lpstr>The workflows folder contains a YAML workflow file</vt:lpstr>
      <vt:lpstr>PowerPoint Presentation</vt:lpstr>
      <vt:lpstr>PowerPoint Presentation</vt:lpstr>
      <vt:lpstr>To see test details, click on the         icon.</vt:lpstr>
      <vt:lpstr>Failed tests are marked with an X, which you can click on</vt:lpstr>
      <vt:lpstr>PowerPoint Presentation</vt:lpstr>
      <vt:lpstr>Successful tests are marked with a green checkmark, which you can also click 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Singletary, David S.</dc:creator>
  <cp:lastModifiedBy>Singletary, David S.</cp:lastModifiedBy>
  <cp:revision>62</cp:revision>
  <dcterms:created xsi:type="dcterms:W3CDTF">2021-11-20T17:39:35Z</dcterms:created>
  <dcterms:modified xsi:type="dcterms:W3CDTF">2023-07-25T18:55:50Z</dcterms:modified>
</cp:coreProperties>
</file>