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309" r:id="rId2"/>
    <p:sldId id="302" r:id="rId3"/>
    <p:sldId id="1373" r:id="rId4"/>
    <p:sldId id="1374" r:id="rId5"/>
    <p:sldId id="1375" r:id="rId6"/>
    <p:sldId id="1376" r:id="rId7"/>
    <p:sldId id="1377" r:id="rId8"/>
    <p:sldId id="1378" r:id="rId9"/>
    <p:sldId id="1379" r:id="rId10"/>
    <p:sldId id="1380" r:id="rId11"/>
    <p:sldId id="1381" r:id="rId12"/>
    <p:sldId id="1383" r:id="rId13"/>
    <p:sldId id="1384" r:id="rId14"/>
    <p:sldId id="1385" r:id="rId15"/>
    <p:sldId id="1386" r:id="rId16"/>
    <p:sldId id="1387" r:id="rId17"/>
    <p:sldId id="1388" r:id="rId18"/>
    <p:sldId id="1389" r:id="rId19"/>
    <p:sldId id="13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8466B7-03C0-4978-B1B6-A6C2E089C6A2}" v="1" dt="2024-07-08T00:23:02.8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595" autoAdjust="0"/>
  </p:normalViewPr>
  <p:slideViewPr>
    <p:cSldViewPr snapToGrid="0">
      <p:cViewPr varScale="1">
        <p:scale>
          <a:sx n="77" d="100"/>
          <a:sy n="77" d="100"/>
        </p:scale>
        <p:origin x="91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sell, Steven D." userId="6e84bc59-7e38-490f-9209-f43946aa50d2" providerId="ADAL" clId="{D88466B7-03C0-4978-B1B6-A6C2E089C6A2}"/>
    <pc:docChg chg="addSld delSld modSld">
      <pc:chgData name="Gsell, Steven D." userId="6e84bc59-7e38-490f-9209-f43946aa50d2" providerId="ADAL" clId="{D88466B7-03C0-4978-B1B6-A6C2E089C6A2}" dt="2024-07-08T00:23:15.774" v="1" actId="2696"/>
      <pc:docMkLst>
        <pc:docMk/>
      </pc:docMkLst>
      <pc:sldChg chg="del">
        <pc:chgData name="Gsell, Steven D." userId="6e84bc59-7e38-490f-9209-f43946aa50d2" providerId="ADAL" clId="{D88466B7-03C0-4978-B1B6-A6C2E089C6A2}" dt="2024-07-08T00:23:15.774" v="1" actId="2696"/>
        <pc:sldMkLst>
          <pc:docMk/>
          <pc:sldMk cId="928223919" sldId="1382"/>
        </pc:sldMkLst>
      </pc:sldChg>
      <pc:sldChg chg="add">
        <pc:chgData name="Gsell, Steven D." userId="6e84bc59-7e38-490f-9209-f43946aa50d2" providerId="ADAL" clId="{D88466B7-03C0-4978-B1B6-A6C2E089C6A2}" dt="2024-07-08T00:23:02.822" v="0"/>
        <pc:sldMkLst>
          <pc:docMk/>
          <pc:sldMk cId="985310508" sldId="1383"/>
        </pc:sldMkLst>
      </pc:sldChg>
      <pc:sldChg chg="add">
        <pc:chgData name="Gsell, Steven D." userId="6e84bc59-7e38-490f-9209-f43946aa50d2" providerId="ADAL" clId="{D88466B7-03C0-4978-B1B6-A6C2E089C6A2}" dt="2024-07-08T00:23:02.822" v="0"/>
        <pc:sldMkLst>
          <pc:docMk/>
          <pc:sldMk cId="504903178" sldId="1384"/>
        </pc:sldMkLst>
      </pc:sldChg>
      <pc:sldChg chg="add">
        <pc:chgData name="Gsell, Steven D." userId="6e84bc59-7e38-490f-9209-f43946aa50d2" providerId="ADAL" clId="{D88466B7-03C0-4978-B1B6-A6C2E089C6A2}" dt="2024-07-08T00:23:02.822" v="0"/>
        <pc:sldMkLst>
          <pc:docMk/>
          <pc:sldMk cId="2440337316" sldId="1385"/>
        </pc:sldMkLst>
      </pc:sldChg>
      <pc:sldChg chg="add">
        <pc:chgData name="Gsell, Steven D." userId="6e84bc59-7e38-490f-9209-f43946aa50d2" providerId="ADAL" clId="{D88466B7-03C0-4978-B1B6-A6C2E089C6A2}" dt="2024-07-08T00:23:02.822" v="0"/>
        <pc:sldMkLst>
          <pc:docMk/>
          <pc:sldMk cId="275916581" sldId="1386"/>
        </pc:sldMkLst>
      </pc:sldChg>
      <pc:sldChg chg="add">
        <pc:chgData name="Gsell, Steven D." userId="6e84bc59-7e38-490f-9209-f43946aa50d2" providerId="ADAL" clId="{D88466B7-03C0-4978-B1B6-A6C2E089C6A2}" dt="2024-07-08T00:23:02.822" v="0"/>
        <pc:sldMkLst>
          <pc:docMk/>
          <pc:sldMk cId="3943678850" sldId="1387"/>
        </pc:sldMkLst>
      </pc:sldChg>
      <pc:sldChg chg="add">
        <pc:chgData name="Gsell, Steven D." userId="6e84bc59-7e38-490f-9209-f43946aa50d2" providerId="ADAL" clId="{D88466B7-03C0-4978-B1B6-A6C2E089C6A2}" dt="2024-07-08T00:23:02.822" v="0"/>
        <pc:sldMkLst>
          <pc:docMk/>
          <pc:sldMk cId="2257766621" sldId="1388"/>
        </pc:sldMkLst>
      </pc:sldChg>
      <pc:sldChg chg="add">
        <pc:chgData name="Gsell, Steven D." userId="6e84bc59-7e38-490f-9209-f43946aa50d2" providerId="ADAL" clId="{D88466B7-03C0-4978-B1B6-A6C2E089C6A2}" dt="2024-07-08T00:23:02.822" v="0"/>
        <pc:sldMkLst>
          <pc:docMk/>
          <pc:sldMk cId="857814757" sldId="138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1F7DAD-AACB-410C-9AA4-BE5099812397}" type="datetimeFigureOut">
              <a:rPr lang="en-US" smtClean="0"/>
              <a:t>7/7/2024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ECEFE-5C53-4261-924B-F0AA5F7E0BB8}" type="slidenum">
              <a:rPr lang="en-US" smtClean="0"/>
              <a:t>‹#›</a:t>
            </a:fld>
            <a:endParaRPr lang="en-US"/>
          </a:p>
        </p:txBody>
      </p:sp>
    </p:spTree>
    <p:extLst>
      <p:ext uri="{BB962C8B-B14F-4D97-AF65-F5344CB8AC3E}">
        <p14:creationId xmlns:p14="http://schemas.microsoft.com/office/powerpoint/2010/main" val="1835944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FED414-B8BD-4977-925E-1C2AFAB354A8}" type="slidenum">
              <a:rPr lang="en-US" smtClean="0"/>
              <a:t>1</a:t>
            </a:fld>
            <a:endParaRPr lang="en-US"/>
          </a:p>
        </p:txBody>
      </p:sp>
    </p:spTree>
    <p:extLst>
      <p:ext uri="{BB962C8B-B14F-4D97-AF65-F5344CB8AC3E}">
        <p14:creationId xmlns:p14="http://schemas.microsoft.com/office/powerpoint/2010/main" val="125230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Software projects in a class setting can be chaotic without clear communication</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We are all learning and perhaps working with several new technologies for the first time. We are also learning HOW to learn in a fast-paced tech environment.</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When our groups run into problems, Slack allows us to pinpoint the problem as a group and see the clear solution when someone finds it!</a:t>
            </a:r>
          </a:p>
          <a:p>
            <a:endParaRPr lang="en-US" dirty="0"/>
          </a:p>
          <a:p>
            <a:r>
              <a:rPr lang="en-US" dirty="0"/>
              <a:t>(Dustin was able to pinpoint a problem with our Spring-Boot API and share what he found with our group. It was part of a dependency that we could manually exclude.)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9ECEFE-5C53-4261-924B-F0AA5F7E0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3838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Juggling different groups can quickly become a chore without the proper tools.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Slack allows you to have multiple workspaces at once, with a user-friendly UI to jump between all your groups.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Having clearly defined workspaces allows for easy transitioning from one group to another. </a:t>
            </a:r>
          </a:p>
          <a:p>
            <a:endParaRPr lang="en-US" dirty="0"/>
          </a:p>
          <a:p>
            <a:r>
              <a:rPr lang="en-US" dirty="0"/>
              <a:t>(At FSCJ it can get to be a little much if you are taking multiple IT classes at the same time. Slack allows a handy workspace system to jump between your groups of peers.)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9ECEFE-5C53-4261-924B-F0AA5F7E0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195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One of the most noticeable things about Slack is the customization that is possible through their add-on apps!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There are thousands of useful apps that can be added to a Slack workspace that supports the task your group is trying to accomplish.</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This customization allows for adaptation to different technologies and for an ever-changing Agile environment.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9ECEFE-5C53-4261-924B-F0AA5F7E0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7955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How often have you gone to push your code only to see that you need to pull the new updated first?</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Some of our groups have utilized the GitHub plugin for Slack. This allows the group to be up to date with every update and change happening.</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This allows cohesion of progress updates when the group reconvenes to discuss the next steps!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9ECEFE-5C53-4261-924B-F0AA5F7E0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7851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By utilizing the Slack Huddle feature our groups are able to have a live collaboration on demand.</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If there is any confusion to the project at hand there can be clarification in the matter of seconds!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The cliché goes that a picture speaks a thousands words. So 30fps screen sharing should speak about 30,000 words per second. (pause for laughter)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9ECEFE-5C53-4261-924B-F0AA5F7E0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8995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Sometimes our computer notifications can cause a bit of a stressful spike in our bodies when we hear that jingle or notification noise. (pop </a:t>
            </a:r>
            <a:r>
              <a:rPr lang="en-US" sz="1200" dirty="0" err="1"/>
              <a:t>pop</a:t>
            </a:r>
            <a:r>
              <a:rPr lang="en-US" sz="1200" dirty="0"/>
              <a:t> </a:t>
            </a:r>
            <a:r>
              <a:rPr lang="en-US" sz="1200" dirty="0" err="1"/>
              <a:t>pop</a:t>
            </a:r>
            <a:r>
              <a:rPr lang="en-US" sz="1200" dirty="0"/>
              <a:t> brush </a:t>
            </a:r>
            <a:r>
              <a:rPr lang="en-US" sz="1200" dirty="0" err="1"/>
              <a:t>brush</a:t>
            </a:r>
            <a:r>
              <a:rPr lang="en-US" sz="1200" dirty="0"/>
              <a:t> brush)</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In a healthy group setting, those notifications can perk you up and bring motivation to your work-flow!</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Efficiency is always important, especially in the tech world. However, we find our group is most efficient when we are all laughing with each other.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9ECEFE-5C53-4261-924B-F0AA5F7E0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5805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FED414-B8BD-4977-925E-1C2AFAB354A8}" type="slidenum">
              <a:rPr lang="en-US" smtClean="0"/>
              <a:t>19</a:t>
            </a:fld>
            <a:endParaRPr lang="en-US"/>
          </a:p>
        </p:txBody>
      </p:sp>
    </p:spTree>
    <p:extLst>
      <p:ext uri="{BB962C8B-B14F-4D97-AF65-F5344CB8AC3E}">
        <p14:creationId xmlns:p14="http://schemas.microsoft.com/office/powerpoint/2010/main" val="4052855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47700"/>
            <a:ext cx="10363200" cy="2387600"/>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524000" y="3127375"/>
            <a:ext cx="9144000" cy="1655762"/>
          </a:xfrm>
        </p:spPr>
        <p:txBody>
          <a:bodyPr/>
          <a:lstStyle>
            <a:lvl1pPr marL="0" indent="0" algn="ctr">
              <a:buNone/>
              <a:defRPr sz="2400">
                <a:solidFill>
                  <a:schemeClr val="accent6">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02576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221311"/>
          </a:xfrm>
        </p:spPr>
        <p:txBody>
          <a:bodyPr>
            <a:normAutofit/>
          </a:bodyPr>
          <a:lstStyle>
            <a:lvl1pPr>
              <a:defRPr sz="4000"/>
            </a:lvl1pPr>
          </a:lstStyle>
          <a:p>
            <a:r>
              <a:rPr lang="en-US"/>
              <a:t>Click to edit Master title style</a:t>
            </a:r>
          </a:p>
        </p:txBody>
      </p:sp>
      <p:sp>
        <p:nvSpPr>
          <p:cNvPr id="3" name="Vertical Text Placeholder 2"/>
          <p:cNvSpPr>
            <a:spLocks noGrp="1"/>
          </p:cNvSpPr>
          <p:nvPr>
            <p:ph type="body" orient="vert" idx="1"/>
          </p:nvPr>
        </p:nvSpPr>
        <p:spPr>
          <a:xfrm>
            <a:off x="838200" y="1958274"/>
            <a:ext cx="10515600" cy="3786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5731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47700"/>
            <a:ext cx="2628900" cy="504222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647700"/>
            <a:ext cx="7734300" cy="50422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7753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AD888-9129-4940-B5BB-31541D783BCA}"/>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1394DE48-74D0-47A8-8FC8-6C700DAB3904}"/>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172B33-CAD2-44AE-975D-0B0FC6CFFDB8}"/>
              </a:ext>
            </a:extLst>
          </p:cNvPr>
          <p:cNvSpPr>
            <a:spLocks noGrp="1"/>
          </p:cNvSpPr>
          <p:nvPr>
            <p:ph type="dt" sz="half" idx="10"/>
          </p:nvPr>
        </p:nvSpPr>
        <p:spPr/>
        <p:txBody>
          <a:bodyPr/>
          <a:lstStyle/>
          <a:p>
            <a:fld id="{8F7D2F49-1857-4E7D-8050-DC698401AAB7}" type="datetimeFigureOut">
              <a:rPr lang="en-US" smtClean="0"/>
              <a:t>7/7/2024</a:t>
            </a:fld>
            <a:endParaRPr lang="en-US"/>
          </a:p>
        </p:txBody>
      </p:sp>
      <p:sp>
        <p:nvSpPr>
          <p:cNvPr id="6" name="Slide Number Placeholder 5">
            <a:extLst>
              <a:ext uri="{FF2B5EF4-FFF2-40B4-BE49-F238E27FC236}">
                <a16:creationId xmlns:a16="http://schemas.microsoft.com/office/drawing/2014/main" id="{8D76F4E0-8BC6-4E74-ACD5-EF767320F620}"/>
              </a:ext>
            </a:extLst>
          </p:cNvPr>
          <p:cNvSpPr>
            <a:spLocks noGrp="1"/>
          </p:cNvSpPr>
          <p:nvPr>
            <p:ph type="sldNum" sz="quarter" idx="12"/>
          </p:nvPr>
        </p:nvSpPr>
        <p:spPr/>
        <p:txBody>
          <a:bodyPr/>
          <a:lstStyle/>
          <a:p>
            <a:fld id="{2E49269A-CC31-4735-9414-50A4457ED9F8}" type="slidenum">
              <a:rPr lang="en-US" smtClean="0"/>
              <a:t>‹#›</a:t>
            </a:fld>
            <a:endParaRPr lang="en-US"/>
          </a:p>
        </p:txBody>
      </p:sp>
    </p:spTree>
    <p:extLst>
      <p:ext uri="{BB962C8B-B14F-4D97-AF65-F5344CB8AC3E}">
        <p14:creationId xmlns:p14="http://schemas.microsoft.com/office/powerpoint/2010/main" val="216825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
        <p:nvSpPr>
          <p:cNvPr id="3" name="Content Placeholder 2"/>
          <p:cNvSpPr>
            <a:spLocks noGrp="1"/>
          </p:cNvSpPr>
          <p:nvPr>
            <p:ph idx="1"/>
          </p:nvPr>
        </p:nvSpPr>
        <p:spPr>
          <a:xfrm>
            <a:off x="838200" y="2062959"/>
            <a:ext cx="10515600" cy="3786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6663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647700"/>
            <a:ext cx="10515600" cy="2852737"/>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831851" y="3527426"/>
            <a:ext cx="10515600" cy="1500187"/>
          </a:xfrm>
        </p:spPr>
        <p:txBody>
          <a:bodyPr/>
          <a:lstStyle>
            <a:lvl1pPr marL="0" indent="0">
              <a:buNone/>
              <a:defRPr sz="2400">
                <a:solidFill>
                  <a:schemeClr val="accent6">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703574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58445"/>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2277519"/>
            <a:ext cx="5181600" cy="36191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77518"/>
            <a:ext cx="5181600" cy="361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8426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9732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808290"/>
            <a:ext cx="5157787" cy="301624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98862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808289"/>
            <a:ext cx="5183188" cy="301625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8170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Tree>
    <p:extLst>
      <p:ext uri="{BB962C8B-B14F-4D97-AF65-F5344CB8AC3E}">
        <p14:creationId xmlns:p14="http://schemas.microsoft.com/office/powerpoint/2010/main" val="145608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8210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77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647701"/>
            <a:ext cx="6172200" cy="47070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247901"/>
            <a:ext cx="3932237" cy="31147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135829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7700"/>
            <a:ext cx="3932237" cy="15093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647701"/>
            <a:ext cx="6172200" cy="473733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57011"/>
            <a:ext cx="3932237" cy="323595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8F7D2F49-1857-4E7D-8050-DC698401AAB7}" type="datetimeFigureOut">
              <a:rPr lang="en-US" smtClean="0"/>
              <a:t>7/7/2024</a:t>
            </a:fld>
            <a:endParaRPr lang="en-US"/>
          </a:p>
        </p:txBody>
      </p:sp>
    </p:spTree>
    <p:extLst>
      <p:ext uri="{BB962C8B-B14F-4D97-AF65-F5344CB8AC3E}">
        <p14:creationId xmlns:p14="http://schemas.microsoft.com/office/powerpoint/2010/main" val="94193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681891"/>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2097149"/>
            <a:ext cx="10515600" cy="37863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620410" y="6310313"/>
            <a:ext cx="2042458" cy="457200"/>
          </a:xfrm>
          <a:prstGeom prst="rect">
            <a:avLst/>
          </a:prstGeom>
        </p:spPr>
      </p:pic>
      <p:sp>
        <p:nvSpPr>
          <p:cNvPr id="7" name="Slide Number Placeholder 5"/>
          <p:cNvSpPr txBox="1">
            <a:spLocks/>
          </p:cNvSpPr>
          <p:nvPr/>
        </p:nvSpPr>
        <p:spPr>
          <a:xfrm>
            <a:off x="806116" y="6356351"/>
            <a:ext cx="3141784" cy="365125"/>
          </a:xfrm>
          <a:prstGeom prst="rect">
            <a:avLst/>
          </a:prstGeom>
        </p:spPr>
        <p:txBody>
          <a:bodyPr/>
          <a:lstStyle>
            <a:defPPr>
              <a:defRPr lang="en-US"/>
            </a:defPPr>
            <a:lvl1pPr marL="0" algn="l" defTabSz="914400" rtl="0" eaLnBrk="1" latinLnBrk="0" hangingPunct="1">
              <a:defRPr sz="14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253311F-96EC-5E40-B963-C06A534994B3}" type="slidenum">
              <a:rPr lang="en-US" sz="1400" smtClean="0"/>
              <a:pPr algn="l"/>
              <a:t>‹#›</a:t>
            </a:fld>
            <a:endParaRPr lang="en-US" sz="1400"/>
          </a:p>
        </p:txBody>
      </p:sp>
      <p:pic>
        <p:nvPicPr>
          <p:cNvPr id="4" name="Picture 3">
            <a:extLst>
              <a:ext uri="{FF2B5EF4-FFF2-40B4-BE49-F238E27FC236}">
                <a16:creationId xmlns:a16="http://schemas.microsoft.com/office/drawing/2014/main" id="{3EA0EA5B-4F08-D4A2-2FC0-AC3C06515F45}"/>
              </a:ext>
            </a:extLst>
          </p:cNvPr>
          <p:cNvPicPr>
            <a:picLocks noChangeAspect="1"/>
          </p:cNvPicPr>
          <p:nvPr userDrawn="1"/>
        </p:nvPicPr>
        <p:blipFill>
          <a:blip r:embed="rId16"/>
          <a:stretch>
            <a:fillRect/>
          </a:stretch>
        </p:blipFill>
        <p:spPr>
          <a:xfrm>
            <a:off x="3848100" y="6183729"/>
            <a:ext cx="3714430" cy="635481"/>
          </a:xfrm>
          <a:prstGeom prst="rect">
            <a:avLst/>
          </a:prstGeom>
        </p:spPr>
      </p:pic>
    </p:spTree>
    <p:extLst>
      <p:ext uri="{BB962C8B-B14F-4D97-AF65-F5344CB8AC3E}">
        <p14:creationId xmlns:p14="http://schemas.microsoft.com/office/powerpoint/2010/main" val="2898826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slack.com/app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lack.com/downloa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86FBF2-FCF5-4204-83D9-21A1726DAD69}"/>
              </a:ext>
            </a:extLst>
          </p:cNvPr>
          <p:cNvPicPr>
            <a:picLocks noChangeAspect="1"/>
          </p:cNvPicPr>
          <p:nvPr/>
        </p:nvPicPr>
        <p:blipFill>
          <a:blip r:embed="rId3"/>
          <a:stretch>
            <a:fillRect/>
          </a:stretch>
        </p:blipFill>
        <p:spPr>
          <a:xfrm>
            <a:off x="9556639" y="4822152"/>
            <a:ext cx="2222721" cy="1188720"/>
          </a:xfrm>
          <a:prstGeom prst="rect">
            <a:avLst/>
          </a:prstGeom>
        </p:spPr>
      </p:pic>
      <p:sp>
        <p:nvSpPr>
          <p:cNvPr id="8" name="TextBox 7">
            <a:extLst>
              <a:ext uri="{FF2B5EF4-FFF2-40B4-BE49-F238E27FC236}">
                <a16:creationId xmlns:a16="http://schemas.microsoft.com/office/drawing/2014/main" id="{FDEBEAD9-E7D0-9468-70F3-988648F9EE54}"/>
              </a:ext>
            </a:extLst>
          </p:cNvPr>
          <p:cNvSpPr txBox="1"/>
          <p:nvPr/>
        </p:nvSpPr>
        <p:spPr>
          <a:xfrm>
            <a:off x="514588" y="489359"/>
            <a:ext cx="7474348" cy="1754326"/>
          </a:xfrm>
          <a:prstGeom prst="rect">
            <a:avLst/>
          </a:prstGeom>
          <a:noFill/>
        </p:spPr>
        <p:txBody>
          <a:bodyPr wrap="square" rtlCol="0">
            <a:spAutoFit/>
          </a:bodyPr>
          <a:lstStyle/>
          <a:p>
            <a:r>
              <a:rPr lang="en-US" sz="5400"/>
              <a:t>Leveraging Slack for Student Collaboration</a:t>
            </a:r>
          </a:p>
        </p:txBody>
      </p:sp>
      <p:sp>
        <p:nvSpPr>
          <p:cNvPr id="9" name="TextBox 8">
            <a:extLst>
              <a:ext uri="{FF2B5EF4-FFF2-40B4-BE49-F238E27FC236}">
                <a16:creationId xmlns:a16="http://schemas.microsoft.com/office/drawing/2014/main" id="{AC87D645-AA4C-560A-2DF8-1DB3956A6D0E}"/>
              </a:ext>
            </a:extLst>
          </p:cNvPr>
          <p:cNvSpPr txBox="1"/>
          <p:nvPr/>
        </p:nvSpPr>
        <p:spPr>
          <a:xfrm>
            <a:off x="659028" y="2951804"/>
            <a:ext cx="8608540" cy="2677656"/>
          </a:xfrm>
          <a:prstGeom prst="rect">
            <a:avLst/>
          </a:prstGeom>
          <a:noFill/>
        </p:spPr>
        <p:txBody>
          <a:bodyPr wrap="square" rtlCol="0">
            <a:spAutoFit/>
          </a:bodyPr>
          <a:lstStyle/>
          <a:p>
            <a:r>
              <a:rPr lang="en-US" sz="2400"/>
              <a:t>David Singletary	David</a:t>
            </a:r>
            <a:r>
              <a:rPr lang="en-US" sz="2400" dirty="0"/>
              <a:t>.Singletary@fscj</a:t>
            </a:r>
            <a:r>
              <a:rPr lang="en-US" sz="2400"/>
              <a:t>.edu</a:t>
            </a:r>
          </a:p>
          <a:p>
            <a:r>
              <a:rPr lang="en-US" sz="2400"/>
              <a:t>Pamela Brauda	Pamela.Brauda@fscj.edu</a:t>
            </a:r>
          </a:p>
          <a:p>
            <a:endParaRPr lang="en-US" sz="2400"/>
          </a:p>
          <a:p>
            <a:r>
              <a:rPr lang="en-US" sz="2400"/>
              <a:t>Student Presenters:</a:t>
            </a:r>
          </a:p>
          <a:p>
            <a:r>
              <a:rPr lang="en-US" sz="2400"/>
              <a:t>Kathryn Arraya 	(A.S. Data Science Technology)</a:t>
            </a:r>
          </a:p>
          <a:p>
            <a:r>
              <a:rPr lang="en-US" sz="2400"/>
              <a:t>Steven Gsell  		(B.A.S. Information Systems Technology, </a:t>
            </a:r>
            <a:br>
              <a:rPr lang="en-US" sz="2400"/>
            </a:br>
            <a:r>
              <a:rPr lang="en-US" sz="2400"/>
              <a:t>                                         Application Development Concentration)</a:t>
            </a:r>
            <a:endParaRPr lang="en-US" sz="2400" dirty="0"/>
          </a:p>
        </p:txBody>
      </p:sp>
    </p:spTree>
    <p:extLst>
      <p:ext uri="{BB962C8B-B14F-4D97-AF65-F5344CB8AC3E}">
        <p14:creationId xmlns:p14="http://schemas.microsoft.com/office/powerpoint/2010/main" val="2440045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Administering the Workspace</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fontScale="92500" lnSpcReduction="20000"/>
          </a:bodyPr>
          <a:lstStyle/>
          <a:p>
            <a:pPr marL="169863" indent="-169863">
              <a:lnSpc>
                <a:spcPct val="120000"/>
              </a:lnSpc>
              <a:spcBef>
                <a:spcPts val="500"/>
              </a:spcBef>
            </a:pPr>
            <a:r>
              <a:rPr lang="en-US" sz="2000"/>
              <a:t>Canvas Announcement</a:t>
            </a:r>
            <a:endParaRPr lang="en-US" sz="2000">
              <a:solidFill>
                <a:srgbClr val="000000"/>
              </a:solidFill>
            </a:endParaRPr>
          </a:p>
          <a:p>
            <a:pPr marL="457200" indent="0">
              <a:lnSpc>
                <a:spcPct val="120000"/>
              </a:lnSpc>
              <a:spcBef>
                <a:spcPts val="500"/>
              </a:spcBef>
              <a:buNone/>
            </a:pPr>
            <a:r>
              <a:rPr lang="en-US" sz="2000" b="1">
                <a:solidFill>
                  <a:srgbClr val="000000"/>
                </a:solidFill>
              </a:rPr>
              <a:t>Slack Workspace Invitation</a:t>
            </a:r>
          </a:p>
          <a:p>
            <a:pPr marL="457200" indent="0">
              <a:lnSpc>
                <a:spcPct val="120000"/>
              </a:lnSpc>
              <a:spcBef>
                <a:spcPts val="500"/>
              </a:spcBef>
              <a:buNone/>
            </a:pPr>
            <a:r>
              <a:rPr lang="en-US" sz="1800">
                <a:solidFill>
                  <a:srgbClr val="000000"/>
                </a:solidFill>
              </a:rPr>
              <a:t>Here is the invite link for our Slack workspace:</a:t>
            </a:r>
          </a:p>
          <a:p>
            <a:pPr marL="457200" indent="0">
              <a:lnSpc>
                <a:spcPct val="120000"/>
              </a:lnSpc>
              <a:spcBef>
                <a:spcPts val="500"/>
              </a:spcBef>
              <a:buNone/>
            </a:pPr>
            <a:r>
              <a:rPr lang="en-US" sz="1800">
                <a:solidFill>
                  <a:srgbClr val="000000"/>
                </a:solidFill>
              </a:rPr>
              <a:t>	https://join.slack.com/t/summer24-workspace/shared_invite/... </a:t>
            </a:r>
          </a:p>
          <a:p>
            <a:pPr marL="914400" lvl="1" indent="0">
              <a:lnSpc>
                <a:spcPct val="120000"/>
              </a:lnSpc>
              <a:buNone/>
            </a:pPr>
            <a:r>
              <a:rPr lang="en-US" sz="1600">
                <a:solidFill>
                  <a:srgbClr val="000000"/>
                </a:solidFill>
              </a:rPr>
              <a:t>You can download Slack for Windows here: https://slack.com/downloads/windows</a:t>
            </a:r>
            <a:br>
              <a:rPr lang="en-US" sz="1600">
                <a:solidFill>
                  <a:srgbClr val="000000"/>
                </a:solidFill>
              </a:rPr>
            </a:br>
            <a:r>
              <a:rPr lang="en-US" sz="1600">
                <a:solidFill>
                  <a:srgbClr val="000000"/>
                </a:solidFill>
              </a:rPr>
              <a:t>You can download Slack for Mac here: https://slack.com/downloads/mac </a:t>
            </a:r>
            <a:br>
              <a:rPr lang="en-US" sz="1600">
                <a:solidFill>
                  <a:srgbClr val="000000"/>
                </a:solidFill>
              </a:rPr>
            </a:br>
            <a:r>
              <a:rPr lang="en-US" sz="1600">
                <a:solidFill>
                  <a:srgbClr val="000000"/>
                </a:solidFill>
              </a:rPr>
              <a:t>There is also a Slack app for iOS and Android devices.</a:t>
            </a:r>
          </a:p>
          <a:p>
            <a:pPr marL="457200" indent="0">
              <a:lnSpc>
                <a:spcPct val="120000"/>
              </a:lnSpc>
              <a:spcBef>
                <a:spcPts val="500"/>
              </a:spcBef>
              <a:buNone/>
            </a:pPr>
            <a:r>
              <a:rPr lang="en-US" sz="1800">
                <a:solidFill>
                  <a:srgbClr val="000000"/>
                </a:solidFill>
              </a:rPr>
              <a:t>If you haven't used Slack before, each workspace contains channels for discussion topics.</a:t>
            </a:r>
          </a:p>
          <a:p>
            <a:pPr marL="914400" indent="-457200">
              <a:lnSpc>
                <a:spcPct val="120000"/>
              </a:lnSpc>
              <a:spcBef>
                <a:spcPts val="500"/>
              </a:spcBef>
            </a:pPr>
            <a:r>
              <a:rPr lang="en-US" sz="1800">
                <a:solidFill>
                  <a:srgbClr val="000000"/>
                </a:solidFill>
              </a:rPr>
              <a:t>The workspace has a dedicated channel for this course: #cop3330c</a:t>
            </a:r>
          </a:p>
          <a:p>
            <a:pPr marL="914400" indent="-457200">
              <a:lnSpc>
                <a:spcPct val="120000"/>
              </a:lnSpc>
              <a:spcBef>
                <a:spcPts val="500"/>
              </a:spcBef>
            </a:pPr>
            <a:r>
              <a:rPr lang="en-US" sz="1800">
                <a:solidFill>
                  <a:srgbClr val="000000"/>
                </a:solidFill>
              </a:rPr>
              <a:t>We also have a #general channel for general IT questions and discussions. This channel is shared among many other courses that are running this semester.</a:t>
            </a:r>
          </a:p>
          <a:p>
            <a:pPr marL="914400" indent="-457200">
              <a:lnSpc>
                <a:spcPct val="120000"/>
              </a:lnSpc>
              <a:spcBef>
                <a:spcPts val="500"/>
              </a:spcBef>
            </a:pPr>
            <a:r>
              <a:rPr lang="en-US" sz="1800">
                <a:solidFill>
                  <a:srgbClr val="000000"/>
                </a:solidFill>
              </a:rPr>
              <a:t>The #random channel is for fun stuff: technology memes, personal/job announcements, etc. that you would like to share with the class.</a:t>
            </a:r>
          </a:p>
          <a:p>
            <a:pPr marL="457200" indent="0">
              <a:lnSpc>
                <a:spcPct val="120000"/>
              </a:lnSpc>
              <a:spcBef>
                <a:spcPts val="500"/>
              </a:spcBef>
              <a:buNone/>
            </a:pPr>
            <a:r>
              <a:rPr lang="en-US" sz="1800" b="1">
                <a:solidFill>
                  <a:srgbClr val="000000"/>
                </a:solidFill>
              </a:rPr>
              <a:t>All Slack posts must remain family-friendly. Be respectful. Do not DM without consent from the recipient. Do not share code solutions for course assignments before the due date, but feel free to share ideas, hints, and algorithms.</a:t>
            </a:r>
          </a:p>
        </p:txBody>
      </p:sp>
    </p:spTree>
    <p:extLst>
      <p:ext uri="{BB962C8B-B14F-4D97-AF65-F5344CB8AC3E}">
        <p14:creationId xmlns:p14="http://schemas.microsoft.com/office/powerpoint/2010/main" val="178654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Student Experience (Kate Araya)</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a:bodyPr>
          <a:lstStyle/>
          <a:p>
            <a:pPr marL="169863" indent="-169863">
              <a:lnSpc>
                <a:spcPct val="120000"/>
              </a:lnSpc>
              <a:spcBef>
                <a:spcPts val="500"/>
              </a:spcBef>
            </a:pPr>
            <a:endParaRPr lang="en-US" sz="1800" b="1">
              <a:solidFill>
                <a:srgbClr val="000000"/>
              </a:solidFill>
            </a:endParaRPr>
          </a:p>
        </p:txBody>
      </p:sp>
    </p:spTree>
    <p:extLst>
      <p:ext uri="{BB962C8B-B14F-4D97-AF65-F5344CB8AC3E}">
        <p14:creationId xmlns:p14="http://schemas.microsoft.com/office/powerpoint/2010/main" val="3558463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dirty="0"/>
              <a:t>Student Experience (Steven Gsell)</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307939"/>
            <a:ext cx="10515600" cy="4615066"/>
          </a:xfrm>
        </p:spPr>
        <p:txBody>
          <a:bodyPr>
            <a:normAutofit/>
          </a:bodyPr>
          <a:lstStyle/>
          <a:p>
            <a:r>
              <a:rPr lang="en-US" dirty="0"/>
              <a:t>Yes, it sounds just like the animal!</a:t>
            </a:r>
          </a:p>
          <a:p>
            <a:r>
              <a:rPr lang="en-US" sz="2800" dirty="0"/>
              <a:t>Current FSCJ student pursuing B.A.S in Computer Information Systems</a:t>
            </a:r>
          </a:p>
          <a:p>
            <a:r>
              <a:rPr lang="en-US" dirty="0"/>
              <a:t>Focus on software development</a:t>
            </a:r>
          </a:p>
          <a:p>
            <a:r>
              <a:rPr lang="en-US" sz="2800" dirty="0"/>
              <a:t>Been using Slack in multiple classes throughout education at FSCJ</a:t>
            </a:r>
          </a:p>
          <a:p>
            <a:r>
              <a:rPr lang="en-US" dirty="0"/>
              <a:t>Observed how Slack can add cohesion of communication in groups</a:t>
            </a:r>
            <a:endParaRPr lang="en-US" sz="2800" dirty="0"/>
          </a:p>
        </p:txBody>
      </p:sp>
    </p:spTree>
    <p:extLst>
      <p:ext uri="{BB962C8B-B14F-4D97-AF65-F5344CB8AC3E}">
        <p14:creationId xmlns:p14="http://schemas.microsoft.com/office/powerpoint/2010/main" val="985310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dirty="0"/>
              <a:t>Allows for Group Problem Solving</a:t>
            </a:r>
          </a:p>
        </p:txBody>
      </p:sp>
      <p:pic>
        <p:nvPicPr>
          <p:cNvPr id="5" name="Content Placeholder 4">
            <a:extLst>
              <a:ext uri="{FF2B5EF4-FFF2-40B4-BE49-F238E27FC236}">
                <a16:creationId xmlns:a16="http://schemas.microsoft.com/office/drawing/2014/main" id="{54FA8369-B24F-3DFD-C8A1-C0B1C986F776}"/>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096000" y="1121568"/>
            <a:ext cx="5441405" cy="4614863"/>
          </a:xfrm>
          <a:effectLst>
            <a:outerShdw blurRad="190500" dist="38100" dir="2700000" sx="102000" sy="102000" algn="tl" rotWithShape="0">
              <a:prstClr val="black">
                <a:alpha val="40000"/>
              </a:prstClr>
            </a:outerShdw>
          </a:effectLst>
        </p:spPr>
      </p:pic>
      <p:sp>
        <p:nvSpPr>
          <p:cNvPr id="10" name="TextBox 9">
            <a:extLst>
              <a:ext uri="{FF2B5EF4-FFF2-40B4-BE49-F238E27FC236}">
                <a16:creationId xmlns:a16="http://schemas.microsoft.com/office/drawing/2014/main" id="{978843E6-49FE-CE26-265D-A2D19E4793C0}"/>
              </a:ext>
            </a:extLst>
          </p:cNvPr>
          <p:cNvSpPr txBox="1"/>
          <p:nvPr/>
        </p:nvSpPr>
        <p:spPr>
          <a:xfrm>
            <a:off x="838200" y="1238081"/>
            <a:ext cx="4915237" cy="378565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Software projects in a class setting can be chaotic without clear communication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We are all learning and perhaps working with several new technologies for the first time. We are also learning HOW to learn in a fast-paced tech environment.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When our groups run into problems, Slack allows us to pinpoint the problem as a group and see the clear solution when someone finds it!</a:t>
            </a:r>
          </a:p>
        </p:txBody>
      </p:sp>
    </p:spTree>
    <p:extLst>
      <p:ext uri="{BB962C8B-B14F-4D97-AF65-F5344CB8AC3E}">
        <p14:creationId xmlns:p14="http://schemas.microsoft.com/office/powerpoint/2010/main" val="50490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dirty="0"/>
              <a:t>Allows Organized Group Separation </a:t>
            </a:r>
          </a:p>
        </p:txBody>
      </p:sp>
      <p:sp>
        <p:nvSpPr>
          <p:cNvPr id="10" name="TextBox 9">
            <a:extLst>
              <a:ext uri="{FF2B5EF4-FFF2-40B4-BE49-F238E27FC236}">
                <a16:creationId xmlns:a16="http://schemas.microsoft.com/office/drawing/2014/main" id="{978843E6-49FE-CE26-265D-A2D19E4793C0}"/>
              </a:ext>
            </a:extLst>
          </p:cNvPr>
          <p:cNvSpPr txBox="1"/>
          <p:nvPr/>
        </p:nvSpPr>
        <p:spPr>
          <a:xfrm>
            <a:off x="838200" y="1238081"/>
            <a:ext cx="4915237" cy="317009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Juggling different groups can quickly become a chore without the proper tools.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Slack allows you to have multiple workspaces at once, with a user-friendly UI to jump between all your groups.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Having clearly defined workspaces allows for easy transitioning from one group to another. </a:t>
            </a:r>
          </a:p>
        </p:txBody>
      </p:sp>
      <p:pic>
        <p:nvPicPr>
          <p:cNvPr id="6" name="Content Placeholder 5">
            <a:extLst>
              <a:ext uri="{FF2B5EF4-FFF2-40B4-BE49-F238E27FC236}">
                <a16:creationId xmlns:a16="http://schemas.microsoft.com/office/drawing/2014/main" id="{2DCB6C17-1E8C-6E62-A772-C36B095C05B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322454" y="1376552"/>
            <a:ext cx="5306327" cy="4104895"/>
          </a:xfrm>
          <a:effectLst>
            <a:outerShdw blurRad="190500" dist="38100" dir="2700000" sx="102000" sy="102000" algn="tl" rotWithShape="0">
              <a:prstClr val="black">
                <a:alpha val="40000"/>
              </a:prstClr>
            </a:outerShdw>
          </a:effectLst>
        </p:spPr>
      </p:pic>
      <p:sp>
        <p:nvSpPr>
          <p:cNvPr id="12" name="Rectangle 11">
            <a:extLst>
              <a:ext uri="{FF2B5EF4-FFF2-40B4-BE49-F238E27FC236}">
                <a16:creationId xmlns:a16="http://schemas.microsoft.com/office/drawing/2014/main" id="{9F0AB30B-54F0-1D78-1303-343918EB6B18}"/>
              </a:ext>
            </a:extLst>
          </p:cNvPr>
          <p:cNvSpPr/>
          <p:nvPr/>
        </p:nvSpPr>
        <p:spPr>
          <a:xfrm>
            <a:off x="6202017" y="1749287"/>
            <a:ext cx="2097157" cy="180892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 name="Arrow: Right 10">
            <a:extLst>
              <a:ext uri="{FF2B5EF4-FFF2-40B4-BE49-F238E27FC236}">
                <a16:creationId xmlns:a16="http://schemas.microsoft.com/office/drawing/2014/main" id="{828A5158-6DF2-C82B-41BB-8DDCA4199DCE}"/>
              </a:ext>
            </a:extLst>
          </p:cNvPr>
          <p:cNvSpPr/>
          <p:nvPr/>
        </p:nvSpPr>
        <p:spPr>
          <a:xfrm rot="12770960">
            <a:off x="7938882" y="3594982"/>
            <a:ext cx="1858618" cy="536713"/>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0337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dirty="0"/>
              <a:t>Allows Communication Customization</a:t>
            </a:r>
          </a:p>
        </p:txBody>
      </p:sp>
      <p:sp>
        <p:nvSpPr>
          <p:cNvPr id="10" name="TextBox 9">
            <a:extLst>
              <a:ext uri="{FF2B5EF4-FFF2-40B4-BE49-F238E27FC236}">
                <a16:creationId xmlns:a16="http://schemas.microsoft.com/office/drawing/2014/main" id="{978843E6-49FE-CE26-265D-A2D19E4793C0}"/>
              </a:ext>
            </a:extLst>
          </p:cNvPr>
          <p:cNvSpPr txBox="1"/>
          <p:nvPr/>
        </p:nvSpPr>
        <p:spPr>
          <a:xfrm>
            <a:off x="838200" y="1238081"/>
            <a:ext cx="4915237" cy="378565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One of the most noticeable things about Slack is the customization that is possible through their add-on apps!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There are thousands of useful apps that can be added to a Slack workspace that supports the task your group is trying to accomplish.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This customization allows for adaptation to different technologies and for an ever-changing Agile environment.</a:t>
            </a:r>
          </a:p>
        </p:txBody>
      </p:sp>
      <p:pic>
        <p:nvPicPr>
          <p:cNvPr id="7" name="Content Placeholder 6" descr="Slack app Directory Page">
            <a:extLst>
              <a:ext uri="{FF2B5EF4-FFF2-40B4-BE49-F238E27FC236}">
                <a16:creationId xmlns:a16="http://schemas.microsoft.com/office/drawing/2014/main" id="{9D62BA66-3F60-D008-F105-D4180F011B5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1602232"/>
            <a:ext cx="5577283" cy="3421501"/>
          </a:xfrm>
          <a:effectLst>
            <a:outerShdw blurRad="190500" dist="38100" dir="2700000" sx="102000" sy="102000" algn="tl" rotWithShape="0">
              <a:prstClr val="black">
                <a:alpha val="40000"/>
              </a:prstClr>
            </a:outerShdw>
          </a:effectLst>
        </p:spPr>
      </p:pic>
      <p:sp>
        <p:nvSpPr>
          <p:cNvPr id="8" name="TextBox 7">
            <a:extLst>
              <a:ext uri="{FF2B5EF4-FFF2-40B4-BE49-F238E27FC236}">
                <a16:creationId xmlns:a16="http://schemas.microsoft.com/office/drawing/2014/main" id="{7E801D9D-D251-3DFA-A6F4-45AF8E839110}"/>
              </a:ext>
            </a:extLst>
          </p:cNvPr>
          <p:cNvSpPr txBox="1"/>
          <p:nvPr/>
        </p:nvSpPr>
        <p:spPr>
          <a:xfrm>
            <a:off x="7721763" y="5185212"/>
            <a:ext cx="232575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598"/>
                </a:solidFill>
                <a:effectLst/>
                <a:uLnTx/>
                <a:uFillTx/>
                <a:latin typeface="Calibri" panose="020F0502020204030204"/>
                <a:ea typeface="+mn-ea"/>
                <a:cs typeface="+mn-cs"/>
                <a:hlinkClick r:id="rId4"/>
              </a:rPr>
              <a:t>https://slack.com/apps</a:t>
            </a:r>
            <a:endParaRPr kumimoji="0" lang="en-US" sz="1800" b="0" i="0" u="none" strike="noStrike" kern="1200" cap="none" spc="0" normalizeH="0" baseline="0" noProof="0" dirty="0">
              <a:ln>
                <a:noFill/>
              </a:ln>
              <a:solidFill>
                <a:srgbClr val="007598"/>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916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dirty="0"/>
              <a:t>Allows Repository Transparency </a:t>
            </a:r>
          </a:p>
        </p:txBody>
      </p:sp>
      <p:sp>
        <p:nvSpPr>
          <p:cNvPr id="10" name="TextBox 9">
            <a:extLst>
              <a:ext uri="{FF2B5EF4-FFF2-40B4-BE49-F238E27FC236}">
                <a16:creationId xmlns:a16="http://schemas.microsoft.com/office/drawing/2014/main" id="{978843E6-49FE-CE26-265D-A2D19E4793C0}"/>
              </a:ext>
            </a:extLst>
          </p:cNvPr>
          <p:cNvSpPr txBox="1"/>
          <p:nvPr/>
        </p:nvSpPr>
        <p:spPr>
          <a:xfrm>
            <a:off x="838200" y="1238081"/>
            <a:ext cx="4915237" cy="378565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How often have you gone to push your code only to see that you need to pull the new updated first?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Some of our groups have utilized the GitHub plugin for Slack. This allows the group to be up to date with every update and change happening.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This allows cohesion of progress updates when the group reconvenes to discuss the next steps!</a:t>
            </a:r>
          </a:p>
        </p:txBody>
      </p:sp>
      <p:pic>
        <p:nvPicPr>
          <p:cNvPr id="7" name="Content Placeholder 6">
            <a:extLst>
              <a:ext uri="{FF2B5EF4-FFF2-40B4-BE49-F238E27FC236}">
                <a16:creationId xmlns:a16="http://schemas.microsoft.com/office/drawing/2014/main" id="{79CBEC20-A68A-CF72-63A4-21534BB00816}"/>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249749" y="1238081"/>
            <a:ext cx="5257800" cy="4618268"/>
          </a:xfrm>
          <a:effectLst>
            <a:outerShdw blurRad="190500" dist="38100" dir="2700000" sx="102000" sy="102000" algn="tl" rotWithShape="0">
              <a:prstClr val="black">
                <a:alpha val="40000"/>
              </a:prstClr>
            </a:outerShdw>
          </a:effectLst>
        </p:spPr>
      </p:pic>
    </p:spTree>
    <p:extLst>
      <p:ext uri="{BB962C8B-B14F-4D97-AF65-F5344CB8AC3E}">
        <p14:creationId xmlns:p14="http://schemas.microsoft.com/office/powerpoint/2010/main" val="3943678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dirty="0"/>
              <a:t>Enhances Cohesive File &amp; Screen Sharing</a:t>
            </a:r>
          </a:p>
        </p:txBody>
      </p:sp>
      <p:sp>
        <p:nvSpPr>
          <p:cNvPr id="10" name="TextBox 9">
            <a:extLst>
              <a:ext uri="{FF2B5EF4-FFF2-40B4-BE49-F238E27FC236}">
                <a16:creationId xmlns:a16="http://schemas.microsoft.com/office/drawing/2014/main" id="{978843E6-49FE-CE26-265D-A2D19E4793C0}"/>
              </a:ext>
            </a:extLst>
          </p:cNvPr>
          <p:cNvSpPr txBox="1"/>
          <p:nvPr/>
        </p:nvSpPr>
        <p:spPr>
          <a:xfrm>
            <a:off x="838200" y="1238081"/>
            <a:ext cx="4915237" cy="378565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By utilizing the Slack Huddle feature our groups are able to have a live collaboration on demand.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If there is any confusion to the project at hand there can be clarification in the matter of seconds!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The cliché goes that a picture speaks a thousands words. So 30fps screen sharing should speak about 30,000 words per second. (pause for laughter)</a:t>
            </a:r>
          </a:p>
        </p:txBody>
      </p:sp>
      <p:pic>
        <p:nvPicPr>
          <p:cNvPr id="6" name="Content Placeholder 5">
            <a:extLst>
              <a:ext uri="{FF2B5EF4-FFF2-40B4-BE49-F238E27FC236}">
                <a16:creationId xmlns:a16="http://schemas.microsoft.com/office/drawing/2014/main" id="{DA4CFD66-3291-66F8-D4DA-888A03F5CE36}"/>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096000" y="1866153"/>
            <a:ext cx="5806880" cy="3269264"/>
          </a:xfrm>
          <a:effectLst>
            <a:outerShdw blurRad="190500" dist="38100" dir="2700000" sx="102000" sy="102000" algn="tl" rotWithShape="0">
              <a:prstClr val="black">
                <a:alpha val="40000"/>
              </a:prstClr>
            </a:outerShdw>
          </a:effectLst>
        </p:spPr>
      </p:pic>
    </p:spTree>
    <p:extLst>
      <p:ext uri="{BB962C8B-B14F-4D97-AF65-F5344CB8AC3E}">
        <p14:creationId xmlns:p14="http://schemas.microsoft.com/office/powerpoint/2010/main" val="2257766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dirty="0"/>
              <a:t>Supports community and friendship</a:t>
            </a:r>
          </a:p>
        </p:txBody>
      </p:sp>
      <p:sp>
        <p:nvSpPr>
          <p:cNvPr id="10" name="TextBox 9">
            <a:extLst>
              <a:ext uri="{FF2B5EF4-FFF2-40B4-BE49-F238E27FC236}">
                <a16:creationId xmlns:a16="http://schemas.microsoft.com/office/drawing/2014/main" id="{978843E6-49FE-CE26-265D-A2D19E4793C0}"/>
              </a:ext>
            </a:extLst>
          </p:cNvPr>
          <p:cNvSpPr txBox="1"/>
          <p:nvPr/>
        </p:nvSpPr>
        <p:spPr>
          <a:xfrm>
            <a:off x="838200" y="1238081"/>
            <a:ext cx="4915237" cy="440120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Sometimes our computer notifications can cause a bit of a stressful spike in our bodies when we hear that jingle or notification noise. (pop </a:t>
            </a:r>
            <a:r>
              <a:rPr kumimoji="0" lang="en-US" sz="2000" b="0" i="0" u="none" strike="noStrike" kern="1200" cap="none" spc="0" normalizeH="0" baseline="0" noProof="0" dirty="0" err="1">
                <a:ln>
                  <a:noFill/>
                </a:ln>
                <a:solidFill>
                  <a:srgbClr val="007598"/>
                </a:solidFill>
                <a:effectLst/>
                <a:uLnTx/>
                <a:uFillTx/>
                <a:latin typeface="Calibri" panose="020F0502020204030204"/>
                <a:ea typeface="+mn-ea"/>
                <a:cs typeface="+mn-cs"/>
              </a:rPr>
              <a:t>pop</a:t>
            </a: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srgbClr val="007598"/>
                </a:solidFill>
                <a:effectLst/>
                <a:uLnTx/>
                <a:uFillTx/>
                <a:latin typeface="Calibri" panose="020F0502020204030204"/>
                <a:ea typeface="+mn-ea"/>
                <a:cs typeface="+mn-cs"/>
              </a:rPr>
              <a:t>pop</a:t>
            </a: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 brush </a:t>
            </a:r>
            <a:r>
              <a:rPr kumimoji="0" lang="en-US" sz="2000" b="0" i="0" u="none" strike="noStrike" kern="1200" cap="none" spc="0" normalizeH="0" baseline="0" noProof="0" dirty="0" err="1">
                <a:ln>
                  <a:noFill/>
                </a:ln>
                <a:solidFill>
                  <a:srgbClr val="007598"/>
                </a:solidFill>
                <a:effectLst/>
                <a:uLnTx/>
                <a:uFillTx/>
                <a:latin typeface="Calibri" panose="020F0502020204030204"/>
                <a:ea typeface="+mn-ea"/>
                <a:cs typeface="+mn-cs"/>
              </a:rPr>
              <a:t>brush</a:t>
            </a: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 brush)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In a healthy group setting, those notifications can perk you up and bring motivation to your work-flow!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Efficiency is always important, especially in the tech world. However, we find our group is most efficient when we are all laughing with each other.</a:t>
            </a:r>
          </a:p>
        </p:txBody>
      </p:sp>
      <p:pic>
        <p:nvPicPr>
          <p:cNvPr id="6" name="Content Placeholder 5">
            <a:extLst>
              <a:ext uri="{FF2B5EF4-FFF2-40B4-BE49-F238E27FC236}">
                <a16:creationId xmlns:a16="http://schemas.microsoft.com/office/drawing/2014/main" id="{B070374E-4E90-6E58-153B-FCEFE25430E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5848712" y="1071421"/>
            <a:ext cx="6137316" cy="4618179"/>
          </a:xfrm>
          <a:effectLst>
            <a:outerShdw blurRad="190500" dist="38100" dir="2700000" sx="102000" sy="102000" algn="tl" rotWithShape="0">
              <a:prstClr val="black">
                <a:alpha val="40000"/>
              </a:prstClr>
            </a:outerShdw>
          </a:effectLst>
        </p:spPr>
      </p:pic>
    </p:spTree>
    <p:extLst>
      <p:ext uri="{BB962C8B-B14F-4D97-AF65-F5344CB8AC3E}">
        <p14:creationId xmlns:p14="http://schemas.microsoft.com/office/powerpoint/2010/main" val="857814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75A8137-7C75-A9F5-529F-4D6C410FDC24}"/>
              </a:ext>
            </a:extLst>
          </p:cNvPr>
          <p:cNvPicPr>
            <a:picLocks noGrp="1" noChangeAspect="1"/>
          </p:cNvPicPr>
          <p:nvPr>
            <p:ph idx="1"/>
          </p:nvPr>
        </p:nvPicPr>
        <p:blipFill>
          <a:blip r:embed="rId3"/>
          <a:stretch>
            <a:fillRect/>
          </a:stretch>
        </p:blipFill>
        <p:spPr>
          <a:xfrm>
            <a:off x="954072" y="1017201"/>
            <a:ext cx="10283856" cy="2678819"/>
          </a:xfrm>
        </p:spPr>
      </p:pic>
    </p:spTree>
    <p:extLst>
      <p:ext uri="{BB962C8B-B14F-4D97-AF65-F5344CB8AC3E}">
        <p14:creationId xmlns:p14="http://schemas.microsoft.com/office/powerpoint/2010/main" val="59307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a:t>Overview</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307939"/>
            <a:ext cx="10515600" cy="4615066"/>
          </a:xfrm>
        </p:spPr>
        <p:txBody>
          <a:bodyPr>
            <a:normAutofit fontScale="92500" lnSpcReduction="10000"/>
          </a:bodyPr>
          <a:lstStyle/>
          <a:p>
            <a:r>
              <a:rPr lang="en-US" sz="3200"/>
              <a:t>Slack (https://slack.com/) is a widely adopted cloud-based team communication platform in industry. This session presents a case study showcasing the successful use of Slack for fostering collaboration among undergraduate students across various technology courses. It will provide insights into how Slack was integrated into course curriculum to enhance communication, project management, and teamwork among students. Attendees will learn about the setup of Slack workspaces, the creation of course-specific channels, the integration of tools, and the adoption of digital communication best practices in order to enrich  the educational experience and prepare students for the collaborative demands of the tech industry.</a:t>
            </a:r>
            <a:endParaRPr lang="en-US" sz="2800"/>
          </a:p>
        </p:txBody>
      </p:sp>
    </p:spTree>
    <p:extLst>
      <p:ext uri="{BB962C8B-B14F-4D97-AF65-F5344CB8AC3E}">
        <p14:creationId xmlns:p14="http://schemas.microsoft.com/office/powerpoint/2010/main" val="1697206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a:t>Why Slack</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145059"/>
            <a:ext cx="10515600" cy="4777946"/>
          </a:xfrm>
        </p:spPr>
        <p:txBody>
          <a:bodyPr>
            <a:normAutofit lnSpcReduction="10000"/>
          </a:bodyPr>
          <a:lstStyle/>
          <a:p>
            <a:r>
              <a:rPr lang="en-US" sz="2800"/>
              <a:t>Gartner: "Social Software in the Workplace"</a:t>
            </a:r>
            <a:r>
              <a:rPr lang="en-US"/>
              <a:t> https://www.gartner.com/reviews/market/workplace-social-software </a:t>
            </a:r>
          </a:p>
          <a:p>
            <a:pPr lvl="1"/>
            <a:r>
              <a:rPr lang="en-US"/>
              <a:t>Positives: "Slack - Superior Messaging Platform"</a:t>
            </a:r>
          </a:p>
          <a:p>
            <a:pPr lvl="1"/>
            <a:r>
              <a:rPr lang="en-US"/>
              <a:t>Negatives: "A mix between efficient communication and interface overload"</a:t>
            </a:r>
          </a:p>
          <a:p>
            <a:r>
              <a:rPr lang="en-US" sz="2800"/>
              <a:t>Top Slack Alternatives</a:t>
            </a:r>
          </a:p>
          <a:p>
            <a:pPr lvl="1"/>
            <a:r>
              <a:rPr lang="en-US"/>
              <a:t>Office 365 (Microsoft Teams, SharePoint)</a:t>
            </a:r>
          </a:p>
          <a:p>
            <a:pPr lvl="1"/>
            <a:r>
              <a:rPr lang="en-US"/>
              <a:t>Adobe Acrobat (Document Cloud)</a:t>
            </a:r>
          </a:p>
          <a:p>
            <a:pPr lvl="1"/>
            <a:r>
              <a:rPr lang="en-US"/>
              <a:t>Google Workspace</a:t>
            </a:r>
          </a:p>
          <a:p>
            <a:pPr lvl="1"/>
            <a:r>
              <a:rPr lang="en-US"/>
              <a:t>WebEx</a:t>
            </a:r>
          </a:p>
          <a:p>
            <a:r>
              <a:rPr lang="en-US"/>
              <a:t>"Non-business" alternatives</a:t>
            </a:r>
          </a:p>
          <a:p>
            <a:pPr lvl="1"/>
            <a:r>
              <a:rPr lang="en-US"/>
              <a:t>Discord</a:t>
            </a:r>
          </a:p>
          <a:p>
            <a:pPr lvl="1"/>
            <a:r>
              <a:rPr lang="en-US"/>
              <a:t>Reddit</a:t>
            </a:r>
          </a:p>
        </p:txBody>
      </p:sp>
    </p:spTree>
    <p:extLst>
      <p:ext uri="{BB962C8B-B14F-4D97-AF65-F5344CB8AC3E}">
        <p14:creationId xmlns:p14="http://schemas.microsoft.com/office/powerpoint/2010/main" val="3705107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a:t>Anecdotal Evidence for Popularity in Tech</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fontScale="92500" lnSpcReduction="20000"/>
          </a:bodyPr>
          <a:lstStyle/>
          <a:p>
            <a:r>
              <a:rPr lang="en-US" sz="2800"/>
              <a:t>Many popular developer communities, including open-source projects and tech-focused groups, use Slack for communication. </a:t>
            </a:r>
          </a:p>
          <a:p>
            <a:r>
              <a:rPr lang="en-US" sz="2800"/>
              <a:t>Numerous tech companies, both startups and established enterprises, adopt Slack as their primary communication tool. </a:t>
            </a:r>
          </a:p>
          <a:p>
            <a:r>
              <a:rPr lang="en-US" sz="2800"/>
              <a:t>Tech conferences and meetups often use Slack to facilitate communication among attendees. </a:t>
            </a:r>
          </a:p>
          <a:p>
            <a:r>
              <a:rPr lang="en-US" sz="2800"/>
              <a:t>Developers appreciate Slack's ability to enhance productivity through integrations, bots, and automation. </a:t>
            </a:r>
          </a:p>
          <a:p>
            <a:r>
              <a:rPr lang="en-US" sz="2800"/>
              <a:t>With the rise of remote work, developers frequently share positive experiences using Slack to maintain team communication and collaboration. </a:t>
            </a:r>
          </a:p>
          <a:p>
            <a:r>
              <a:rPr lang="en-US" sz="2800"/>
              <a:t>Platforms like Reddit, Stack Overflow, and Twitter have numerous threads and discussions where developers share their positive experiences with Slack.</a:t>
            </a:r>
            <a:endParaRPr lang="en-US"/>
          </a:p>
        </p:txBody>
      </p:sp>
    </p:spTree>
    <p:extLst>
      <p:ext uri="{BB962C8B-B14F-4D97-AF65-F5344CB8AC3E}">
        <p14:creationId xmlns:p14="http://schemas.microsoft.com/office/powerpoint/2010/main" val="4193741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a:t>Slack for Software Development</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a:bodyPr>
          <a:lstStyle/>
          <a:p>
            <a:r>
              <a:rPr lang="en-US"/>
              <a:t>I</a:t>
            </a:r>
            <a:r>
              <a:rPr lang="en-US" sz="2800"/>
              <a:t>ntegrations with development tools like GitHub, Jira, and CI/CD pipelines.</a:t>
            </a:r>
          </a:p>
          <a:p>
            <a:r>
              <a:rPr lang="en-US" sz="2800"/>
              <a:t>Slack's integrations streamline workflows, reducing context switching and improving efficiency.</a:t>
            </a:r>
          </a:p>
          <a:p>
            <a:r>
              <a:rPr lang="en-US"/>
              <a:t>F</a:t>
            </a:r>
            <a:r>
              <a:rPr lang="en-US" sz="2800"/>
              <a:t>eatures like channel organization, search functionality, and customizability</a:t>
            </a:r>
          </a:p>
          <a:p>
            <a:r>
              <a:rPr lang="en-US"/>
              <a:t>Real-time collaboration (huddles)</a:t>
            </a:r>
          </a:p>
        </p:txBody>
      </p:sp>
    </p:spTree>
    <p:extLst>
      <p:ext uri="{BB962C8B-B14F-4D97-AF65-F5344CB8AC3E}">
        <p14:creationId xmlns:p14="http://schemas.microsoft.com/office/powerpoint/2010/main" val="825063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Shared Undergraduate Workspace</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fontScale="85000" lnSpcReduction="20000"/>
          </a:bodyPr>
          <a:lstStyle/>
          <a:p>
            <a:r>
              <a:rPr lang="en-US"/>
              <a:t>Centralized communication: consolidates communication channels for all courses, making it easier for students to stay informed about announcements, assignments, and deadlines.</a:t>
            </a:r>
          </a:p>
          <a:p>
            <a:r>
              <a:rPr lang="en-US"/>
              <a:t>Collaboration opportunities: collaboration across courses on interdisciplinary projects, share resources, and coursework.</a:t>
            </a:r>
          </a:p>
          <a:p>
            <a:r>
              <a:rPr lang="en-US"/>
              <a:t>Networking: allows students to network with peers from various courses, potentially leading to new friendships, study groups, and professional connections.</a:t>
            </a:r>
          </a:p>
          <a:p>
            <a:r>
              <a:rPr lang="en-US"/>
              <a:t>Resource sharing: sharing of relevant resources such as articles, tutorials, and tools across multiple courses, enriching the learning material available to everyone.</a:t>
            </a:r>
          </a:p>
          <a:p>
            <a:r>
              <a:rPr lang="en-US"/>
              <a:t>Real-Time support: real-time support from instructors and peers, which can be particularly beneficial for addressing questions and issues promptly.</a:t>
            </a:r>
          </a:p>
          <a:p>
            <a:r>
              <a:rPr lang="en-US"/>
              <a:t>Community building: helps build a sense of community among students and instructors, encouraging engagement and participation beyond the confines of individual courses.</a:t>
            </a:r>
          </a:p>
        </p:txBody>
      </p:sp>
    </p:spTree>
    <p:extLst>
      <p:ext uri="{BB962C8B-B14F-4D97-AF65-F5344CB8AC3E}">
        <p14:creationId xmlns:p14="http://schemas.microsoft.com/office/powerpoint/2010/main" val="2770863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Shared Undergraduate Workspace</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fontScale="85000" lnSpcReduction="20000"/>
          </a:bodyPr>
          <a:lstStyle/>
          <a:p>
            <a:r>
              <a:rPr lang="en-US"/>
              <a:t>Cross-course announcements: announcements reach all students across different courses simultaneously, ensuring important information is disseminated quickly and efficiently.</a:t>
            </a:r>
          </a:p>
          <a:p>
            <a:r>
              <a:rPr lang="en-US"/>
              <a:t>Facilitating mentorship: senior students or those who have taken certain courses can mentor juniors, providing guidance and sharing their experiences, which can be very beneficial for newcomers.</a:t>
            </a:r>
          </a:p>
          <a:p>
            <a:r>
              <a:rPr lang="en-US"/>
              <a:t>Integrated tools and apps: integrations (e.g., GitHub, Trello, Google Drive) can streamline project management and collaborative tasks across courses, enhancing productivity and learning.</a:t>
            </a:r>
          </a:p>
          <a:p>
            <a:r>
              <a:rPr lang="en-US"/>
              <a:t>Enhanced learning experience: informal communication style can make students feel more comfortable asking questions and participating in discussions, leading to a more engaging and interactive learning experience.</a:t>
            </a:r>
          </a:p>
          <a:p>
            <a:r>
              <a:rPr lang="en-US"/>
              <a:t>Feedback and improvement: feedback from students about the courses in real-time, allowing for continuous improvement based on student input.</a:t>
            </a:r>
          </a:p>
          <a:p>
            <a:r>
              <a:rPr lang="en-US"/>
              <a:t>Event coordination: organize events, such as hackathons, guest lectures, or study sessions, becomes easier.</a:t>
            </a:r>
          </a:p>
        </p:txBody>
      </p:sp>
    </p:spTree>
    <p:extLst>
      <p:ext uri="{BB962C8B-B14F-4D97-AF65-F5344CB8AC3E}">
        <p14:creationId xmlns:p14="http://schemas.microsoft.com/office/powerpoint/2010/main" val="2378320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Organizing the Workspace</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202724"/>
            <a:ext cx="10515600" cy="4720281"/>
          </a:xfrm>
        </p:spPr>
        <p:txBody>
          <a:bodyPr>
            <a:normAutofit fontScale="92500" lnSpcReduction="10000"/>
          </a:bodyPr>
          <a:lstStyle/>
          <a:p>
            <a:r>
              <a:rPr lang="en-US" sz="2600"/>
              <a:t>Dedicated workspaces for individual courses ("v1")</a:t>
            </a:r>
          </a:p>
          <a:p>
            <a:r>
              <a:rPr lang="en-US" sz="2600"/>
              <a:t>Shared workspace per semester ("v2"), one channel per course e.g.,</a:t>
            </a:r>
          </a:p>
          <a:p>
            <a:pPr marL="461963" indent="0">
              <a:buNone/>
            </a:pPr>
            <a:r>
              <a:rPr lang="en-US" b="1"/>
              <a:t>Summer 2024</a:t>
            </a:r>
          </a:p>
          <a:p>
            <a:pPr marL="914400" indent="0">
              <a:buNone/>
            </a:pPr>
            <a:r>
              <a:rPr lang="en-US"/>
              <a:t># general - all students are members; shared general content</a:t>
            </a:r>
          </a:p>
          <a:p>
            <a:pPr marL="914400" indent="0">
              <a:buNone/>
            </a:pPr>
            <a:r>
              <a:rPr lang="en-US"/>
              <a:t># random - all students are members; "fun" content (memes)</a:t>
            </a:r>
          </a:p>
          <a:p>
            <a:pPr marL="914400" indent="0">
              <a:buNone/>
            </a:pPr>
            <a:r>
              <a:rPr lang="en-US"/>
              <a:t># COP2800C - course-specific channel, restricted membership</a:t>
            </a:r>
          </a:p>
          <a:p>
            <a:pPr marL="914400" indent="0">
              <a:buNone/>
            </a:pPr>
            <a:r>
              <a:rPr lang="en-US"/>
              <a:t># CEN3330C - course-specific channel, restricted membership</a:t>
            </a:r>
          </a:p>
          <a:p>
            <a:pPr marL="914400" indent="0">
              <a:buNone/>
            </a:pPr>
            <a:r>
              <a:rPr lang="en-US"/>
              <a:t># CEN4025C  - course-specific channel, restricted membership</a:t>
            </a:r>
          </a:p>
          <a:p>
            <a:pPr marL="914400" indent="0">
              <a:buNone/>
            </a:pPr>
            <a:r>
              <a:rPr lang="en-US"/>
              <a:t>...</a:t>
            </a:r>
          </a:p>
          <a:p>
            <a:r>
              <a:rPr lang="en-US" sz="2600"/>
              <a:t>NOTE: some lower-level courses are excluded from shared workspaces to avoid distractions for first-time college students</a:t>
            </a:r>
          </a:p>
          <a:p>
            <a:endParaRPr lang="en-US"/>
          </a:p>
          <a:p>
            <a:endParaRPr lang="en-US"/>
          </a:p>
        </p:txBody>
      </p:sp>
    </p:spTree>
    <p:extLst>
      <p:ext uri="{BB962C8B-B14F-4D97-AF65-F5344CB8AC3E}">
        <p14:creationId xmlns:p14="http://schemas.microsoft.com/office/powerpoint/2010/main" val="922338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Administering the Workspace</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a:bodyPr>
          <a:lstStyle/>
          <a:p>
            <a:r>
              <a:rPr lang="en-US"/>
              <a:t>Instructors are workspace creators w/full admin rights</a:t>
            </a:r>
          </a:p>
          <a:p>
            <a:r>
              <a:rPr lang="en-US"/>
              <a:t>Can delete posts if necessary</a:t>
            </a:r>
          </a:p>
          <a:p>
            <a:pPr marL="230188" indent="-225425">
              <a:lnSpc>
                <a:spcPct val="115000"/>
              </a:lnSpc>
              <a:spcBef>
                <a:spcPts val="0"/>
              </a:spcBef>
            </a:pPr>
            <a:r>
              <a:rPr lang="en-US"/>
              <a:t>Syllabus (Technology Requirements):</a:t>
            </a:r>
          </a:p>
          <a:p>
            <a:pPr lvl="1" indent="0">
              <a:lnSpc>
                <a:spcPct val="115000"/>
              </a:lnSpc>
              <a:spcBef>
                <a:spcPts val="0"/>
              </a:spcBef>
              <a:buNone/>
            </a:pPr>
            <a:r>
              <a:rPr lang="en-US"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Slack</a:t>
            </a:r>
            <a:endParaRPr lang="en-US">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lvl="1" indent="0">
              <a:spcBef>
                <a:spcPts val="0"/>
              </a:spcBef>
              <a:buNone/>
            </a:pPr>
            <a:r>
              <a:rPr lang="en-US">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 will collaborate using Slack, an industry-standard collaboration tool. Slack is free (disregard their prompting to upgrade to the paid version, we do not use it). Instructions for joining the Slack workspace and course channel will be provided in Canvas. Slack runs on Windows and Mac (</a:t>
            </a:r>
            <a:r>
              <a:rPr lang="en-US" u="sng">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2"/>
              </a:rPr>
              <a:t>https://slack.com/downloads</a:t>
            </a:r>
            <a:r>
              <a:rPr lang="en-US">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p>
            <a:endParaRPr lang="en-US"/>
          </a:p>
          <a:p>
            <a:endParaRPr lang="en-US"/>
          </a:p>
          <a:p>
            <a:endParaRPr lang="en-US"/>
          </a:p>
        </p:txBody>
      </p:sp>
    </p:spTree>
    <p:extLst>
      <p:ext uri="{BB962C8B-B14F-4D97-AF65-F5344CB8AC3E}">
        <p14:creationId xmlns:p14="http://schemas.microsoft.com/office/powerpoint/2010/main" val="1878030025"/>
      </p:ext>
    </p:extLst>
  </p:cSld>
  <p:clrMapOvr>
    <a:masterClrMapping/>
  </p:clrMapOvr>
</p:sld>
</file>

<file path=ppt/theme/theme1.xml><?xml version="1.0" encoding="utf-8"?>
<a:theme xmlns:a="http://schemas.openxmlformats.org/drawingml/2006/main" name="fscj">
  <a:themeElements>
    <a:clrScheme name="FSCJ Colors">
      <a:dk1>
        <a:srgbClr val="007598"/>
      </a:dk1>
      <a:lt1>
        <a:srgbClr val="FFFFFF"/>
      </a:lt1>
      <a:dk2>
        <a:srgbClr val="1F497D"/>
      </a:dk2>
      <a:lt2>
        <a:srgbClr val="EEECE1"/>
      </a:lt2>
      <a:accent1>
        <a:srgbClr val="4F81BD"/>
      </a:accent1>
      <a:accent2>
        <a:srgbClr val="A1CB8F"/>
      </a:accent2>
      <a:accent3>
        <a:srgbClr val="9BBB59"/>
      </a:accent3>
      <a:accent4>
        <a:srgbClr val="8064A2"/>
      </a:accent4>
      <a:accent5>
        <a:srgbClr val="4BACC6"/>
      </a:accent5>
      <a:accent6>
        <a:srgbClr val="5193B7"/>
      </a:accent6>
      <a:hlink>
        <a:srgbClr val="29AA87"/>
      </a:hlink>
      <a:folHlink>
        <a:srgbClr val="88ABA3"/>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scj" id="{4DDB934D-E180-44D7-B6F7-5EA67335EA0E}" vid="{D5DA4DD1-123E-4E73-AAD0-7C95B02E6D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day1</Template>
  <TotalTime>1575</TotalTime>
  <Words>2043</Words>
  <Application>Microsoft Office PowerPoint</Application>
  <PresentationFormat>Widescreen</PresentationFormat>
  <Paragraphs>162</Paragraphs>
  <Slides>19</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fscj</vt:lpstr>
      <vt:lpstr>PowerPoint Presentation</vt:lpstr>
      <vt:lpstr>Overview</vt:lpstr>
      <vt:lpstr>Why Slack</vt:lpstr>
      <vt:lpstr>Anecdotal Evidence for Popularity in Tech</vt:lpstr>
      <vt:lpstr>Slack for Software Development</vt:lpstr>
      <vt:lpstr>Shared Undergraduate Workspace</vt:lpstr>
      <vt:lpstr>Shared Undergraduate Workspace</vt:lpstr>
      <vt:lpstr>Organizing the Workspace</vt:lpstr>
      <vt:lpstr>Administering the Workspace</vt:lpstr>
      <vt:lpstr>Administering the Workspace</vt:lpstr>
      <vt:lpstr>Student Experience (Kate Araya)</vt:lpstr>
      <vt:lpstr>Student Experience (Steven Gsell)</vt:lpstr>
      <vt:lpstr>Allows for Group Problem Solving</vt:lpstr>
      <vt:lpstr>Allows Organized Group Separation </vt:lpstr>
      <vt:lpstr>Allows Communication Customization</vt:lpstr>
      <vt:lpstr>Allows Repository Transparency </vt:lpstr>
      <vt:lpstr>Enhances Cohesive File &amp; Screen Sharing</vt:lpstr>
      <vt:lpstr>Supports community and friendship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Singletary, David S.</dc:creator>
  <cp:lastModifiedBy>Gsell, Steven D.</cp:lastModifiedBy>
  <cp:revision>76</cp:revision>
  <dcterms:created xsi:type="dcterms:W3CDTF">2021-11-20T17:39:35Z</dcterms:created>
  <dcterms:modified xsi:type="dcterms:W3CDTF">2024-07-08T00:23:20Z</dcterms:modified>
</cp:coreProperties>
</file>