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09" r:id="rId2"/>
    <p:sldId id="302" r:id="rId3"/>
    <p:sldId id="1373" r:id="rId4"/>
    <p:sldId id="1374" r:id="rId5"/>
    <p:sldId id="1375" r:id="rId6"/>
    <p:sldId id="1376" r:id="rId7"/>
    <p:sldId id="1377" r:id="rId8"/>
    <p:sldId id="1378" r:id="rId9"/>
    <p:sldId id="1379" r:id="rId10"/>
    <p:sldId id="1380" r:id="rId11"/>
    <p:sldId id="1381" r:id="rId12"/>
    <p:sldId id="1382" r:id="rId13"/>
    <p:sldId id="13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95" autoAdjust="0"/>
  </p:normalViewPr>
  <p:slideViewPr>
    <p:cSldViewPr snapToGrid="0">
      <p:cViewPr varScale="1">
        <p:scale>
          <a:sx n="58" d="100"/>
          <a:sy n="58" d="100"/>
        </p:scale>
        <p:origin x="48"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6/22/2024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13</a:t>
            </a:fld>
            <a:endParaRPr lang="en-US"/>
          </a:p>
        </p:txBody>
      </p:sp>
    </p:spTree>
    <p:extLst>
      <p:ext uri="{BB962C8B-B14F-4D97-AF65-F5344CB8AC3E}">
        <p14:creationId xmlns:p14="http://schemas.microsoft.com/office/powerpoint/2010/main" val="40528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6/22/2024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6/22/2024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514588" y="489359"/>
            <a:ext cx="7474348" cy="1754326"/>
          </a:xfrm>
          <a:prstGeom prst="rect">
            <a:avLst/>
          </a:prstGeom>
          <a:noFill/>
        </p:spPr>
        <p:txBody>
          <a:bodyPr wrap="square" rtlCol="0">
            <a:spAutoFit/>
          </a:bodyPr>
          <a:lstStyle/>
          <a:p>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659028" y="2951804"/>
            <a:ext cx="8608540" cy="2677656"/>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endParaRPr lang="en-US" sz="2400"/>
          </a:p>
          <a:p>
            <a:r>
              <a:rPr lang="en-US" sz="2400"/>
              <a:t>Student Presenters:</a:t>
            </a:r>
          </a:p>
          <a:p>
            <a:r>
              <a:rPr lang="en-US" sz="2400"/>
              <a:t>Kathryn Arraya 	(A.S. Data Science Technology)</a:t>
            </a:r>
          </a:p>
          <a:p>
            <a:r>
              <a:rPr lang="en-US" sz="2400"/>
              <a:t>Steven Gsell  		(B.A.S. Information Systems Technology, </a:t>
            </a:r>
            <a:br>
              <a:rPr lang="en-US" sz="2400"/>
            </a:br>
            <a:r>
              <a:rPr lang="en-US" sz="2400"/>
              <a:t>                                         Application Development Concentration)</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pPr marL="169863" indent="-169863">
              <a:lnSpc>
                <a:spcPct val="120000"/>
              </a:lnSpc>
              <a:spcBef>
                <a:spcPts val="500"/>
              </a:spcBef>
            </a:pPr>
            <a:r>
              <a:rPr lang="en-US" sz="2000"/>
              <a:t>Canvas Announcement</a:t>
            </a:r>
            <a:endParaRPr lang="en-US" sz="2000">
              <a:solidFill>
                <a:srgbClr val="000000"/>
              </a:solidFill>
            </a:endParaRPr>
          </a:p>
          <a:p>
            <a:pPr marL="457200" indent="0">
              <a:lnSpc>
                <a:spcPct val="120000"/>
              </a:lnSpc>
              <a:spcBef>
                <a:spcPts val="500"/>
              </a:spcBef>
              <a:buNone/>
            </a:pPr>
            <a:r>
              <a:rPr lang="en-US" sz="2000" b="1">
                <a:solidFill>
                  <a:srgbClr val="000000"/>
                </a:solidFill>
              </a:rPr>
              <a:t>Slack Workspace Invitation</a:t>
            </a:r>
          </a:p>
          <a:p>
            <a:pPr marL="457200" indent="0">
              <a:lnSpc>
                <a:spcPct val="120000"/>
              </a:lnSpc>
              <a:spcBef>
                <a:spcPts val="500"/>
              </a:spcBef>
              <a:buNone/>
            </a:pPr>
            <a:r>
              <a:rPr lang="en-US" sz="1800">
                <a:solidFill>
                  <a:srgbClr val="000000"/>
                </a:solidFill>
              </a:rPr>
              <a:t>Here is the invite link for our Slack workspace:</a:t>
            </a:r>
          </a:p>
          <a:p>
            <a:pPr marL="457200" indent="0">
              <a:lnSpc>
                <a:spcPct val="120000"/>
              </a:lnSpc>
              <a:spcBef>
                <a:spcPts val="500"/>
              </a:spcBef>
              <a:buNone/>
            </a:pPr>
            <a:r>
              <a:rPr lang="en-US" sz="1800">
                <a:solidFill>
                  <a:srgbClr val="000000"/>
                </a:solidFill>
              </a:rPr>
              <a:t>	https://join.slack.com/t/summer24-workspace/shared_invite/... </a:t>
            </a:r>
          </a:p>
          <a:p>
            <a:pPr marL="914400" lvl="1" indent="0">
              <a:lnSpc>
                <a:spcPct val="120000"/>
              </a:lnSpc>
              <a:buNone/>
            </a:pPr>
            <a:r>
              <a:rPr lang="en-US" sz="1600">
                <a:solidFill>
                  <a:srgbClr val="000000"/>
                </a:solidFill>
              </a:rPr>
              <a:t>You can download Slack for Windows here: https://slack.com/downloads/windows</a:t>
            </a:r>
            <a:br>
              <a:rPr lang="en-US" sz="1600">
                <a:solidFill>
                  <a:srgbClr val="000000"/>
                </a:solidFill>
              </a:rPr>
            </a:br>
            <a:r>
              <a:rPr lang="en-US" sz="1600">
                <a:solidFill>
                  <a:srgbClr val="000000"/>
                </a:solidFill>
              </a:rPr>
              <a:t>You can download Slack for Mac here: https://slack.com/downloads/mac </a:t>
            </a:r>
            <a:br>
              <a:rPr lang="en-US" sz="1600">
                <a:solidFill>
                  <a:srgbClr val="000000"/>
                </a:solidFill>
              </a:rPr>
            </a:br>
            <a:r>
              <a:rPr lang="en-US" sz="1600">
                <a:solidFill>
                  <a:srgbClr val="000000"/>
                </a:solidFill>
              </a:rPr>
              <a:t>There is also a Slack app for iOS and Android devices.</a:t>
            </a:r>
          </a:p>
          <a:p>
            <a:pPr marL="457200" indent="0">
              <a:lnSpc>
                <a:spcPct val="120000"/>
              </a:lnSpc>
              <a:spcBef>
                <a:spcPts val="500"/>
              </a:spcBef>
              <a:buNone/>
            </a:pPr>
            <a:r>
              <a:rPr lang="en-US" sz="1800">
                <a:solidFill>
                  <a:srgbClr val="000000"/>
                </a:solidFill>
              </a:rPr>
              <a:t>If you haven't used Slack before, each workspace contains channels for discussion topics.</a:t>
            </a:r>
          </a:p>
          <a:p>
            <a:pPr marL="914400" indent="-457200">
              <a:lnSpc>
                <a:spcPct val="120000"/>
              </a:lnSpc>
              <a:spcBef>
                <a:spcPts val="500"/>
              </a:spcBef>
            </a:pPr>
            <a:r>
              <a:rPr lang="en-US" sz="1800">
                <a:solidFill>
                  <a:srgbClr val="000000"/>
                </a:solidFill>
              </a:rPr>
              <a:t>The workspace has a dedicated channel for this course: #cop3330c</a:t>
            </a:r>
          </a:p>
          <a:p>
            <a:pPr marL="914400" indent="-457200">
              <a:lnSpc>
                <a:spcPct val="120000"/>
              </a:lnSpc>
              <a:spcBef>
                <a:spcPts val="500"/>
              </a:spcBef>
            </a:pPr>
            <a:r>
              <a:rPr lang="en-US" sz="1800">
                <a:solidFill>
                  <a:srgbClr val="000000"/>
                </a:solidFill>
              </a:rPr>
              <a:t>We also have a #general channel for general IT questions and discussions. This channel is shared among many other courses that are running this semester.</a:t>
            </a:r>
          </a:p>
          <a:p>
            <a:pPr marL="914400" indent="-457200">
              <a:lnSpc>
                <a:spcPct val="120000"/>
              </a:lnSpc>
              <a:spcBef>
                <a:spcPts val="500"/>
              </a:spcBef>
            </a:pPr>
            <a:r>
              <a:rPr lang="en-US" sz="1800">
                <a:solidFill>
                  <a:srgbClr val="000000"/>
                </a:solidFill>
              </a:rPr>
              <a:t>The #random channel is for fun stuff: technology memes, personal/job announcements, etc. that you would like to share with the class.</a:t>
            </a:r>
          </a:p>
          <a:p>
            <a:pPr marL="457200" indent="0">
              <a:lnSpc>
                <a:spcPct val="120000"/>
              </a:lnSpc>
              <a:spcBef>
                <a:spcPts val="500"/>
              </a:spcBef>
              <a:buNone/>
            </a:pPr>
            <a:r>
              <a:rPr lang="en-US" sz="1800" b="1">
                <a:solidFill>
                  <a:srgbClr val="000000"/>
                </a:solidFill>
              </a:rPr>
              <a:t>All Slack posts must remain family-friendly. Be respectful. Do not DM without consent from the recipient. Do not share code solutions for course assignments before the due date, but feel free to share ideas, hints, and algorithms.</a:t>
            </a:r>
          </a:p>
        </p:txBody>
      </p:sp>
    </p:spTree>
    <p:extLst>
      <p:ext uri="{BB962C8B-B14F-4D97-AF65-F5344CB8AC3E}">
        <p14:creationId xmlns:p14="http://schemas.microsoft.com/office/powerpoint/2010/main" val="1786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Student Experience (Kate Araya)</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pPr marL="169863" indent="-169863">
              <a:lnSpc>
                <a:spcPct val="120000"/>
              </a:lnSpc>
              <a:spcBef>
                <a:spcPts val="500"/>
              </a:spcBef>
            </a:pPr>
            <a:endParaRPr lang="en-US" sz="1800" b="1">
              <a:solidFill>
                <a:srgbClr val="000000"/>
              </a:solidFill>
            </a:endParaRPr>
          </a:p>
        </p:txBody>
      </p:sp>
    </p:spTree>
    <p:extLst>
      <p:ext uri="{BB962C8B-B14F-4D97-AF65-F5344CB8AC3E}">
        <p14:creationId xmlns:p14="http://schemas.microsoft.com/office/powerpoint/2010/main" val="355846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Student Experience (Steven Gsell)</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pPr marL="169863" indent="-169863">
              <a:lnSpc>
                <a:spcPct val="120000"/>
              </a:lnSpc>
              <a:spcBef>
                <a:spcPts val="500"/>
              </a:spcBef>
            </a:pPr>
            <a:endParaRPr lang="en-US" sz="1800" b="1">
              <a:solidFill>
                <a:srgbClr val="000000"/>
              </a:solidFill>
            </a:endParaRPr>
          </a:p>
        </p:txBody>
      </p:sp>
    </p:spTree>
    <p:extLst>
      <p:ext uri="{BB962C8B-B14F-4D97-AF65-F5344CB8AC3E}">
        <p14:creationId xmlns:p14="http://schemas.microsoft.com/office/powerpoint/2010/main" val="92822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presents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Why Slack</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145059"/>
            <a:ext cx="10515600" cy="4777946"/>
          </a:xfrm>
        </p:spPr>
        <p:txBody>
          <a:bodyPr>
            <a:normAutofit lnSpcReduction="10000"/>
          </a:bodyPr>
          <a:lstStyle/>
          <a:p>
            <a:r>
              <a:rPr lang="en-US" sz="2800"/>
              <a:t>Gartner: "Social Software in the Workplace"</a:t>
            </a:r>
            <a:r>
              <a:rPr lang="en-US"/>
              <a:t> https://www.gartner.com/reviews/market/workplace-social-software </a:t>
            </a:r>
          </a:p>
          <a:p>
            <a:pPr lvl="1"/>
            <a:r>
              <a:rPr lang="en-US"/>
              <a:t>Positives: "Slack - Superior Messaging Platform"</a:t>
            </a:r>
          </a:p>
          <a:p>
            <a:pPr lvl="1"/>
            <a:r>
              <a:rPr lang="en-US"/>
              <a:t>Negatives: "A mix between efficient communication and interface overload"</a:t>
            </a:r>
          </a:p>
          <a:p>
            <a:r>
              <a:rPr lang="en-US" sz="2800"/>
              <a:t>Top Slack Alternatives</a:t>
            </a:r>
          </a:p>
          <a:p>
            <a:pPr lvl="1"/>
            <a:r>
              <a:rPr lang="en-US"/>
              <a:t>Office 365 (Microsoft Teams, SharePoint)</a:t>
            </a:r>
          </a:p>
          <a:p>
            <a:pPr lvl="1"/>
            <a:r>
              <a:rPr lang="en-US"/>
              <a:t>Adobe Acrobat (Document Cloud)</a:t>
            </a:r>
          </a:p>
          <a:p>
            <a:pPr lvl="1"/>
            <a:r>
              <a:rPr lang="en-US"/>
              <a:t>Google Workspace</a:t>
            </a:r>
          </a:p>
          <a:p>
            <a:pPr lvl="1"/>
            <a:r>
              <a:rPr lang="en-US"/>
              <a:t>WebEx</a:t>
            </a:r>
          </a:p>
          <a:p>
            <a:r>
              <a:rPr lang="en-US"/>
              <a:t>"Non-business" alternatives</a:t>
            </a:r>
          </a:p>
          <a:p>
            <a:pPr lvl="1"/>
            <a:r>
              <a:rPr lang="en-US"/>
              <a:t>Discord</a:t>
            </a:r>
          </a:p>
          <a:p>
            <a:pPr lvl="1"/>
            <a:r>
              <a:rPr lang="en-US"/>
              <a:t>Reddit</a:t>
            </a:r>
          </a:p>
        </p:txBody>
      </p:sp>
    </p:spTree>
    <p:extLst>
      <p:ext uri="{BB962C8B-B14F-4D97-AF65-F5344CB8AC3E}">
        <p14:creationId xmlns:p14="http://schemas.microsoft.com/office/powerpoint/2010/main" val="37051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Anecdotal Evidence for Popularity in Tech</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r>
              <a:rPr lang="en-US" sz="2800"/>
              <a:t>Many popular developer communities, including open-source projects and tech-focused groups, use Slack for communication. </a:t>
            </a:r>
          </a:p>
          <a:p>
            <a:r>
              <a:rPr lang="en-US" sz="2800"/>
              <a:t>Numerous tech companies, both startups and established enterprises, adopt Slack as their primary communication tool. </a:t>
            </a:r>
          </a:p>
          <a:p>
            <a:r>
              <a:rPr lang="en-US" sz="2800"/>
              <a:t>Tech conferences and meetups often use Slack to facilitate communication among attendees. </a:t>
            </a:r>
          </a:p>
          <a:p>
            <a:r>
              <a:rPr lang="en-US" sz="2800"/>
              <a:t>Developers appreciate Slack's ability to enhance productivity through integrations, bots, and automation. </a:t>
            </a:r>
          </a:p>
          <a:p>
            <a:r>
              <a:rPr lang="en-US" sz="2800"/>
              <a:t>With the rise of remote work, developers frequently share positive experiences using Slack to maintain team communication and collaboration. </a:t>
            </a:r>
          </a:p>
          <a:p>
            <a:r>
              <a:rPr lang="en-US" sz="2800"/>
              <a:t>Platforms like Reddit, Stack Overflow, and Twitter have numerous threads and discussions where developers share their positive experiences with Slack.</a:t>
            </a:r>
            <a:endParaRPr lang="en-US"/>
          </a:p>
        </p:txBody>
      </p:sp>
    </p:spTree>
    <p:extLst>
      <p:ext uri="{BB962C8B-B14F-4D97-AF65-F5344CB8AC3E}">
        <p14:creationId xmlns:p14="http://schemas.microsoft.com/office/powerpoint/2010/main" val="41937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Slack for Software Development</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a:t>
            </a:r>
            <a:r>
              <a:rPr lang="en-US" sz="2800"/>
              <a:t>ntegrations with development tools like GitHub, Jira, and CI/CD pipelines.</a:t>
            </a:r>
          </a:p>
          <a:p>
            <a:r>
              <a:rPr lang="en-US" sz="2800"/>
              <a:t>Slack's integrations streamline workflows, reducing context switching and improving efficiency.</a:t>
            </a:r>
          </a:p>
          <a:p>
            <a:r>
              <a:rPr lang="en-US"/>
              <a:t>F</a:t>
            </a:r>
            <a:r>
              <a:rPr lang="en-US" sz="2800"/>
              <a:t>eatures like channel organization, search functionality, and customizability</a:t>
            </a:r>
          </a:p>
          <a:p>
            <a:r>
              <a:rPr lang="en-US"/>
              <a:t>Real-time collaboration (huddles)</a:t>
            </a:r>
          </a:p>
        </p:txBody>
      </p:sp>
    </p:spTree>
    <p:extLst>
      <p:ext uri="{BB962C8B-B14F-4D97-AF65-F5344CB8AC3E}">
        <p14:creationId xmlns:p14="http://schemas.microsoft.com/office/powerpoint/2010/main" val="8250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Centralized communication: consolidates communication channels for all courses, making it easier for students to stay informed about announcements, assignments, and deadlines.</a:t>
            </a:r>
          </a:p>
          <a:p>
            <a:r>
              <a:rPr lang="en-US"/>
              <a:t>Collaboration opportunities: collaboration across courses on interdisciplinary projects, share resources, and coursework.</a:t>
            </a:r>
          </a:p>
          <a:p>
            <a:r>
              <a:rPr lang="en-US"/>
              <a:t>Networking: allows students to network with peers from various courses, potentially leading to new friendships, study groups, and professional connections.</a:t>
            </a:r>
          </a:p>
          <a:p>
            <a:r>
              <a:rPr lang="en-US"/>
              <a:t>Resource sharing: sharing of relevant resources such as articles, tutorials, and tools across multiple courses, enriching the learning material available to everyone.</a:t>
            </a:r>
          </a:p>
          <a:p>
            <a:r>
              <a:rPr lang="en-US"/>
              <a:t>Real-Time support: real-time support from instructors and peers, which can be particularly beneficial for addressing questions and issues promptly.</a:t>
            </a:r>
          </a:p>
          <a:p>
            <a:r>
              <a:rPr lang="en-US"/>
              <a:t>Community building: helps build a sense of community among students and instructors, encouraging engagement and participation beyond the confines of individual courses.</a:t>
            </a:r>
          </a:p>
        </p:txBody>
      </p:sp>
    </p:spTree>
    <p:extLst>
      <p:ext uri="{BB962C8B-B14F-4D97-AF65-F5344CB8AC3E}">
        <p14:creationId xmlns:p14="http://schemas.microsoft.com/office/powerpoint/2010/main" val="27708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Cross-course announcements: announcements reach all students across different courses simultaneously, ensuring important information is disseminated quickly and efficiently.</a:t>
            </a:r>
          </a:p>
          <a:p>
            <a:r>
              <a:rPr lang="en-US"/>
              <a:t>Facilitating mentorship: senior students or those who have taken certain courses can mentor juniors, providing guidance and sharing their experiences, which can be very beneficial for newcomers.</a:t>
            </a:r>
          </a:p>
          <a:p>
            <a:r>
              <a:rPr lang="en-US"/>
              <a:t>Integrated tools and apps: integrations (e.g., GitHub, Trello, Google Drive) can streamline project management and collaborative tasks across courses, enhancing productivity and learning.</a:t>
            </a:r>
          </a:p>
          <a:p>
            <a:r>
              <a:rPr lang="en-US"/>
              <a:t>Enhanced learning experience: informal communication style can make students feel more comfortable asking questions and participating in discussions, leading to a more engaging and interactive learning experience.</a:t>
            </a:r>
          </a:p>
          <a:p>
            <a:r>
              <a:rPr lang="en-US"/>
              <a:t>Feedback and improvement: feedback from students about the courses in real-time, allowing for continuous improvement based on student input.</a:t>
            </a:r>
          </a:p>
          <a:p>
            <a:r>
              <a:rPr lang="en-US"/>
              <a:t>Event coordination: organize events, such as hackathons, guest lectures, or study sessions, becomes easier.</a:t>
            </a:r>
          </a:p>
        </p:txBody>
      </p:sp>
    </p:spTree>
    <p:extLst>
      <p:ext uri="{BB962C8B-B14F-4D97-AF65-F5344CB8AC3E}">
        <p14:creationId xmlns:p14="http://schemas.microsoft.com/office/powerpoint/2010/main" val="23783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Organizing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202724"/>
            <a:ext cx="10515600" cy="4720281"/>
          </a:xfrm>
        </p:spPr>
        <p:txBody>
          <a:bodyPr>
            <a:normAutofit fontScale="92500" lnSpcReduction="10000"/>
          </a:bodyPr>
          <a:lstStyle/>
          <a:p>
            <a:r>
              <a:rPr lang="en-US" sz="2600"/>
              <a:t>Dedicated workspaces for individual courses ("v1")</a:t>
            </a:r>
          </a:p>
          <a:p>
            <a:r>
              <a:rPr lang="en-US" sz="2600"/>
              <a:t>Shared workspace per semester ("v2"), one channel per course e.g.,</a:t>
            </a:r>
          </a:p>
          <a:p>
            <a:pPr marL="461963" indent="0">
              <a:buNone/>
            </a:pPr>
            <a:r>
              <a:rPr lang="en-US" b="1"/>
              <a:t>Summer 2024</a:t>
            </a:r>
          </a:p>
          <a:p>
            <a:pPr marL="914400" indent="0">
              <a:buNone/>
            </a:pPr>
            <a:r>
              <a:rPr lang="en-US"/>
              <a:t># general - all students are members; shared general content</a:t>
            </a:r>
          </a:p>
          <a:p>
            <a:pPr marL="914400" indent="0">
              <a:buNone/>
            </a:pPr>
            <a:r>
              <a:rPr lang="en-US"/>
              <a:t># random - all students are members; "fun" content (memes)</a:t>
            </a:r>
          </a:p>
          <a:p>
            <a:pPr marL="914400" indent="0">
              <a:buNone/>
            </a:pPr>
            <a:r>
              <a:rPr lang="en-US"/>
              <a:t># COP2800C - course-specific channel, restricted membership</a:t>
            </a:r>
          </a:p>
          <a:p>
            <a:pPr marL="914400" indent="0">
              <a:buNone/>
            </a:pPr>
            <a:r>
              <a:rPr lang="en-US"/>
              <a:t># CEN3330C - course-specific channel, restricted membership</a:t>
            </a:r>
          </a:p>
          <a:p>
            <a:pPr marL="914400" indent="0">
              <a:buNone/>
            </a:pPr>
            <a:r>
              <a:rPr lang="en-US"/>
              <a:t># CEN4025C  - course-specific channel, restricted membership</a:t>
            </a:r>
          </a:p>
          <a:p>
            <a:pPr marL="914400" indent="0">
              <a:buNone/>
            </a:pPr>
            <a:r>
              <a:rPr lang="en-US"/>
              <a:t>...</a:t>
            </a:r>
          </a:p>
          <a:p>
            <a:r>
              <a:rPr lang="en-US" sz="2600"/>
              <a:t>NOTE: some lower-level courses are excluded from shared workspaces to avoid distractions for first-time college students</a:t>
            </a:r>
          </a:p>
          <a:p>
            <a:endParaRPr lang="en-US"/>
          </a:p>
          <a:p>
            <a:endParaRPr lang="en-US"/>
          </a:p>
        </p:txBody>
      </p:sp>
    </p:spTree>
    <p:extLst>
      <p:ext uri="{BB962C8B-B14F-4D97-AF65-F5344CB8AC3E}">
        <p14:creationId xmlns:p14="http://schemas.microsoft.com/office/powerpoint/2010/main" val="92233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Instructors are workspace creators w/full admin rights</a:t>
            </a:r>
          </a:p>
          <a:p>
            <a:r>
              <a:rPr lang="en-US"/>
              <a:t>Can delete posts if necessary</a:t>
            </a:r>
          </a:p>
          <a:p>
            <a:pPr marL="230188" indent="-225425">
              <a:lnSpc>
                <a:spcPct val="115000"/>
              </a:lnSpc>
              <a:spcBef>
                <a:spcPts val="0"/>
              </a:spcBef>
            </a:pPr>
            <a:r>
              <a:rPr lang="en-US"/>
              <a:t>Syllabus (Technology Requirements):</a:t>
            </a:r>
          </a:p>
          <a:p>
            <a:pPr lvl="1" indent="0">
              <a:lnSpc>
                <a:spcPct val="115000"/>
              </a:lnSpc>
              <a:spcBef>
                <a:spcPts val="0"/>
              </a:spcBef>
              <a:buNone/>
            </a:pPr>
            <a:r>
              <a:rPr lang="en-US"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Slack</a:t>
            </a:r>
            <a:endParaRPr lang="en-US">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0">
              <a:spcBef>
                <a:spcPts val="0"/>
              </a:spcBef>
              <a:buNone/>
            </a:pP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collaborate using Slack, an industry-standard collaboration tool. Slack is free (disregard their prompting to upgrade to the paid version, we do not use it). Instructions for joining the Slack workspace and course channel will be provided in Canvas. Slack runs on Windows and Mac (</a:t>
            </a:r>
            <a:r>
              <a:rPr lang="en-US"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https://slack.com/downloads</a:t>
            </a: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a:p>
          <a:p>
            <a:endParaRPr lang="en-US"/>
          </a:p>
          <a:p>
            <a:endParaRPr lang="en-US"/>
          </a:p>
        </p:txBody>
      </p:sp>
    </p:spTree>
    <p:extLst>
      <p:ext uri="{BB962C8B-B14F-4D97-AF65-F5344CB8AC3E}">
        <p14:creationId xmlns:p14="http://schemas.microsoft.com/office/powerpoint/2010/main" val="1878030025"/>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day1</Template>
  <TotalTime>1574</TotalTime>
  <Words>1115</Words>
  <Application>Microsoft Office PowerPoint</Application>
  <PresentationFormat>Widescreen</PresentationFormat>
  <Paragraphs>80</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fscj</vt:lpstr>
      <vt:lpstr>PowerPoint Presentation</vt:lpstr>
      <vt:lpstr>Overview</vt:lpstr>
      <vt:lpstr>Why Slack</vt:lpstr>
      <vt:lpstr>Anecdotal Evidence for Popularity in Tech</vt:lpstr>
      <vt:lpstr>Slack for Software Development</vt:lpstr>
      <vt:lpstr>Shared Undergraduate Workspace</vt:lpstr>
      <vt:lpstr>Shared Undergraduate Workspace</vt:lpstr>
      <vt:lpstr>Organizing the Workspace</vt:lpstr>
      <vt:lpstr>Administering the Workspace</vt:lpstr>
      <vt:lpstr>Administering the Workspace</vt:lpstr>
      <vt:lpstr>Student Experience (Kate Araya)</vt:lpstr>
      <vt:lpstr>Student Experience (Steven Gsell)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Singletary, David S.</cp:lastModifiedBy>
  <cp:revision>76</cp:revision>
  <dcterms:created xsi:type="dcterms:W3CDTF">2021-11-20T17:39:35Z</dcterms:created>
  <dcterms:modified xsi:type="dcterms:W3CDTF">2024-06-22T14:34:13Z</dcterms:modified>
</cp:coreProperties>
</file>