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309" r:id="rId2"/>
    <p:sldId id="302" r:id="rId3"/>
    <p:sldId id="1373" r:id="rId4"/>
    <p:sldId id="1374" r:id="rId5"/>
    <p:sldId id="1375" r:id="rId6"/>
    <p:sldId id="1376" r:id="rId7"/>
    <p:sldId id="1377" r:id="rId8"/>
    <p:sldId id="1378" r:id="rId9"/>
    <p:sldId id="1379" r:id="rId10"/>
    <p:sldId id="1380" r:id="rId11"/>
    <p:sldId id="1383" r:id="rId12"/>
    <p:sldId id="1385" r:id="rId13"/>
    <p:sldId id="258" r:id="rId14"/>
    <p:sldId id="1382" r:id="rId15"/>
    <p:sldId id="1372"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595" autoAdjust="0"/>
  </p:normalViewPr>
  <p:slideViewPr>
    <p:cSldViewPr snapToGrid="0">
      <p:cViewPr varScale="1">
        <p:scale>
          <a:sx n="98" d="100"/>
          <a:sy n="98" d="100"/>
        </p:scale>
        <p:origin x="162"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r>
              <a:rPr lang="en-US" sz="2000" baseline="0"/>
              <a:t>Students See Benefits Using Slack</a:t>
            </a:r>
          </a:p>
        </c:rich>
      </c:tx>
      <c:overlay val="0"/>
      <c:spPr>
        <a:noFill/>
        <a:ln>
          <a:noFill/>
        </a:ln>
        <a:effectLst/>
      </c:spPr>
      <c:txPr>
        <a:bodyPr rot="0" spcFirstLastPara="1" vertOverflow="ellipsis" vert="horz" wrap="square" anchor="ctr" anchorCtr="1"/>
        <a:lstStyle/>
        <a:p>
          <a:pPr>
            <a:defRPr sz="2000" b="1" i="0" u="none" strike="noStrike" kern="1200" spc="100" baseline="0">
              <a:solidFill>
                <a:schemeClr val="lt1">
                  <a:lumMod val="95000"/>
                </a:schemeClr>
              </a:solidFill>
              <a:effectLst>
                <a:outerShdw blurRad="50800" dist="38100" dir="5400000" algn="t" rotWithShape="0">
                  <a:prstClr val="black">
                    <a:alpha val="40000"/>
                  </a:prstClr>
                </a:outerShdw>
              </a:effectLst>
              <a:latin typeface="+mn-lt"/>
              <a:ea typeface="+mn-ea"/>
              <a:cs typeface="+mn-cs"/>
            </a:defRPr>
          </a:pPr>
          <a:endParaRPr lang="en-US"/>
        </a:p>
      </c:txPr>
    </c:title>
    <c:autoTitleDeleted val="0"/>
    <c:plotArea>
      <c:layout/>
      <c:barChart>
        <c:barDir val="col"/>
        <c:grouping val="clustered"/>
        <c:varyColors val="0"/>
        <c:ser>
          <c:idx val="0"/>
          <c:order val="0"/>
          <c:tx>
            <c:strRef>
              <c:f>Survey_Chart!$B$2</c:f>
              <c:strCache>
                <c:ptCount val="1"/>
                <c:pt idx="0">
                  <c:v>Productivity</c:v>
                </c:pt>
              </c:strCache>
            </c:strRef>
          </c:tx>
          <c:spPr>
            <a:gradFill rotWithShape="1">
              <a:gsLst>
                <a:gs pos="0">
                  <a:schemeClr val="accent1">
                    <a:satMod val="103000"/>
                    <a:lumMod val="102000"/>
                    <a:tint val="94000"/>
                  </a:schemeClr>
                </a:gs>
                <a:gs pos="50000">
                  <a:schemeClr val="accent1">
                    <a:satMod val="110000"/>
                    <a:lumMod val="100000"/>
                    <a:shade val="100000"/>
                  </a:schemeClr>
                </a:gs>
                <a:gs pos="100000">
                  <a:schemeClr val="accent1">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Survey_Chart!$B$13</c:f>
              <c:numCache>
                <c:formatCode>General</c:formatCode>
                <c:ptCount val="1"/>
                <c:pt idx="0">
                  <c:v>10</c:v>
                </c:pt>
              </c:numCache>
            </c:numRef>
          </c:val>
          <c:extLst>
            <c:ext xmlns:c16="http://schemas.microsoft.com/office/drawing/2014/chart" uri="{C3380CC4-5D6E-409C-BE32-E72D297353CC}">
              <c16:uniqueId val="{00000000-7554-45D2-B3DF-7278882E2387}"/>
            </c:ext>
          </c:extLst>
        </c:ser>
        <c:ser>
          <c:idx val="1"/>
          <c:order val="1"/>
          <c:tx>
            <c:strRef>
              <c:f>Survey_Chart!$C$2</c:f>
              <c:strCache>
                <c:ptCount val="1"/>
                <c:pt idx="0">
                  <c:v>Communication Skills</c:v>
                </c:pt>
              </c:strCache>
            </c:strRef>
          </c:tx>
          <c:spPr>
            <a:gradFill rotWithShape="1">
              <a:gsLst>
                <a:gs pos="0">
                  <a:schemeClr val="accent2">
                    <a:satMod val="103000"/>
                    <a:lumMod val="102000"/>
                    <a:tint val="94000"/>
                  </a:schemeClr>
                </a:gs>
                <a:gs pos="50000">
                  <a:schemeClr val="accent2">
                    <a:satMod val="110000"/>
                    <a:lumMod val="100000"/>
                    <a:shade val="100000"/>
                  </a:schemeClr>
                </a:gs>
                <a:gs pos="100000">
                  <a:schemeClr val="accent2">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Survey_Chart!$C$13</c:f>
              <c:numCache>
                <c:formatCode>General</c:formatCode>
                <c:ptCount val="1"/>
                <c:pt idx="0">
                  <c:v>9</c:v>
                </c:pt>
              </c:numCache>
            </c:numRef>
          </c:val>
          <c:extLst>
            <c:ext xmlns:c16="http://schemas.microsoft.com/office/drawing/2014/chart" uri="{C3380CC4-5D6E-409C-BE32-E72D297353CC}">
              <c16:uniqueId val="{00000001-7554-45D2-B3DF-7278882E2387}"/>
            </c:ext>
          </c:extLst>
        </c:ser>
        <c:ser>
          <c:idx val="2"/>
          <c:order val="2"/>
          <c:tx>
            <c:strRef>
              <c:f>Survey_Chart!$D$2</c:f>
              <c:strCache>
                <c:ptCount val="1"/>
                <c:pt idx="0">
                  <c:v>Collaboration </c:v>
                </c:pt>
              </c:strCache>
            </c:strRef>
          </c:tx>
          <c:spPr>
            <a:gradFill rotWithShape="1">
              <a:gsLst>
                <a:gs pos="0">
                  <a:schemeClr val="accent3">
                    <a:satMod val="103000"/>
                    <a:lumMod val="102000"/>
                    <a:tint val="94000"/>
                  </a:schemeClr>
                </a:gs>
                <a:gs pos="50000">
                  <a:schemeClr val="accent3">
                    <a:satMod val="110000"/>
                    <a:lumMod val="100000"/>
                    <a:shade val="100000"/>
                  </a:schemeClr>
                </a:gs>
                <a:gs pos="100000">
                  <a:schemeClr val="accent3">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Survey_Chart!$D$13</c:f>
              <c:numCache>
                <c:formatCode>General</c:formatCode>
                <c:ptCount val="1"/>
                <c:pt idx="0">
                  <c:v>9</c:v>
                </c:pt>
              </c:numCache>
            </c:numRef>
          </c:val>
          <c:extLst>
            <c:ext xmlns:c16="http://schemas.microsoft.com/office/drawing/2014/chart" uri="{C3380CC4-5D6E-409C-BE32-E72D297353CC}">
              <c16:uniqueId val="{00000002-7554-45D2-B3DF-7278882E2387}"/>
            </c:ext>
          </c:extLst>
        </c:ser>
        <c:ser>
          <c:idx val="3"/>
          <c:order val="3"/>
          <c:tx>
            <c:strRef>
              <c:f>Survey_Chart!$E$2</c:f>
              <c:strCache>
                <c:ptCount val="1"/>
                <c:pt idx="0">
                  <c:v>Assignmnt Assistance</c:v>
                </c:pt>
              </c:strCache>
            </c:strRef>
          </c:tx>
          <c:spPr>
            <a:gradFill rotWithShape="1">
              <a:gsLst>
                <a:gs pos="0">
                  <a:schemeClr val="accent4">
                    <a:satMod val="103000"/>
                    <a:lumMod val="102000"/>
                    <a:tint val="94000"/>
                  </a:schemeClr>
                </a:gs>
                <a:gs pos="50000">
                  <a:schemeClr val="accent4">
                    <a:satMod val="110000"/>
                    <a:lumMod val="100000"/>
                    <a:shade val="100000"/>
                  </a:schemeClr>
                </a:gs>
                <a:gs pos="100000">
                  <a:schemeClr val="accent4">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Survey_Chart!$E$13</c:f>
              <c:numCache>
                <c:formatCode>General</c:formatCode>
                <c:ptCount val="1"/>
                <c:pt idx="0">
                  <c:v>6</c:v>
                </c:pt>
              </c:numCache>
            </c:numRef>
          </c:val>
          <c:extLst>
            <c:ext xmlns:c16="http://schemas.microsoft.com/office/drawing/2014/chart" uri="{C3380CC4-5D6E-409C-BE32-E72D297353CC}">
              <c16:uniqueId val="{00000003-7554-45D2-B3DF-7278882E2387}"/>
            </c:ext>
          </c:extLst>
        </c:ser>
        <c:ser>
          <c:idx val="4"/>
          <c:order val="4"/>
          <c:tx>
            <c:strRef>
              <c:f>Survey_Chart!$F$2</c:f>
              <c:strCache>
                <c:ptCount val="1"/>
                <c:pt idx="0">
                  <c:v>Soft Skills</c:v>
                </c:pt>
              </c:strCache>
            </c:strRef>
          </c:tx>
          <c:spPr>
            <a:gradFill rotWithShape="1">
              <a:gsLst>
                <a:gs pos="0">
                  <a:schemeClr val="accent5">
                    <a:satMod val="103000"/>
                    <a:lumMod val="102000"/>
                    <a:tint val="94000"/>
                  </a:schemeClr>
                </a:gs>
                <a:gs pos="50000">
                  <a:schemeClr val="accent5">
                    <a:satMod val="110000"/>
                    <a:lumMod val="100000"/>
                    <a:shade val="100000"/>
                  </a:schemeClr>
                </a:gs>
                <a:gs pos="100000">
                  <a:schemeClr val="accent5">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Survey_Chart!$F$13</c:f>
              <c:numCache>
                <c:formatCode>General</c:formatCode>
                <c:ptCount val="1"/>
                <c:pt idx="0">
                  <c:v>7</c:v>
                </c:pt>
              </c:numCache>
            </c:numRef>
          </c:val>
          <c:extLst>
            <c:ext xmlns:c16="http://schemas.microsoft.com/office/drawing/2014/chart" uri="{C3380CC4-5D6E-409C-BE32-E72D297353CC}">
              <c16:uniqueId val="{00000004-7554-45D2-B3DF-7278882E2387}"/>
            </c:ext>
          </c:extLst>
        </c:ser>
        <c:ser>
          <c:idx val="5"/>
          <c:order val="5"/>
          <c:tx>
            <c:strRef>
              <c:f>Survey_Chart!$G$2</c:f>
              <c:strCache>
                <c:ptCount val="1"/>
                <c:pt idx="0">
                  <c:v>Respnse Time</c:v>
                </c:pt>
              </c:strCache>
            </c:strRef>
          </c:tx>
          <c:spPr>
            <a:gradFill rotWithShape="1">
              <a:gsLst>
                <a:gs pos="0">
                  <a:schemeClr val="accent6">
                    <a:satMod val="103000"/>
                    <a:lumMod val="102000"/>
                    <a:tint val="94000"/>
                  </a:schemeClr>
                </a:gs>
                <a:gs pos="50000">
                  <a:schemeClr val="accent6">
                    <a:satMod val="110000"/>
                    <a:lumMod val="100000"/>
                    <a:shade val="100000"/>
                  </a:schemeClr>
                </a:gs>
                <a:gs pos="100000">
                  <a:schemeClr val="accent6">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Survey_Chart!$G$13</c:f>
              <c:numCache>
                <c:formatCode>General</c:formatCode>
                <c:ptCount val="1"/>
                <c:pt idx="0">
                  <c:v>10</c:v>
                </c:pt>
              </c:numCache>
            </c:numRef>
          </c:val>
          <c:extLst>
            <c:ext xmlns:c16="http://schemas.microsoft.com/office/drawing/2014/chart" uri="{C3380CC4-5D6E-409C-BE32-E72D297353CC}">
              <c16:uniqueId val="{00000005-7554-45D2-B3DF-7278882E2387}"/>
            </c:ext>
          </c:extLst>
        </c:ser>
        <c:ser>
          <c:idx val="6"/>
          <c:order val="6"/>
          <c:tx>
            <c:strRef>
              <c:f>Survey_Chart!$H$2</c:f>
              <c:strCache>
                <c:ptCount val="1"/>
                <c:pt idx="0">
                  <c:v>Sense of Community</c:v>
                </c:pt>
              </c:strCache>
            </c:strRef>
          </c:tx>
          <c:spPr>
            <a:gradFill rotWithShape="1">
              <a:gsLst>
                <a:gs pos="0">
                  <a:schemeClr val="accent1">
                    <a:lumMod val="60000"/>
                    <a:satMod val="103000"/>
                    <a:lumMod val="102000"/>
                    <a:tint val="94000"/>
                  </a:schemeClr>
                </a:gs>
                <a:gs pos="50000">
                  <a:schemeClr val="accent1">
                    <a:lumMod val="60000"/>
                    <a:satMod val="110000"/>
                    <a:lumMod val="100000"/>
                    <a:shade val="100000"/>
                  </a:schemeClr>
                </a:gs>
                <a:gs pos="100000">
                  <a:schemeClr val="accent1">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Survey_Chart!$H$13</c:f>
              <c:numCache>
                <c:formatCode>General</c:formatCode>
                <c:ptCount val="1"/>
                <c:pt idx="0">
                  <c:v>9</c:v>
                </c:pt>
              </c:numCache>
            </c:numRef>
          </c:val>
          <c:extLst>
            <c:ext xmlns:c16="http://schemas.microsoft.com/office/drawing/2014/chart" uri="{C3380CC4-5D6E-409C-BE32-E72D297353CC}">
              <c16:uniqueId val="{00000006-7554-45D2-B3DF-7278882E2387}"/>
            </c:ext>
          </c:extLst>
        </c:ser>
        <c:ser>
          <c:idx val="7"/>
          <c:order val="7"/>
          <c:tx>
            <c:strRef>
              <c:f>Survey_Chart!$I$2</c:f>
              <c:strCache>
                <c:ptCount val="1"/>
                <c:pt idx="0">
                  <c:v>Career Benefit</c:v>
                </c:pt>
              </c:strCache>
            </c:strRef>
          </c:tx>
          <c:spPr>
            <a:gradFill rotWithShape="1">
              <a:gsLst>
                <a:gs pos="0">
                  <a:schemeClr val="accent2">
                    <a:lumMod val="60000"/>
                    <a:satMod val="103000"/>
                    <a:lumMod val="102000"/>
                    <a:tint val="94000"/>
                  </a:schemeClr>
                </a:gs>
                <a:gs pos="50000">
                  <a:schemeClr val="accent2">
                    <a:lumMod val="60000"/>
                    <a:satMod val="110000"/>
                    <a:lumMod val="100000"/>
                    <a:shade val="100000"/>
                  </a:schemeClr>
                </a:gs>
                <a:gs pos="100000">
                  <a:schemeClr val="accent2">
                    <a:lumMod val="60000"/>
                    <a:lumMod val="99000"/>
                    <a:satMod val="120000"/>
                    <a:shade val="78000"/>
                  </a:schemeClr>
                </a:gs>
              </a:gsLst>
              <a:lin ang="5400000" scaled="0"/>
            </a:gradFill>
            <a:ln>
              <a:noFill/>
            </a:ln>
            <a:effectLst>
              <a:outerShdw blurRad="57150" dist="19050" dir="5400000" algn="ctr" rotWithShape="0">
                <a:srgbClr val="000000">
                  <a:alpha val="63000"/>
                </a:srgbClr>
              </a:outerShdw>
            </a:effectLst>
          </c:spPr>
          <c:invertIfNegative val="0"/>
          <c:cat>
            <c:strRef>
              <c:f>Survey_Chart!$A$13</c:f>
              <c:strCache>
                <c:ptCount val="1"/>
                <c:pt idx="0">
                  <c:v>Benefits</c:v>
                </c:pt>
              </c:strCache>
            </c:strRef>
          </c:cat>
          <c:val>
            <c:numRef>
              <c:f>Survey_Chart!$I$13</c:f>
              <c:numCache>
                <c:formatCode>General</c:formatCode>
                <c:ptCount val="1"/>
                <c:pt idx="0">
                  <c:v>10</c:v>
                </c:pt>
              </c:numCache>
            </c:numRef>
          </c:val>
          <c:extLst>
            <c:ext xmlns:c16="http://schemas.microsoft.com/office/drawing/2014/chart" uri="{C3380CC4-5D6E-409C-BE32-E72D297353CC}">
              <c16:uniqueId val="{00000007-7554-45D2-B3DF-7278882E2387}"/>
            </c:ext>
          </c:extLst>
        </c:ser>
        <c:dLbls>
          <c:showLegendKey val="0"/>
          <c:showVal val="0"/>
          <c:showCatName val="0"/>
          <c:showSerName val="0"/>
          <c:showPercent val="0"/>
          <c:showBubbleSize val="0"/>
        </c:dLbls>
        <c:gapWidth val="100"/>
        <c:overlap val="-24"/>
        <c:axId val="1627802895"/>
        <c:axId val="1627803375"/>
      </c:barChart>
      <c:catAx>
        <c:axId val="1627802895"/>
        <c:scaling>
          <c:orientation val="minMax"/>
        </c:scaling>
        <c:delete val="1"/>
        <c:axPos val="b"/>
        <c:numFmt formatCode="General" sourceLinked="1"/>
        <c:majorTickMark val="none"/>
        <c:minorTickMark val="none"/>
        <c:tickLblPos val="nextTo"/>
        <c:crossAx val="1627803375"/>
        <c:crosses val="autoZero"/>
        <c:auto val="1"/>
        <c:lblAlgn val="ctr"/>
        <c:lblOffset val="100"/>
        <c:noMultiLvlLbl val="0"/>
      </c:catAx>
      <c:valAx>
        <c:axId val="1627803375"/>
        <c:scaling>
          <c:orientation val="minMax"/>
        </c:scaling>
        <c:delete val="0"/>
        <c:axPos val="l"/>
        <c:majorGridlines>
          <c:spPr>
            <a:ln w="9525" cap="flat" cmpd="sng" algn="ctr">
              <a:solidFill>
                <a:schemeClr val="lt1">
                  <a:lumMod val="95000"/>
                  <a:alpha val="10000"/>
                </a:schemeClr>
              </a:solidFill>
              <a:round/>
            </a:ln>
            <a:effectLst/>
          </c:spPr>
        </c:majorGridlines>
        <c:title>
          <c:tx>
            <c:rich>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r>
                  <a:rPr lang="en-US" sz="1200" baseline="0"/>
                  <a:t>Students</a:t>
                </a:r>
              </a:p>
            </c:rich>
          </c:tx>
          <c:overlay val="0"/>
          <c:spPr>
            <a:noFill/>
            <a:ln>
              <a:noFill/>
            </a:ln>
            <a:effectLst/>
          </c:spPr>
          <c:txPr>
            <a:bodyPr rot="-5400000" spcFirstLastPara="1" vertOverflow="ellipsis" vert="horz" wrap="square" anchor="ctr" anchorCtr="1"/>
            <a:lstStyle/>
            <a:p>
              <a:pPr>
                <a:defRPr sz="1200" b="1" i="0" u="none" strike="noStrike" kern="1200" cap="all" baseline="0">
                  <a:solidFill>
                    <a:schemeClr val="lt1">
                      <a:lumMod val="8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000" b="0" i="0" u="none" strike="noStrike" kern="1200" baseline="0">
                <a:solidFill>
                  <a:schemeClr val="lt1">
                    <a:lumMod val="85000"/>
                  </a:schemeClr>
                </a:solidFill>
                <a:latin typeface="+mn-lt"/>
                <a:ea typeface="+mn-ea"/>
                <a:cs typeface="+mn-cs"/>
              </a:defRPr>
            </a:pPr>
            <a:endParaRPr lang="en-US"/>
          </a:p>
        </c:txPr>
        <c:crossAx val="1627802895"/>
        <c:crosses val="autoZero"/>
        <c:crossBetween val="between"/>
      </c:valAx>
      <c:spPr>
        <a:noFill/>
        <a:ln>
          <a:noFill/>
        </a:ln>
        <a:effectLst/>
      </c:spPr>
    </c:plotArea>
    <c:legend>
      <c:legendPos val="b"/>
      <c:overlay val="0"/>
      <c:spPr>
        <a:noFill/>
        <a:ln>
          <a:noFill/>
        </a:ln>
        <a:effectLst/>
      </c:spPr>
      <c:txPr>
        <a:bodyPr rot="0" spcFirstLastPara="1" vertOverflow="ellipsis" vert="horz" wrap="square" anchor="ctr" anchorCtr="1"/>
        <a:lstStyle/>
        <a:p>
          <a:pPr>
            <a:defRPr sz="1200" b="1" i="0" u="none" strike="noStrike" kern="1800" baseline="0">
              <a:solidFill>
                <a:schemeClr val="lt1">
                  <a:lumMod val="8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9">
  <cs:axisTitle>
    <cs:lnRef idx="0"/>
    <cs:fillRef idx="0"/>
    <cs:effectRef idx="0"/>
    <cs:fontRef idx="minor">
      <a:schemeClr val="lt1">
        <a:lumMod val="85000"/>
      </a:schemeClr>
    </cs:fontRef>
    <cs:defRPr sz="900" b="1" kern="1200" cap="all"/>
  </cs:axisTitle>
  <cs:category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categoryAxis>
  <cs:chartArea>
    <cs:lnRef idx="0"/>
    <cs:fillRef idx="0"/>
    <cs:effectRef idx="0"/>
    <cs:fontRef idx="minor">
      <a:schemeClr val="dk1"/>
    </cs:fontRef>
    <cs:spPr>
      <a:gradFill flip="none" rotWithShape="1">
        <a:gsLst>
          <a:gs pos="0">
            <a:schemeClr val="dk1">
              <a:lumMod val="65000"/>
              <a:lumOff val="35000"/>
            </a:schemeClr>
          </a:gs>
          <a:gs pos="100000">
            <a:schemeClr val="dk1">
              <a:lumMod val="85000"/>
              <a:lumOff val="15000"/>
            </a:schemeClr>
          </a:gs>
        </a:gsLst>
        <a:path path="circle">
          <a:fillToRect l="50000" t="50000" r="50000" b="50000"/>
        </a:path>
        <a:tileRect/>
      </a:gradFill>
    </cs:spPr>
    <cs:defRPr sz="1000" kern="1200"/>
  </cs:chartArea>
  <cs:dataLabel>
    <cs:lnRef idx="0"/>
    <cs:fillRef idx="0"/>
    <cs:effectRef idx="0"/>
    <cs:fontRef idx="minor">
      <a:schemeClr val="lt1">
        <a:lumMod val="85000"/>
      </a:schemeClr>
    </cs:fontRef>
    <cs:defRPr sz="900" kern="1200"/>
  </cs:dataLabel>
  <cs:dataLabelCallout>
    <cs:lnRef idx="0"/>
    <cs:fillRef idx="0"/>
    <cs:effectRef idx="0"/>
    <cs:fontRef idx="minor">
      <a:schemeClr val="dk1">
        <a:lumMod val="65000"/>
        <a:lumOff val="35000"/>
      </a:schemeClr>
    </cs:fontRef>
    <cs:spPr>
      <a:solidFill>
        <a:schemeClr val="lt1"/>
      </a:solidFill>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lt1"/>
    </cs:fontRef>
  </cs:dataPoint>
  <cs:dataPoint3D>
    <cs:lnRef idx="0"/>
    <cs:fillRef idx="3">
      <cs:styleClr val="auto"/>
    </cs:fillRef>
    <cs:effectRef idx="3"/>
    <cs:fontRef idx="minor">
      <a:schemeClr val="lt1"/>
    </cs:fontRef>
  </cs:dataPoint3D>
  <cs:dataPointLine>
    <cs:lnRef idx="0">
      <cs:styleClr val="auto"/>
    </cs:lnRef>
    <cs:fillRef idx="3"/>
    <cs:effectRef idx="3"/>
    <cs:fontRef idx="minor">
      <a:schemeClr val="lt1"/>
    </cs:fontRef>
    <cs:spPr>
      <a:ln w="34925" cap="rnd">
        <a:solidFill>
          <a:schemeClr val="phClr"/>
        </a:solidFill>
        <a:round/>
      </a:ln>
    </cs:spPr>
  </cs:dataPointLine>
  <cs:dataPointMarker>
    <cs:lnRef idx="0">
      <cs:styleClr val="auto"/>
    </cs:lnRef>
    <cs:fillRef idx="3">
      <cs:styleClr val="auto"/>
    </cs:fillRef>
    <cs:effectRef idx="3"/>
    <cs:fontRef idx="minor">
      <a:schemeClr val="lt1"/>
    </cs:fontRef>
    <cs:spPr>
      <a:ln w="9525">
        <a:solidFill>
          <a:schemeClr val="phClr"/>
        </a:solidFill>
        <a:round/>
      </a:ln>
    </cs:spPr>
  </cs:dataPointMarker>
  <cs:dataPointMarkerLayout symbol="circle" size="6"/>
  <cs:dataPointWireframe>
    <cs:lnRef idx="0">
      <cs:styleClr val="auto"/>
    </cs:lnRef>
    <cs:fillRef idx="3"/>
    <cs:effectRef idx="3"/>
    <cs:fontRef idx="minor">
      <a:schemeClr val="lt1"/>
    </cs:fontRef>
    <cs:spPr>
      <a:ln w="9525" cap="rnd">
        <a:solidFill>
          <a:schemeClr val="phClr"/>
        </a:solidFill>
        <a:round/>
      </a:ln>
    </cs:spPr>
  </cs:dataPointWireframe>
  <cs:dataTable>
    <cs:lnRef idx="0"/>
    <cs:fillRef idx="0"/>
    <cs:effectRef idx="0"/>
    <cs:fontRef idx="minor">
      <a:schemeClr val="lt1">
        <a:lumMod val="85000"/>
      </a:schemeClr>
    </cs:fontRef>
    <cs:spPr>
      <a:ln w="9525">
        <a:solidFill>
          <a:schemeClr val="lt1">
            <a:lumMod val="95000"/>
            <a:alpha val="54000"/>
          </a:schemeClr>
        </a:solidFill>
      </a:ln>
    </cs:spPr>
    <cs:defRPr sz="900" kern="1200"/>
  </cs:dataTable>
  <cs:downBar>
    <cs:lnRef idx="0"/>
    <cs:fillRef idx="0"/>
    <cs:effectRef idx="0"/>
    <cs:fontRef idx="minor">
      <a:schemeClr val="lt1"/>
    </cs:fontRef>
    <cs:spPr>
      <a:solidFill>
        <a:schemeClr val="dk1">
          <a:lumMod val="75000"/>
          <a:lumOff val="25000"/>
        </a:schemeClr>
      </a:solidFill>
      <a:ln w="9525">
        <a:solidFill>
          <a:schemeClr val="lt1">
            <a:lumMod val="95000"/>
            <a:alpha val="54000"/>
          </a:schemeClr>
        </a:solidFill>
      </a:ln>
    </cs:spPr>
  </cs:downBar>
  <cs:dropLine>
    <cs:lnRef idx="0"/>
    <cs:fillRef idx="0"/>
    <cs:effectRef idx="0"/>
    <cs:fontRef idx="minor">
      <a:schemeClr val="lt1"/>
    </cs:fontRef>
    <cs:spPr>
      <a:ln w="9525">
        <a:solidFill>
          <a:schemeClr val="lt1">
            <a:lumMod val="95000"/>
            <a:alpha val="54000"/>
          </a:schemeClr>
        </a:solidFill>
        <a:prstDash val="dash"/>
      </a:ln>
    </cs:spPr>
  </cs:dropLine>
  <cs:errorBar>
    <cs:lnRef idx="0"/>
    <cs:fillRef idx="0"/>
    <cs:effectRef idx="0"/>
    <cs:fontRef idx="minor">
      <a:schemeClr val="lt1"/>
    </cs:fontRef>
    <cs:spPr>
      <a:ln w="9525" cap="flat" cmpd="sng" algn="ctr">
        <a:solidFill>
          <a:schemeClr val="lt1">
            <a:lumMod val="95000"/>
          </a:schemeClr>
        </a:solidFill>
        <a:round/>
      </a:ln>
    </cs:spPr>
  </cs:errorBar>
  <cs:floor>
    <cs:lnRef idx="0"/>
    <cs:fillRef idx="0"/>
    <cs:effectRef idx="0"/>
    <cs:fontRef idx="minor">
      <a:schemeClr val="lt1"/>
    </cs:fontRef>
  </cs:floor>
  <cs:gridlineMajor>
    <cs:lnRef idx="0"/>
    <cs:fillRef idx="0"/>
    <cs:effectRef idx="0"/>
    <cs:fontRef idx="minor">
      <a:schemeClr val="lt1"/>
    </cs:fontRef>
    <cs:spPr>
      <a:ln w="9525" cap="flat" cmpd="sng" algn="ctr">
        <a:solidFill>
          <a:schemeClr val="lt1">
            <a:lumMod val="95000"/>
            <a:alpha val="10000"/>
          </a:schemeClr>
        </a:solidFill>
        <a:round/>
      </a:ln>
    </cs:spPr>
  </cs:gridlineMajor>
  <cs:gridlineMinor>
    <cs:lnRef idx="0"/>
    <cs:fillRef idx="0"/>
    <cs:effectRef idx="0"/>
    <cs:fontRef idx="minor">
      <a:schemeClr val="lt1"/>
    </cs:fontRef>
    <cs:spPr>
      <a:ln>
        <a:solidFill>
          <a:schemeClr val="lt1">
            <a:lumMod val="95000"/>
            <a:alpha val="5000"/>
          </a:schemeClr>
        </a:solidFill>
      </a:ln>
    </cs:spPr>
  </cs:gridlineMinor>
  <cs:hiLoLine>
    <cs:lnRef idx="0"/>
    <cs:fillRef idx="0"/>
    <cs:effectRef idx="0"/>
    <cs:fontRef idx="minor">
      <a:schemeClr val="lt1"/>
    </cs:fontRef>
    <cs:spPr>
      <a:ln w="9525">
        <a:solidFill>
          <a:schemeClr val="lt1">
            <a:lumMod val="95000"/>
            <a:alpha val="54000"/>
          </a:schemeClr>
        </a:solidFill>
        <a:prstDash val="dash"/>
      </a:ln>
    </cs:spPr>
  </cs:hiLoLine>
  <cs:leaderLine>
    <cs:lnRef idx="0"/>
    <cs:fillRef idx="0"/>
    <cs:effectRef idx="0"/>
    <cs:fontRef idx="minor">
      <a:schemeClr val="lt1"/>
    </cs:fontRef>
    <cs:spPr>
      <a:ln w="9525">
        <a:solidFill>
          <a:schemeClr val="lt1">
            <a:lumMod val="95000"/>
            <a:alpha val="54000"/>
          </a:schemeClr>
        </a:solidFill>
      </a:ln>
    </cs:spPr>
  </cs:leaderLine>
  <cs:legend>
    <cs:lnRef idx="0"/>
    <cs:fillRef idx="0"/>
    <cs:effectRef idx="0"/>
    <cs:fontRef idx="minor">
      <a:schemeClr val="lt1">
        <a:lumMod val="8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lt1">
        <a:lumMod val="85000"/>
      </a:schemeClr>
    </cs:fontRef>
    <cs:spPr>
      <a:ln w="12700" cap="flat" cmpd="sng" algn="ctr">
        <a:solidFill>
          <a:schemeClr val="lt1">
            <a:lumMod val="95000"/>
            <a:alpha val="54000"/>
          </a:schemeClr>
        </a:solidFill>
        <a:round/>
      </a:ln>
    </cs:spPr>
    <cs:defRPr sz="900" kern="1200"/>
  </cs:seriesAxis>
  <cs:seriesLine>
    <cs:lnRef idx="0"/>
    <cs:fillRef idx="0"/>
    <cs:effectRef idx="0"/>
    <cs:fontRef idx="minor">
      <a:schemeClr val="lt1"/>
    </cs:fontRef>
    <cs:spPr>
      <a:ln w="9525" cap="flat" cmpd="sng" algn="ctr">
        <a:solidFill>
          <a:schemeClr val="lt1">
            <a:lumMod val="95000"/>
            <a:alpha val="54000"/>
          </a:schemeClr>
        </a:solidFill>
        <a:round/>
      </a:ln>
    </cs:spPr>
  </cs:seriesLine>
  <cs:title>
    <cs:lnRef idx="0"/>
    <cs:fillRef idx="0"/>
    <cs:effectRef idx="0"/>
    <cs:fontRef idx="minor">
      <a:schemeClr val="lt1">
        <a:lumMod val="95000"/>
      </a:schemeClr>
    </cs:fontRef>
    <cs:defRPr sz="1600" b="1" kern="1200" spc="100" baseline="0">
      <a:effectLst>
        <a:outerShdw blurRad="50800" dist="38100" dir="5400000" algn="t" rotWithShape="0">
          <a:prstClr val="black">
            <a:alpha val="40000"/>
          </a:prstClr>
        </a:outerShdw>
      </a:effectLst>
    </cs:defRPr>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lt1">
        <a:lumMod val="85000"/>
      </a:schemeClr>
    </cs:fontRef>
    <cs:defRPr sz="900" kern="1200"/>
  </cs:trendlineLabel>
  <cs:upBar>
    <cs:lnRef idx="0"/>
    <cs:fillRef idx="0"/>
    <cs:effectRef idx="0"/>
    <cs:fontRef idx="minor">
      <a:schemeClr val="lt1"/>
    </cs:fontRef>
    <cs:spPr>
      <a:solidFill>
        <a:schemeClr val="lt1"/>
      </a:solidFill>
      <a:ln w="9525">
        <a:solidFill>
          <a:schemeClr val="lt1">
            <a:lumMod val="95000"/>
            <a:alpha val="54000"/>
          </a:schemeClr>
        </a:solidFill>
      </a:ln>
    </cs:spPr>
  </cs:upBar>
  <cs:valueAxis>
    <cs:lnRef idx="0"/>
    <cs:fillRef idx="0"/>
    <cs:effectRef idx="0"/>
    <cs:fontRef idx="minor">
      <a:schemeClr val="lt1">
        <a:lumMod val="85000"/>
      </a:schemeClr>
    </cs:fontRef>
    <cs:defRPr sz="900" kern="1200"/>
  </cs:valueAxis>
  <cs:wall>
    <cs:lnRef idx="0"/>
    <cs:fillRef idx="0"/>
    <cs:effectRef idx="0"/>
    <cs:fontRef idx="minor">
      <a:schemeClr val="lt1"/>
    </cs:fontRef>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F7DAD-AACB-410C-9AA4-BE5099812397}" type="datetimeFigureOut">
              <a:rPr lang="en-US" smtClean="0"/>
              <a:t>7/16/2024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ECEFE-5C53-4261-924B-F0AA5F7E0BB8}" type="slidenum">
              <a:rPr lang="en-US" smtClean="0"/>
              <a:t>‹#›</a:t>
            </a:fld>
            <a:endParaRPr lang="en-US"/>
          </a:p>
        </p:txBody>
      </p:sp>
    </p:spTree>
    <p:extLst>
      <p:ext uri="{BB962C8B-B14F-4D97-AF65-F5344CB8AC3E}">
        <p14:creationId xmlns:p14="http://schemas.microsoft.com/office/powerpoint/2010/main" val="1835944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1</a:t>
            </a:fld>
            <a:endParaRPr lang="en-US"/>
          </a:p>
        </p:txBody>
      </p:sp>
    </p:spTree>
    <p:extLst>
      <p:ext uri="{BB962C8B-B14F-4D97-AF65-F5344CB8AC3E}">
        <p14:creationId xmlns:p14="http://schemas.microsoft.com/office/powerpoint/2010/main" val="1252309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CFED414-B8BD-4977-925E-1C2AFAB354A8}" type="slidenum">
              <a:rPr lang="en-US" smtClean="0"/>
              <a:t>15</a:t>
            </a:fld>
            <a:endParaRPr lang="en-US"/>
          </a:p>
        </p:txBody>
      </p:sp>
    </p:spTree>
    <p:extLst>
      <p:ext uri="{BB962C8B-B14F-4D97-AF65-F5344CB8AC3E}">
        <p14:creationId xmlns:p14="http://schemas.microsoft.com/office/powerpoint/2010/main" val="4052855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647700"/>
            <a:ext cx="10363200" cy="2387600"/>
          </a:xfrm>
        </p:spPr>
        <p:txBody>
          <a:bodyPr anchor="b">
            <a:normAutofit/>
          </a:bodyPr>
          <a:lstStyle>
            <a:lvl1pPr algn="ctr">
              <a:defRPr sz="4800"/>
            </a:lvl1pPr>
          </a:lstStyle>
          <a:p>
            <a:r>
              <a:rPr lang="en-US"/>
              <a:t>Click to edit Master title style</a:t>
            </a:r>
          </a:p>
        </p:txBody>
      </p:sp>
      <p:sp>
        <p:nvSpPr>
          <p:cNvPr id="3" name="Subtitle 2"/>
          <p:cNvSpPr>
            <a:spLocks noGrp="1"/>
          </p:cNvSpPr>
          <p:nvPr>
            <p:ph type="subTitle" idx="1"/>
          </p:nvPr>
        </p:nvSpPr>
        <p:spPr>
          <a:xfrm>
            <a:off x="1524000" y="3127375"/>
            <a:ext cx="9144000" cy="1655762"/>
          </a:xfrm>
        </p:spPr>
        <p:txBody>
          <a:bodyPr/>
          <a:lstStyle>
            <a:lvl1pPr marL="0" indent="0" algn="ctr">
              <a:buNone/>
              <a:defRPr sz="2400">
                <a:solidFill>
                  <a:schemeClr val="accent6">
                    <a:lumMod val="60000"/>
                    <a:lumOff val="4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025765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221311"/>
          </a:xfrm>
        </p:spPr>
        <p:txBody>
          <a:bodyPr>
            <a:normAutofit/>
          </a:bodyPr>
          <a:lstStyle>
            <a:lvl1pPr>
              <a:defRPr sz="4000"/>
            </a:lvl1pPr>
          </a:lstStyle>
          <a:p>
            <a:r>
              <a:rPr lang="en-US"/>
              <a:t>Click to edit Master title style</a:t>
            </a:r>
          </a:p>
        </p:txBody>
      </p:sp>
      <p:sp>
        <p:nvSpPr>
          <p:cNvPr id="3" name="Vertical Text Placeholder 2"/>
          <p:cNvSpPr>
            <a:spLocks noGrp="1"/>
          </p:cNvSpPr>
          <p:nvPr>
            <p:ph type="body" orient="vert" idx="1"/>
          </p:nvPr>
        </p:nvSpPr>
        <p:spPr>
          <a:xfrm>
            <a:off x="838200" y="1958274"/>
            <a:ext cx="10515600" cy="378630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157312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647700"/>
            <a:ext cx="2628900" cy="5042226"/>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647700"/>
            <a:ext cx="7734300" cy="504222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077531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8AD888-9129-4940-B5BB-31541D783BCA}"/>
              </a:ext>
            </a:extLst>
          </p:cNvPr>
          <p:cNvSpPr>
            <a:spLocks noGrp="1"/>
          </p:cNvSpPr>
          <p:nvPr>
            <p:ph type="title"/>
          </p:nvPr>
        </p:nvSpPr>
        <p:spPr/>
        <p:txBody>
          <a:bodyPr/>
          <a:lstStyle/>
          <a:p>
            <a:r>
              <a:rPr lang="en-US"/>
              <a:t>Click to edit Master title style</a:t>
            </a:r>
          </a:p>
        </p:txBody>
      </p:sp>
      <p:sp>
        <p:nvSpPr>
          <p:cNvPr id="3" name="Text Placeholder 2">
            <a:extLst>
              <a:ext uri="{FF2B5EF4-FFF2-40B4-BE49-F238E27FC236}">
                <a16:creationId xmlns:a16="http://schemas.microsoft.com/office/drawing/2014/main" id="{1394DE48-74D0-47A8-8FC8-6C700DAB3904}"/>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172B33-CAD2-44AE-975D-0B0FC6CFFDB8}"/>
              </a:ext>
            </a:extLst>
          </p:cNvPr>
          <p:cNvSpPr>
            <a:spLocks noGrp="1"/>
          </p:cNvSpPr>
          <p:nvPr>
            <p:ph type="dt" sz="half" idx="10"/>
          </p:nvPr>
        </p:nvSpPr>
        <p:spPr/>
        <p:txBody>
          <a:bodyPr/>
          <a:lstStyle/>
          <a:p>
            <a:fld id="{8F7D2F49-1857-4E7D-8050-DC698401AAB7}" type="datetimeFigureOut">
              <a:rPr lang="en-US" smtClean="0"/>
              <a:t>7/16/2024</a:t>
            </a:fld>
            <a:endParaRPr lang="en-US"/>
          </a:p>
        </p:txBody>
      </p:sp>
      <p:sp>
        <p:nvSpPr>
          <p:cNvPr id="6" name="Slide Number Placeholder 5">
            <a:extLst>
              <a:ext uri="{FF2B5EF4-FFF2-40B4-BE49-F238E27FC236}">
                <a16:creationId xmlns:a16="http://schemas.microsoft.com/office/drawing/2014/main" id="{8D76F4E0-8BC6-4E74-ACD5-EF767320F620}"/>
              </a:ext>
            </a:extLst>
          </p:cNvPr>
          <p:cNvSpPr>
            <a:spLocks noGrp="1"/>
          </p:cNvSpPr>
          <p:nvPr>
            <p:ph type="sldNum" sz="quarter" idx="12"/>
          </p:nvPr>
        </p:nvSpPr>
        <p:spPr/>
        <p:txBody>
          <a:bodyPr/>
          <a:lstStyle/>
          <a:p>
            <a:fld id="{2E49269A-CC31-4735-9414-50A4457ED9F8}" type="slidenum">
              <a:rPr lang="en-US" smtClean="0"/>
              <a:t>‹#›</a:t>
            </a:fld>
            <a:endParaRPr lang="en-US"/>
          </a:p>
        </p:txBody>
      </p:sp>
    </p:spTree>
    <p:extLst>
      <p:ext uri="{BB962C8B-B14F-4D97-AF65-F5344CB8AC3E}">
        <p14:creationId xmlns:p14="http://schemas.microsoft.com/office/powerpoint/2010/main" val="2168255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Content Placeholder 2"/>
          <p:cNvSpPr>
            <a:spLocks noGrp="1"/>
          </p:cNvSpPr>
          <p:nvPr>
            <p:ph idx="1"/>
          </p:nvPr>
        </p:nvSpPr>
        <p:spPr>
          <a:xfrm>
            <a:off x="838200" y="2062959"/>
            <a:ext cx="10515600" cy="3786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166633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647700"/>
            <a:ext cx="10515600" cy="2852737"/>
          </a:xfrm>
        </p:spPr>
        <p:txBody>
          <a:bodyPr anchor="b">
            <a:normAutofit/>
          </a:bodyPr>
          <a:lstStyle>
            <a:lvl1pPr>
              <a:defRPr sz="4800"/>
            </a:lvl1pPr>
          </a:lstStyle>
          <a:p>
            <a:r>
              <a:rPr lang="en-US"/>
              <a:t>Click to edit Master title style</a:t>
            </a:r>
          </a:p>
        </p:txBody>
      </p:sp>
      <p:sp>
        <p:nvSpPr>
          <p:cNvPr id="3" name="Text Placeholder 2"/>
          <p:cNvSpPr>
            <a:spLocks noGrp="1"/>
          </p:cNvSpPr>
          <p:nvPr>
            <p:ph type="body" idx="1"/>
          </p:nvPr>
        </p:nvSpPr>
        <p:spPr>
          <a:xfrm>
            <a:off x="831851" y="3527426"/>
            <a:ext cx="10515600" cy="1500187"/>
          </a:xfrm>
        </p:spPr>
        <p:txBody>
          <a:bodyPr/>
          <a:lstStyle>
            <a:lvl1pPr marL="0" indent="0">
              <a:buNone/>
              <a:defRPr sz="2400">
                <a:solidFill>
                  <a:schemeClr val="accent6">
                    <a:lumMod val="60000"/>
                    <a:lumOff val="4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7035744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658445"/>
            <a:ext cx="10515600" cy="1325563"/>
          </a:xfrm>
        </p:spPr>
        <p:txBody>
          <a:bodyPr/>
          <a:lstStyle/>
          <a:p>
            <a:r>
              <a:rPr lang="en-US"/>
              <a:t>Click to edit Master title style</a:t>
            </a:r>
          </a:p>
        </p:txBody>
      </p:sp>
      <p:sp>
        <p:nvSpPr>
          <p:cNvPr id="3" name="Content Placeholder 2"/>
          <p:cNvSpPr>
            <a:spLocks noGrp="1"/>
          </p:cNvSpPr>
          <p:nvPr>
            <p:ph sz="half" idx="1"/>
          </p:nvPr>
        </p:nvSpPr>
        <p:spPr>
          <a:xfrm>
            <a:off x="838200" y="2277519"/>
            <a:ext cx="5181600" cy="3619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2277518"/>
            <a:ext cx="5181600" cy="36191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284267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9732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9" y="2808290"/>
            <a:ext cx="5157787" cy="301624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98862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1" y="2808289"/>
            <a:ext cx="5183188" cy="301625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281707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38200" y="647701"/>
            <a:ext cx="10515600" cy="1325563"/>
          </a:xfrm>
        </p:spPr>
        <p:txBody>
          <a:bodyPr/>
          <a:lstStyle/>
          <a:p>
            <a:r>
              <a:rPr lang="en-US"/>
              <a:t>Click to edit Master title style</a:t>
            </a:r>
          </a:p>
        </p:txBody>
      </p:sp>
    </p:spTree>
    <p:extLst>
      <p:ext uri="{BB962C8B-B14F-4D97-AF65-F5344CB8AC3E}">
        <p14:creationId xmlns:p14="http://schemas.microsoft.com/office/powerpoint/2010/main" val="145608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82107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647701"/>
            <a:ext cx="6172200" cy="47070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247901"/>
            <a:ext cx="3932237" cy="31147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1358292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647700"/>
            <a:ext cx="3932237" cy="150931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647701"/>
            <a:ext cx="6172200" cy="473733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157011"/>
            <a:ext cx="3932237" cy="3235957"/>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838200" y="6356352"/>
            <a:ext cx="2743200" cy="365125"/>
          </a:xfrm>
          <a:prstGeom prst="rect">
            <a:avLst/>
          </a:prstGeom>
        </p:spPr>
        <p:txBody>
          <a:bodyPr/>
          <a:lstStyle/>
          <a:p>
            <a:fld id="{8F7D2F49-1857-4E7D-8050-DC698401AAB7}" type="datetimeFigureOut">
              <a:rPr lang="en-US" smtClean="0"/>
              <a:t>7/16/2024</a:t>
            </a:fld>
            <a:endParaRPr lang="en-US"/>
          </a:p>
        </p:txBody>
      </p:sp>
    </p:spTree>
    <p:extLst>
      <p:ext uri="{BB962C8B-B14F-4D97-AF65-F5344CB8AC3E}">
        <p14:creationId xmlns:p14="http://schemas.microsoft.com/office/powerpoint/2010/main" val="94193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681891"/>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2097149"/>
            <a:ext cx="10515600" cy="378630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9" name="Picture 8"/>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20410" y="6310313"/>
            <a:ext cx="2042458" cy="457200"/>
          </a:xfrm>
          <a:prstGeom prst="rect">
            <a:avLst/>
          </a:prstGeom>
        </p:spPr>
      </p:pic>
      <p:sp>
        <p:nvSpPr>
          <p:cNvPr id="7" name="Slide Number Placeholder 5"/>
          <p:cNvSpPr txBox="1">
            <a:spLocks/>
          </p:cNvSpPr>
          <p:nvPr/>
        </p:nvSpPr>
        <p:spPr>
          <a:xfrm>
            <a:off x="806116" y="6356351"/>
            <a:ext cx="3141784" cy="365125"/>
          </a:xfrm>
          <a:prstGeom prst="rect">
            <a:avLst/>
          </a:prstGeom>
        </p:spPr>
        <p:txBody>
          <a:bodyPr/>
          <a:lstStyle>
            <a:defPPr>
              <a:defRPr lang="en-US"/>
            </a:defPPr>
            <a:lvl1pPr marL="0" algn="l" defTabSz="914400" rtl="0" eaLnBrk="1" latinLnBrk="0" hangingPunct="1">
              <a:defRPr sz="1400" b="1"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fld id="{F253311F-96EC-5E40-B963-C06A534994B3}" type="slidenum">
              <a:rPr lang="en-US" sz="1400" smtClean="0"/>
              <a:pPr algn="l"/>
              <a:t>‹#›</a:t>
            </a:fld>
            <a:endParaRPr lang="en-US" sz="1400"/>
          </a:p>
        </p:txBody>
      </p:sp>
      <p:pic>
        <p:nvPicPr>
          <p:cNvPr id="4" name="Picture 3">
            <a:extLst>
              <a:ext uri="{FF2B5EF4-FFF2-40B4-BE49-F238E27FC236}">
                <a16:creationId xmlns:a16="http://schemas.microsoft.com/office/drawing/2014/main" id="{3EA0EA5B-4F08-D4A2-2FC0-AC3C06515F45}"/>
              </a:ext>
            </a:extLst>
          </p:cNvPr>
          <p:cNvPicPr>
            <a:picLocks noChangeAspect="1"/>
          </p:cNvPicPr>
          <p:nvPr userDrawn="1"/>
        </p:nvPicPr>
        <p:blipFill>
          <a:blip r:embed="rId16"/>
          <a:stretch>
            <a:fillRect/>
          </a:stretch>
        </p:blipFill>
        <p:spPr>
          <a:xfrm>
            <a:off x="3848100" y="6183729"/>
            <a:ext cx="3714430" cy="635481"/>
          </a:xfrm>
          <a:prstGeom prst="rect">
            <a:avLst/>
          </a:prstGeom>
        </p:spPr>
      </p:pic>
    </p:spTree>
    <p:extLst>
      <p:ext uri="{BB962C8B-B14F-4D97-AF65-F5344CB8AC3E}">
        <p14:creationId xmlns:p14="http://schemas.microsoft.com/office/powerpoint/2010/main" val="2898826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08">
          <p15:clr>
            <a:srgbClr val="F26B43"/>
          </p15:clr>
        </p15:guide>
        <p15:guide id="2" pos="288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slack.com/download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386FBF2-FCF5-4204-83D9-21A1726DAD69}"/>
              </a:ext>
            </a:extLst>
          </p:cNvPr>
          <p:cNvPicPr>
            <a:picLocks noChangeAspect="1"/>
          </p:cNvPicPr>
          <p:nvPr/>
        </p:nvPicPr>
        <p:blipFill>
          <a:blip r:embed="rId3"/>
          <a:stretch>
            <a:fillRect/>
          </a:stretch>
        </p:blipFill>
        <p:spPr>
          <a:xfrm>
            <a:off x="9556639" y="4822152"/>
            <a:ext cx="2222721" cy="1188720"/>
          </a:xfrm>
          <a:prstGeom prst="rect">
            <a:avLst/>
          </a:prstGeom>
        </p:spPr>
      </p:pic>
      <p:sp>
        <p:nvSpPr>
          <p:cNvPr id="8" name="TextBox 7">
            <a:extLst>
              <a:ext uri="{FF2B5EF4-FFF2-40B4-BE49-F238E27FC236}">
                <a16:creationId xmlns:a16="http://schemas.microsoft.com/office/drawing/2014/main" id="{FDEBEAD9-E7D0-9468-70F3-988648F9EE54}"/>
              </a:ext>
            </a:extLst>
          </p:cNvPr>
          <p:cNvSpPr txBox="1"/>
          <p:nvPr/>
        </p:nvSpPr>
        <p:spPr>
          <a:xfrm>
            <a:off x="514588" y="489359"/>
            <a:ext cx="7474348" cy="1754326"/>
          </a:xfrm>
          <a:prstGeom prst="rect">
            <a:avLst/>
          </a:prstGeom>
          <a:noFill/>
        </p:spPr>
        <p:txBody>
          <a:bodyPr wrap="square" rtlCol="0">
            <a:spAutoFit/>
          </a:bodyPr>
          <a:lstStyle/>
          <a:p>
            <a:r>
              <a:rPr lang="en-US" sz="5400"/>
              <a:t>Leveraging Slack for Student Collaboration</a:t>
            </a:r>
          </a:p>
        </p:txBody>
      </p:sp>
      <p:sp>
        <p:nvSpPr>
          <p:cNvPr id="9" name="TextBox 8">
            <a:extLst>
              <a:ext uri="{FF2B5EF4-FFF2-40B4-BE49-F238E27FC236}">
                <a16:creationId xmlns:a16="http://schemas.microsoft.com/office/drawing/2014/main" id="{AC87D645-AA4C-560A-2DF8-1DB3956A6D0E}"/>
              </a:ext>
            </a:extLst>
          </p:cNvPr>
          <p:cNvSpPr txBox="1"/>
          <p:nvPr/>
        </p:nvSpPr>
        <p:spPr>
          <a:xfrm>
            <a:off x="659028" y="2951804"/>
            <a:ext cx="8608540" cy="2677656"/>
          </a:xfrm>
          <a:prstGeom prst="rect">
            <a:avLst/>
          </a:prstGeom>
          <a:noFill/>
        </p:spPr>
        <p:txBody>
          <a:bodyPr wrap="square" rtlCol="0">
            <a:spAutoFit/>
          </a:bodyPr>
          <a:lstStyle/>
          <a:p>
            <a:r>
              <a:rPr lang="en-US" sz="2400"/>
              <a:t>David Singletary	David</a:t>
            </a:r>
            <a:r>
              <a:rPr lang="en-US" sz="2400" dirty="0"/>
              <a:t>.Singletary@fscj</a:t>
            </a:r>
            <a:r>
              <a:rPr lang="en-US" sz="2400"/>
              <a:t>.edu</a:t>
            </a:r>
          </a:p>
          <a:p>
            <a:r>
              <a:rPr lang="en-US" sz="2400"/>
              <a:t>Pamela Brauda	Pamela.Brauda@fscj.edu</a:t>
            </a:r>
          </a:p>
          <a:p>
            <a:endParaRPr lang="en-US" sz="2400"/>
          </a:p>
          <a:p>
            <a:r>
              <a:rPr lang="en-US" sz="2400"/>
              <a:t>Student Presenters:</a:t>
            </a:r>
          </a:p>
          <a:p>
            <a:r>
              <a:rPr lang="en-US" sz="2400"/>
              <a:t>Kathryn Arraya 	(A.S. Data Science Technology)</a:t>
            </a:r>
          </a:p>
          <a:p>
            <a:r>
              <a:rPr lang="en-US" sz="2400"/>
              <a:t>Steven Gsell  		(B.A.S. Information Systems Technology, </a:t>
            </a:r>
            <a:br>
              <a:rPr lang="en-US" sz="2400"/>
            </a:br>
            <a:r>
              <a:rPr lang="en-US" sz="2400"/>
              <a:t>                                         Application Development Concentration)</a:t>
            </a:r>
            <a:endParaRPr lang="en-US" sz="2400" dirty="0"/>
          </a:p>
        </p:txBody>
      </p:sp>
    </p:spTree>
    <p:extLst>
      <p:ext uri="{BB962C8B-B14F-4D97-AF65-F5344CB8AC3E}">
        <p14:creationId xmlns:p14="http://schemas.microsoft.com/office/powerpoint/2010/main" val="2440045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Administering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92500" lnSpcReduction="20000"/>
          </a:bodyPr>
          <a:lstStyle/>
          <a:p>
            <a:pPr marL="169863" indent="-169863">
              <a:lnSpc>
                <a:spcPct val="120000"/>
              </a:lnSpc>
              <a:spcBef>
                <a:spcPts val="500"/>
              </a:spcBef>
            </a:pPr>
            <a:r>
              <a:rPr lang="en-US" sz="2000"/>
              <a:t>Canvas Announcement</a:t>
            </a:r>
            <a:endParaRPr lang="en-US" sz="2000">
              <a:solidFill>
                <a:srgbClr val="000000"/>
              </a:solidFill>
            </a:endParaRPr>
          </a:p>
          <a:p>
            <a:pPr marL="457200" indent="0">
              <a:lnSpc>
                <a:spcPct val="120000"/>
              </a:lnSpc>
              <a:spcBef>
                <a:spcPts val="500"/>
              </a:spcBef>
              <a:buNone/>
            </a:pPr>
            <a:r>
              <a:rPr lang="en-US" sz="2000" b="1">
                <a:solidFill>
                  <a:srgbClr val="000000"/>
                </a:solidFill>
              </a:rPr>
              <a:t>Slack Workspace Invitation</a:t>
            </a:r>
          </a:p>
          <a:p>
            <a:pPr marL="457200" indent="0">
              <a:lnSpc>
                <a:spcPct val="120000"/>
              </a:lnSpc>
              <a:spcBef>
                <a:spcPts val="500"/>
              </a:spcBef>
              <a:buNone/>
            </a:pPr>
            <a:r>
              <a:rPr lang="en-US" sz="1800">
                <a:solidFill>
                  <a:srgbClr val="000000"/>
                </a:solidFill>
              </a:rPr>
              <a:t>Here is the invite link for our Slack workspace:</a:t>
            </a:r>
          </a:p>
          <a:p>
            <a:pPr marL="457200" indent="0">
              <a:lnSpc>
                <a:spcPct val="120000"/>
              </a:lnSpc>
              <a:spcBef>
                <a:spcPts val="500"/>
              </a:spcBef>
              <a:buNone/>
            </a:pPr>
            <a:r>
              <a:rPr lang="en-US" sz="1800">
                <a:solidFill>
                  <a:srgbClr val="000000"/>
                </a:solidFill>
              </a:rPr>
              <a:t>	https://join.slack.com/t/summer24-workspace/shared_invite/... </a:t>
            </a:r>
          </a:p>
          <a:p>
            <a:pPr marL="914400" lvl="1" indent="0">
              <a:lnSpc>
                <a:spcPct val="120000"/>
              </a:lnSpc>
              <a:buNone/>
            </a:pPr>
            <a:r>
              <a:rPr lang="en-US" sz="1600">
                <a:solidFill>
                  <a:srgbClr val="000000"/>
                </a:solidFill>
              </a:rPr>
              <a:t>You can download Slack for Windows here: https://slack.com/downloads/windows</a:t>
            </a:r>
            <a:br>
              <a:rPr lang="en-US" sz="1600">
                <a:solidFill>
                  <a:srgbClr val="000000"/>
                </a:solidFill>
              </a:rPr>
            </a:br>
            <a:r>
              <a:rPr lang="en-US" sz="1600">
                <a:solidFill>
                  <a:srgbClr val="000000"/>
                </a:solidFill>
              </a:rPr>
              <a:t>You can download Slack for Mac here: https://slack.com/downloads/mac </a:t>
            </a:r>
            <a:br>
              <a:rPr lang="en-US" sz="1600">
                <a:solidFill>
                  <a:srgbClr val="000000"/>
                </a:solidFill>
              </a:rPr>
            </a:br>
            <a:r>
              <a:rPr lang="en-US" sz="1600">
                <a:solidFill>
                  <a:srgbClr val="000000"/>
                </a:solidFill>
              </a:rPr>
              <a:t>There is also a Slack app for iOS and Android devices.</a:t>
            </a:r>
          </a:p>
          <a:p>
            <a:pPr marL="457200" indent="0">
              <a:lnSpc>
                <a:spcPct val="120000"/>
              </a:lnSpc>
              <a:spcBef>
                <a:spcPts val="500"/>
              </a:spcBef>
              <a:buNone/>
            </a:pPr>
            <a:r>
              <a:rPr lang="en-US" sz="1800">
                <a:solidFill>
                  <a:srgbClr val="000000"/>
                </a:solidFill>
              </a:rPr>
              <a:t>If you haven't used Slack before, each workspace contains channels for discussion topics.</a:t>
            </a:r>
          </a:p>
          <a:p>
            <a:pPr marL="914400" indent="-457200">
              <a:lnSpc>
                <a:spcPct val="120000"/>
              </a:lnSpc>
              <a:spcBef>
                <a:spcPts val="500"/>
              </a:spcBef>
            </a:pPr>
            <a:r>
              <a:rPr lang="en-US" sz="1800">
                <a:solidFill>
                  <a:srgbClr val="000000"/>
                </a:solidFill>
              </a:rPr>
              <a:t>The workspace has a dedicated channel for this course: #cop3330c</a:t>
            </a:r>
          </a:p>
          <a:p>
            <a:pPr marL="914400" indent="-457200">
              <a:lnSpc>
                <a:spcPct val="120000"/>
              </a:lnSpc>
              <a:spcBef>
                <a:spcPts val="500"/>
              </a:spcBef>
            </a:pPr>
            <a:r>
              <a:rPr lang="en-US" sz="1800">
                <a:solidFill>
                  <a:srgbClr val="000000"/>
                </a:solidFill>
              </a:rPr>
              <a:t>We also have a #general channel for general IT questions and discussions. This channel is shared among many other courses that are running this semester.</a:t>
            </a:r>
          </a:p>
          <a:p>
            <a:pPr marL="914400" indent="-457200">
              <a:lnSpc>
                <a:spcPct val="120000"/>
              </a:lnSpc>
              <a:spcBef>
                <a:spcPts val="500"/>
              </a:spcBef>
            </a:pPr>
            <a:r>
              <a:rPr lang="en-US" sz="1800">
                <a:solidFill>
                  <a:srgbClr val="000000"/>
                </a:solidFill>
              </a:rPr>
              <a:t>The #random channel is for fun stuff: technology memes, personal/job announcements, etc. that you would like to share with the class.</a:t>
            </a:r>
          </a:p>
          <a:p>
            <a:pPr marL="457200" indent="0">
              <a:lnSpc>
                <a:spcPct val="120000"/>
              </a:lnSpc>
              <a:spcBef>
                <a:spcPts val="500"/>
              </a:spcBef>
              <a:buNone/>
            </a:pPr>
            <a:r>
              <a:rPr lang="en-US" sz="1800" b="1">
                <a:solidFill>
                  <a:srgbClr val="000000"/>
                </a:solidFill>
              </a:rPr>
              <a:t>All Slack posts must remain family-friendly. Be respectful. Do not DM without consent from the recipient. Do not share code solutions for course assignments before the due date, but feel free to share ideas, hints, and algorithms.</a:t>
            </a:r>
          </a:p>
        </p:txBody>
      </p:sp>
    </p:spTree>
    <p:extLst>
      <p:ext uri="{BB962C8B-B14F-4D97-AF65-F5344CB8AC3E}">
        <p14:creationId xmlns:p14="http://schemas.microsoft.com/office/powerpoint/2010/main" val="178654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108481" y="167100"/>
            <a:ext cx="7568226" cy="672872"/>
          </a:xfrm>
        </p:spPr>
        <p:txBody>
          <a:bodyPr>
            <a:normAutofit fontScale="90000"/>
          </a:bodyPr>
          <a:lstStyle/>
          <a:p>
            <a:r>
              <a:rPr lang="en-US" dirty="0"/>
              <a:t>Student Experience (Kate Araya)</a:t>
            </a:r>
          </a:p>
        </p:txBody>
      </p:sp>
      <p:sp>
        <p:nvSpPr>
          <p:cNvPr id="4" name="Content Placeholder 2">
            <a:extLst>
              <a:ext uri="{FF2B5EF4-FFF2-40B4-BE49-F238E27FC236}">
                <a16:creationId xmlns:a16="http://schemas.microsoft.com/office/drawing/2014/main" id="{A35AB93C-54AE-6295-ABCB-48058A131206}"/>
              </a:ext>
            </a:extLst>
          </p:cNvPr>
          <p:cNvSpPr>
            <a:spLocks noGrp="1"/>
          </p:cNvSpPr>
          <p:nvPr>
            <p:ph idx="1"/>
          </p:nvPr>
        </p:nvSpPr>
        <p:spPr>
          <a:xfrm>
            <a:off x="838200" y="1411739"/>
            <a:ext cx="10515600" cy="1304567"/>
          </a:xfrm>
          <a:ln>
            <a:noFill/>
          </a:ln>
        </p:spPr>
        <p:txBody>
          <a:bodyPr>
            <a:normAutofit/>
          </a:bodyPr>
          <a:lstStyle/>
          <a:p>
            <a:endParaRPr lang="en-US" sz="1800" b="1" kern="0" dirty="0">
              <a:solidFill>
                <a:srgbClr val="1D1C1D"/>
              </a:solidFill>
              <a:latin typeface="Arial" panose="020B0604020202020204" pitchFamily="34" charset="0"/>
              <a:ea typeface="Times New Roman" panose="02020603050405020304" pitchFamily="18" charset="0"/>
            </a:endParaRPr>
          </a:p>
          <a:p>
            <a:pPr marL="0" indent="0">
              <a:buNone/>
            </a:pPr>
            <a:endParaRPr lang="en-US" dirty="0"/>
          </a:p>
        </p:txBody>
      </p:sp>
      <p:sp>
        <p:nvSpPr>
          <p:cNvPr id="5" name="Content Placeholder 2">
            <a:extLst>
              <a:ext uri="{FF2B5EF4-FFF2-40B4-BE49-F238E27FC236}">
                <a16:creationId xmlns:a16="http://schemas.microsoft.com/office/drawing/2014/main" id="{90966C4B-121B-6580-E539-BC3F76FEFE5A}"/>
              </a:ext>
            </a:extLst>
          </p:cNvPr>
          <p:cNvSpPr txBox="1">
            <a:spLocks/>
          </p:cNvSpPr>
          <p:nvPr/>
        </p:nvSpPr>
        <p:spPr>
          <a:xfrm>
            <a:off x="838200" y="1605516"/>
            <a:ext cx="9868786" cy="3168503"/>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2000" b="0" i="0" u="none" strike="noStrike" kern="1200" cap="none" spc="0" normalizeH="0" baseline="0" noProof="0" dirty="0">
                <a:ln>
                  <a:noFill/>
                </a:ln>
                <a:solidFill>
                  <a:srgbClr val="007598"/>
                </a:solidFill>
                <a:effectLst/>
                <a:uLnTx/>
                <a:uFillTx/>
                <a:latin typeface="Calibri" panose="020F0502020204030204"/>
                <a:ea typeface="+mn-ea"/>
                <a:cs typeface="+mn-cs"/>
              </a:rPr>
              <a:t>While we conducted a survey with a total of eight questions to understand students’ experiences with Slack, our primary focus was on identifying the specific benefits students feel Slack provides. Here are two key questions from the survey:</a:t>
            </a: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en-US" sz="2400" b="1"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28600" marR="0" lvl="0" indent="-2286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200" b="1" i="1" u="none" strike="noStrike" kern="1200" cap="none" spc="0" normalizeH="0" baseline="0" noProof="0" dirty="0">
                <a:ln>
                  <a:noFill/>
                </a:ln>
                <a:solidFill>
                  <a:srgbClr val="007598"/>
                </a:solidFill>
                <a:effectLst/>
                <a:uLnTx/>
                <a:uFillTx/>
                <a:latin typeface="Calibri" panose="020F0502020204030204"/>
                <a:ea typeface="+mn-ea"/>
                <a:cs typeface="+mn-cs"/>
              </a:rPr>
              <a:t>How has your educational experience benefited from using Slack?</a:t>
            </a:r>
          </a:p>
          <a:p>
            <a:pPr marL="228600" marR="0" lvl="0" indent="-228600" algn="l" defTabSz="914400" rtl="0" eaLnBrk="1" fontAlgn="auto" latinLnBrk="0" hangingPunct="1">
              <a:lnSpc>
                <a:spcPct val="150000"/>
              </a:lnSpc>
              <a:spcBef>
                <a:spcPct val="0"/>
              </a:spcBef>
              <a:spcAft>
                <a:spcPts val="0"/>
              </a:spcAft>
              <a:buClrTx/>
              <a:buSzTx/>
              <a:buFont typeface="Arial" panose="020B0604020202020204" pitchFamily="34" charset="0"/>
              <a:buChar char="•"/>
              <a:tabLst/>
              <a:defRPr/>
            </a:pPr>
            <a:r>
              <a:rPr kumimoji="0" lang="en-US" sz="2200" b="1" i="1" u="none" strike="noStrike" kern="1200" cap="none" spc="0" normalizeH="0" baseline="0" noProof="0" dirty="0">
                <a:ln>
                  <a:noFill/>
                </a:ln>
                <a:solidFill>
                  <a:srgbClr val="007598"/>
                </a:solidFill>
                <a:effectLst/>
                <a:uLnTx/>
                <a:uFillTx/>
                <a:latin typeface="Calibri" panose="020F0502020204030204"/>
                <a:ea typeface="+mn-ea"/>
                <a:cs typeface="+mn-cs"/>
              </a:rPr>
              <a:t>Do you feel Slack could continue to be beneficial to you after graduation, perhaps in a professional setting?</a:t>
            </a:r>
          </a:p>
          <a:p>
            <a:pPr marL="0" marR="0" lvl="0" indent="0" algn="l" defTabSz="914400" rtl="0" eaLnBrk="1" fontAlgn="auto" latinLnBrk="0" hangingPunct="1">
              <a:lnSpc>
                <a:spcPct val="100000"/>
              </a:lnSpc>
              <a:spcBef>
                <a:spcPct val="0"/>
              </a:spcBef>
              <a:spcAft>
                <a:spcPts val="0"/>
              </a:spcAft>
              <a:buClrTx/>
              <a:buSzTx/>
              <a:buFont typeface="Arial" panose="020B0604020202020204" pitchFamily="34" charset="0"/>
              <a:buNone/>
              <a:tabLst/>
              <a:defRPr/>
            </a:pPr>
            <a:endParaRPr kumimoji="0" lang="en-US" sz="24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228600" marR="0" lvl="0" indent="-228600" algn="l" defTabSz="914400" rtl="0" eaLnBrk="1" fontAlgn="auto" latinLnBrk="0" hangingPunct="1">
              <a:lnSpc>
                <a:spcPct val="100000"/>
              </a:lnSpc>
              <a:spcBef>
                <a:spcPct val="0"/>
              </a:spcBef>
              <a:spcAft>
                <a:spcPts val="0"/>
              </a:spcAft>
              <a:buClrTx/>
              <a:buSzTx/>
              <a:buFont typeface="Arial" panose="020B0604020202020204" pitchFamily="34" charset="0"/>
              <a:buChar char="•"/>
              <a:tabLst/>
              <a:defRPr/>
            </a:pPr>
            <a:endParaRPr kumimoji="0" lang="en-US" sz="2400" b="0" i="0" u="none" strike="noStrike" kern="1200" cap="none" spc="0" normalizeH="0" baseline="0" noProof="0" dirty="0">
              <a:ln>
                <a:noFill/>
              </a:ln>
              <a:solidFill>
                <a:srgbClr val="007598"/>
              </a:solidFill>
              <a:effectLst/>
              <a:uLnTx/>
              <a:uFillTx/>
              <a:latin typeface="Calibri" panose="020F0502020204030204"/>
              <a:ea typeface="+mn-ea"/>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1800" b="1" i="0" u="none" strike="noStrike" kern="0" cap="none" spc="0" normalizeH="0" baseline="0" noProof="0" dirty="0">
              <a:ln>
                <a:noFill/>
              </a:ln>
              <a:solidFill>
                <a:srgbClr val="1D1C1D"/>
              </a:solidFill>
              <a:effectLst/>
              <a:uLnTx/>
              <a:uFillTx/>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US" sz="2800" b="0" i="0" u="none" strike="noStrike" kern="1200" cap="none" spc="0" normalizeH="0" baseline="0" noProof="0" dirty="0">
              <a:ln>
                <a:noFill/>
              </a:ln>
              <a:solidFill>
                <a:srgbClr val="007598"/>
              </a:solidFill>
              <a:effectLst/>
              <a:uLnTx/>
              <a:uFillTx/>
              <a:latin typeface="Calibri" panose="020F0502020204030204"/>
              <a:ea typeface="+mn-ea"/>
              <a:cs typeface="+mn-cs"/>
            </a:endParaRPr>
          </a:p>
        </p:txBody>
      </p:sp>
      <p:sp>
        <p:nvSpPr>
          <p:cNvPr id="11" name="Title 1">
            <a:extLst>
              <a:ext uri="{FF2B5EF4-FFF2-40B4-BE49-F238E27FC236}">
                <a16:creationId xmlns:a16="http://schemas.microsoft.com/office/drawing/2014/main" id="{929BE7ED-D881-145F-D48F-DCDFF183C2B3}"/>
              </a:ext>
            </a:extLst>
          </p:cNvPr>
          <p:cNvSpPr txBox="1">
            <a:spLocks/>
          </p:cNvSpPr>
          <p:nvPr/>
        </p:nvSpPr>
        <p:spPr>
          <a:xfrm>
            <a:off x="1322867" y="839972"/>
            <a:ext cx="8899451" cy="414671"/>
          </a:xfrm>
          <a:prstGeom prst="rect">
            <a:avLst/>
          </a:prstGeom>
          <a:gradFill flip="none" rotWithShape="1">
            <a:gsLst>
              <a:gs pos="95000">
                <a:schemeClr val="tx1"/>
              </a:gs>
              <a:gs pos="17000">
                <a:schemeClr val="accent1">
                  <a:lumMod val="45000"/>
                  <a:lumOff val="55000"/>
                </a:schemeClr>
              </a:gs>
              <a:gs pos="79000">
                <a:schemeClr val="accent1">
                  <a:lumMod val="45000"/>
                  <a:lumOff val="55000"/>
                </a:schemeClr>
              </a:gs>
              <a:gs pos="100000">
                <a:schemeClr val="tx1"/>
              </a:gs>
            </a:gsLst>
            <a:lin ang="5400000" scaled="1"/>
            <a:tileRect/>
          </a:gradFill>
          <a:ln>
            <a:noFill/>
          </a:ln>
        </p:spPr>
        <p:txBody>
          <a:bodyPr vert="horz" lIns="91440" tIns="45720" rIns="91440" bIns="45720" rtlCol="0" anchor="ctr">
            <a:normAutofit fontScale="77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3600" b="0" i="0" u="none" strike="noStrike" kern="1200" cap="none" spc="0" normalizeH="0" baseline="0" noProof="0" dirty="0">
                <a:ln>
                  <a:noFill/>
                </a:ln>
                <a:solidFill>
                  <a:srgbClr val="007598"/>
                </a:solidFill>
                <a:effectLst/>
                <a:uLnTx/>
                <a:uFillTx/>
                <a:latin typeface="Calibri" panose="020F0502020204030204"/>
                <a:ea typeface="+mj-ea"/>
                <a:cs typeface="+mj-cs"/>
              </a:rPr>
              <a:t>Survey</a:t>
            </a:r>
            <a:r>
              <a:rPr kumimoji="0" lang="en-US" sz="3600" b="0" i="0" u="none" strike="noStrike" kern="1200" cap="none" spc="0" normalizeH="0" baseline="0" noProof="0" dirty="0">
                <a:ln>
                  <a:noFill/>
                </a:ln>
                <a:solidFill>
                  <a:srgbClr val="1F497D">
                    <a:lumMod val="75000"/>
                    <a:lumOff val="25000"/>
                  </a:srgbClr>
                </a:solidFill>
                <a:effectLst/>
                <a:uLnTx/>
                <a:uFillTx/>
                <a:latin typeface="Calibri" panose="020F0502020204030204"/>
                <a:ea typeface="+mj-ea"/>
                <a:cs typeface="+mj-cs"/>
              </a:rPr>
              <a:t> </a:t>
            </a:r>
            <a:r>
              <a:rPr kumimoji="0" lang="en-US" sz="3600" b="0" i="0" u="none" strike="noStrike" kern="1200" cap="none" spc="0" normalizeH="0" baseline="0" noProof="0" dirty="0">
                <a:ln>
                  <a:noFill/>
                </a:ln>
                <a:solidFill>
                  <a:srgbClr val="007598"/>
                </a:solidFill>
                <a:effectLst/>
                <a:uLnTx/>
                <a:uFillTx/>
                <a:latin typeface="Calibri" panose="020F0502020204030204"/>
                <a:ea typeface="+mj-ea"/>
                <a:cs typeface="+mj-cs"/>
              </a:rPr>
              <a:t>Questions</a:t>
            </a:r>
          </a:p>
        </p:txBody>
      </p:sp>
    </p:spTree>
    <p:extLst>
      <p:ext uri="{BB962C8B-B14F-4D97-AF65-F5344CB8AC3E}">
        <p14:creationId xmlns:p14="http://schemas.microsoft.com/office/powerpoint/2010/main" val="22761775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2" name="Chart 11">
            <a:extLst>
              <a:ext uri="{FF2B5EF4-FFF2-40B4-BE49-F238E27FC236}">
                <a16:creationId xmlns:a16="http://schemas.microsoft.com/office/drawing/2014/main" id="{B3837A63-1854-9078-3FA2-05567BD34B82}"/>
              </a:ext>
            </a:extLst>
          </p:cNvPr>
          <p:cNvGraphicFramePr>
            <a:graphicFrameLocks/>
          </p:cNvGraphicFramePr>
          <p:nvPr/>
        </p:nvGraphicFramePr>
        <p:xfrm>
          <a:off x="159488" y="393405"/>
          <a:ext cx="11876568" cy="498667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5110089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A180AD3A-5A89-B9DB-E16B-C481A20532CD}"/>
              </a:ext>
            </a:extLst>
          </p:cNvPr>
          <p:cNvSpPr txBox="1"/>
          <p:nvPr/>
        </p:nvSpPr>
        <p:spPr>
          <a:xfrm>
            <a:off x="895149" y="780176"/>
            <a:ext cx="10376034" cy="4313104"/>
          </a:xfrm>
          <a:prstGeom prst="rect">
            <a:avLst/>
          </a:prstGeom>
          <a:noFill/>
        </p:spPr>
        <p:txBody>
          <a:bodyPr wrap="square">
            <a:spAutoFit/>
          </a:bodyPr>
          <a:lstStyle/>
          <a:p>
            <a:pPr marL="742950" indent="-285750">
              <a:lnSpc>
                <a:spcPct val="106000"/>
              </a:lnSpc>
              <a:buFont typeface="Wingdings" panose="05000000000000000000" pitchFamily="2" charset="2"/>
              <a:buChar char="v"/>
            </a:pPr>
            <a:r>
              <a:rPr lang="en-US" sz="1400" dirty="0">
                <a:solidFill>
                  <a:schemeClr val="tx1">
                    <a:lumMod val="50000"/>
                  </a:schemeClr>
                </a:solidFill>
                <a:latin typeface="Aptos" panose="020B0004020202020204" pitchFamily="34" charset="0"/>
                <a:ea typeface="Aptos" panose="020B0004020202020204" pitchFamily="34" charset="0"/>
              </a:rPr>
              <a:t>More than half of the respondents found Slack beneficial across various value data points. Notably, the lowest added benefit identified was “Assistance with Assignments,” is subjective and could be interesting to explore further through a query comparing “Ask” versus “Response.” Regarding Collaboration, it might be valuable to conduct a more focused query to assess a student’s Slack presence, comfort in asking for help, and comfort in responding.</a:t>
            </a:r>
            <a:endParaRPr lang="en-US" sz="1200" dirty="0">
              <a:solidFill>
                <a:schemeClr val="tx1">
                  <a:lumMod val="50000"/>
                </a:schemeClr>
              </a:solidFill>
              <a:latin typeface="Times New Roman" panose="02020603050405020304" pitchFamily="18" charset="0"/>
              <a:ea typeface="Times New Roman" panose="02020603050405020304" pitchFamily="18" charset="0"/>
            </a:endParaRPr>
          </a:p>
          <a:p>
            <a:pPr marL="457200">
              <a:lnSpc>
                <a:spcPct val="106000"/>
              </a:lnSpc>
            </a:pPr>
            <a:endParaRPr lang="en-US" sz="1200" dirty="0">
              <a:solidFill>
                <a:schemeClr val="tx1">
                  <a:lumMod val="50000"/>
                </a:schemeClr>
              </a:solidFill>
              <a:latin typeface="Times New Roman" panose="02020603050405020304" pitchFamily="18" charset="0"/>
              <a:ea typeface="Times New Roman" panose="02020603050405020304" pitchFamily="18" charset="0"/>
            </a:endParaRPr>
          </a:p>
          <a:p>
            <a:pPr marL="742950" indent="-285750">
              <a:lnSpc>
                <a:spcPct val="106000"/>
              </a:lnSpc>
              <a:buFont typeface="Wingdings" panose="05000000000000000000" pitchFamily="2" charset="2"/>
              <a:buChar char="v"/>
            </a:pPr>
            <a:r>
              <a:rPr lang="en-US" sz="1400" dirty="0">
                <a:solidFill>
                  <a:schemeClr val="tx1">
                    <a:lumMod val="50000"/>
                  </a:schemeClr>
                </a:solidFill>
                <a:latin typeface="Aptos" panose="020B0004020202020204" pitchFamily="34" charset="0"/>
                <a:ea typeface="Aptos" panose="020B0004020202020204" pitchFamily="34" charset="0"/>
              </a:rPr>
              <a:t>Focusing on soft skills, our survey revealed that three out of ten students did not perceive soft skills as an added benefit of using Slack. This is an intriguing response, as many students without professional work experience may not fully understand the term “soft skills” or recognize their importance for career growth. By adhering to social and school constructs and codes of conduct, students are practicing these skills daily. As we progress in our careers, often without direct communication, hiring managers are increasingly focusing on the soft skills of potential candidates, which could significantly impact their employability.</a:t>
            </a:r>
            <a:endParaRPr lang="en-US" sz="1200" dirty="0">
              <a:solidFill>
                <a:schemeClr val="tx1">
                  <a:lumMod val="50000"/>
                </a:schemeClr>
              </a:solidFill>
              <a:latin typeface="Times New Roman" panose="02020603050405020304" pitchFamily="18" charset="0"/>
              <a:ea typeface="Times New Roman" panose="02020603050405020304" pitchFamily="18" charset="0"/>
            </a:endParaRPr>
          </a:p>
          <a:p>
            <a:pPr marL="457200">
              <a:lnSpc>
                <a:spcPct val="106000"/>
              </a:lnSpc>
            </a:pPr>
            <a:endParaRPr lang="en-US" sz="1200" dirty="0">
              <a:solidFill>
                <a:schemeClr val="tx1">
                  <a:lumMod val="50000"/>
                </a:schemeClr>
              </a:solidFill>
              <a:latin typeface="Times New Roman" panose="02020603050405020304" pitchFamily="18" charset="0"/>
              <a:ea typeface="Times New Roman" panose="02020603050405020304" pitchFamily="18" charset="0"/>
            </a:endParaRPr>
          </a:p>
          <a:p>
            <a:pPr marL="742950" indent="-285750">
              <a:lnSpc>
                <a:spcPct val="106000"/>
              </a:lnSpc>
              <a:buFont typeface="Wingdings" panose="05000000000000000000" pitchFamily="2" charset="2"/>
              <a:buChar char="v"/>
            </a:pPr>
            <a:r>
              <a:rPr lang="en-US" sz="1400" dirty="0">
                <a:solidFill>
                  <a:schemeClr val="tx1">
                    <a:lumMod val="50000"/>
                  </a:schemeClr>
                </a:solidFill>
                <a:latin typeface="Aptos" panose="020B0004020202020204" pitchFamily="34" charset="0"/>
                <a:ea typeface="Aptos" panose="020B0004020202020204" pitchFamily="34" charset="0"/>
              </a:rPr>
              <a:t>This brings us to why Slack can be essential for students. Team-building and collaboration, practicing professionalism, properly asking technical questions, or overcoming obstacles and seeking guidance are all skills that will be valuable in our careers post-graduation. While we and many professionals in our field may be geographically dispersed, gaining a sense of community through collaboration on various projects helps mitigate the isolation often experienced by technology professionals. With a tool like Slack in education, we can develop more experienced students with better communication and productivity skills, leading to improved data and technology outcomes.</a:t>
            </a:r>
            <a:endParaRPr lang="en-US" sz="1200" dirty="0">
              <a:solidFill>
                <a:schemeClr val="tx1">
                  <a:lumMod val="50000"/>
                </a:schemeClr>
              </a:solidFill>
              <a:latin typeface="Times New Roman" panose="02020603050405020304" pitchFamily="18" charset="0"/>
              <a:ea typeface="Times New Roman" panose="02020603050405020304" pitchFamily="18" charset="0"/>
            </a:endParaRPr>
          </a:p>
          <a:p>
            <a:pPr marL="628650" indent="-171450">
              <a:lnSpc>
                <a:spcPct val="107000"/>
              </a:lnSpc>
              <a:buFont typeface="Wingdings" panose="05000000000000000000" pitchFamily="2" charset="2"/>
              <a:buChar char="v"/>
            </a:pPr>
            <a:endParaRPr lang="en-US" sz="1100" kern="100" dirty="0">
              <a:solidFill>
                <a:prstClr val="black"/>
              </a:solidFill>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467542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Student Experience (Steven Gsell)</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a:bodyPr>
          <a:lstStyle/>
          <a:p>
            <a:pPr marL="169863" indent="-169863">
              <a:lnSpc>
                <a:spcPct val="120000"/>
              </a:lnSpc>
              <a:spcBef>
                <a:spcPts val="500"/>
              </a:spcBef>
            </a:pPr>
            <a:endParaRPr lang="en-US" sz="1800" b="1">
              <a:solidFill>
                <a:srgbClr val="000000"/>
              </a:solidFill>
            </a:endParaRPr>
          </a:p>
        </p:txBody>
      </p:sp>
    </p:spTree>
    <p:extLst>
      <p:ext uri="{BB962C8B-B14F-4D97-AF65-F5344CB8AC3E}">
        <p14:creationId xmlns:p14="http://schemas.microsoft.com/office/powerpoint/2010/main" val="9282239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5A8137-7C75-A9F5-529F-4D6C410FDC24}"/>
              </a:ext>
            </a:extLst>
          </p:cNvPr>
          <p:cNvPicPr>
            <a:picLocks noGrp="1" noChangeAspect="1"/>
          </p:cNvPicPr>
          <p:nvPr>
            <p:ph idx="1"/>
          </p:nvPr>
        </p:nvPicPr>
        <p:blipFill>
          <a:blip r:embed="rId3"/>
          <a:stretch>
            <a:fillRect/>
          </a:stretch>
        </p:blipFill>
        <p:spPr>
          <a:xfrm>
            <a:off x="954072" y="1017201"/>
            <a:ext cx="10283856" cy="2678819"/>
          </a:xfrm>
        </p:spPr>
      </p:pic>
    </p:spTree>
    <p:extLst>
      <p:ext uri="{BB962C8B-B14F-4D97-AF65-F5344CB8AC3E}">
        <p14:creationId xmlns:p14="http://schemas.microsoft.com/office/powerpoint/2010/main" val="593074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Overview</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307939"/>
            <a:ext cx="10515600" cy="4615066"/>
          </a:xfrm>
        </p:spPr>
        <p:txBody>
          <a:bodyPr>
            <a:normAutofit fontScale="92500" lnSpcReduction="10000"/>
          </a:bodyPr>
          <a:lstStyle/>
          <a:p>
            <a:r>
              <a:rPr lang="en-US" sz="3200"/>
              <a:t>Slack (https://slack.com/) is a widely adopted cloud-based team communication platform in industry. This session presents a case study showcasing the successful use of Slack for fostering collaboration among undergraduate students across various technology courses. It will provide insights into how Slack was integrated into course curriculum to enhance communication, project management, and teamwork among students. Attendees will learn about the setup of Slack workspaces, the creation of course-specific channels, the integration of tools, and the adoption of digital communication best practices in order to enrich  the educational experience and prepare students for the collaborative demands of the tech industry.</a:t>
            </a:r>
            <a:endParaRPr lang="en-US" sz="2800"/>
          </a:p>
        </p:txBody>
      </p:sp>
    </p:spTree>
    <p:extLst>
      <p:ext uri="{BB962C8B-B14F-4D97-AF65-F5344CB8AC3E}">
        <p14:creationId xmlns:p14="http://schemas.microsoft.com/office/powerpoint/2010/main" val="16972068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Why Slack</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145059"/>
            <a:ext cx="10515600" cy="4777946"/>
          </a:xfrm>
        </p:spPr>
        <p:txBody>
          <a:bodyPr>
            <a:normAutofit lnSpcReduction="10000"/>
          </a:bodyPr>
          <a:lstStyle/>
          <a:p>
            <a:r>
              <a:rPr lang="en-US" sz="2800"/>
              <a:t>Gartner: "Social Software in the Workplace"</a:t>
            </a:r>
            <a:r>
              <a:rPr lang="en-US"/>
              <a:t> https://www.gartner.com/reviews/market/workplace-social-software </a:t>
            </a:r>
          </a:p>
          <a:p>
            <a:pPr lvl="1"/>
            <a:r>
              <a:rPr lang="en-US"/>
              <a:t>Positives: "Slack - Superior Messaging Platform"</a:t>
            </a:r>
          </a:p>
          <a:p>
            <a:pPr lvl="1"/>
            <a:r>
              <a:rPr lang="en-US"/>
              <a:t>Negatives: "A mix between efficient communication and interface overload"</a:t>
            </a:r>
          </a:p>
          <a:p>
            <a:r>
              <a:rPr lang="en-US" sz="2800"/>
              <a:t>Top Slack Alternatives</a:t>
            </a:r>
          </a:p>
          <a:p>
            <a:pPr lvl="1"/>
            <a:r>
              <a:rPr lang="en-US"/>
              <a:t>Office 365 (Microsoft Teams, SharePoint)</a:t>
            </a:r>
          </a:p>
          <a:p>
            <a:pPr lvl="1"/>
            <a:r>
              <a:rPr lang="en-US"/>
              <a:t>Adobe Acrobat (Document Cloud)</a:t>
            </a:r>
          </a:p>
          <a:p>
            <a:pPr lvl="1"/>
            <a:r>
              <a:rPr lang="en-US"/>
              <a:t>Google Workspace</a:t>
            </a:r>
          </a:p>
          <a:p>
            <a:pPr lvl="1"/>
            <a:r>
              <a:rPr lang="en-US"/>
              <a:t>WebEx</a:t>
            </a:r>
          </a:p>
          <a:p>
            <a:r>
              <a:rPr lang="en-US"/>
              <a:t>"Non-business" alternatives</a:t>
            </a:r>
          </a:p>
          <a:p>
            <a:pPr lvl="1"/>
            <a:r>
              <a:rPr lang="en-US"/>
              <a:t>Discord</a:t>
            </a:r>
          </a:p>
          <a:p>
            <a:pPr lvl="1"/>
            <a:r>
              <a:rPr lang="en-US"/>
              <a:t>Reddit</a:t>
            </a:r>
          </a:p>
        </p:txBody>
      </p:sp>
    </p:spTree>
    <p:extLst>
      <p:ext uri="{BB962C8B-B14F-4D97-AF65-F5344CB8AC3E}">
        <p14:creationId xmlns:p14="http://schemas.microsoft.com/office/powerpoint/2010/main" val="3705107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Anecdotal Evidence for Popularity in Tech</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92500" lnSpcReduction="20000"/>
          </a:bodyPr>
          <a:lstStyle/>
          <a:p>
            <a:r>
              <a:rPr lang="en-US" sz="2800"/>
              <a:t>Many popular developer communities, including open-source projects and tech-focused groups, use Slack for communication. </a:t>
            </a:r>
          </a:p>
          <a:p>
            <a:r>
              <a:rPr lang="en-US" sz="2800"/>
              <a:t>Numerous tech companies, both startups and established enterprises, adopt Slack as their primary communication tool. </a:t>
            </a:r>
          </a:p>
          <a:p>
            <a:r>
              <a:rPr lang="en-US" sz="2800"/>
              <a:t>Tech conferences and meetups often use Slack to facilitate communication among attendees. </a:t>
            </a:r>
          </a:p>
          <a:p>
            <a:r>
              <a:rPr lang="en-US" sz="2800"/>
              <a:t>Developers appreciate Slack's ability to enhance productivity through integrations, bots, and automation. </a:t>
            </a:r>
          </a:p>
          <a:p>
            <a:r>
              <a:rPr lang="en-US" sz="2800"/>
              <a:t>With the rise of remote work, developers frequently share positive experiences using Slack to maintain team communication and collaboration. </a:t>
            </a:r>
          </a:p>
          <a:p>
            <a:r>
              <a:rPr lang="en-US" sz="2800"/>
              <a:t>Platforms like Reddit, Stack Overflow, and Twitter have numerous threads and discussions where developers share their positive experiences with Slack.</a:t>
            </a:r>
            <a:endParaRPr lang="en-US"/>
          </a:p>
        </p:txBody>
      </p:sp>
    </p:spTree>
    <p:extLst>
      <p:ext uri="{BB962C8B-B14F-4D97-AF65-F5344CB8AC3E}">
        <p14:creationId xmlns:p14="http://schemas.microsoft.com/office/powerpoint/2010/main" val="419374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515600" cy="780769"/>
          </a:xfrm>
        </p:spPr>
        <p:txBody>
          <a:bodyPr/>
          <a:lstStyle/>
          <a:p>
            <a:r>
              <a:rPr lang="en-US"/>
              <a:t>Slack for Software Development</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a:bodyPr>
          <a:lstStyle/>
          <a:p>
            <a:r>
              <a:rPr lang="en-US"/>
              <a:t>I</a:t>
            </a:r>
            <a:r>
              <a:rPr lang="en-US" sz="2800"/>
              <a:t>ntegrations with development tools like GitHub, Jira, and CI/CD pipelines.</a:t>
            </a:r>
          </a:p>
          <a:p>
            <a:r>
              <a:rPr lang="en-US" sz="2800"/>
              <a:t>Slack's integrations streamline workflows, reducing context switching and improving efficiency.</a:t>
            </a:r>
          </a:p>
          <a:p>
            <a:r>
              <a:rPr lang="en-US"/>
              <a:t>F</a:t>
            </a:r>
            <a:r>
              <a:rPr lang="en-US" sz="2800"/>
              <a:t>eatures like channel organization, search functionality, and customizability</a:t>
            </a:r>
          </a:p>
          <a:p>
            <a:r>
              <a:rPr lang="en-US"/>
              <a:t>Real-time collaboration (huddles)</a:t>
            </a:r>
          </a:p>
        </p:txBody>
      </p:sp>
    </p:spTree>
    <p:extLst>
      <p:ext uri="{BB962C8B-B14F-4D97-AF65-F5344CB8AC3E}">
        <p14:creationId xmlns:p14="http://schemas.microsoft.com/office/powerpoint/2010/main" val="8250634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Shared Undergraduate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85000" lnSpcReduction="20000"/>
          </a:bodyPr>
          <a:lstStyle/>
          <a:p>
            <a:r>
              <a:rPr lang="en-US"/>
              <a:t>Centralized communication: consolidates communication channels for all courses, making it easier for students to stay informed about announcements, assignments, and deadlines.</a:t>
            </a:r>
          </a:p>
          <a:p>
            <a:r>
              <a:rPr lang="en-US"/>
              <a:t>Collaboration opportunities: collaboration across courses on interdisciplinary projects, share resources, and coursework.</a:t>
            </a:r>
          </a:p>
          <a:p>
            <a:r>
              <a:rPr lang="en-US"/>
              <a:t>Networking: allows students to network with peers from various courses, potentially leading to new friendships, study groups, and professional connections.</a:t>
            </a:r>
          </a:p>
          <a:p>
            <a:r>
              <a:rPr lang="en-US"/>
              <a:t>Resource sharing: sharing of relevant resources such as articles, tutorials, and tools across multiple courses, enriching the learning material available to everyone.</a:t>
            </a:r>
          </a:p>
          <a:p>
            <a:r>
              <a:rPr lang="en-US"/>
              <a:t>Real-Time support: real-time support from instructors and peers, which can be particularly beneficial for addressing questions and issues promptly.</a:t>
            </a:r>
          </a:p>
          <a:p>
            <a:r>
              <a:rPr lang="en-US"/>
              <a:t>Community building: helps build a sense of community among students and instructors, encouraging engagement and participation beyond the confines of individual courses.</a:t>
            </a:r>
          </a:p>
        </p:txBody>
      </p:sp>
    </p:spTree>
    <p:extLst>
      <p:ext uri="{BB962C8B-B14F-4D97-AF65-F5344CB8AC3E}">
        <p14:creationId xmlns:p14="http://schemas.microsoft.com/office/powerpoint/2010/main" val="27708638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Shared Undergraduate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fontScale="85000" lnSpcReduction="20000"/>
          </a:bodyPr>
          <a:lstStyle/>
          <a:p>
            <a:r>
              <a:rPr lang="en-US"/>
              <a:t>Cross-course announcements: announcements reach all students across different courses simultaneously, ensuring important information is disseminated quickly and efficiently.</a:t>
            </a:r>
          </a:p>
          <a:p>
            <a:r>
              <a:rPr lang="en-US"/>
              <a:t>Facilitating mentorship: senior students or those who have taken certain courses can mentor juniors, providing guidance and sharing their experiences, which can be very beneficial for newcomers.</a:t>
            </a:r>
          </a:p>
          <a:p>
            <a:r>
              <a:rPr lang="en-US"/>
              <a:t>Integrated tools and apps: integrations (e.g., GitHub, Trello, Google Drive) can streamline project management and collaborative tasks across courses, enhancing productivity and learning.</a:t>
            </a:r>
          </a:p>
          <a:p>
            <a:r>
              <a:rPr lang="en-US"/>
              <a:t>Enhanced learning experience: informal communication style can make students feel more comfortable asking questions and participating in discussions, leading to a more engaging and interactive learning experience.</a:t>
            </a:r>
          </a:p>
          <a:p>
            <a:r>
              <a:rPr lang="en-US"/>
              <a:t>Feedback and improvement: feedback from students about the courses in real-time, allowing for continuous improvement based on student input.</a:t>
            </a:r>
          </a:p>
          <a:p>
            <a:r>
              <a:rPr lang="en-US"/>
              <a:t>Event coordination: organize events, such as hackathons, guest lectures, or study sessions, becomes easier.</a:t>
            </a:r>
          </a:p>
        </p:txBody>
      </p:sp>
    </p:spTree>
    <p:extLst>
      <p:ext uri="{BB962C8B-B14F-4D97-AF65-F5344CB8AC3E}">
        <p14:creationId xmlns:p14="http://schemas.microsoft.com/office/powerpoint/2010/main" val="2378320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Organizing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202724"/>
            <a:ext cx="10515600" cy="4720281"/>
          </a:xfrm>
        </p:spPr>
        <p:txBody>
          <a:bodyPr>
            <a:normAutofit fontScale="92500" lnSpcReduction="10000"/>
          </a:bodyPr>
          <a:lstStyle/>
          <a:p>
            <a:r>
              <a:rPr lang="en-US" sz="2600"/>
              <a:t>Dedicated workspaces for individual courses ("v1")</a:t>
            </a:r>
          </a:p>
          <a:p>
            <a:r>
              <a:rPr lang="en-US" sz="2600"/>
              <a:t>Shared workspace per semester ("v2"), one channel per course e.g.,</a:t>
            </a:r>
          </a:p>
          <a:p>
            <a:pPr marL="461963" indent="0">
              <a:buNone/>
            </a:pPr>
            <a:r>
              <a:rPr lang="en-US" b="1"/>
              <a:t>Summer 2024</a:t>
            </a:r>
          </a:p>
          <a:p>
            <a:pPr marL="914400" indent="0">
              <a:buNone/>
            </a:pPr>
            <a:r>
              <a:rPr lang="en-US"/>
              <a:t># general - all students are members; shared general content</a:t>
            </a:r>
          </a:p>
          <a:p>
            <a:pPr marL="914400" indent="0">
              <a:buNone/>
            </a:pPr>
            <a:r>
              <a:rPr lang="en-US"/>
              <a:t># random - all students are members; "fun" content (memes)</a:t>
            </a:r>
          </a:p>
          <a:p>
            <a:pPr marL="914400" indent="0">
              <a:buNone/>
            </a:pPr>
            <a:r>
              <a:rPr lang="en-US"/>
              <a:t># COP2800C - course-specific channel, restricted membership</a:t>
            </a:r>
          </a:p>
          <a:p>
            <a:pPr marL="914400" indent="0">
              <a:buNone/>
            </a:pPr>
            <a:r>
              <a:rPr lang="en-US"/>
              <a:t># CEN3330C - course-specific channel, restricted membership</a:t>
            </a:r>
          </a:p>
          <a:p>
            <a:pPr marL="914400" indent="0">
              <a:buNone/>
            </a:pPr>
            <a:r>
              <a:rPr lang="en-US"/>
              <a:t># CEN4025C  - course-specific channel, restricted membership</a:t>
            </a:r>
          </a:p>
          <a:p>
            <a:pPr marL="914400" indent="0">
              <a:buNone/>
            </a:pPr>
            <a:r>
              <a:rPr lang="en-US"/>
              <a:t>...</a:t>
            </a:r>
          </a:p>
          <a:p>
            <a:r>
              <a:rPr lang="en-US" sz="2600"/>
              <a:t>NOTE: some lower-level courses are excluded from shared workspaces to avoid distractions for first-time college students</a:t>
            </a:r>
          </a:p>
          <a:p>
            <a:endParaRPr lang="en-US"/>
          </a:p>
          <a:p>
            <a:endParaRPr lang="en-US"/>
          </a:p>
        </p:txBody>
      </p:sp>
    </p:spTree>
    <p:extLst>
      <p:ext uri="{BB962C8B-B14F-4D97-AF65-F5344CB8AC3E}">
        <p14:creationId xmlns:p14="http://schemas.microsoft.com/office/powerpoint/2010/main" val="9223389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93C801-427D-4761-B139-63C3D71F6842}"/>
              </a:ext>
            </a:extLst>
          </p:cNvPr>
          <p:cNvSpPr>
            <a:spLocks noGrp="1"/>
          </p:cNvSpPr>
          <p:nvPr>
            <p:ph type="title"/>
          </p:nvPr>
        </p:nvSpPr>
        <p:spPr>
          <a:xfrm>
            <a:off x="838200" y="290652"/>
            <a:ext cx="10941908" cy="780769"/>
          </a:xfrm>
        </p:spPr>
        <p:txBody>
          <a:bodyPr/>
          <a:lstStyle/>
          <a:p>
            <a:r>
              <a:rPr lang="en-US"/>
              <a:t>Administering the Workspace</a:t>
            </a:r>
          </a:p>
        </p:txBody>
      </p:sp>
      <p:sp>
        <p:nvSpPr>
          <p:cNvPr id="3" name="Content Placeholder 2">
            <a:extLst>
              <a:ext uri="{FF2B5EF4-FFF2-40B4-BE49-F238E27FC236}">
                <a16:creationId xmlns:a16="http://schemas.microsoft.com/office/drawing/2014/main" id="{8105E254-772A-4AB1-8230-33418D800ECD}"/>
              </a:ext>
            </a:extLst>
          </p:cNvPr>
          <p:cNvSpPr>
            <a:spLocks noGrp="1"/>
          </p:cNvSpPr>
          <p:nvPr>
            <p:ph idx="1"/>
          </p:nvPr>
        </p:nvSpPr>
        <p:spPr>
          <a:xfrm>
            <a:off x="838200" y="1071421"/>
            <a:ext cx="10515600" cy="4851584"/>
          </a:xfrm>
        </p:spPr>
        <p:txBody>
          <a:bodyPr>
            <a:normAutofit/>
          </a:bodyPr>
          <a:lstStyle/>
          <a:p>
            <a:r>
              <a:rPr lang="en-US"/>
              <a:t>Instructors are workspace creators w/full admin rights</a:t>
            </a:r>
          </a:p>
          <a:p>
            <a:r>
              <a:rPr lang="en-US"/>
              <a:t>Can delete posts if necessary</a:t>
            </a:r>
          </a:p>
          <a:p>
            <a:pPr marL="230188" indent="-225425">
              <a:lnSpc>
                <a:spcPct val="115000"/>
              </a:lnSpc>
              <a:spcBef>
                <a:spcPts val="0"/>
              </a:spcBef>
            </a:pPr>
            <a:r>
              <a:rPr lang="en-US"/>
              <a:t>Syllabus (Technology Requirements):</a:t>
            </a:r>
          </a:p>
          <a:p>
            <a:pPr lvl="1" indent="0">
              <a:lnSpc>
                <a:spcPct val="115000"/>
              </a:lnSpc>
              <a:spcBef>
                <a:spcPts val="0"/>
              </a:spcBef>
              <a:buNone/>
            </a:pPr>
            <a:r>
              <a:rPr lang="en-US" b="1">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Slack</a:t>
            </a:r>
            <a:endParaRPr lang="en-US">
              <a:solidFill>
                <a:srgbClr val="000000"/>
              </a:solidFill>
              <a:effectLst/>
              <a:latin typeface="Calibri" panose="020F0502020204030204" pitchFamily="34" charset="0"/>
              <a:ea typeface="Times New Roman" panose="02020603050405020304" pitchFamily="18" charset="0"/>
              <a:cs typeface="Times New Roman" panose="02020603050405020304" pitchFamily="18" charset="0"/>
            </a:endParaRPr>
          </a:p>
          <a:p>
            <a:pPr lvl="1" indent="0">
              <a:spcBef>
                <a:spcPts val="0"/>
              </a:spcBef>
              <a:buNone/>
            </a:pPr>
            <a:r>
              <a:rPr lang="en-US">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We will collaborate using Slack, an industry-standard collaboration tool. Slack is free (disregard their prompting to upgrade to the paid version, we do not use it). Instructions for joining the Slack workspace and course channel will be provided in Canvas. Slack runs on Windows and Mac (</a:t>
            </a:r>
            <a:r>
              <a:rPr lang="en-US" u="sng">
                <a:solidFill>
                  <a:srgbClr val="000000"/>
                </a:solidFill>
                <a:effectLst/>
                <a:latin typeface="Calibri" panose="020F0502020204030204" pitchFamily="34" charset="0"/>
                <a:ea typeface="Calibri" panose="020F0502020204030204" pitchFamily="34" charset="0"/>
                <a:cs typeface="Times New Roman" panose="02020603050405020304" pitchFamily="18" charset="0"/>
                <a:hlinkClick r:id="rId2"/>
              </a:rPr>
              <a:t>https://slack.com/downloads</a:t>
            </a:r>
            <a:r>
              <a:rPr lang="en-US">
                <a:solidFill>
                  <a:srgbClr val="000000"/>
                </a:solidFill>
                <a:effectLst/>
                <a:latin typeface="Calibri" panose="020F0502020204030204" pitchFamily="34" charset="0"/>
                <a:ea typeface="Calibri" panose="020F0502020204030204" pitchFamily="34" charset="0"/>
                <a:cs typeface="Times New Roman" panose="02020603050405020304" pitchFamily="18" charset="0"/>
              </a:rPr>
              <a:t>)</a:t>
            </a:r>
          </a:p>
          <a:p>
            <a:endParaRPr lang="en-US"/>
          </a:p>
          <a:p>
            <a:endParaRPr lang="en-US"/>
          </a:p>
          <a:p>
            <a:endParaRPr lang="en-US"/>
          </a:p>
        </p:txBody>
      </p:sp>
    </p:spTree>
    <p:extLst>
      <p:ext uri="{BB962C8B-B14F-4D97-AF65-F5344CB8AC3E}">
        <p14:creationId xmlns:p14="http://schemas.microsoft.com/office/powerpoint/2010/main" val="1878030025"/>
      </p:ext>
    </p:extLst>
  </p:cSld>
  <p:clrMapOvr>
    <a:masterClrMapping/>
  </p:clrMapOvr>
</p:sld>
</file>

<file path=ppt/theme/theme1.xml><?xml version="1.0" encoding="utf-8"?>
<a:theme xmlns:a="http://schemas.openxmlformats.org/drawingml/2006/main" name="fscj">
  <a:themeElements>
    <a:clrScheme name="FSCJ Colors">
      <a:dk1>
        <a:srgbClr val="007598"/>
      </a:dk1>
      <a:lt1>
        <a:srgbClr val="FFFFFF"/>
      </a:lt1>
      <a:dk2>
        <a:srgbClr val="1F497D"/>
      </a:dk2>
      <a:lt2>
        <a:srgbClr val="EEECE1"/>
      </a:lt2>
      <a:accent1>
        <a:srgbClr val="4F81BD"/>
      </a:accent1>
      <a:accent2>
        <a:srgbClr val="A1CB8F"/>
      </a:accent2>
      <a:accent3>
        <a:srgbClr val="9BBB59"/>
      </a:accent3>
      <a:accent4>
        <a:srgbClr val="8064A2"/>
      </a:accent4>
      <a:accent5>
        <a:srgbClr val="4BACC6"/>
      </a:accent5>
      <a:accent6>
        <a:srgbClr val="5193B7"/>
      </a:accent6>
      <a:hlink>
        <a:srgbClr val="29AA87"/>
      </a:hlink>
      <a:folHlink>
        <a:srgbClr val="88ABA3"/>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scj" id="{4DDB934D-E180-44D7-B6F7-5EA67335EA0E}" vid="{D5DA4DD1-123E-4E73-AAD0-7C95B02E6D6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Narrow"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day1</Template>
  <TotalTime>1584</TotalTime>
  <Words>1487</Words>
  <Application>Microsoft Office PowerPoint</Application>
  <PresentationFormat>Widescreen</PresentationFormat>
  <Paragraphs>94</Paragraphs>
  <Slides>15</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Aptos</vt:lpstr>
      <vt:lpstr>Arial</vt:lpstr>
      <vt:lpstr>Calibri</vt:lpstr>
      <vt:lpstr>Times New Roman</vt:lpstr>
      <vt:lpstr>Wingdings</vt:lpstr>
      <vt:lpstr>fscj</vt:lpstr>
      <vt:lpstr>PowerPoint Presentation</vt:lpstr>
      <vt:lpstr>Overview</vt:lpstr>
      <vt:lpstr>Why Slack</vt:lpstr>
      <vt:lpstr>Anecdotal Evidence for Popularity in Tech</vt:lpstr>
      <vt:lpstr>Slack for Software Development</vt:lpstr>
      <vt:lpstr>Shared Undergraduate Workspace</vt:lpstr>
      <vt:lpstr>Shared Undergraduate Workspace</vt:lpstr>
      <vt:lpstr>Organizing the Workspace</vt:lpstr>
      <vt:lpstr>Administering the Workspace</vt:lpstr>
      <vt:lpstr>Administering the Workspace</vt:lpstr>
      <vt:lpstr>Student Experience (Kate Araya)</vt:lpstr>
      <vt:lpstr>PowerPoint Presentation</vt:lpstr>
      <vt:lpstr>PowerPoint Presentation</vt:lpstr>
      <vt:lpstr>Student Experience (Steven Gsell)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Singletary, David S.</dc:creator>
  <cp:lastModifiedBy>Administrator</cp:lastModifiedBy>
  <cp:revision>77</cp:revision>
  <dcterms:created xsi:type="dcterms:W3CDTF">2021-11-20T17:39:35Z</dcterms:created>
  <dcterms:modified xsi:type="dcterms:W3CDTF">2024-07-16T23:49:34Z</dcterms:modified>
</cp:coreProperties>
</file>