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
  </p:notesMasterIdLst>
  <p:sldIdLst>
    <p:sldId id="309" r:id="rId2"/>
    <p:sldId id="302" r:id="rId3"/>
    <p:sldId id="1373" r:id="rId4"/>
    <p:sldId id="1374" r:id="rId5"/>
    <p:sldId id="1375" r:id="rId6"/>
    <p:sldId id="1376" r:id="rId7"/>
    <p:sldId id="1377" r:id="rId8"/>
    <p:sldId id="1372"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3595" autoAdjust="0"/>
  </p:normalViewPr>
  <p:slideViewPr>
    <p:cSldViewPr snapToGrid="0">
      <p:cViewPr varScale="1">
        <p:scale>
          <a:sx n="58" d="100"/>
          <a:sy n="58" d="100"/>
        </p:scale>
        <p:origin x="48" y="4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A1F7DAD-AACB-410C-9AA4-BE5099812397}" type="datetimeFigureOut">
              <a:rPr lang="en-US" smtClean="0"/>
              <a:t>6/18/2024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E9ECEFE-5C53-4261-924B-F0AA5F7E0BB8}" type="slidenum">
              <a:rPr lang="en-US" smtClean="0"/>
              <a:t>‹#›</a:t>
            </a:fld>
            <a:endParaRPr lang="en-US"/>
          </a:p>
        </p:txBody>
      </p:sp>
    </p:spTree>
    <p:extLst>
      <p:ext uri="{BB962C8B-B14F-4D97-AF65-F5344CB8AC3E}">
        <p14:creationId xmlns:p14="http://schemas.microsoft.com/office/powerpoint/2010/main" val="18359448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CFED414-B8BD-4977-925E-1C2AFAB354A8}" type="slidenum">
              <a:rPr lang="en-US" smtClean="0"/>
              <a:t>1</a:t>
            </a:fld>
            <a:endParaRPr lang="en-US"/>
          </a:p>
        </p:txBody>
      </p:sp>
    </p:spTree>
    <p:extLst>
      <p:ext uri="{BB962C8B-B14F-4D97-AF65-F5344CB8AC3E}">
        <p14:creationId xmlns:p14="http://schemas.microsoft.com/office/powerpoint/2010/main" val="1252309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CFED414-B8BD-4977-925E-1C2AFAB354A8}" type="slidenum">
              <a:rPr lang="en-US" smtClean="0"/>
              <a:t>8</a:t>
            </a:fld>
            <a:endParaRPr lang="en-US"/>
          </a:p>
        </p:txBody>
      </p:sp>
    </p:spTree>
    <p:extLst>
      <p:ext uri="{BB962C8B-B14F-4D97-AF65-F5344CB8AC3E}">
        <p14:creationId xmlns:p14="http://schemas.microsoft.com/office/powerpoint/2010/main" val="40528559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647700"/>
            <a:ext cx="10363200" cy="2387600"/>
          </a:xfrm>
        </p:spPr>
        <p:txBody>
          <a:bodyPr anchor="b">
            <a:normAutofit/>
          </a:bodyPr>
          <a:lstStyle>
            <a:lvl1pPr algn="ctr">
              <a:defRPr sz="4800"/>
            </a:lvl1pPr>
          </a:lstStyle>
          <a:p>
            <a:r>
              <a:rPr lang="en-US"/>
              <a:t>Click to edit Master title style</a:t>
            </a:r>
          </a:p>
        </p:txBody>
      </p:sp>
      <p:sp>
        <p:nvSpPr>
          <p:cNvPr id="3" name="Subtitle 2"/>
          <p:cNvSpPr>
            <a:spLocks noGrp="1"/>
          </p:cNvSpPr>
          <p:nvPr>
            <p:ph type="subTitle" idx="1"/>
          </p:nvPr>
        </p:nvSpPr>
        <p:spPr>
          <a:xfrm>
            <a:off x="1524000" y="3127375"/>
            <a:ext cx="9144000" cy="1655762"/>
          </a:xfrm>
        </p:spPr>
        <p:txBody>
          <a:bodyPr/>
          <a:lstStyle>
            <a:lvl1pPr marL="0" indent="0" algn="ctr">
              <a:buNone/>
              <a:defRPr sz="2400">
                <a:solidFill>
                  <a:schemeClr val="accent6">
                    <a:lumMod val="60000"/>
                    <a:lumOff val="4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23025765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38200" y="647701"/>
            <a:ext cx="10515600" cy="1221311"/>
          </a:xfrm>
        </p:spPr>
        <p:txBody>
          <a:bodyPr>
            <a:normAutofit/>
          </a:bodyPr>
          <a:lstStyle>
            <a:lvl1pPr>
              <a:defRPr sz="4000"/>
            </a:lvl1pPr>
          </a:lstStyle>
          <a:p>
            <a:r>
              <a:rPr lang="en-US"/>
              <a:t>Click to edit Master title style</a:t>
            </a:r>
          </a:p>
        </p:txBody>
      </p:sp>
      <p:sp>
        <p:nvSpPr>
          <p:cNvPr id="3" name="Vertical Text Placeholder 2"/>
          <p:cNvSpPr>
            <a:spLocks noGrp="1"/>
          </p:cNvSpPr>
          <p:nvPr>
            <p:ph type="body" orient="vert" idx="1"/>
          </p:nvPr>
        </p:nvSpPr>
        <p:spPr>
          <a:xfrm>
            <a:off x="838200" y="1958274"/>
            <a:ext cx="10515600" cy="378630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157312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647700"/>
            <a:ext cx="2628900" cy="5042226"/>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1" y="647700"/>
            <a:ext cx="7734300" cy="504222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077531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AD888-9129-4940-B5BB-31541D783BCA}"/>
              </a:ext>
            </a:extLst>
          </p:cNvPr>
          <p:cNvSpPr>
            <a:spLocks noGrp="1"/>
          </p:cNvSpPr>
          <p:nvPr>
            <p:ph type="title"/>
          </p:nvPr>
        </p:nvSpPr>
        <p:spPr/>
        <p:txBody>
          <a:bodyPr/>
          <a:lstStyle/>
          <a:p>
            <a:r>
              <a:rPr lang="en-US"/>
              <a:t>Click to edit Master title style</a:t>
            </a:r>
          </a:p>
        </p:txBody>
      </p:sp>
      <p:sp>
        <p:nvSpPr>
          <p:cNvPr id="3" name="Text Placeholder 2">
            <a:extLst>
              <a:ext uri="{FF2B5EF4-FFF2-40B4-BE49-F238E27FC236}">
                <a16:creationId xmlns:a16="http://schemas.microsoft.com/office/drawing/2014/main" id="{1394DE48-74D0-47A8-8FC8-6C700DAB3904}"/>
              </a:ext>
            </a:extLst>
          </p:cNvPr>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172B33-CAD2-44AE-975D-0B0FC6CFFDB8}"/>
              </a:ext>
            </a:extLst>
          </p:cNvPr>
          <p:cNvSpPr>
            <a:spLocks noGrp="1"/>
          </p:cNvSpPr>
          <p:nvPr>
            <p:ph type="dt" sz="half" idx="10"/>
          </p:nvPr>
        </p:nvSpPr>
        <p:spPr/>
        <p:txBody>
          <a:bodyPr/>
          <a:lstStyle/>
          <a:p>
            <a:fld id="{8F7D2F49-1857-4E7D-8050-DC698401AAB7}" type="datetimeFigureOut">
              <a:rPr lang="en-US" smtClean="0"/>
              <a:t>6/18/2024</a:t>
            </a:fld>
            <a:endParaRPr lang="en-US"/>
          </a:p>
        </p:txBody>
      </p:sp>
      <p:sp>
        <p:nvSpPr>
          <p:cNvPr id="6" name="Slide Number Placeholder 5">
            <a:extLst>
              <a:ext uri="{FF2B5EF4-FFF2-40B4-BE49-F238E27FC236}">
                <a16:creationId xmlns:a16="http://schemas.microsoft.com/office/drawing/2014/main" id="{8D76F4E0-8BC6-4E74-ACD5-EF767320F620}"/>
              </a:ext>
            </a:extLst>
          </p:cNvPr>
          <p:cNvSpPr>
            <a:spLocks noGrp="1"/>
          </p:cNvSpPr>
          <p:nvPr>
            <p:ph type="sldNum" sz="quarter" idx="12"/>
          </p:nvPr>
        </p:nvSpPr>
        <p:spPr/>
        <p:txBody>
          <a:bodyPr/>
          <a:lstStyle/>
          <a:p>
            <a:fld id="{2E49269A-CC31-4735-9414-50A4457ED9F8}" type="slidenum">
              <a:rPr lang="en-US" smtClean="0"/>
              <a:t>‹#›</a:t>
            </a:fld>
            <a:endParaRPr lang="en-US"/>
          </a:p>
        </p:txBody>
      </p:sp>
    </p:spTree>
    <p:extLst>
      <p:ext uri="{BB962C8B-B14F-4D97-AF65-F5344CB8AC3E}">
        <p14:creationId xmlns:p14="http://schemas.microsoft.com/office/powerpoint/2010/main" val="21682554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647701"/>
            <a:ext cx="10515600" cy="1325563"/>
          </a:xfrm>
        </p:spPr>
        <p:txBody>
          <a:bodyPr/>
          <a:lstStyle/>
          <a:p>
            <a:r>
              <a:rPr lang="en-US"/>
              <a:t>Click to edit Master title style</a:t>
            </a:r>
          </a:p>
        </p:txBody>
      </p:sp>
      <p:sp>
        <p:nvSpPr>
          <p:cNvPr id="3" name="Content Placeholder 2"/>
          <p:cNvSpPr>
            <a:spLocks noGrp="1"/>
          </p:cNvSpPr>
          <p:nvPr>
            <p:ph idx="1"/>
          </p:nvPr>
        </p:nvSpPr>
        <p:spPr>
          <a:xfrm>
            <a:off x="838200" y="2062959"/>
            <a:ext cx="10515600" cy="3786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166633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647700"/>
            <a:ext cx="10515600" cy="2852737"/>
          </a:xfrm>
        </p:spPr>
        <p:txBody>
          <a:bodyPr anchor="b">
            <a:normAutofit/>
          </a:bodyPr>
          <a:lstStyle>
            <a:lvl1pPr>
              <a:defRPr sz="4800"/>
            </a:lvl1pPr>
          </a:lstStyle>
          <a:p>
            <a:r>
              <a:rPr lang="en-US"/>
              <a:t>Click to edit Master title style</a:t>
            </a:r>
          </a:p>
        </p:txBody>
      </p:sp>
      <p:sp>
        <p:nvSpPr>
          <p:cNvPr id="3" name="Text Placeholder 2"/>
          <p:cNvSpPr>
            <a:spLocks noGrp="1"/>
          </p:cNvSpPr>
          <p:nvPr>
            <p:ph type="body" idx="1"/>
          </p:nvPr>
        </p:nvSpPr>
        <p:spPr>
          <a:xfrm>
            <a:off x="831851" y="3527426"/>
            <a:ext cx="10515600" cy="1500187"/>
          </a:xfrm>
        </p:spPr>
        <p:txBody>
          <a:bodyPr/>
          <a:lstStyle>
            <a:lvl1pPr marL="0" indent="0">
              <a:buNone/>
              <a:defRPr sz="2400">
                <a:solidFill>
                  <a:schemeClr val="accent6">
                    <a:lumMod val="60000"/>
                    <a:lumOff val="4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7035744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658445"/>
            <a:ext cx="10515600" cy="1325563"/>
          </a:xfrm>
        </p:spPr>
        <p:txBody>
          <a:bodyPr/>
          <a:lstStyle/>
          <a:p>
            <a:r>
              <a:rPr lang="en-US"/>
              <a:t>Click to edit Master title style</a:t>
            </a:r>
          </a:p>
        </p:txBody>
      </p:sp>
      <p:sp>
        <p:nvSpPr>
          <p:cNvPr id="3" name="Content Placeholder 2"/>
          <p:cNvSpPr>
            <a:spLocks noGrp="1"/>
          </p:cNvSpPr>
          <p:nvPr>
            <p:ph sz="half" idx="1"/>
          </p:nvPr>
        </p:nvSpPr>
        <p:spPr>
          <a:xfrm>
            <a:off x="838200" y="2277519"/>
            <a:ext cx="5181600" cy="361919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2277518"/>
            <a:ext cx="5181600" cy="36191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284267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8200" y="647701"/>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9" y="19732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9" y="2808290"/>
            <a:ext cx="5157787" cy="3016249"/>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1" y="198862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1" y="2808289"/>
            <a:ext cx="5183188" cy="3016250"/>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281707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38200" y="647701"/>
            <a:ext cx="10515600" cy="1325563"/>
          </a:xfrm>
        </p:spPr>
        <p:txBody>
          <a:bodyPr/>
          <a:lstStyle/>
          <a:p>
            <a:r>
              <a:rPr lang="en-US"/>
              <a:t>Click to edit Master title style</a:t>
            </a:r>
          </a:p>
        </p:txBody>
      </p:sp>
    </p:spTree>
    <p:extLst>
      <p:ext uri="{BB962C8B-B14F-4D97-AF65-F5344CB8AC3E}">
        <p14:creationId xmlns:p14="http://schemas.microsoft.com/office/powerpoint/2010/main" val="1456087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2382107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6477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647701"/>
            <a:ext cx="6172200" cy="47070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247901"/>
            <a:ext cx="3932237" cy="31147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1358292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647700"/>
            <a:ext cx="3932237" cy="150931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647701"/>
            <a:ext cx="6172200" cy="473733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157011"/>
            <a:ext cx="3932237" cy="323595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38200" y="6356352"/>
            <a:ext cx="2743200" cy="365125"/>
          </a:xfrm>
          <a:prstGeom prst="rect">
            <a:avLst/>
          </a:prstGeom>
        </p:spPr>
        <p:txBody>
          <a:bodyPr/>
          <a:lstStyle/>
          <a:p>
            <a:fld id="{8F7D2F49-1857-4E7D-8050-DC698401AAB7}" type="datetimeFigureOut">
              <a:rPr lang="en-US" smtClean="0"/>
              <a:t>6/18/2024</a:t>
            </a:fld>
            <a:endParaRPr lang="en-US"/>
          </a:p>
        </p:txBody>
      </p:sp>
    </p:spTree>
    <p:extLst>
      <p:ext uri="{BB962C8B-B14F-4D97-AF65-F5344CB8AC3E}">
        <p14:creationId xmlns:p14="http://schemas.microsoft.com/office/powerpoint/2010/main" val="941932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e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681891"/>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2097149"/>
            <a:ext cx="10515600" cy="378630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9" name="Picture 8"/>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9620410" y="6310313"/>
            <a:ext cx="2042458" cy="457200"/>
          </a:xfrm>
          <a:prstGeom prst="rect">
            <a:avLst/>
          </a:prstGeom>
        </p:spPr>
      </p:pic>
      <p:sp>
        <p:nvSpPr>
          <p:cNvPr id="7" name="Slide Number Placeholder 5"/>
          <p:cNvSpPr txBox="1">
            <a:spLocks/>
          </p:cNvSpPr>
          <p:nvPr/>
        </p:nvSpPr>
        <p:spPr>
          <a:xfrm>
            <a:off x="806116" y="6356351"/>
            <a:ext cx="3141784" cy="365125"/>
          </a:xfrm>
          <a:prstGeom prst="rect">
            <a:avLst/>
          </a:prstGeom>
        </p:spPr>
        <p:txBody>
          <a:bodyPr/>
          <a:lstStyle>
            <a:defPPr>
              <a:defRPr lang="en-US"/>
            </a:defPPr>
            <a:lvl1pPr marL="0" algn="l" defTabSz="914400" rtl="0" eaLnBrk="1" latinLnBrk="0" hangingPunct="1">
              <a:defRPr sz="1400" b="1"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fld id="{F253311F-96EC-5E40-B963-C06A534994B3}" type="slidenum">
              <a:rPr lang="en-US" sz="1400" smtClean="0"/>
              <a:pPr algn="l"/>
              <a:t>‹#›</a:t>
            </a:fld>
            <a:endParaRPr lang="en-US" sz="1400"/>
          </a:p>
        </p:txBody>
      </p:sp>
      <p:pic>
        <p:nvPicPr>
          <p:cNvPr id="4" name="Picture 3">
            <a:extLst>
              <a:ext uri="{FF2B5EF4-FFF2-40B4-BE49-F238E27FC236}">
                <a16:creationId xmlns:a16="http://schemas.microsoft.com/office/drawing/2014/main" id="{3EA0EA5B-4F08-D4A2-2FC0-AC3C06515F45}"/>
              </a:ext>
            </a:extLst>
          </p:cNvPr>
          <p:cNvPicPr>
            <a:picLocks noChangeAspect="1"/>
          </p:cNvPicPr>
          <p:nvPr userDrawn="1"/>
        </p:nvPicPr>
        <p:blipFill>
          <a:blip r:embed="rId16"/>
          <a:stretch>
            <a:fillRect/>
          </a:stretch>
        </p:blipFill>
        <p:spPr>
          <a:xfrm>
            <a:off x="3848100" y="6183729"/>
            <a:ext cx="3714430" cy="635481"/>
          </a:xfrm>
          <a:prstGeom prst="rect">
            <a:avLst/>
          </a:prstGeom>
        </p:spPr>
      </p:pic>
    </p:spTree>
    <p:extLst>
      <p:ext uri="{BB962C8B-B14F-4D97-AF65-F5344CB8AC3E}">
        <p14:creationId xmlns:p14="http://schemas.microsoft.com/office/powerpoint/2010/main" val="289882600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08">
          <p15:clr>
            <a:srgbClr val="F26B43"/>
          </p15:clr>
        </p15:guide>
        <p15:guide id="2" pos="288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386FBF2-FCF5-4204-83D9-21A1726DAD69}"/>
              </a:ext>
            </a:extLst>
          </p:cNvPr>
          <p:cNvPicPr>
            <a:picLocks noChangeAspect="1"/>
          </p:cNvPicPr>
          <p:nvPr/>
        </p:nvPicPr>
        <p:blipFill>
          <a:blip r:embed="rId3"/>
          <a:stretch>
            <a:fillRect/>
          </a:stretch>
        </p:blipFill>
        <p:spPr>
          <a:xfrm>
            <a:off x="9556639" y="4822152"/>
            <a:ext cx="2222721" cy="1188720"/>
          </a:xfrm>
          <a:prstGeom prst="rect">
            <a:avLst/>
          </a:prstGeom>
        </p:spPr>
      </p:pic>
      <p:sp>
        <p:nvSpPr>
          <p:cNvPr id="8" name="TextBox 7">
            <a:extLst>
              <a:ext uri="{FF2B5EF4-FFF2-40B4-BE49-F238E27FC236}">
                <a16:creationId xmlns:a16="http://schemas.microsoft.com/office/drawing/2014/main" id="{FDEBEAD9-E7D0-9468-70F3-988648F9EE54}"/>
              </a:ext>
            </a:extLst>
          </p:cNvPr>
          <p:cNvSpPr txBox="1"/>
          <p:nvPr/>
        </p:nvSpPr>
        <p:spPr>
          <a:xfrm>
            <a:off x="2170393" y="538787"/>
            <a:ext cx="7474348" cy="1754326"/>
          </a:xfrm>
          <a:prstGeom prst="rect">
            <a:avLst/>
          </a:prstGeom>
          <a:noFill/>
        </p:spPr>
        <p:txBody>
          <a:bodyPr wrap="square" rtlCol="0">
            <a:spAutoFit/>
          </a:bodyPr>
          <a:lstStyle/>
          <a:p>
            <a:pPr algn="ctr"/>
            <a:r>
              <a:rPr lang="en-US" sz="5400"/>
              <a:t>Leveraging Slack for Student Collaboration</a:t>
            </a:r>
          </a:p>
        </p:txBody>
      </p:sp>
      <p:sp>
        <p:nvSpPr>
          <p:cNvPr id="9" name="TextBox 8">
            <a:extLst>
              <a:ext uri="{FF2B5EF4-FFF2-40B4-BE49-F238E27FC236}">
                <a16:creationId xmlns:a16="http://schemas.microsoft.com/office/drawing/2014/main" id="{AC87D645-AA4C-560A-2DF8-1DB3956A6D0E}"/>
              </a:ext>
            </a:extLst>
          </p:cNvPr>
          <p:cNvSpPr txBox="1"/>
          <p:nvPr/>
        </p:nvSpPr>
        <p:spPr>
          <a:xfrm>
            <a:off x="3131319" y="2644170"/>
            <a:ext cx="6654292" cy="1569660"/>
          </a:xfrm>
          <a:prstGeom prst="rect">
            <a:avLst/>
          </a:prstGeom>
          <a:noFill/>
        </p:spPr>
        <p:txBody>
          <a:bodyPr wrap="square" rtlCol="0">
            <a:spAutoFit/>
          </a:bodyPr>
          <a:lstStyle/>
          <a:p>
            <a:r>
              <a:rPr lang="en-US" sz="2400"/>
              <a:t>David Singletary	David</a:t>
            </a:r>
            <a:r>
              <a:rPr lang="en-US" sz="2400" dirty="0"/>
              <a:t>.Singletary@fscj</a:t>
            </a:r>
            <a:r>
              <a:rPr lang="en-US" sz="2400"/>
              <a:t>.edu</a:t>
            </a:r>
          </a:p>
          <a:p>
            <a:r>
              <a:rPr lang="en-US" sz="2400"/>
              <a:t>Pamela Brauda	Pamela.Brauda@fscj.edu</a:t>
            </a:r>
          </a:p>
          <a:p>
            <a:r>
              <a:rPr lang="en-US" sz="2400"/>
              <a:t>Kathryn Arraya</a:t>
            </a:r>
            <a:endParaRPr lang="en-US" sz="2400" dirty="0"/>
          </a:p>
          <a:p>
            <a:r>
              <a:rPr lang="en-US" sz="2400"/>
              <a:t>Steven Gsell</a:t>
            </a:r>
            <a:endParaRPr lang="en-US" sz="2400" dirty="0"/>
          </a:p>
        </p:txBody>
      </p:sp>
    </p:spTree>
    <p:extLst>
      <p:ext uri="{BB962C8B-B14F-4D97-AF65-F5344CB8AC3E}">
        <p14:creationId xmlns:p14="http://schemas.microsoft.com/office/powerpoint/2010/main" val="24400452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3C801-427D-4761-B139-63C3D71F6842}"/>
              </a:ext>
            </a:extLst>
          </p:cNvPr>
          <p:cNvSpPr>
            <a:spLocks noGrp="1"/>
          </p:cNvSpPr>
          <p:nvPr>
            <p:ph type="title"/>
          </p:nvPr>
        </p:nvSpPr>
        <p:spPr>
          <a:xfrm>
            <a:off x="838200" y="290652"/>
            <a:ext cx="10515600" cy="780769"/>
          </a:xfrm>
        </p:spPr>
        <p:txBody>
          <a:bodyPr/>
          <a:lstStyle/>
          <a:p>
            <a:r>
              <a:rPr lang="en-US"/>
              <a:t>Overview</a:t>
            </a:r>
          </a:p>
        </p:txBody>
      </p:sp>
      <p:sp>
        <p:nvSpPr>
          <p:cNvPr id="3" name="Content Placeholder 2">
            <a:extLst>
              <a:ext uri="{FF2B5EF4-FFF2-40B4-BE49-F238E27FC236}">
                <a16:creationId xmlns:a16="http://schemas.microsoft.com/office/drawing/2014/main" id="{8105E254-772A-4AB1-8230-33418D800ECD}"/>
              </a:ext>
            </a:extLst>
          </p:cNvPr>
          <p:cNvSpPr>
            <a:spLocks noGrp="1"/>
          </p:cNvSpPr>
          <p:nvPr>
            <p:ph idx="1"/>
          </p:nvPr>
        </p:nvSpPr>
        <p:spPr>
          <a:xfrm>
            <a:off x="838200" y="1307939"/>
            <a:ext cx="10515600" cy="4615066"/>
          </a:xfrm>
        </p:spPr>
        <p:txBody>
          <a:bodyPr>
            <a:normAutofit fontScale="92500" lnSpcReduction="10000"/>
          </a:bodyPr>
          <a:lstStyle/>
          <a:p>
            <a:r>
              <a:rPr lang="en-US" sz="3200"/>
              <a:t>Slack (https://slack.com/) is a widely adopted cloud-based team communication platform in industry. This session presents a case study showcasing the successful use of Slack for fostering collaboration among undergraduate students across various technology courses. It will provide insights into how Slack was integrated into course curriculum to enhance communication, project management, and teamwork among students. Attendees will learn about the setup of Slack workspaces, the creation of course-specific channels, the integration of tools, and the adoption of digital communication best practices in order to enrich  the educational experience and prepare students for the collaborative demands of the tech industry.</a:t>
            </a:r>
            <a:endParaRPr lang="en-US" sz="2800"/>
          </a:p>
        </p:txBody>
      </p:sp>
    </p:spTree>
    <p:extLst>
      <p:ext uri="{BB962C8B-B14F-4D97-AF65-F5344CB8AC3E}">
        <p14:creationId xmlns:p14="http://schemas.microsoft.com/office/powerpoint/2010/main" val="16972068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3C801-427D-4761-B139-63C3D71F6842}"/>
              </a:ext>
            </a:extLst>
          </p:cNvPr>
          <p:cNvSpPr>
            <a:spLocks noGrp="1"/>
          </p:cNvSpPr>
          <p:nvPr>
            <p:ph type="title"/>
          </p:nvPr>
        </p:nvSpPr>
        <p:spPr>
          <a:xfrm>
            <a:off x="838200" y="290652"/>
            <a:ext cx="10515600" cy="780769"/>
          </a:xfrm>
        </p:spPr>
        <p:txBody>
          <a:bodyPr/>
          <a:lstStyle/>
          <a:p>
            <a:r>
              <a:rPr lang="en-US"/>
              <a:t>Why Slack</a:t>
            </a:r>
          </a:p>
        </p:txBody>
      </p:sp>
      <p:sp>
        <p:nvSpPr>
          <p:cNvPr id="3" name="Content Placeholder 2">
            <a:extLst>
              <a:ext uri="{FF2B5EF4-FFF2-40B4-BE49-F238E27FC236}">
                <a16:creationId xmlns:a16="http://schemas.microsoft.com/office/drawing/2014/main" id="{8105E254-772A-4AB1-8230-33418D800ECD}"/>
              </a:ext>
            </a:extLst>
          </p:cNvPr>
          <p:cNvSpPr>
            <a:spLocks noGrp="1"/>
          </p:cNvSpPr>
          <p:nvPr>
            <p:ph idx="1"/>
          </p:nvPr>
        </p:nvSpPr>
        <p:spPr>
          <a:xfrm>
            <a:off x="838200" y="1307939"/>
            <a:ext cx="10515600" cy="4615066"/>
          </a:xfrm>
        </p:spPr>
        <p:txBody>
          <a:bodyPr>
            <a:normAutofit lnSpcReduction="10000"/>
          </a:bodyPr>
          <a:lstStyle/>
          <a:p>
            <a:r>
              <a:rPr lang="en-US" sz="2800"/>
              <a:t>Gartner: "Social Software in the Workplace"</a:t>
            </a:r>
            <a:r>
              <a:rPr lang="en-US"/>
              <a:t> https://www.gartner.com/reviews/market/workplace-social-software </a:t>
            </a:r>
          </a:p>
          <a:p>
            <a:pPr lvl="1"/>
            <a:r>
              <a:rPr lang="en-US"/>
              <a:t>Positives: "Slack - Superior Messaging Platform"</a:t>
            </a:r>
          </a:p>
          <a:p>
            <a:pPr lvl="1"/>
            <a:r>
              <a:rPr lang="en-US"/>
              <a:t>Negatives: "A mix between efficient communication and interface overload"</a:t>
            </a:r>
          </a:p>
          <a:p>
            <a:r>
              <a:rPr lang="en-US" sz="2800"/>
              <a:t>Top Slack Alternatives</a:t>
            </a:r>
          </a:p>
          <a:p>
            <a:pPr lvl="1"/>
            <a:r>
              <a:rPr lang="en-US"/>
              <a:t>Office 365 (including SharePoint Online)</a:t>
            </a:r>
          </a:p>
          <a:p>
            <a:pPr lvl="1"/>
            <a:r>
              <a:rPr lang="en-US"/>
              <a:t>Adobe Acrobat (Document Cloud)</a:t>
            </a:r>
          </a:p>
          <a:p>
            <a:pPr lvl="1"/>
            <a:r>
              <a:rPr lang="en-US"/>
              <a:t>Google Workspace</a:t>
            </a:r>
          </a:p>
          <a:p>
            <a:r>
              <a:rPr lang="en-US"/>
              <a:t>"Non-business" alternatives</a:t>
            </a:r>
          </a:p>
          <a:p>
            <a:pPr lvl="1"/>
            <a:r>
              <a:rPr lang="en-US"/>
              <a:t>Discord</a:t>
            </a:r>
          </a:p>
          <a:p>
            <a:pPr lvl="1"/>
            <a:r>
              <a:rPr lang="en-US"/>
              <a:t>Reddit</a:t>
            </a:r>
          </a:p>
        </p:txBody>
      </p:sp>
    </p:spTree>
    <p:extLst>
      <p:ext uri="{BB962C8B-B14F-4D97-AF65-F5344CB8AC3E}">
        <p14:creationId xmlns:p14="http://schemas.microsoft.com/office/powerpoint/2010/main" val="37051078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3C801-427D-4761-B139-63C3D71F6842}"/>
              </a:ext>
            </a:extLst>
          </p:cNvPr>
          <p:cNvSpPr>
            <a:spLocks noGrp="1"/>
          </p:cNvSpPr>
          <p:nvPr>
            <p:ph type="title"/>
          </p:nvPr>
        </p:nvSpPr>
        <p:spPr>
          <a:xfrm>
            <a:off x="838200" y="290652"/>
            <a:ext cx="10515600" cy="780769"/>
          </a:xfrm>
        </p:spPr>
        <p:txBody>
          <a:bodyPr/>
          <a:lstStyle/>
          <a:p>
            <a:r>
              <a:rPr lang="en-US"/>
              <a:t>Anecdotal Evidence for Popularity in Tech</a:t>
            </a:r>
          </a:p>
        </p:txBody>
      </p:sp>
      <p:sp>
        <p:nvSpPr>
          <p:cNvPr id="3" name="Content Placeholder 2">
            <a:extLst>
              <a:ext uri="{FF2B5EF4-FFF2-40B4-BE49-F238E27FC236}">
                <a16:creationId xmlns:a16="http://schemas.microsoft.com/office/drawing/2014/main" id="{8105E254-772A-4AB1-8230-33418D800ECD}"/>
              </a:ext>
            </a:extLst>
          </p:cNvPr>
          <p:cNvSpPr>
            <a:spLocks noGrp="1"/>
          </p:cNvSpPr>
          <p:nvPr>
            <p:ph idx="1"/>
          </p:nvPr>
        </p:nvSpPr>
        <p:spPr>
          <a:xfrm>
            <a:off x="838200" y="1307939"/>
            <a:ext cx="10515600" cy="4615066"/>
          </a:xfrm>
        </p:spPr>
        <p:txBody>
          <a:bodyPr>
            <a:normAutofit fontScale="85000" lnSpcReduction="10000"/>
          </a:bodyPr>
          <a:lstStyle/>
          <a:p>
            <a:r>
              <a:rPr lang="en-US" sz="2800"/>
              <a:t>Many popular developer communities, including open-source projects and tech-focused groups, use Slack for communication. </a:t>
            </a:r>
          </a:p>
          <a:p>
            <a:r>
              <a:rPr lang="en-US" sz="2800"/>
              <a:t>Numerous tech companies, both startups and established enterprises, adopt Slack as their primary communication tool. </a:t>
            </a:r>
          </a:p>
          <a:p>
            <a:r>
              <a:rPr lang="en-US" sz="2800"/>
              <a:t>Tech conferences and meetups often use Slack to facilitate communication among attendees. </a:t>
            </a:r>
          </a:p>
          <a:p>
            <a:r>
              <a:rPr lang="en-US" sz="2800"/>
              <a:t>Developers appreciate Slack's ability to enhance productivity through integrations, bots, and automation. </a:t>
            </a:r>
          </a:p>
          <a:p>
            <a:r>
              <a:rPr lang="en-US" sz="2800"/>
              <a:t>With the rise of remote work, developers frequently share positive experiences using Slack to maintain team communication and collaboration. </a:t>
            </a:r>
          </a:p>
          <a:p>
            <a:r>
              <a:rPr lang="en-US" sz="2800"/>
              <a:t>Platforms like Reddit, Stack Overflow, and Twitter have numerous threads and discussions where developers share their positive experiences with Slack.</a:t>
            </a:r>
            <a:endParaRPr lang="en-US"/>
          </a:p>
        </p:txBody>
      </p:sp>
    </p:spTree>
    <p:extLst>
      <p:ext uri="{BB962C8B-B14F-4D97-AF65-F5344CB8AC3E}">
        <p14:creationId xmlns:p14="http://schemas.microsoft.com/office/powerpoint/2010/main" val="41937411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3C801-427D-4761-B139-63C3D71F6842}"/>
              </a:ext>
            </a:extLst>
          </p:cNvPr>
          <p:cNvSpPr>
            <a:spLocks noGrp="1"/>
          </p:cNvSpPr>
          <p:nvPr>
            <p:ph type="title"/>
          </p:nvPr>
        </p:nvSpPr>
        <p:spPr>
          <a:xfrm>
            <a:off x="838200" y="290652"/>
            <a:ext cx="10515600" cy="780769"/>
          </a:xfrm>
        </p:spPr>
        <p:txBody>
          <a:bodyPr/>
          <a:lstStyle/>
          <a:p>
            <a:r>
              <a:rPr lang="en-US"/>
              <a:t>Slack for Software Development</a:t>
            </a:r>
          </a:p>
        </p:txBody>
      </p:sp>
      <p:sp>
        <p:nvSpPr>
          <p:cNvPr id="3" name="Content Placeholder 2">
            <a:extLst>
              <a:ext uri="{FF2B5EF4-FFF2-40B4-BE49-F238E27FC236}">
                <a16:creationId xmlns:a16="http://schemas.microsoft.com/office/drawing/2014/main" id="{8105E254-772A-4AB1-8230-33418D800ECD}"/>
              </a:ext>
            </a:extLst>
          </p:cNvPr>
          <p:cNvSpPr>
            <a:spLocks noGrp="1"/>
          </p:cNvSpPr>
          <p:nvPr>
            <p:ph idx="1"/>
          </p:nvPr>
        </p:nvSpPr>
        <p:spPr>
          <a:xfrm>
            <a:off x="838200" y="1307939"/>
            <a:ext cx="10515600" cy="4615066"/>
          </a:xfrm>
        </p:spPr>
        <p:txBody>
          <a:bodyPr>
            <a:normAutofit/>
          </a:bodyPr>
          <a:lstStyle/>
          <a:p>
            <a:r>
              <a:rPr lang="en-US"/>
              <a:t>I</a:t>
            </a:r>
            <a:r>
              <a:rPr lang="en-US" sz="2800"/>
              <a:t>ntegrations with development tools like GitHub, Jira, and CI/CD pipelines.</a:t>
            </a:r>
          </a:p>
          <a:p>
            <a:r>
              <a:rPr lang="en-US" sz="2800"/>
              <a:t>Slack's integrations streamline workflows, reducing context switching and improving efficiency.</a:t>
            </a:r>
          </a:p>
          <a:p>
            <a:r>
              <a:rPr lang="en-US"/>
              <a:t>F</a:t>
            </a:r>
            <a:r>
              <a:rPr lang="en-US" sz="2800"/>
              <a:t>eatures like channel organization, search functionality, and customizability</a:t>
            </a:r>
            <a:endParaRPr lang="en-US"/>
          </a:p>
        </p:txBody>
      </p:sp>
    </p:spTree>
    <p:extLst>
      <p:ext uri="{BB962C8B-B14F-4D97-AF65-F5344CB8AC3E}">
        <p14:creationId xmlns:p14="http://schemas.microsoft.com/office/powerpoint/2010/main" val="8250634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3C801-427D-4761-B139-63C3D71F6842}"/>
              </a:ext>
            </a:extLst>
          </p:cNvPr>
          <p:cNvSpPr>
            <a:spLocks noGrp="1"/>
          </p:cNvSpPr>
          <p:nvPr>
            <p:ph type="title"/>
          </p:nvPr>
        </p:nvSpPr>
        <p:spPr>
          <a:xfrm>
            <a:off x="838200" y="290652"/>
            <a:ext cx="10941908" cy="780769"/>
          </a:xfrm>
        </p:spPr>
        <p:txBody>
          <a:bodyPr/>
          <a:lstStyle/>
          <a:p>
            <a:r>
              <a:rPr lang="en-US"/>
              <a:t>Shared Undergraduate Workspace Advantages</a:t>
            </a:r>
          </a:p>
        </p:txBody>
      </p:sp>
      <p:sp>
        <p:nvSpPr>
          <p:cNvPr id="3" name="Content Placeholder 2">
            <a:extLst>
              <a:ext uri="{FF2B5EF4-FFF2-40B4-BE49-F238E27FC236}">
                <a16:creationId xmlns:a16="http://schemas.microsoft.com/office/drawing/2014/main" id="{8105E254-772A-4AB1-8230-33418D800ECD}"/>
              </a:ext>
            </a:extLst>
          </p:cNvPr>
          <p:cNvSpPr>
            <a:spLocks noGrp="1"/>
          </p:cNvSpPr>
          <p:nvPr>
            <p:ph idx="1"/>
          </p:nvPr>
        </p:nvSpPr>
        <p:spPr>
          <a:xfrm>
            <a:off x="838200" y="1307939"/>
            <a:ext cx="10515600" cy="4615066"/>
          </a:xfrm>
        </p:spPr>
        <p:txBody>
          <a:bodyPr>
            <a:normAutofit fontScale="77500" lnSpcReduction="20000"/>
          </a:bodyPr>
          <a:lstStyle/>
          <a:p>
            <a:r>
              <a:rPr lang="en-US"/>
              <a:t>Centralized Communication: consolidates communication channels for all courses, making it easier for students to stay informed about announcements, assignments, and deadlines.</a:t>
            </a:r>
          </a:p>
          <a:p>
            <a:r>
              <a:rPr lang="en-US"/>
              <a:t>Collaboration Opportunities: collaboration across courses on interdisciplinary projects, share resources, and coursework.</a:t>
            </a:r>
          </a:p>
          <a:p>
            <a:r>
              <a:rPr lang="en-US"/>
              <a:t>Networking: allows students to network with peers from various courses, potentially leading to new friendships, study groups, and professional connections.</a:t>
            </a:r>
          </a:p>
          <a:p>
            <a:r>
              <a:rPr lang="en-US"/>
              <a:t>Resource Sharing: sharing of relevant resources such as articles, tutorials, and tools across multiple courses, enriching the learning material available to everyone.</a:t>
            </a:r>
          </a:p>
          <a:p>
            <a:r>
              <a:rPr lang="en-US"/>
              <a:t>Real-Time Support: real-time support from instructors and peers, which can be particularly beneficial for addressing questions and issues promptly.</a:t>
            </a:r>
          </a:p>
          <a:p>
            <a:r>
              <a:rPr lang="en-US"/>
              <a:t>Community Building: helps build a sense of community among students and instructors, encouraging engagement and participation beyond the confines of individual courses.</a:t>
            </a:r>
          </a:p>
        </p:txBody>
      </p:sp>
    </p:spTree>
    <p:extLst>
      <p:ext uri="{BB962C8B-B14F-4D97-AF65-F5344CB8AC3E}">
        <p14:creationId xmlns:p14="http://schemas.microsoft.com/office/powerpoint/2010/main" val="27708638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3C801-427D-4761-B139-63C3D71F6842}"/>
              </a:ext>
            </a:extLst>
          </p:cNvPr>
          <p:cNvSpPr>
            <a:spLocks noGrp="1"/>
          </p:cNvSpPr>
          <p:nvPr>
            <p:ph type="title"/>
          </p:nvPr>
        </p:nvSpPr>
        <p:spPr>
          <a:xfrm>
            <a:off x="838200" y="290652"/>
            <a:ext cx="10941908" cy="780769"/>
          </a:xfrm>
        </p:spPr>
        <p:txBody>
          <a:bodyPr/>
          <a:lstStyle/>
          <a:p>
            <a:r>
              <a:rPr lang="en-US"/>
              <a:t>Shared Undergraduate Workspace Advantages</a:t>
            </a:r>
          </a:p>
        </p:txBody>
      </p:sp>
      <p:sp>
        <p:nvSpPr>
          <p:cNvPr id="3" name="Content Placeholder 2">
            <a:extLst>
              <a:ext uri="{FF2B5EF4-FFF2-40B4-BE49-F238E27FC236}">
                <a16:creationId xmlns:a16="http://schemas.microsoft.com/office/drawing/2014/main" id="{8105E254-772A-4AB1-8230-33418D800ECD}"/>
              </a:ext>
            </a:extLst>
          </p:cNvPr>
          <p:cNvSpPr>
            <a:spLocks noGrp="1"/>
          </p:cNvSpPr>
          <p:nvPr>
            <p:ph idx="1"/>
          </p:nvPr>
        </p:nvSpPr>
        <p:spPr>
          <a:xfrm>
            <a:off x="838200" y="1307939"/>
            <a:ext cx="10515600" cy="4615066"/>
          </a:xfrm>
        </p:spPr>
        <p:txBody>
          <a:bodyPr>
            <a:normAutofit fontScale="77500" lnSpcReduction="20000"/>
          </a:bodyPr>
          <a:lstStyle/>
          <a:p>
            <a:r>
              <a:rPr lang="en-US"/>
              <a:t>Cross-Course Announcements: announcements reach all students across different courses simultaneously, ensuring important information is disseminated quickly and efficiently.</a:t>
            </a:r>
          </a:p>
          <a:p>
            <a:r>
              <a:rPr lang="en-US"/>
              <a:t>Facilitating Mentorship: senior students or those who have taken certain courses can mentor juniors, providing guidance and sharing their experiences, which can be very beneficial for newcomers.</a:t>
            </a:r>
          </a:p>
          <a:p>
            <a:r>
              <a:rPr lang="en-US"/>
              <a:t>Integrated Tools and Apps: integrations with various tools (e.g., GitHub, Trello, Google Drive) can streamline project management and collaborative tasks across courses, enhancing productivity and learning.</a:t>
            </a:r>
          </a:p>
          <a:p>
            <a:r>
              <a:rPr lang="en-US"/>
              <a:t>Enhanced Learning Experience: informal communication style can make students feel more comfortable asking questions and participating in discussions, leading to a more engaging and interactive learning experience.</a:t>
            </a:r>
          </a:p>
          <a:p>
            <a:r>
              <a:rPr lang="en-US"/>
              <a:t>Feedback and Improvement: Instructors gather feedback from students about the courses in real-time, allowing for continuous improvement based on student input.</a:t>
            </a:r>
          </a:p>
          <a:p>
            <a:r>
              <a:rPr lang="en-US"/>
              <a:t>Event Coordination: Organizing events, such as hackathons, guest lectures, or study sessions, becomes easier.</a:t>
            </a:r>
          </a:p>
        </p:txBody>
      </p:sp>
    </p:spTree>
    <p:extLst>
      <p:ext uri="{BB962C8B-B14F-4D97-AF65-F5344CB8AC3E}">
        <p14:creationId xmlns:p14="http://schemas.microsoft.com/office/powerpoint/2010/main" val="23783205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075A8137-7C75-A9F5-529F-4D6C410FDC24}"/>
              </a:ext>
            </a:extLst>
          </p:cNvPr>
          <p:cNvPicPr>
            <a:picLocks noGrp="1" noChangeAspect="1"/>
          </p:cNvPicPr>
          <p:nvPr>
            <p:ph idx="1"/>
          </p:nvPr>
        </p:nvPicPr>
        <p:blipFill>
          <a:blip r:embed="rId3"/>
          <a:stretch>
            <a:fillRect/>
          </a:stretch>
        </p:blipFill>
        <p:spPr>
          <a:xfrm>
            <a:off x="954072" y="1017201"/>
            <a:ext cx="10283856" cy="2678819"/>
          </a:xfrm>
        </p:spPr>
      </p:pic>
    </p:spTree>
    <p:extLst>
      <p:ext uri="{BB962C8B-B14F-4D97-AF65-F5344CB8AC3E}">
        <p14:creationId xmlns:p14="http://schemas.microsoft.com/office/powerpoint/2010/main" val="593074532"/>
      </p:ext>
    </p:extLst>
  </p:cSld>
  <p:clrMapOvr>
    <a:masterClrMapping/>
  </p:clrMapOvr>
</p:sld>
</file>

<file path=ppt/theme/theme1.xml><?xml version="1.0" encoding="utf-8"?>
<a:theme xmlns:a="http://schemas.openxmlformats.org/drawingml/2006/main" name="fscj">
  <a:themeElements>
    <a:clrScheme name="FSCJ Colors">
      <a:dk1>
        <a:srgbClr val="007598"/>
      </a:dk1>
      <a:lt1>
        <a:srgbClr val="FFFFFF"/>
      </a:lt1>
      <a:dk2>
        <a:srgbClr val="1F497D"/>
      </a:dk2>
      <a:lt2>
        <a:srgbClr val="EEECE1"/>
      </a:lt2>
      <a:accent1>
        <a:srgbClr val="4F81BD"/>
      </a:accent1>
      <a:accent2>
        <a:srgbClr val="A1CB8F"/>
      </a:accent2>
      <a:accent3>
        <a:srgbClr val="9BBB59"/>
      </a:accent3>
      <a:accent4>
        <a:srgbClr val="8064A2"/>
      </a:accent4>
      <a:accent5>
        <a:srgbClr val="4BACC6"/>
      </a:accent5>
      <a:accent6>
        <a:srgbClr val="5193B7"/>
      </a:accent6>
      <a:hlink>
        <a:srgbClr val="29AA87"/>
      </a:hlink>
      <a:folHlink>
        <a:srgbClr val="88ABA3"/>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scj" id="{4DDB934D-E180-44D7-B6F7-5EA67335EA0E}" vid="{D5DA4DD1-123E-4E73-AAD0-7C95B02E6D6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day1</Template>
  <TotalTime>1545</TotalTime>
  <Words>680</Words>
  <Application>Microsoft Office PowerPoint</Application>
  <PresentationFormat>Widescreen</PresentationFormat>
  <Paragraphs>45</Paragraphs>
  <Slides>8</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Calibri</vt:lpstr>
      <vt:lpstr>fscj</vt:lpstr>
      <vt:lpstr>PowerPoint Presentation</vt:lpstr>
      <vt:lpstr>Overview</vt:lpstr>
      <vt:lpstr>Why Slack</vt:lpstr>
      <vt:lpstr>Anecdotal Evidence for Popularity in Tech</vt:lpstr>
      <vt:lpstr>Slack for Software Development</vt:lpstr>
      <vt:lpstr>Shared Undergraduate Workspace Advantages</vt:lpstr>
      <vt:lpstr>Shared Undergraduate Workspace Advantages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Singletary, David S.</dc:creator>
  <cp:lastModifiedBy>David Singletary</cp:lastModifiedBy>
  <cp:revision>69</cp:revision>
  <dcterms:created xsi:type="dcterms:W3CDTF">2021-11-20T17:39:35Z</dcterms:created>
  <dcterms:modified xsi:type="dcterms:W3CDTF">2024-06-18T21:03:03Z</dcterms:modified>
</cp:coreProperties>
</file>