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09" r:id="rId2"/>
    <p:sldId id="302" r:id="rId3"/>
    <p:sldId id="1373" r:id="rId4"/>
    <p:sldId id="1374" r:id="rId5"/>
    <p:sldId id="1375" r:id="rId6"/>
    <p:sldId id="1376" r:id="rId7"/>
    <p:sldId id="1377" r:id="rId8"/>
    <p:sldId id="1378" r:id="rId9"/>
    <p:sldId id="1379" r:id="rId10"/>
    <p:sldId id="1380" r:id="rId11"/>
    <p:sldId id="1391" r:id="rId12"/>
    <p:sldId id="1392" r:id="rId13"/>
    <p:sldId id="258" r:id="rId14"/>
    <p:sldId id="1393" r:id="rId15"/>
    <p:sldId id="1394" r:id="rId16"/>
    <p:sldId id="1395" r:id="rId17"/>
    <p:sldId id="1396" r:id="rId18"/>
    <p:sldId id="1398" r:id="rId19"/>
    <p:sldId id="1400" r:id="rId20"/>
    <p:sldId id="1399" r:id="rId21"/>
    <p:sldId id="1383" r:id="rId22"/>
    <p:sldId id="1384" r:id="rId23"/>
    <p:sldId id="1385" r:id="rId24"/>
    <p:sldId id="1386" r:id="rId25"/>
    <p:sldId id="1387" r:id="rId26"/>
    <p:sldId id="1388" r:id="rId27"/>
    <p:sldId id="1389" r:id="rId28"/>
    <p:sldId id="13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75EBDE-12D9-4E5A-AECA-ECCCD1A0861B}" v="8" dt="2024-07-30T22:10:33.1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95" autoAdjust="0"/>
  </p:normalViewPr>
  <p:slideViewPr>
    <p:cSldViewPr snapToGrid="0">
      <p:cViewPr varScale="1">
        <p:scale>
          <a:sx n="58" d="100"/>
          <a:sy n="58" d="100"/>
        </p:scale>
        <p:origin x="14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sell, Steven D." userId="6e84bc59-7e38-490f-9209-f43946aa50d2" providerId="ADAL" clId="{D88466B7-03C0-4978-B1B6-A6C2E089C6A2}"/>
    <pc:docChg chg="undo custSel modSld">
      <pc:chgData name="Gsell, Steven D." userId="6e84bc59-7e38-490f-9209-f43946aa50d2" providerId="ADAL" clId="{D88466B7-03C0-4978-B1B6-A6C2E089C6A2}" dt="2024-07-27T21:37:25.202" v="81"/>
      <pc:docMkLst>
        <pc:docMk/>
      </pc:docMkLst>
      <pc:sldChg chg="modSp mod">
        <pc:chgData name="Gsell, Steven D." userId="6e84bc59-7e38-490f-9209-f43946aa50d2" providerId="ADAL" clId="{D88466B7-03C0-4978-B1B6-A6C2E089C6A2}" dt="2024-07-27T21:37:25.202" v="81"/>
        <pc:sldMkLst>
          <pc:docMk/>
          <pc:sldMk cId="3943678850" sldId="1387"/>
        </pc:sldMkLst>
        <pc:spChg chg="mod">
          <ac:chgData name="Gsell, Steven D." userId="6e84bc59-7e38-490f-9209-f43946aa50d2" providerId="ADAL" clId="{D88466B7-03C0-4978-B1B6-A6C2E089C6A2}" dt="2024-07-27T21:37:25.202" v="81"/>
          <ac:spMkLst>
            <pc:docMk/>
            <pc:sldMk cId="3943678850" sldId="1387"/>
            <ac:spMk id="10" creationId="{978843E6-49FE-CE26-265D-A2D19E4793C0}"/>
          </ac:spMkLst>
        </pc:spChg>
      </pc:sldChg>
      <pc:sldChg chg="modSp mod">
        <pc:chgData name="Gsell, Steven D." userId="6e84bc59-7e38-490f-9209-f43946aa50d2" providerId="ADAL" clId="{D88466B7-03C0-4978-B1B6-A6C2E089C6A2}" dt="2024-07-27T21:37:01.524" v="80" actId="20577"/>
        <pc:sldMkLst>
          <pc:docMk/>
          <pc:sldMk cId="2257766621" sldId="1388"/>
        </pc:sldMkLst>
        <pc:spChg chg="mod">
          <ac:chgData name="Gsell, Steven D." userId="6e84bc59-7e38-490f-9209-f43946aa50d2" providerId="ADAL" clId="{D88466B7-03C0-4978-B1B6-A6C2E089C6A2}" dt="2024-07-27T21:37:01.524" v="80" actId="20577"/>
          <ac:spMkLst>
            <pc:docMk/>
            <pc:sldMk cId="2257766621" sldId="1388"/>
            <ac:spMk id="10" creationId="{978843E6-49FE-CE26-265D-A2D19E4793C0}"/>
          </ac:spMkLst>
        </pc:spChg>
      </pc:sldChg>
      <pc:sldChg chg="modSp mod">
        <pc:chgData name="Gsell, Steven D." userId="6e84bc59-7e38-490f-9209-f43946aa50d2" providerId="ADAL" clId="{D88466B7-03C0-4978-B1B6-A6C2E089C6A2}" dt="2024-07-27T21:36:53.429" v="68" actId="5793"/>
        <pc:sldMkLst>
          <pc:docMk/>
          <pc:sldMk cId="857814757" sldId="1389"/>
        </pc:sldMkLst>
        <pc:spChg chg="mod">
          <ac:chgData name="Gsell, Steven D." userId="6e84bc59-7e38-490f-9209-f43946aa50d2" providerId="ADAL" clId="{D88466B7-03C0-4978-B1B6-A6C2E089C6A2}" dt="2024-07-27T21:36:53.429" v="68" actId="5793"/>
          <ac:spMkLst>
            <pc:docMk/>
            <pc:sldMk cId="857814757" sldId="1389"/>
            <ac:spMk id="10" creationId="{978843E6-49FE-CE26-265D-A2D19E4793C0}"/>
          </ac:spMkLst>
        </pc:spChg>
      </pc:sldChg>
    </pc:docChg>
  </pc:docChgLst>
  <pc:docChgLst>
    <pc:chgData name="Brauda, Pamela T." userId="84fd4989-2b49-471a-9a61-f177abea8ce3" providerId="ADAL" clId="{0975EBDE-12D9-4E5A-AECA-ECCCD1A0861B}"/>
    <pc:docChg chg="custSel addSld delSld modSld sldOrd">
      <pc:chgData name="Brauda, Pamela T." userId="84fd4989-2b49-471a-9a61-f177abea8ce3" providerId="ADAL" clId="{0975EBDE-12D9-4E5A-AECA-ECCCD1A0861B}" dt="2024-07-30T22:10:39.618" v="1230" actId="20577"/>
      <pc:docMkLst>
        <pc:docMk/>
      </pc:docMkLst>
      <pc:sldChg chg="modSp mod">
        <pc:chgData name="Brauda, Pamela T." userId="84fd4989-2b49-471a-9a61-f177abea8ce3" providerId="ADAL" clId="{0975EBDE-12D9-4E5A-AECA-ECCCD1A0861B}" dt="2024-07-30T21:12:45.877" v="54" actId="255"/>
        <pc:sldMkLst>
          <pc:docMk/>
          <pc:sldMk cId="1246754225" sldId="258"/>
        </pc:sldMkLst>
        <pc:spChg chg="mod">
          <ac:chgData name="Brauda, Pamela T." userId="84fd4989-2b49-471a-9a61-f177abea8ce3" providerId="ADAL" clId="{0975EBDE-12D9-4E5A-AECA-ECCCD1A0861B}" dt="2024-07-30T21:12:45.877" v="54" actId="255"/>
          <ac:spMkLst>
            <pc:docMk/>
            <pc:sldMk cId="1246754225" sldId="258"/>
            <ac:spMk id="8" creationId="{A180AD3A-5A89-B9DB-E16B-C481A20532CD}"/>
          </ac:spMkLst>
        </pc:spChg>
      </pc:sldChg>
      <pc:sldChg chg="modSp mod">
        <pc:chgData name="Brauda, Pamela T." userId="84fd4989-2b49-471a-9a61-f177abea8ce3" providerId="ADAL" clId="{0975EBDE-12D9-4E5A-AECA-ECCCD1A0861B}" dt="2024-07-30T21:03:34.152" v="14" actId="20577"/>
        <pc:sldMkLst>
          <pc:docMk/>
          <pc:sldMk cId="1023016579" sldId="1391"/>
        </pc:sldMkLst>
        <pc:spChg chg="mod">
          <ac:chgData name="Brauda, Pamela T." userId="84fd4989-2b49-471a-9a61-f177abea8ce3" providerId="ADAL" clId="{0975EBDE-12D9-4E5A-AECA-ECCCD1A0861B}" dt="2024-07-30T21:03:34.152" v="14" actId="20577"/>
          <ac:spMkLst>
            <pc:docMk/>
            <pc:sldMk cId="1023016579" sldId="1391"/>
            <ac:spMk id="5" creationId="{90966C4B-121B-6580-E539-BC3F76FEFE5A}"/>
          </ac:spMkLst>
        </pc:spChg>
      </pc:sldChg>
      <pc:sldChg chg="modSp add mod">
        <pc:chgData name="Brauda, Pamela T." userId="84fd4989-2b49-471a-9a61-f177abea8ce3" providerId="ADAL" clId="{0975EBDE-12D9-4E5A-AECA-ECCCD1A0861B}" dt="2024-07-30T21:12:13.157" v="50" actId="255"/>
        <pc:sldMkLst>
          <pc:docMk/>
          <pc:sldMk cId="1947754324" sldId="1393"/>
        </pc:sldMkLst>
        <pc:spChg chg="mod">
          <ac:chgData name="Brauda, Pamela T." userId="84fd4989-2b49-471a-9a61-f177abea8ce3" providerId="ADAL" clId="{0975EBDE-12D9-4E5A-AECA-ECCCD1A0861B}" dt="2024-07-30T21:12:13.157" v="50" actId="255"/>
          <ac:spMkLst>
            <pc:docMk/>
            <pc:sldMk cId="1947754324" sldId="1393"/>
            <ac:spMk id="8" creationId="{A180AD3A-5A89-B9DB-E16B-C481A20532CD}"/>
          </ac:spMkLst>
        </pc:spChg>
      </pc:sldChg>
      <pc:sldChg chg="addSp delSp modSp add mod">
        <pc:chgData name="Brauda, Pamela T." userId="84fd4989-2b49-471a-9a61-f177abea8ce3" providerId="ADAL" clId="{0975EBDE-12D9-4E5A-AECA-ECCCD1A0861B}" dt="2024-07-30T21:12:00.206" v="48" actId="255"/>
        <pc:sldMkLst>
          <pc:docMk/>
          <pc:sldMk cId="1850204513" sldId="1394"/>
        </pc:sldMkLst>
        <pc:spChg chg="add mod">
          <ac:chgData name="Brauda, Pamela T." userId="84fd4989-2b49-471a-9a61-f177abea8ce3" providerId="ADAL" clId="{0975EBDE-12D9-4E5A-AECA-ECCCD1A0861B}" dt="2024-07-30T21:12:00.206" v="48" actId="255"/>
          <ac:spMkLst>
            <pc:docMk/>
            <pc:sldMk cId="1850204513" sldId="1394"/>
            <ac:spMk id="3" creationId="{89983452-CAC3-73FE-DDF8-9317DBC12AFA}"/>
          </ac:spMkLst>
        </pc:spChg>
        <pc:spChg chg="del mod">
          <ac:chgData name="Brauda, Pamela T." userId="84fd4989-2b49-471a-9a61-f177abea8ce3" providerId="ADAL" clId="{0975EBDE-12D9-4E5A-AECA-ECCCD1A0861B}" dt="2024-07-30T21:10:20.601" v="29" actId="21"/>
          <ac:spMkLst>
            <pc:docMk/>
            <pc:sldMk cId="1850204513" sldId="1394"/>
            <ac:spMk id="8" creationId="{A180AD3A-5A89-B9DB-E16B-C481A20532CD}"/>
          </ac:spMkLst>
        </pc:spChg>
      </pc:sldChg>
      <pc:sldChg chg="addSp delSp modSp new mod ord modClrScheme chgLayout">
        <pc:chgData name="Brauda, Pamela T." userId="84fd4989-2b49-471a-9a61-f177abea8ce3" providerId="ADAL" clId="{0975EBDE-12D9-4E5A-AECA-ECCCD1A0861B}" dt="2024-07-30T21:35:05.976" v="302" actId="1076"/>
        <pc:sldMkLst>
          <pc:docMk/>
          <pc:sldMk cId="1976703465" sldId="1395"/>
        </pc:sldMkLst>
        <pc:spChg chg="del mod ord">
          <ac:chgData name="Brauda, Pamela T." userId="84fd4989-2b49-471a-9a61-f177abea8ce3" providerId="ADAL" clId="{0975EBDE-12D9-4E5A-AECA-ECCCD1A0861B}" dt="2024-07-30T21:17:55.513" v="58" actId="700"/>
          <ac:spMkLst>
            <pc:docMk/>
            <pc:sldMk cId="1976703465" sldId="1395"/>
            <ac:spMk id="2" creationId="{EED7D7D2-0001-3029-B7A3-2E615A978783}"/>
          </ac:spMkLst>
        </pc:spChg>
        <pc:spChg chg="del mod ord">
          <ac:chgData name="Brauda, Pamela T." userId="84fd4989-2b49-471a-9a61-f177abea8ce3" providerId="ADAL" clId="{0975EBDE-12D9-4E5A-AECA-ECCCD1A0861B}" dt="2024-07-30T21:17:55.513" v="58" actId="700"/>
          <ac:spMkLst>
            <pc:docMk/>
            <pc:sldMk cId="1976703465" sldId="1395"/>
            <ac:spMk id="3" creationId="{CF8F8FB0-0782-2102-F6F7-CCF9DCA8AFA7}"/>
          </ac:spMkLst>
        </pc:spChg>
        <pc:spChg chg="add mod ord">
          <ac:chgData name="Brauda, Pamela T." userId="84fd4989-2b49-471a-9a61-f177abea8ce3" providerId="ADAL" clId="{0975EBDE-12D9-4E5A-AECA-ECCCD1A0861B}" dt="2024-07-30T21:20:39.433" v="85" actId="14100"/>
          <ac:spMkLst>
            <pc:docMk/>
            <pc:sldMk cId="1976703465" sldId="1395"/>
            <ac:spMk id="4" creationId="{CEBC86DA-5948-973C-A1DA-318EB868F097}"/>
          </ac:spMkLst>
        </pc:spChg>
        <pc:spChg chg="add del mod ord">
          <ac:chgData name="Brauda, Pamela T." userId="84fd4989-2b49-471a-9a61-f177abea8ce3" providerId="ADAL" clId="{0975EBDE-12D9-4E5A-AECA-ECCCD1A0861B}" dt="2024-07-30T21:20:11.985" v="81" actId="22"/>
          <ac:spMkLst>
            <pc:docMk/>
            <pc:sldMk cId="1976703465" sldId="1395"/>
            <ac:spMk id="5" creationId="{CB104627-746A-E14B-FB42-200727EBB7E4}"/>
          </ac:spMkLst>
        </pc:spChg>
        <pc:spChg chg="add del mod">
          <ac:chgData name="Brauda, Pamela T." userId="84fd4989-2b49-471a-9a61-f177abea8ce3" providerId="ADAL" clId="{0975EBDE-12D9-4E5A-AECA-ECCCD1A0861B}" dt="2024-07-30T21:21:58.719" v="90" actId="21"/>
          <ac:spMkLst>
            <pc:docMk/>
            <pc:sldMk cId="1976703465" sldId="1395"/>
            <ac:spMk id="8" creationId="{4A42030F-AC50-24BA-A981-B0BE0560311D}"/>
          </ac:spMkLst>
        </pc:spChg>
        <pc:spChg chg="add del mod">
          <ac:chgData name="Brauda, Pamela T." userId="84fd4989-2b49-471a-9a61-f177abea8ce3" providerId="ADAL" clId="{0975EBDE-12D9-4E5A-AECA-ECCCD1A0861B}" dt="2024-07-30T21:22:39.987" v="92" actId="478"/>
          <ac:spMkLst>
            <pc:docMk/>
            <pc:sldMk cId="1976703465" sldId="1395"/>
            <ac:spMk id="9" creationId="{4A42030F-AC50-24BA-A981-B0BE0560311D}"/>
          </ac:spMkLst>
        </pc:spChg>
        <pc:spChg chg="add del mod">
          <ac:chgData name="Brauda, Pamela T." userId="84fd4989-2b49-471a-9a61-f177abea8ce3" providerId="ADAL" clId="{0975EBDE-12D9-4E5A-AECA-ECCCD1A0861B}" dt="2024-07-30T21:23:20.389" v="96" actId="21"/>
          <ac:spMkLst>
            <pc:docMk/>
            <pc:sldMk cId="1976703465" sldId="1395"/>
            <ac:spMk id="10" creationId="{BD2128D8-D56D-EB61-B93A-13CB4C666403}"/>
          </ac:spMkLst>
        </pc:spChg>
        <pc:spChg chg="add mod">
          <ac:chgData name="Brauda, Pamela T." userId="84fd4989-2b49-471a-9a61-f177abea8ce3" providerId="ADAL" clId="{0975EBDE-12D9-4E5A-AECA-ECCCD1A0861B}" dt="2024-07-30T21:34:56.567" v="301" actId="20577"/>
          <ac:spMkLst>
            <pc:docMk/>
            <pc:sldMk cId="1976703465" sldId="1395"/>
            <ac:spMk id="11" creationId="{1DCF6CB8-214F-97A2-9371-16E3EB9E8687}"/>
          </ac:spMkLst>
        </pc:spChg>
        <pc:picChg chg="add mod ord">
          <ac:chgData name="Brauda, Pamela T." userId="84fd4989-2b49-471a-9a61-f177abea8ce3" providerId="ADAL" clId="{0975EBDE-12D9-4E5A-AECA-ECCCD1A0861B}" dt="2024-07-30T21:35:05.976" v="302" actId="1076"/>
          <ac:picMkLst>
            <pc:docMk/>
            <pc:sldMk cId="1976703465" sldId="1395"/>
            <ac:picMk id="7" creationId="{4ECB618A-3578-7DC3-279F-6ABE56113B27}"/>
          </ac:picMkLst>
        </pc:picChg>
      </pc:sldChg>
      <pc:sldChg chg="addSp delSp modSp add mod">
        <pc:chgData name="Brauda, Pamela T." userId="84fd4989-2b49-471a-9a61-f177abea8ce3" providerId="ADAL" clId="{0975EBDE-12D9-4E5A-AECA-ECCCD1A0861B}" dt="2024-07-30T21:30:03.047" v="297" actId="20577"/>
        <pc:sldMkLst>
          <pc:docMk/>
          <pc:sldMk cId="3380884778" sldId="1396"/>
        </pc:sldMkLst>
        <pc:spChg chg="add mod">
          <ac:chgData name="Brauda, Pamela T." userId="84fd4989-2b49-471a-9a61-f177abea8ce3" providerId="ADAL" clId="{0975EBDE-12D9-4E5A-AECA-ECCCD1A0861B}" dt="2024-07-30T21:30:03.047" v="297" actId="20577"/>
          <ac:spMkLst>
            <pc:docMk/>
            <pc:sldMk cId="3380884778" sldId="1396"/>
            <ac:spMk id="3" creationId="{54958E6B-80CF-AF18-A033-74047074A1B0}"/>
          </ac:spMkLst>
        </pc:spChg>
        <pc:spChg chg="del mod">
          <ac:chgData name="Brauda, Pamela T." userId="84fd4989-2b49-471a-9a61-f177abea8ce3" providerId="ADAL" clId="{0975EBDE-12D9-4E5A-AECA-ECCCD1A0861B}" dt="2024-07-30T21:28:46.019" v="276" actId="21"/>
          <ac:spMkLst>
            <pc:docMk/>
            <pc:sldMk cId="3380884778" sldId="1396"/>
            <ac:spMk id="11" creationId="{1DCF6CB8-214F-97A2-9371-16E3EB9E8687}"/>
          </ac:spMkLst>
        </pc:spChg>
        <pc:picChg chg="add mod modCrop">
          <ac:chgData name="Brauda, Pamela T." userId="84fd4989-2b49-471a-9a61-f177abea8ce3" providerId="ADAL" clId="{0975EBDE-12D9-4E5A-AECA-ECCCD1A0861B}" dt="2024-07-30T21:29:47.847" v="281" actId="732"/>
          <ac:picMkLst>
            <pc:docMk/>
            <pc:sldMk cId="3380884778" sldId="1396"/>
            <ac:picMk id="6" creationId="{1641F24E-3DB2-6DBC-5D24-0142BBA5A72F}"/>
          </ac:picMkLst>
        </pc:picChg>
        <pc:picChg chg="del">
          <ac:chgData name="Brauda, Pamela T." userId="84fd4989-2b49-471a-9a61-f177abea8ce3" providerId="ADAL" clId="{0975EBDE-12D9-4E5A-AECA-ECCCD1A0861B}" dt="2024-07-30T21:27:11.653" v="182" actId="478"/>
          <ac:picMkLst>
            <pc:docMk/>
            <pc:sldMk cId="3380884778" sldId="1396"/>
            <ac:picMk id="7" creationId="{4ECB618A-3578-7DC3-279F-6ABE56113B27}"/>
          </ac:picMkLst>
        </pc:picChg>
      </pc:sldChg>
      <pc:sldChg chg="add del">
        <pc:chgData name="Brauda, Pamela T." userId="84fd4989-2b49-471a-9a61-f177abea8ce3" providerId="ADAL" clId="{0975EBDE-12D9-4E5A-AECA-ECCCD1A0861B}" dt="2024-07-30T21:59:59.884" v="587" actId="47"/>
        <pc:sldMkLst>
          <pc:docMk/>
          <pc:sldMk cId="1456481925" sldId="1397"/>
        </pc:sldMkLst>
      </pc:sldChg>
      <pc:sldChg chg="addSp delSp modSp add mod">
        <pc:chgData name="Brauda, Pamela T." userId="84fd4989-2b49-471a-9a61-f177abea8ce3" providerId="ADAL" clId="{0975EBDE-12D9-4E5A-AECA-ECCCD1A0861B}" dt="2024-07-30T21:43:22.914" v="524" actId="20577"/>
        <pc:sldMkLst>
          <pc:docMk/>
          <pc:sldMk cId="3084161563" sldId="1398"/>
        </pc:sldMkLst>
        <pc:spChg chg="mod">
          <ac:chgData name="Brauda, Pamela T." userId="84fd4989-2b49-471a-9a61-f177abea8ce3" providerId="ADAL" clId="{0975EBDE-12D9-4E5A-AECA-ECCCD1A0861B}" dt="2024-07-30T21:43:22.914" v="524" actId="20577"/>
          <ac:spMkLst>
            <pc:docMk/>
            <pc:sldMk cId="3084161563" sldId="1398"/>
            <ac:spMk id="3" creationId="{54958E6B-80CF-AF18-A033-74047074A1B0}"/>
          </ac:spMkLst>
        </pc:spChg>
        <pc:picChg chg="add del">
          <ac:chgData name="Brauda, Pamela T." userId="84fd4989-2b49-471a-9a61-f177abea8ce3" providerId="ADAL" clId="{0975EBDE-12D9-4E5A-AECA-ECCCD1A0861B}" dt="2024-07-30T21:41:04.929" v="481" actId="21"/>
          <ac:picMkLst>
            <pc:docMk/>
            <pc:sldMk cId="3084161563" sldId="1398"/>
            <ac:picMk id="5" creationId="{84C0C4B6-5378-EDBB-0FFE-59966B514C1B}"/>
          </ac:picMkLst>
        </pc:picChg>
        <pc:picChg chg="del">
          <ac:chgData name="Brauda, Pamela T." userId="84fd4989-2b49-471a-9a61-f177abea8ce3" providerId="ADAL" clId="{0975EBDE-12D9-4E5A-AECA-ECCCD1A0861B}" dt="2024-07-30T21:37:14.775" v="478" actId="21"/>
          <ac:picMkLst>
            <pc:docMk/>
            <pc:sldMk cId="3084161563" sldId="1398"/>
            <ac:picMk id="6" creationId="{1641F24E-3DB2-6DBC-5D24-0142BBA5A72F}"/>
          </ac:picMkLst>
        </pc:picChg>
        <pc:picChg chg="add del mod">
          <ac:chgData name="Brauda, Pamela T." userId="84fd4989-2b49-471a-9a61-f177abea8ce3" providerId="ADAL" clId="{0975EBDE-12D9-4E5A-AECA-ECCCD1A0861B}" dt="2024-07-30T21:42:39.383" v="485" actId="478"/>
          <ac:picMkLst>
            <pc:docMk/>
            <pc:sldMk cId="3084161563" sldId="1398"/>
            <ac:picMk id="8" creationId="{7CD88404-B9BD-98DF-BF62-0B26880388B1}"/>
          </ac:picMkLst>
        </pc:picChg>
        <pc:picChg chg="add mod">
          <ac:chgData name="Brauda, Pamela T." userId="84fd4989-2b49-471a-9a61-f177abea8ce3" providerId="ADAL" clId="{0975EBDE-12D9-4E5A-AECA-ECCCD1A0861B}" dt="2024-07-30T21:43:06.207" v="490" actId="14100"/>
          <ac:picMkLst>
            <pc:docMk/>
            <pc:sldMk cId="3084161563" sldId="1398"/>
            <ac:picMk id="10" creationId="{74CAF061-7174-509A-9CAF-CCA1C73856F7}"/>
          </ac:picMkLst>
        </pc:picChg>
      </pc:sldChg>
      <pc:sldChg chg="delSp modSp mod">
        <pc:chgData name="Brauda, Pamela T." userId="84fd4989-2b49-471a-9a61-f177abea8ce3" providerId="ADAL" clId="{0975EBDE-12D9-4E5A-AECA-ECCCD1A0861B}" dt="2024-07-30T21:59:27.508" v="586" actId="20577"/>
        <pc:sldMkLst>
          <pc:docMk/>
          <pc:sldMk cId="1342953347" sldId="1399"/>
        </pc:sldMkLst>
        <pc:spChg chg="mod">
          <ac:chgData name="Brauda, Pamela T." userId="84fd4989-2b49-471a-9a61-f177abea8ce3" providerId="ADAL" clId="{0975EBDE-12D9-4E5A-AECA-ECCCD1A0861B}" dt="2024-07-30T21:59:27.508" v="586" actId="20577"/>
          <ac:spMkLst>
            <pc:docMk/>
            <pc:sldMk cId="1342953347" sldId="1399"/>
            <ac:spMk id="3" creationId="{54958E6B-80CF-AF18-A033-74047074A1B0}"/>
          </ac:spMkLst>
        </pc:spChg>
        <pc:picChg chg="del">
          <ac:chgData name="Brauda, Pamela T." userId="84fd4989-2b49-471a-9a61-f177abea8ce3" providerId="ADAL" clId="{0975EBDE-12D9-4E5A-AECA-ECCCD1A0861B}" dt="2024-07-30T21:44:10.343" v="563" actId="21"/>
          <ac:picMkLst>
            <pc:docMk/>
            <pc:sldMk cId="1342953347" sldId="1399"/>
            <ac:picMk id="6" creationId="{1641F24E-3DB2-6DBC-5D24-0142BBA5A72F}"/>
          </ac:picMkLst>
        </pc:picChg>
      </pc:sldChg>
      <pc:sldChg chg="addSp delSp modSp add mod">
        <pc:chgData name="Brauda, Pamela T." userId="84fd4989-2b49-471a-9a61-f177abea8ce3" providerId="ADAL" clId="{0975EBDE-12D9-4E5A-AECA-ECCCD1A0861B}" dt="2024-07-30T22:10:39.618" v="1230" actId="20577"/>
        <pc:sldMkLst>
          <pc:docMk/>
          <pc:sldMk cId="596095672" sldId="1400"/>
        </pc:sldMkLst>
        <pc:spChg chg="mod">
          <ac:chgData name="Brauda, Pamela T." userId="84fd4989-2b49-471a-9a61-f177abea8ce3" providerId="ADAL" clId="{0975EBDE-12D9-4E5A-AECA-ECCCD1A0861B}" dt="2024-07-30T22:10:39.618" v="1230" actId="20577"/>
          <ac:spMkLst>
            <pc:docMk/>
            <pc:sldMk cId="596095672" sldId="1400"/>
            <ac:spMk id="3" creationId="{54958E6B-80CF-AF18-A033-74047074A1B0}"/>
          </ac:spMkLst>
        </pc:spChg>
        <pc:picChg chg="add del mod">
          <ac:chgData name="Brauda, Pamela T." userId="84fd4989-2b49-471a-9a61-f177abea8ce3" providerId="ADAL" clId="{0975EBDE-12D9-4E5A-AECA-ECCCD1A0861B}" dt="2024-07-30T22:07:38.317" v="1165" actId="21"/>
          <ac:picMkLst>
            <pc:docMk/>
            <pc:sldMk cId="596095672" sldId="1400"/>
            <ac:picMk id="6" creationId="{1641F24E-3DB2-6DBC-5D24-0142BBA5A72F}"/>
          </ac:picMkLst>
        </pc:picChg>
        <pc:picChg chg="del">
          <ac:chgData name="Brauda, Pamela T." userId="84fd4989-2b49-471a-9a61-f177abea8ce3" providerId="ADAL" clId="{0975EBDE-12D9-4E5A-AECA-ECCCD1A0861B}" dt="2024-07-30T22:01:58.489" v="645" actId="478"/>
          <ac:picMkLst>
            <pc:docMk/>
            <pc:sldMk cId="596095672" sldId="1400"/>
            <ac:picMk id="10" creationId="{74CAF061-7174-509A-9CAF-CCA1C73856F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28</a:t>
            </a:fld>
            <a:endParaRPr lang="en-US"/>
          </a:p>
        </p:txBody>
      </p:sp>
    </p:spTree>
    <p:extLst>
      <p:ext uri="{BB962C8B-B14F-4D97-AF65-F5344CB8AC3E}">
        <p14:creationId xmlns:p14="http://schemas.microsoft.com/office/powerpoint/2010/main" val="4052855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ECEFE-5C53-4261-924B-F0AA5F7E0BB8}" type="slidenum">
              <a:rPr lang="en-US" smtClean="0"/>
              <a:t>18</a:t>
            </a:fld>
            <a:endParaRPr lang="en-US"/>
          </a:p>
        </p:txBody>
      </p:sp>
    </p:spTree>
    <p:extLst>
      <p:ext uri="{BB962C8B-B14F-4D97-AF65-F5344CB8AC3E}">
        <p14:creationId xmlns:p14="http://schemas.microsoft.com/office/powerpoint/2010/main" val="568101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9ECEFE-5C53-4261-924B-F0AA5F7E0BB8}" type="slidenum">
              <a:rPr lang="en-US" smtClean="0"/>
              <a:t>19</a:t>
            </a:fld>
            <a:endParaRPr lang="en-US"/>
          </a:p>
        </p:txBody>
      </p:sp>
    </p:spTree>
    <p:extLst>
      <p:ext uri="{BB962C8B-B14F-4D97-AF65-F5344CB8AC3E}">
        <p14:creationId xmlns:p14="http://schemas.microsoft.com/office/powerpoint/2010/main" val="202333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Software projects in a class setting can be chaotic without clear communication</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We are all learning and perhaps working with several new technologies for the first time. We are also learning HOW to learn in a fast-paced tech environment.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When our groups run into problems, Slack allows us to pinpoint the problem as a group and see the clear solution when someone finds it!</a:t>
            </a:r>
          </a:p>
          <a:p>
            <a:endParaRPr lang="en-US" dirty="0"/>
          </a:p>
          <a:p>
            <a:r>
              <a:rPr lang="en-US" dirty="0"/>
              <a:t>(Dustin was able to pinpoint a problem with our Spring-Boot API and share what he found with our group. It was part of a dependency that we could manually exclude.)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3838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Juggling different groups can quickly become a chore without the proper tools.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Slack allows you to have multiple workspaces at once, with a user-friendly UI to jump between all your groups.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Having clearly defined workspaces allows for easy transitioning from one group to another. </a:t>
            </a:r>
          </a:p>
          <a:p>
            <a:endParaRPr lang="en-US" dirty="0"/>
          </a:p>
          <a:p>
            <a:r>
              <a:rPr lang="en-US" dirty="0"/>
              <a:t>(At FSCJ it can get to be a little much if you are taking multiple IT classes at the same time. Slack allows a handy workspace system to jump between your groups of peers.)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195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One of the most noticeable things about Slack is the customization that is possible through their add-on apps!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There are thousands of useful apps that can be added to a Slack workspace that supports the task your group is trying to accomplish.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customization allows for adaptation to different technologies and for an ever-changing Agile environment.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955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How often have you gone to push your code only to see that you need to pull the new updated first?</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This allows cohesion of progress updates when the group reconvenes to discuss the next steps!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785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By utilizing the Slack Huddle feature our groups are able to have a live collaboration on demand.</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If there is any confusion to the project at hand there can be clarification in the matter of seconds!</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The cliché goes that a picture speaks a thousands words. So 30fps screen sharing should speak about 30,000 words per second. (pause for laughter)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8995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Sometimes our computer notifications can cause a bit of a stressful spike in our bodies when we hear that jingle or notification noise. (pop </a:t>
            </a:r>
            <a:r>
              <a:rPr lang="en-US" sz="1200" dirty="0" err="1"/>
              <a:t>pop</a:t>
            </a:r>
            <a:r>
              <a:rPr lang="en-US" sz="1200" dirty="0"/>
              <a:t> </a:t>
            </a:r>
            <a:r>
              <a:rPr lang="en-US" sz="1200" dirty="0" err="1"/>
              <a:t>pop</a:t>
            </a:r>
            <a:r>
              <a:rPr lang="en-US" sz="1200" dirty="0"/>
              <a:t> brush </a:t>
            </a:r>
            <a:r>
              <a:rPr lang="en-US" sz="1200" dirty="0" err="1"/>
              <a:t>brush</a:t>
            </a:r>
            <a:r>
              <a:rPr lang="en-US" sz="1200" dirty="0"/>
              <a:t> brush)</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In a healthy group setting, those notifications can perk you up and bring motivation to your work-flow!</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r>
              <a:rPr lang="en-US" sz="1200" dirty="0"/>
              <a:t>Efficiency is always important, especially in the tech world. However, we find our group is most efficient when we are all laughing with each other.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E9ECEFE-5C53-4261-924B-F0AA5F7E0BB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5805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7/30/2024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7/30/2024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slack.com/app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76574" y="238281"/>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1161607" y="2412912"/>
            <a:ext cx="9868786" cy="316850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We conducted a survey with a total of eight questions to understand students’ experiences with Slack. </a:t>
            </a:r>
            <a:r>
              <a:rPr lang="en-US" sz="2000" dirty="0">
                <a:solidFill>
                  <a:srgbClr val="007598"/>
                </a:solidFill>
                <a:latin typeface="Calibri" panose="020F0502020204030204"/>
              </a:rPr>
              <a:t>The</a:t>
            </a:r>
            <a:r>
              <a:rPr kumimoji="0" lang="en-US" sz="2000" b="0" u="none" strike="noStrike" kern="1200" cap="none" spc="0" normalizeH="0" baseline="0" noProof="0" dirty="0">
                <a:ln>
                  <a:noFill/>
                </a:ln>
                <a:solidFill>
                  <a:srgbClr val="007598"/>
                </a:solidFill>
                <a:effectLst/>
                <a:uLnTx/>
                <a:uFillTx/>
                <a:latin typeface="Calibri" panose="020F0502020204030204"/>
                <a:ea typeface="+mn-ea"/>
                <a:cs typeface="+mn-cs"/>
              </a:rPr>
              <a:t> primary focus was on identifying the specific benefits students feel Slack provides. Here are two key questions from the survey:</a:t>
            </a:r>
          </a:p>
          <a:p>
            <a:pPr marL="0" indent="0">
              <a:lnSpc>
                <a:spcPct val="100000"/>
              </a:lnSpc>
              <a:spcBef>
                <a:spcPct val="0"/>
              </a:spcBef>
              <a:buNone/>
            </a:pPr>
            <a:endParaRPr lang="en-US" sz="2400" b="1" dirty="0">
              <a:latin typeface="+mj-lt"/>
              <a:ea typeface="+mj-ea"/>
              <a:cs typeface="+mj-cs"/>
            </a:endParaRPr>
          </a:p>
          <a:p>
            <a:pPr>
              <a:lnSpc>
                <a:spcPct val="150000"/>
              </a:lnSpc>
              <a:spcBef>
                <a:spcPct val="0"/>
              </a:spcBef>
            </a:pPr>
            <a:r>
              <a:rPr lang="en-US" sz="2200" b="1" i="1" dirty="0">
                <a:latin typeface="+mj-lt"/>
                <a:ea typeface="+mj-ea"/>
                <a:cs typeface="+mj-cs"/>
              </a:rPr>
              <a:t>How has your educational experience benefitted from using Slack?</a:t>
            </a:r>
          </a:p>
          <a:p>
            <a:pPr>
              <a:lnSpc>
                <a:spcPct val="150000"/>
              </a:lnSpc>
              <a:spcBef>
                <a:spcPct val="0"/>
              </a:spcBef>
            </a:pPr>
            <a:r>
              <a:rPr lang="en-US" sz="2200" b="1" i="1" dirty="0">
                <a:latin typeface="+mj-lt"/>
                <a:ea typeface="+mj-ea"/>
                <a:cs typeface="+mj-cs"/>
              </a:rPr>
              <a:t>Do you feel Slack could continue to be beneficial to you after graduation, perhaps in a professional setting?</a:t>
            </a:r>
          </a:p>
          <a:p>
            <a:pPr marL="0" indent="0">
              <a:lnSpc>
                <a:spcPct val="100000"/>
              </a:lnSpc>
              <a:spcBef>
                <a:spcPct val="0"/>
              </a:spcBef>
              <a:buNone/>
            </a:pPr>
            <a:endParaRPr lang="en-US" sz="2400" dirty="0">
              <a:latin typeface="+mj-lt"/>
              <a:ea typeface="+mj-ea"/>
              <a:cs typeface="+mj-cs"/>
            </a:endParaRPr>
          </a:p>
          <a:p>
            <a:pPr>
              <a:lnSpc>
                <a:spcPct val="100000"/>
              </a:lnSpc>
              <a:spcBef>
                <a:spcPct val="0"/>
              </a:spcBef>
            </a:pPr>
            <a:endParaRPr lang="en-US" sz="2400" dirty="0">
              <a:latin typeface="+mj-lt"/>
              <a:ea typeface="+mj-ea"/>
              <a:cs typeface="+mj-cs"/>
            </a:endParaRPr>
          </a:p>
          <a:p>
            <a:pPr marL="0" indent="0">
              <a:buNone/>
            </a:pPr>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689323" y="1411739"/>
            <a:ext cx="8813353"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dirty="0"/>
              <a:t>Survey</a:t>
            </a:r>
            <a:r>
              <a:rPr lang="en-US" sz="3600" dirty="0">
                <a:solidFill>
                  <a:schemeClr val="tx2">
                    <a:lumMod val="75000"/>
                    <a:lumOff val="25000"/>
                  </a:schemeClr>
                </a:solidFill>
              </a:rPr>
              <a:t> </a:t>
            </a:r>
            <a:r>
              <a:rPr lang="en-US" sz="3600" dirty="0"/>
              <a:t>Questions</a:t>
            </a:r>
          </a:p>
        </p:txBody>
      </p:sp>
    </p:spTree>
    <p:extLst>
      <p:ext uri="{BB962C8B-B14F-4D97-AF65-F5344CB8AC3E}">
        <p14:creationId xmlns:p14="http://schemas.microsoft.com/office/powerpoint/2010/main" val="1023016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extLst>
              <p:ext uri="{D42A27DB-BD31-4B8C-83A1-F6EECF244321}">
                <p14:modId xmlns:p14="http://schemas.microsoft.com/office/powerpoint/2010/main" val="2650405625"/>
              </p:ext>
            </p:extLst>
          </p:nvPr>
        </p:nvGraphicFramePr>
        <p:xfrm>
          <a:off x="223736" y="622569"/>
          <a:ext cx="11556460" cy="4319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2518253"/>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More than half of the respondents found Slack beneficial across various value data points.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907983" y="990346"/>
            <a:ext cx="10376034" cy="3986284"/>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Focusing on soft skills, our survey revealed that three out of ten students did not perceive soft skills as an added benefit of using Slack.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This is an intriguing response, as many students without professional work experience may not fully understand the term “soft skills” or recognize their importance for career growth.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By adhering to social and school constructs and codes of conduct, students are practicing these skills daily.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rPr>
              <a:t>As we progress in our careers, often without direct communication, hiring managers are increasingly focusing on the soft skills of potential candidates, which could significantly impact their employability.</a:t>
            </a:r>
            <a:endPar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Times New Roman" panose="02020603050405020304" pitchFamily="18" charset="0"/>
            </a:endParaRPr>
          </a:p>
          <a:p>
            <a:pPr marL="457200" marR="0" lvl="0" indent="0" algn="l" defTabSz="914400" rtl="0" eaLnBrk="1" fontAlgn="auto" latinLnBrk="0" hangingPunct="1">
              <a:lnSpc>
                <a:spcPct val="106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a:p>
            <a:pPr marL="628650" marR="0" lvl="0" indent="-171450" algn="l" defTabSz="914400" rtl="0" eaLnBrk="1" fontAlgn="auto" latinLnBrk="0" hangingPunct="1">
              <a:lnSpc>
                <a:spcPct val="107000"/>
              </a:lnSpc>
              <a:spcBef>
                <a:spcPts val="0"/>
              </a:spcBef>
              <a:spcAft>
                <a:spcPts val="0"/>
              </a:spcAft>
              <a:buClrTx/>
              <a:buSzTx/>
              <a:buFont typeface="Wingdings" panose="05000000000000000000" pitchFamily="2" charset="2"/>
              <a:buChar char="v"/>
              <a:tabLst/>
              <a:defRPr/>
            </a:pPr>
            <a:endParaRPr kumimoji="0" lang="en-US" sz="1100" b="0" i="0" u="none" strike="noStrike" kern="100" cap="none" spc="0" normalizeH="0" baseline="0" noProof="0" dirty="0">
              <a:ln>
                <a:noFill/>
              </a:ln>
              <a:solidFill>
                <a:prstClr val="black"/>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47754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983452-CAC3-73FE-DDF8-9317DBC12AFA}"/>
              </a:ext>
            </a:extLst>
          </p:cNvPr>
          <p:cNvSpPr txBox="1"/>
          <p:nvPr/>
        </p:nvSpPr>
        <p:spPr>
          <a:xfrm>
            <a:off x="486382" y="680936"/>
            <a:ext cx="10953346" cy="3604000"/>
          </a:xfrm>
          <a:prstGeom prst="rect">
            <a:avLst/>
          </a:prstGeom>
          <a:noFill/>
        </p:spPr>
        <p:txBody>
          <a:bodyPr wrap="square">
            <a:spAutoFit/>
          </a:bodyPr>
          <a:lstStyle/>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This brings us to why Slack can be essential for students.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Team-building and collaboration, practicing professionalism, properly asking technical questions, or overcoming obstacles and seeking guidance are all skills that will be valuable in our careers post-graduation.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While we and many professionals in our field may be geographically dispersed, gaining a sense of community through collaboration on various projects helps mitigate the sense of isolation often experienced by technology professionals. </a:t>
            </a: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endParaRPr lang="en-US" dirty="0">
              <a:solidFill>
                <a:srgbClr val="007598">
                  <a:lumMod val="50000"/>
                </a:srgbClr>
              </a:solidFill>
              <a:latin typeface="Aptos" panose="020B0004020202020204" pitchFamily="34" charset="0"/>
              <a:ea typeface="Aptos" panose="020B0004020202020204" pitchFamily="34" charset="0"/>
            </a:endParaRPr>
          </a:p>
          <a:p>
            <a:pPr marL="742950" marR="0" lvl="0" indent="-285750" algn="l" defTabSz="914400" rtl="0" eaLnBrk="1" fontAlgn="auto" latinLnBrk="0" hangingPunct="1">
              <a:lnSpc>
                <a:spcPct val="106000"/>
              </a:lnSpc>
              <a:spcBef>
                <a:spcPts val="0"/>
              </a:spcBef>
              <a:spcAft>
                <a:spcPts val="0"/>
              </a:spcAft>
              <a:buClrTx/>
              <a:buSzTx/>
              <a:buFont typeface="Wingdings" panose="05000000000000000000" pitchFamily="2" charset="2"/>
              <a:buChar char="v"/>
              <a:tabLst/>
              <a:defRPr/>
            </a:pPr>
            <a:r>
              <a:rPr kumimoji="0" lang="en-US" b="0" i="0" u="none" strike="noStrike" kern="1200" cap="none" spc="0" normalizeH="0" baseline="0" noProof="0" dirty="0">
                <a:ln>
                  <a:noFill/>
                </a:ln>
                <a:solidFill>
                  <a:srgbClr val="007598">
                    <a:lumMod val="50000"/>
                  </a:srgbClr>
                </a:solidFill>
                <a:effectLst/>
                <a:uLnTx/>
                <a:uFillTx/>
                <a:latin typeface="Aptos" panose="020B0004020202020204" pitchFamily="34" charset="0"/>
                <a:ea typeface="Aptos" panose="020B0004020202020204" pitchFamily="34" charset="0"/>
                <a:cs typeface="+mn-cs"/>
              </a:rPr>
              <a:t>With a tool like Slack in education, we can develop more experienced students with better communication and productivity skills, leading to improved data and technology outcomes.</a:t>
            </a:r>
            <a:endParaRPr kumimoji="0" lang="en-US" b="0" i="0" u="none" strike="noStrike" kern="1200" cap="none" spc="0" normalizeH="0" baseline="0" noProof="0" dirty="0">
              <a:ln>
                <a:noFill/>
              </a:ln>
              <a:solidFill>
                <a:srgbClr val="007598">
                  <a:lumMod val="50000"/>
                </a:srgbClr>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1850204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pic>
        <p:nvPicPr>
          <p:cNvPr id="7" name="Content Placeholder 6">
            <a:extLst>
              <a:ext uri="{FF2B5EF4-FFF2-40B4-BE49-F238E27FC236}">
                <a16:creationId xmlns:a16="http://schemas.microsoft.com/office/drawing/2014/main" id="{4ECB618A-3578-7DC3-279F-6ABE56113B27}"/>
              </a:ext>
            </a:extLst>
          </p:cNvPr>
          <p:cNvPicPr>
            <a:picLocks noGrp="1" noChangeAspect="1"/>
          </p:cNvPicPr>
          <p:nvPr>
            <p:ph idx="1"/>
          </p:nvPr>
        </p:nvPicPr>
        <p:blipFill>
          <a:blip r:embed="rId2"/>
          <a:stretch>
            <a:fillRect/>
          </a:stretch>
        </p:blipFill>
        <p:spPr>
          <a:xfrm>
            <a:off x="1003961" y="1741792"/>
            <a:ext cx="10184073" cy="3836312"/>
          </a:xfrm>
        </p:spPr>
      </p:pic>
      <p:sp>
        <p:nvSpPr>
          <p:cNvPr id="11" name="Content Placeholder 2">
            <a:extLst>
              <a:ext uri="{FF2B5EF4-FFF2-40B4-BE49-F238E27FC236}">
                <a16:creationId xmlns:a16="http://schemas.microsoft.com/office/drawing/2014/main" id="{1DCF6CB8-214F-97A2-9371-16E3EB9E8687}"/>
              </a:ext>
            </a:extLst>
          </p:cNvPr>
          <p:cNvSpPr txBox="1">
            <a:spLocks/>
          </p:cNvSpPr>
          <p:nvPr/>
        </p:nvSpPr>
        <p:spPr>
          <a:xfrm>
            <a:off x="838198" y="963038"/>
            <a:ext cx="10515600" cy="46150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Students get to share great advice and endorsements across classes</a:t>
            </a:r>
          </a:p>
        </p:txBody>
      </p:sp>
    </p:spTree>
    <p:extLst>
      <p:ext uri="{BB962C8B-B14F-4D97-AF65-F5344CB8AC3E}">
        <p14:creationId xmlns:p14="http://schemas.microsoft.com/office/powerpoint/2010/main" val="197670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3786303"/>
          </a:xfrm>
        </p:spPr>
        <p:txBody>
          <a:bodyPr/>
          <a:lstStyle/>
          <a:p>
            <a:r>
              <a:rPr lang="en-US" dirty="0"/>
              <a:t>Students give and get information about school from each other</a:t>
            </a:r>
          </a:p>
          <a:p>
            <a:endParaRPr lang="en-US" dirty="0"/>
          </a:p>
        </p:txBody>
      </p:sp>
      <p:pic>
        <p:nvPicPr>
          <p:cNvPr id="6" name="Picture 5">
            <a:extLst>
              <a:ext uri="{FF2B5EF4-FFF2-40B4-BE49-F238E27FC236}">
                <a16:creationId xmlns:a16="http://schemas.microsoft.com/office/drawing/2014/main" id="{1641F24E-3DB2-6DBC-5D24-0142BBA5A72F}"/>
              </a:ext>
            </a:extLst>
          </p:cNvPr>
          <p:cNvPicPr>
            <a:picLocks noChangeAspect="1"/>
          </p:cNvPicPr>
          <p:nvPr/>
        </p:nvPicPr>
        <p:blipFill rotWithShape="1">
          <a:blip r:embed="rId2"/>
          <a:srcRect b="36777"/>
          <a:stretch/>
        </p:blipFill>
        <p:spPr>
          <a:xfrm>
            <a:off x="982302" y="1429966"/>
            <a:ext cx="9542802" cy="4464996"/>
          </a:xfrm>
          <a:prstGeom prst="rect">
            <a:avLst/>
          </a:prstGeom>
        </p:spPr>
      </p:pic>
    </p:spTree>
    <p:extLst>
      <p:ext uri="{BB962C8B-B14F-4D97-AF65-F5344CB8AC3E}">
        <p14:creationId xmlns:p14="http://schemas.microsoft.com/office/powerpoint/2010/main" val="3380884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4330322"/>
          </a:xfrm>
        </p:spPr>
        <p:txBody>
          <a:bodyPr/>
          <a:lstStyle/>
          <a:p>
            <a:r>
              <a:rPr lang="en-US" dirty="0"/>
              <a:t>Students who join a class channel can see feedback and assistance for other student's questions – screenshots are easy to paste.</a:t>
            </a:r>
          </a:p>
          <a:p>
            <a:endParaRPr lang="en-US" dirty="0"/>
          </a:p>
          <a:p>
            <a:endParaRPr lang="en-US" dirty="0"/>
          </a:p>
        </p:txBody>
      </p:sp>
      <p:pic>
        <p:nvPicPr>
          <p:cNvPr id="10" name="Picture 9">
            <a:extLst>
              <a:ext uri="{FF2B5EF4-FFF2-40B4-BE49-F238E27FC236}">
                <a16:creationId xmlns:a16="http://schemas.microsoft.com/office/drawing/2014/main" id="{74CAF061-7174-509A-9CAF-CCA1C73856F7}"/>
              </a:ext>
            </a:extLst>
          </p:cNvPr>
          <p:cNvPicPr>
            <a:picLocks noChangeAspect="1"/>
          </p:cNvPicPr>
          <p:nvPr/>
        </p:nvPicPr>
        <p:blipFill>
          <a:blip r:embed="rId3"/>
          <a:stretch>
            <a:fillRect/>
          </a:stretch>
        </p:blipFill>
        <p:spPr>
          <a:xfrm>
            <a:off x="1344383" y="1834917"/>
            <a:ext cx="10515601" cy="4299074"/>
          </a:xfrm>
          <a:prstGeom prst="rect">
            <a:avLst/>
          </a:prstGeom>
        </p:spPr>
      </p:pic>
    </p:spTree>
    <p:extLst>
      <p:ext uri="{BB962C8B-B14F-4D97-AF65-F5344CB8AC3E}">
        <p14:creationId xmlns:p14="http://schemas.microsoft.com/office/powerpoint/2010/main" val="3084161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4330322"/>
          </a:xfrm>
        </p:spPr>
        <p:txBody>
          <a:bodyPr/>
          <a:lstStyle/>
          <a:p>
            <a:r>
              <a:rPr lang="en-US" dirty="0"/>
              <a:t>Slack is easier to use on a mobile phone or tablet</a:t>
            </a:r>
          </a:p>
          <a:p>
            <a:pPr lvl="1"/>
            <a:r>
              <a:rPr lang="en-US" dirty="0"/>
              <a:t>Lower authentication thresholds</a:t>
            </a:r>
          </a:p>
          <a:p>
            <a:pPr lvl="1"/>
            <a:r>
              <a:rPr lang="en-US" dirty="0"/>
              <a:t>Easier to add attachments, photos, screenshots</a:t>
            </a:r>
          </a:p>
          <a:p>
            <a:pPr lvl="1"/>
            <a:r>
              <a:rPr lang="en-US" dirty="0"/>
              <a:t>Lightweight feeling compared with traditional email, less formal</a:t>
            </a:r>
          </a:p>
          <a:p>
            <a:r>
              <a:rPr lang="en-US" dirty="0"/>
              <a:t>Students see how professionals communicate in a work setting</a:t>
            </a:r>
          </a:p>
          <a:p>
            <a:r>
              <a:rPr lang="en-US" dirty="0"/>
              <a:t>It feels good to get feedback from others, even if it's </a:t>
            </a:r>
            <a:r>
              <a:rPr lang="en-US"/>
              <a:t>just a </a:t>
            </a:r>
            <a:r>
              <a:rPr lang="en-US">
                <a:sym typeface="Wingdings" panose="05000000000000000000" pitchFamily="2" charset="2"/>
              </a:rPr>
              <a:t> or </a:t>
            </a:r>
            <a:endParaRPr lang="en-US" dirty="0"/>
          </a:p>
          <a:p>
            <a:endParaRPr lang="en-US" dirty="0"/>
          </a:p>
          <a:p>
            <a:endParaRPr lang="en-US" dirty="0"/>
          </a:p>
        </p:txBody>
      </p:sp>
    </p:spTree>
    <p:extLst>
      <p:ext uri="{BB962C8B-B14F-4D97-AF65-F5344CB8AC3E}">
        <p14:creationId xmlns:p14="http://schemas.microsoft.com/office/powerpoint/2010/main" val="596095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BC86DA-5948-973C-A1DA-318EB868F097}"/>
              </a:ext>
            </a:extLst>
          </p:cNvPr>
          <p:cNvSpPr>
            <a:spLocks noGrp="1"/>
          </p:cNvSpPr>
          <p:nvPr>
            <p:ph type="title"/>
          </p:nvPr>
        </p:nvSpPr>
        <p:spPr>
          <a:xfrm>
            <a:off x="838199" y="122407"/>
            <a:ext cx="10515600" cy="967091"/>
          </a:xfrm>
        </p:spPr>
        <p:txBody>
          <a:bodyPr/>
          <a:lstStyle/>
          <a:p>
            <a:r>
              <a:rPr lang="en-US" dirty="0"/>
              <a:t>Instructor Perspective</a:t>
            </a:r>
          </a:p>
        </p:txBody>
      </p:sp>
      <p:sp>
        <p:nvSpPr>
          <p:cNvPr id="3" name="Content Placeholder 2">
            <a:extLst>
              <a:ext uri="{FF2B5EF4-FFF2-40B4-BE49-F238E27FC236}">
                <a16:creationId xmlns:a16="http://schemas.microsoft.com/office/drawing/2014/main" id="{54958E6B-80CF-AF18-A033-74047074A1B0}"/>
              </a:ext>
            </a:extLst>
          </p:cNvPr>
          <p:cNvSpPr>
            <a:spLocks noGrp="1"/>
          </p:cNvSpPr>
          <p:nvPr>
            <p:ph idx="1"/>
          </p:nvPr>
        </p:nvSpPr>
        <p:spPr>
          <a:xfrm>
            <a:off x="838198" y="963038"/>
            <a:ext cx="10515600" cy="3786303"/>
          </a:xfrm>
        </p:spPr>
        <p:txBody>
          <a:bodyPr/>
          <a:lstStyle/>
          <a:p>
            <a:r>
              <a:rPr lang="en-US" dirty="0"/>
              <a:t>Students encourage and support each other during difficult times</a:t>
            </a:r>
          </a:p>
          <a:p>
            <a:endParaRPr lang="en-US" dirty="0"/>
          </a:p>
        </p:txBody>
      </p:sp>
    </p:spTree>
    <p:extLst>
      <p:ext uri="{BB962C8B-B14F-4D97-AF65-F5344CB8AC3E}">
        <p14:creationId xmlns:p14="http://schemas.microsoft.com/office/powerpoint/2010/main" val="1342953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a:bodyPr>
          <a:lstStyle/>
          <a:p>
            <a:r>
              <a:rPr lang="en-US" dirty="0"/>
              <a:t>Yes, it sounds just like the animal!</a:t>
            </a:r>
          </a:p>
          <a:p>
            <a:r>
              <a:rPr lang="en-US" sz="2800" dirty="0"/>
              <a:t>Current FSCJ student pursuing B.A.S in Computer Information Systems</a:t>
            </a:r>
          </a:p>
          <a:p>
            <a:r>
              <a:rPr lang="en-US" dirty="0"/>
              <a:t>Focus on software development</a:t>
            </a:r>
          </a:p>
          <a:p>
            <a:r>
              <a:rPr lang="en-US" sz="2800" dirty="0"/>
              <a:t>Been using Slack in multiple classes throughout education at FSCJ</a:t>
            </a:r>
          </a:p>
          <a:p>
            <a:r>
              <a:rPr lang="en-US" dirty="0"/>
              <a:t>Observed how Slack can add cohesion of communication in groups</a:t>
            </a:r>
            <a:endParaRPr lang="en-US" sz="2800" dirty="0"/>
          </a:p>
        </p:txBody>
      </p:sp>
    </p:spTree>
    <p:extLst>
      <p:ext uri="{BB962C8B-B14F-4D97-AF65-F5344CB8AC3E}">
        <p14:creationId xmlns:p14="http://schemas.microsoft.com/office/powerpoint/2010/main" val="985310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for Group Problem Solving</a:t>
            </a:r>
          </a:p>
        </p:txBody>
      </p:sp>
      <p:pic>
        <p:nvPicPr>
          <p:cNvPr id="5" name="Content Placeholder 4">
            <a:extLst>
              <a:ext uri="{FF2B5EF4-FFF2-40B4-BE49-F238E27FC236}">
                <a16:creationId xmlns:a16="http://schemas.microsoft.com/office/drawing/2014/main" id="{54FA8369-B24F-3DFD-C8A1-C0B1C986F77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121568"/>
            <a:ext cx="5441405" cy="4614863"/>
          </a:xfrm>
          <a:effectLst>
            <a:outerShdw blurRad="190500" dist="38100" dir="2700000" sx="102000" sy="102000" algn="tl" rotWithShape="0">
              <a:prstClr val="black">
                <a:alpha val="40000"/>
              </a:prstClr>
            </a:outerShdw>
          </a:effectLst>
        </p:spPr>
      </p:pic>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Software projects in a class setting can be chaotic without clear communication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We are all learning and perhaps working with several new technologies for the first time. We are also learning HOW to learn in a fast-paced tech environment.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When our groups run into problems, Slack allows us to pinpoint the problem as a group and see the clear solution when someone finds it!</a:t>
            </a:r>
          </a:p>
        </p:txBody>
      </p:sp>
    </p:spTree>
    <p:extLst>
      <p:ext uri="{BB962C8B-B14F-4D97-AF65-F5344CB8AC3E}">
        <p14:creationId xmlns:p14="http://schemas.microsoft.com/office/powerpoint/2010/main" val="50490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Organized Group Separation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17009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Juggling different groups can quickly become a chore without the proper tools.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Slack allows you to have multiple workspaces at once, with a user-friendly UI to jump between all your groups.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Having clearly defined workspaces allows for easy transitioning from one group to another. </a:t>
            </a:r>
          </a:p>
        </p:txBody>
      </p:sp>
      <p:pic>
        <p:nvPicPr>
          <p:cNvPr id="6" name="Content Placeholder 5">
            <a:extLst>
              <a:ext uri="{FF2B5EF4-FFF2-40B4-BE49-F238E27FC236}">
                <a16:creationId xmlns:a16="http://schemas.microsoft.com/office/drawing/2014/main" id="{2DCB6C17-1E8C-6E62-A772-C36B095C05B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322454" y="1376552"/>
            <a:ext cx="5306327" cy="4104895"/>
          </a:xfrm>
          <a:effectLst>
            <a:outerShdw blurRad="190500" dist="38100" dir="2700000" sx="102000" sy="102000" algn="tl" rotWithShape="0">
              <a:prstClr val="black">
                <a:alpha val="40000"/>
              </a:prstClr>
            </a:outerShdw>
          </a:effectLst>
        </p:spPr>
      </p:pic>
      <p:sp>
        <p:nvSpPr>
          <p:cNvPr id="12" name="Rectangle 11">
            <a:extLst>
              <a:ext uri="{FF2B5EF4-FFF2-40B4-BE49-F238E27FC236}">
                <a16:creationId xmlns:a16="http://schemas.microsoft.com/office/drawing/2014/main" id="{9F0AB30B-54F0-1D78-1303-343918EB6B18}"/>
              </a:ext>
            </a:extLst>
          </p:cNvPr>
          <p:cNvSpPr/>
          <p:nvPr/>
        </p:nvSpPr>
        <p:spPr>
          <a:xfrm>
            <a:off x="6202017" y="1749287"/>
            <a:ext cx="2097157" cy="180892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row: Right 10">
            <a:extLst>
              <a:ext uri="{FF2B5EF4-FFF2-40B4-BE49-F238E27FC236}">
                <a16:creationId xmlns:a16="http://schemas.microsoft.com/office/drawing/2014/main" id="{828A5158-6DF2-C82B-41BB-8DDCA4199DCE}"/>
              </a:ext>
            </a:extLst>
          </p:cNvPr>
          <p:cNvSpPr/>
          <p:nvPr/>
        </p:nvSpPr>
        <p:spPr>
          <a:xfrm rot="12770960">
            <a:off x="7938882" y="3594982"/>
            <a:ext cx="1858618" cy="536713"/>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337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Communication Customization</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One of the most noticeable things about Slack is the customization that is possible through their add-on apps!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There are thousands of useful apps that can be added to a Slack workspace that supports the task your group is trying to accomplish.</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This customization allows for adaptation to different technologies and for an ever-changing Agile environment.</a:t>
            </a:r>
          </a:p>
        </p:txBody>
      </p:sp>
      <p:pic>
        <p:nvPicPr>
          <p:cNvPr id="7" name="Content Placeholder 6" descr="Slack app Directory Page">
            <a:extLst>
              <a:ext uri="{FF2B5EF4-FFF2-40B4-BE49-F238E27FC236}">
                <a16:creationId xmlns:a16="http://schemas.microsoft.com/office/drawing/2014/main" id="{9D62BA66-3F60-D008-F105-D4180F011B5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0" y="1602232"/>
            <a:ext cx="5577283" cy="3421501"/>
          </a:xfrm>
          <a:effectLst>
            <a:outerShdw blurRad="190500" dist="38100" dir="2700000" sx="102000" sy="102000" algn="tl" rotWithShape="0">
              <a:prstClr val="black">
                <a:alpha val="40000"/>
              </a:prstClr>
            </a:outerShdw>
          </a:effectLst>
        </p:spPr>
      </p:pic>
      <p:sp>
        <p:nvSpPr>
          <p:cNvPr id="8" name="TextBox 7">
            <a:extLst>
              <a:ext uri="{FF2B5EF4-FFF2-40B4-BE49-F238E27FC236}">
                <a16:creationId xmlns:a16="http://schemas.microsoft.com/office/drawing/2014/main" id="{7E801D9D-D251-3DFA-A6F4-45AF8E839110}"/>
              </a:ext>
            </a:extLst>
          </p:cNvPr>
          <p:cNvSpPr txBox="1"/>
          <p:nvPr/>
        </p:nvSpPr>
        <p:spPr>
          <a:xfrm>
            <a:off x="7721763" y="5185212"/>
            <a:ext cx="232575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hlinkClick r:id="rId4"/>
              </a:rPr>
              <a:t>https://slack.com/apps</a:t>
            </a:r>
            <a:endParaRPr kumimoji="0" lang="en-US" sz="1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91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Allows Repository Transparency </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t>Some of our groups have utilized the GitHub plugin for Slack. This allows the group to be up to date with every update and change happening.</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This allows cohesion of progress updates when the group reconvenes to discuss the next steps!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a:t>No matter what you are teaching, there will almost certainly be an add-on that can help your group setting.</a:t>
            </a:r>
            <a:endParaRPr lang="en-US" sz="2000" dirty="0"/>
          </a:p>
        </p:txBody>
      </p:sp>
      <p:pic>
        <p:nvPicPr>
          <p:cNvPr id="7" name="Content Placeholder 6">
            <a:extLst>
              <a:ext uri="{FF2B5EF4-FFF2-40B4-BE49-F238E27FC236}">
                <a16:creationId xmlns:a16="http://schemas.microsoft.com/office/drawing/2014/main" id="{79CBEC20-A68A-CF72-63A4-21534BB0081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249749" y="1238081"/>
            <a:ext cx="5257800" cy="4618268"/>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3943678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Enhances Cohesive File &amp; Screen Sharing</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3785652"/>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By utilizing the Slack Huddle feature our groups are able to have a live collaboration on demand.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If there is any confusion to the project at hand there can be clarification in the matter of seconds!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The cliché goes that a picture speaks a thousands words. So 30fps screen sharing should speak about 30,000 words per second. (pause for cheesy joke laughter)</a:t>
            </a:r>
          </a:p>
        </p:txBody>
      </p:sp>
      <p:pic>
        <p:nvPicPr>
          <p:cNvPr id="6" name="Content Placeholder 5">
            <a:extLst>
              <a:ext uri="{FF2B5EF4-FFF2-40B4-BE49-F238E27FC236}">
                <a16:creationId xmlns:a16="http://schemas.microsoft.com/office/drawing/2014/main" id="{DA4CFD66-3291-66F8-D4DA-888A03F5CE36}"/>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6096000" y="1866153"/>
            <a:ext cx="5806880" cy="3269264"/>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2257766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dirty="0"/>
              <a:t>Supports community and friendship</a:t>
            </a:r>
          </a:p>
        </p:txBody>
      </p:sp>
      <p:sp>
        <p:nvSpPr>
          <p:cNvPr id="10" name="TextBox 9">
            <a:extLst>
              <a:ext uri="{FF2B5EF4-FFF2-40B4-BE49-F238E27FC236}">
                <a16:creationId xmlns:a16="http://schemas.microsoft.com/office/drawing/2014/main" id="{978843E6-49FE-CE26-265D-A2D19E4793C0}"/>
              </a:ext>
            </a:extLst>
          </p:cNvPr>
          <p:cNvSpPr txBox="1"/>
          <p:nvPr/>
        </p:nvSpPr>
        <p:spPr>
          <a:xfrm>
            <a:off x="838200" y="1238081"/>
            <a:ext cx="4915237" cy="4093428"/>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Sometimes our computer notifications can cause a bit of a stressful spike in our bodies when we hear that jingle or notification noise.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In a healthy group setting, those notifications can perk you up and bring motivation to your work-flow!</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Efficiency is always important, especially in the tech world. However, we find our group is most efficient when we are all laughing with each other.</a:t>
            </a:r>
          </a:p>
        </p:txBody>
      </p:sp>
      <p:pic>
        <p:nvPicPr>
          <p:cNvPr id="6" name="Content Placeholder 5">
            <a:extLst>
              <a:ext uri="{FF2B5EF4-FFF2-40B4-BE49-F238E27FC236}">
                <a16:creationId xmlns:a16="http://schemas.microsoft.com/office/drawing/2014/main" id="{B070374E-4E90-6E58-153B-FCEFE25430E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5848712" y="1071421"/>
            <a:ext cx="6137316" cy="4618179"/>
          </a:xfrm>
          <a:effectLst>
            <a:outerShdw blurRad="190500" dist="38100" dir="2700000" sx="102000" sy="102000" algn="tl" rotWithShape="0">
              <a:prstClr val="black">
                <a:alpha val="40000"/>
              </a:prstClr>
            </a:outerShdw>
          </a:effectLst>
        </p:spPr>
      </p:pic>
    </p:spTree>
    <p:extLst>
      <p:ext uri="{BB962C8B-B14F-4D97-AF65-F5344CB8AC3E}">
        <p14:creationId xmlns:p14="http://schemas.microsoft.com/office/powerpoint/2010/main" val="857814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dirty="0"/>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dirty="0"/>
              <a:t>Cross-course announcements: announcements reach all students across different courses simultaneously, ensuring important information is disseminated quickly and efficiently.</a:t>
            </a:r>
          </a:p>
          <a:p>
            <a:r>
              <a:rPr lang="en-US" dirty="0"/>
              <a:t>Facilitating mentorship: senior students or those who have taken certain courses can mentor juniors, providing guidance and sharing their experiences, which can be very beneficial for newcomers.</a:t>
            </a:r>
          </a:p>
          <a:p>
            <a:r>
              <a:rPr lang="en-US" dirty="0"/>
              <a:t>Integrated tools and apps: integrations (e.g., GitHub, Trello, Google Drive) can streamline project management and collaborative tasks across courses, enhancing productivity and learning.</a:t>
            </a:r>
          </a:p>
          <a:p>
            <a:r>
              <a:rPr lang="en-US" dirty="0"/>
              <a:t>Enhanced learning experience: informal communication style can make students feel more comfortable asking questions and participating in discussions, leading to a more engaging and interactive learning experience.</a:t>
            </a:r>
          </a:p>
          <a:p>
            <a:r>
              <a:rPr lang="en-US" dirty="0"/>
              <a:t>Feedback and improvement: feedback from students about the courses in real-time, allowing for continuous improvement based on student input.</a:t>
            </a:r>
          </a:p>
          <a:p>
            <a:r>
              <a:rPr lang="en-US" dirty="0"/>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1700</TotalTime>
  <Words>2530</Words>
  <Application>Microsoft Office PowerPoint</Application>
  <PresentationFormat>Widescreen</PresentationFormat>
  <Paragraphs>206</Paragraphs>
  <Slides>28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PowerPoint Presentation</vt:lpstr>
      <vt:lpstr>PowerPoint Presentation</vt:lpstr>
      <vt:lpstr>Instructor Perspective</vt:lpstr>
      <vt:lpstr>Instructor Perspective</vt:lpstr>
      <vt:lpstr>Instructor Perspective</vt:lpstr>
      <vt:lpstr>Instructor Perspective</vt:lpstr>
      <vt:lpstr>Instructor Perspective</vt:lpstr>
      <vt:lpstr>Student Experience (Steven Gsell)</vt:lpstr>
      <vt:lpstr>Allows for Group Problem Solving</vt:lpstr>
      <vt:lpstr>Allows Organized Group Separation </vt:lpstr>
      <vt:lpstr>Allows Communication Customization</vt:lpstr>
      <vt:lpstr>Allows Repository Transparency </vt:lpstr>
      <vt:lpstr>Enhances Cohesive File &amp; Screen Sharing</vt:lpstr>
      <vt:lpstr>Supports community and friendship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Singletary, David S.</cp:lastModifiedBy>
  <cp:revision>80</cp:revision>
  <dcterms:created xsi:type="dcterms:W3CDTF">2021-11-20T17:39:35Z</dcterms:created>
  <dcterms:modified xsi:type="dcterms:W3CDTF">2024-07-30T23:21:09Z</dcterms:modified>
</cp:coreProperties>
</file>