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24" r:id="rId4"/>
    <p:sldId id="326" r:id="rId5"/>
    <p:sldId id="325" r:id="rId6"/>
    <p:sldId id="32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94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7/20/2023</a:t>
            </a:fld>
            <a:endParaRPr lang="en-US" dirty="0"/>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dirty="0"/>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7/20/2023</a:t>
            </a:fld>
            <a:endParaRPr lang="en-US" dirty="0"/>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dirty="0"/>
          </a:p>
        </p:txBody>
      </p:sp>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typingtes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A1AF7-E37F-8324-D69E-836FE88D718A}"/>
              </a:ext>
            </a:extLst>
          </p:cNvPr>
          <p:cNvSpPr txBox="1"/>
          <p:nvPr/>
        </p:nvSpPr>
        <p:spPr>
          <a:xfrm>
            <a:off x="1283711" y="2021035"/>
            <a:ext cx="6255226" cy="3077766"/>
          </a:xfrm>
          <a:prstGeom prst="rect">
            <a:avLst/>
          </a:prstGeom>
          <a:noFill/>
        </p:spPr>
        <p:txBody>
          <a:bodyPr wrap="square">
            <a:spAutoFit/>
          </a:bodyPr>
          <a:lstStyle/>
          <a:p>
            <a:r>
              <a:rPr lang="en-US" sz="5400"/>
              <a:t>Excel</a:t>
            </a:r>
          </a:p>
          <a:p>
            <a:endParaRPr lang="en-US" sz="3200"/>
          </a:p>
          <a:p>
            <a:pPr marL="571500" indent="-571500">
              <a:buFont typeface="Arial" panose="020B0604020202020204" pitchFamily="34" charset="0"/>
              <a:buChar char="•"/>
            </a:pPr>
            <a:r>
              <a:rPr lang="en-US" sz="4000"/>
              <a:t>Course Overview</a:t>
            </a:r>
          </a:p>
          <a:p>
            <a:pPr marL="571500" indent="-571500">
              <a:buFont typeface="Arial" panose="020B0604020202020204" pitchFamily="34" charset="0"/>
              <a:buChar char="•"/>
            </a:pPr>
            <a:r>
              <a:rPr lang="en-US" sz="4000"/>
              <a:t>FinTech</a:t>
            </a:r>
            <a:br>
              <a:rPr lang="en-US" sz="2800"/>
            </a:br>
            <a:endParaRPr lang="en-US" sz="2800" dirty="0"/>
          </a:p>
        </p:txBody>
      </p:sp>
      <p:pic>
        <p:nvPicPr>
          <p:cNvPr id="3" name="Picture 2" descr="A green and black logo&#10;&#10;Description automatically generated">
            <a:extLst>
              <a:ext uri="{FF2B5EF4-FFF2-40B4-BE49-F238E27FC236}">
                <a16:creationId xmlns:a16="http://schemas.microsoft.com/office/drawing/2014/main" id="{3BEF7B79-0F2F-2C85-FBAC-4E50F3587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586" y="644609"/>
            <a:ext cx="3810532" cy="1514686"/>
          </a:xfrm>
          <a:prstGeom prst="rect">
            <a:avLst/>
          </a:prstGeom>
        </p:spPr>
      </p:pic>
    </p:spTree>
    <p:extLst>
      <p:ext uri="{BB962C8B-B14F-4D97-AF65-F5344CB8AC3E}">
        <p14:creationId xmlns:p14="http://schemas.microsoft.com/office/powerpoint/2010/main" val="136548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CGS2512C Spreadsheet Concepts</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2670674"/>
          </a:xfrm>
        </p:spPr>
        <p:txBody>
          <a:bodyPr>
            <a:normAutofit/>
          </a:bodyPr>
          <a:lstStyle/>
          <a:p>
            <a:r>
              <a:rPr lang="en-US" sz="2000"/>
              <a:t>This course is designed for individuals who wish to master and use spreadsheet software. The course is directed toward novices, first-time owners of personal or business computers, and individuals who would like to learn more about spreadsheet software and operations. Covered in the course are the history and terminology of spreadsheet software, spreadsheet design and construction, and uses of spreadsheet to solve financial problems. Also covered are spreadsheet graphics, spreadsheet database, and spreadsheet automation with macros. The course requires use of computers.</a:t>
            </a:r>
            <a:endParaRPr lang="en-US" sz="2100"/>
          </a:p>
        </p:txBody>
      </p:sp>
    </p:spTree>
    <p:extLst>
      <p:ext uri="{BB962C8B-B14F-4D97-AF65-F5344CB8AC3E}">
        <p14:creationId xmlns:p14="http://schemas.microsoft.com/office/powerpoint/2010/main" val="16972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sz="4400"/>
              <a:t>CGS2512C – Spreadsheet Concepts Textbook</a:t>
            </a:r>
          </a:p>
        </p:txBody>
      </p:sp>
      <p:pic>
        <p:nvPicPr>
          <p:cNvPr id="4" name="Picture 3">
            <a:extLst>
              <a:ext uri="{FF2B5EF4-FFF2-40B4-BE49-F238E27FC236}">
                <a16:creationId xmlns:a16="http://schemas.microsoft.com/office/drawing/2014/main" id="{328B2951-444A-7D48-7DA5-FF8D24DAC1C4}"/>
              </a:ext>
            </a:extLst>
          </p:cNvPr>
          <p:cNvPicPr>
            <a:picLocks noChangeAspect="1"/>
          </p:cNvPicPr>
          <p:nvPr/>
        </p:nvPicPr>
        <p:blipFill>
          <a:blip r:embed="rId2"/>
          <a:stretch>
            <a:fillRect/>
          </a:stretch>
        </p:blipFill>
        <p:spPr>
          <a:xfrm>
            <a:off x="3917733" y="1285584"/>
            <a:ext cx="3475288" cy="4523221"/>
          </a:xfrm>
          <a:prstGeom prst="rect">
            <a:avLst/>
          </a:prstGeom>
        </p:spPr>
      </p:pic>
    </p:spTree>
    <p:extLst>
      <p:ext uri="{BB962C8B-B14F-4D97-AF65-F5344CB8AC3E}">
        <p14:creationId xmlns:p14="http://schemas.microsoft.com/office/powerpoint/2010/main" val="401589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ACC0-4F60-DD8B-EDC0-1D4ABFF137F4}"/>
              </a:ext>
            </a:extLst>
          </p:cNvPr>
          <p:cNvSpPr>
            <a:spLocks noGrp="1"/>
          </p:cNvSpPr>
          <p:nvPr>
            <p:ph type="title"/>
          </p:nvPr>
        </p:nvSpPr>
        <p:spPr>
          <a:xfrm>
            <a:off x="838200" y="647701"/>
            <a:ext cx="10515600" cy="914723"/>
          </a:xfrm>
        </p:spPr>
        <p:txBody>
          <a:bodyPr/>
          <a:lstStyle/>
          <a:p>
            <a:r>
              <a:rPr lang="en-US"/>
              <a:t>Typing Test</a:t>
            </a:r>
          </a:p>
        </p:txBody>
      </p:sp>
      <p:sp>
        <p:nvSpPr>
          <p:cNvPr id="3" name="Content Placeholder 2">
            <a:extLst>
              <a:ext uri="{FF2B5EF4-FFF2-40B4-BE49-F238E27FC236}">
                <a16:creationId xmlns:a16="http://schemas.microsoft.com/office/drawing/2014/main" id="{A4D329D1-6941-E7CE-4DC8-F6EF93BC436C}"/>
              </a:ext>
            </a:extLst>
          </p:cNvPr>
          <p:cNvSpPr>
            <a:spLocks noGrp="1"/>
          </p:cNvSpPr>
          <p:nvPr>
            <p:ph idx="1"/>
          </p:nvPr>
        </p:nvSpPr>
        <p:spPr/>
        <p:txBody>
          <a:bodyPr/>
          <a:lstStyle/>
          <a:p>
            <a:r>
              <a:rPr lang="en-US"/>
              <a:t> </a:t>
            </a:r>
            <a:r>
              <a:rPr lang="en-US">
                <a:hlinkClick r:id="rId2"/>
              </a:rPr>
              <a:t>www.typingtest.com</a:t>
            </a:r>
            <a:endParaRPr lang="en-US"/>
          </a:p>
        </p:txBody>
      </p:sp>
      <p:pic>
        <p:nvPicPr>
          <p:cNvPr id="7" name="Picture 6">
            <a:extLst>
              <a:ext uri="{FF2B5EF4-FFF2-40B4-BE49-F238E27FC236}">
                <a16:creationId xmlns:a16="http://schemas.microsoft.com/office/drawing/2014/main" id="{AE5AABD5-6AC1-B81A-F7D9-13B801C3E728}"/>
              </a:ext>
            </a:extLst>
          </p:cNvPr>
          <p:cNvPicPr>
            <a:picLocks noChangeAspect="1"/>
          </p:cNvPicPr>
          <p:nvPr/>
        </p:nvPicPr>
        <p:blipFill>
          <a:blip r:embed="rId3"/>
          <a:stretch>
            <a:fillRect/>
          </a:stretch>
        </p:blipFill>
        <p:spPr>
          <a:xfrm>
            <a:off x="5165387" y="1729511"/>
            <a:ext cx="5377070" cy="3930502"/>
          </a:xfrm>
          <a:prstGeom prst="rect">
            <a:avLst/>
          </a:prstGeom>
        </p:spPr>
      </p:pic>
    </p:spTree>
    <p:extLst>
      <p:ext uri="{BB962C8B-B14F-4D97-AF65-F5344CB8AC3E}">
        <p14:creationId xmlns:p14="http://schemas.microsoft.com/office/powerpoint/2010/main" val="380137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B41-B6A2-E13E-8AE1-95C77A07ACB1}"/>
              </a:ext>
            </a:extLst>
          </p:cNvPr>
          <p:cNvSpPr>
            <a:spLocks noGrp="1"/>
          </p:cNvSpPr>
          <p:nvPr>
            <p:ph type="title"/>
          </p:nvPr>
        </p:nvSpPr>
        <p:spPr>
          <a:xfrm>
            <a:off x="838200" y="647702"/>
            <a:ext cx="10515600" cy="879542"/>
          </a:xfrm>
        </p:spPr>
        <p:txBody>
          <a:bodyPr/>
          <a:lstStyle/>
          <a:p>
            <a:r>
              <a:rPr lang="en-US"/>
              <a:t>FinTech</a:t>
            </a:r>
          </a:p>
        </p:txBody>
      </p:sp>
      <p:sp>
        <p:nvSpPr>
          <p:cNvPr id="3" name="Content Placeholder 2">
            <a:extLst>
              <a:ext uri="{FF2B5EF4-FFF2-40B4-BE49-F238E27FC236}">
                <a16:creationId xmlns:a16="http://schemas.microsoft.com/office/drawing/2014/main" id="{DF9F42E9-D698-5BF5-B48E-78390688E783}"/>
              </a:ext>
            </a:extLst>
          </p:cNvPr>
          <p:cNvSpPr>
            <a:spLocks noGrp="1"/>
          </p:cNvSpPr>
          <p:nvPr>
            <p:ph idx="1"/>
          </p:nvPr>
        </p:nvSpPr>
        <p:spPr>
          <a:xfrm>
            <a:off x="838200" y="1527245"/>
            <a:ext cx="6710464" cy="4322018"/>
          </a:xfrm>
        </p:spPr>
        <p:txBody>
          <a:bodyPr/>
          <a:lstStyle/>
          <a:p>
            <a:r>
              <a:rPr lang="en-US"/>
              <a:t>Learning outcomes added for FinTech grant</a:t>
            </a:r>
          </a:p>
          <a:p>
            <a:endParaRPr lang="en-US"/>
          </a:p>
          <a:p>
            <a:endParaRPr lang="en-US"/>
          </a:p>
          <a:p>
            <a:endParaRPr lang="en-US"/>
          </a:p>
          <a:p>
            <a:r>
              <a:rPr lang="en-US"/>
              <a:t>FinTech Learning Unit created by FSCJ Center for Elearning</a:t>
            </a:r>
          </a:p>
          <a:p>
            <a:pPr lvl="1"/>
            <a:r>
              <a:rPr lang="en-US"/>
              <a:t>https://cel.fscj.edu/LOR/cgs/1100c/1/</a:t>
            </a:r>
          </a:p>
        </p:txBody>
      </p:sp>
      <p:pic>
        <p:nvPicPr>
          <p:cNvPr id="5" name="Picture 4">
            <a:extLst>
              <a:ext uri="{FF2B5EF4-FFF2-40B4-BE49-F238E27FC236}">
                <a16:creationId xmlns:a16="http://schemas.microsoft.com/office/drawing/2014/main" id="{D93C62D9-8A84-9816-5E42-EBE3F7874334}"/>
              </a:ext>
            </a:extLst>
          </p:cNvPr>
          <p:cNvPicPr>
            <a:picLocks noChangeAspect="1"/>
          </p:cNvPicPr>
          <p:nvPr/>
        </p:nvPicPr>
        <p:blipFill>
          <a:blip r:embed="rId2"/>
          <a:stretch>
            <a:fillRect/>
          </a:stretch>
        </p:blipFill>
        <p:spPr>
          <a:xfrm>
            <a:off x="7750880" y="1199156"/>
            <a:ext cx="3308529" cy="2489098"/>
          </a:xfrm>
          <a:prstGeom prst="rect">
            <a:avLst/>
          </a:prstGeom>
        </p:spPr>
      </p:pic>
      <p:pic>
        <p:nvPicPr>
          <p:cNvPr id="7" name="Picture 6">
            <a:extLst>
              <a:ext uri="{FF2B5EF4-FFF2-40B4-BE49-F238E27FC236}">
                <a16:creationId xmlns:a16="http://schemas.microsoft.com/office/drawing/2014/main" id="{45B6E7C9-6829-DE70-D5DE-88D6887E87BE}"/>
              </a:ext>
            </a:extLst>
          </p:cNvPr>
          <p:cNvPicPr>
            <a:picLocks noChangeAspect="1"/>
          </p:cNvPicPr>
          <p:nvPr/>
        </p:nvPicPr>
        <p:blipFill>
          <a:blip r:embed="rId3"/>
          <a:stretch>
            <a:fillRect/>
          </a:stretch>
        </p:blipFill>
        <p:spPr>
          <a:xfrm>
            <a:off x="7750880" y="3821385"/>
            <a:ext cx="3400702" cy="2027878"/>
          </a:xfrm>
          <a:prstGeom prst="rect">
            <a:avLst/>
          </a:prstGeom>
        </p:spPr>
      </p:pic>
    </p:spTree>
    <p:extLst>
      <p:ext uri="{BB962C8B-B14F-4D97-AF65-F5344CB8AC3E}">
        <p14:creationId xmlns:p14="http://schemas.microsoft.com/office/powerpoint/2010/main" val="15491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B41-B6A2-E13E-8AE1-95C77A07ACB1}"/>
              </a:ext>
            </a:extLst>
          </p:cNvPr>
          <p:cNvSpPr>
            <a:spLocks noGrp="1"/>
          </p:cNvSpPr>
          <p:nvPr>
            <p:ph type="title"/>
          </p:nvPr>
        </p:nvSpPr>
        <p:spPr>
          <a:xfrm>
            <a:off x="838200" y="647702"/>
            <a:ext cx="10515600" cy="879542"/>
          </a:xfrm>
        </p:spPr>
        <p:txBody>
          <a:bodyPr/>
          <a:lstStyle/>
          <a:p>
            <a:r>
              <a:rPr lang="en-US"/>
              <a:t>FinTech: Use an API</a:t>
            </a:r>
          </a:p>
        </p:txBody>
      </p:sp>
      <p:sp>
        <p:nvSpPr>
          <p:cNvPr id="3" name="Content Placeholder 2">
            <a:extLst>
              <a:ext uri="{FF2B5EF4-FFF2-40B4-BE49-F238E27FC236}">
                <a16:creationId xmlns:a16="http://schemas.microsoft.com/office/drawing/2014/main" id="{DF9F42E9-D698-5BF5-B48E-78390688E783}"/>
              </a:ext>
            </a:extLst>
          </p:cNvPr>
          <p:cNvSpPr>
            <a:spLocks noGrp="1"/>
          </p:cNvSpPr>
          <p:nvPr>
            <p:ph idx="1"/>
          </p:nvPr>
        </p:nvSpPr>
        <p:spPr>
          <a:xfrm>
            <a:off x="838200" y="1527245"/>
            <a:ext cx="6087894" cy="4322018"/>
          </a:xfrm>
        </p:spPr>
        <p:txBody>
          <a:bodyPr/>
          <a:lstStyle/>
          <a:p>
            <a:r>
              <a:rPr lang="en-US"/>
              <a:t>Access an API using Excel</a:t>
            </a:r>
          </a:p>
          <a:p>
            <a:pPr marL="0" indent="0">
              <a:buNone/>
            </a:pPr>
            <a:endParaRPr lang="en-US"/>
          </a:p>
          <a:p>
            <a:r>
              <a:rPr lang="en-US"/>
              <a:t>Learning Unit + Recorded Walkthrough</a:t>
            </a:r>
          </a:p>
          <a:p>
            <a:pPr lvl="1"/>
            <a:r>
              <a:rPr lang="en-US"/>
              <a:t>https://cel.fscj.edu/LOR/cgs/2512/1/</a:t>
            </a:r>
          </a:p>
        </p:txBody>
      </p:sp>
      <p:pic>
        <p:nvPicPr>
          <p:cNvPr id="6" name="Picture 5">
            <a:extLst>
              <a:ext uri="{FF2B5EF4-FFF2-40B4-BE49-F238E27FC236}">
                <a16:creationId xmlns:a16="http://schemas.microsoft.com/office/drawing/2014/main" id="{F69FE867-73C7-3A4C-CC60-C39B5047A2FE}"/>
              </a:ext>
            </a:extLst>
          </p:cNvPr>
          <p:cNvPicPr>
            <a:picLocks noChangeAspect="1"/>
          </p:cNvPicPr>
          <p:nvPr/>
        </p:nvPicPr>
        <p:blipFill>
          <a:blip r:embed="rId2"/>
          <a:stretch>
            <a:fillRect/>
          </a:stretch>
        </p:blipFill>
        <p:spPr>
          <a:xfrm>
            <a:off x="7370391" y="647701"/>
            <a:ext cx="3391084" cy="2772381"/>
          </a:xfrm>
          <a:prstGeom prst="rect">
            <a:avLst/>
          </a:prstGeom>
        </p:spPr>
      </p:pic>
      <p:pic>
        <p:nvPicPr>
          <p:cNvPr id="9" name="Picture 8">
            <a:extLst>
              <a:ext uri="{FF2B5EF4-FFF2-40B4-BE49-F238E27FC236}">
                <a16:creationId xmlns:a16="http://schemas.microsoft.com/office/drawing/2014/main" id="{95B99D25-67EF-E2D1-9AF5-B544F18EB2F4}"/>
              </a:ext>
            </a:extLst>
          </p:cNvPr>
          <p:cNvPicPr>
            <a:picLocks noChangeAspect="1"/>
          </p:cNvPicPr>
          <p:nvPr/>
        </p:nvPicPr>
        <p:blipFill>
          <a:blip r:embed="rId3"/>
          <a:stretch>
            <a:fillRect/>
          </a:stretch>
        </p:blipFill>
        <p:spPr>
          <a:xfrm>
            <a:off x="2337900" y="3667328"/>
            <a:ext cx="3520835" cy="2233538"/>
          </a:xfrm>
          <a:prstGeom prst="rect">
            <a:avLst/>
          </a:prstGeom>
        </p:spPr>
      </p:pic>
      <p:pic>
        <p:nvPicPr>
          <p:cNvPr id="13" name="Picture 12">
            <a:extLst>
              <a:ext uri="{FF2B5EF4-FFF2-40B4-BE49-F238E27FC236}">
                <a16:creationId xmlns:a16="http://schemas.microsoft.com/office/drawing/2014/main" id="{6C994222-89EE-0737-A021-9DB56AC5E7FE}"/>
              </a:ext>
            </a:extLst>
          </p:cNvPr>
          <p:cNvPicPr>
            <a:picLocks noChangeAspect="1"/>
          </p:cNvPicPr>
          <p:nvPr/>
        </p:nvPicPr>
        <p:blipFill>
          <a:blip r:embed="rId4"/>
          <a:stretch>
            <a:fillRect/>
          </a:stretch>
        </p:blipFill>
        <p:spPr>
          <a:xfrm>
            <a:off x="6665529" y="3688254"/>
            <a:ext cx="3729548" cy="2093188"/>
          </a:xfrm>
          <a:prstGeom prst="rect">
            <a:avLst/>
          </a:prstGeom>
        </p:spPr>
      </p:pic>
    </p:spTree>
    <p:extLst>
      <p:ext uri="{BB962C8B-B14F-4D97-AF65-F5344CB8AC3E}">
        <p14:creationId xmlns:p14="http://schemas.microsoft.com/office/powerpoint/2010/main" val="756489448"/>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docProps/app.xml><?xml version="1.0" encoding="utf-8"?>
<Properties xmlns="http://schemas.openxmlformats.org/officeDocument/2006/extended-properties" xmlns:vt="http://schemas.openxmlformats.org/officeDocument/2006/docPropsVTypes">
  <Template>day1</Template>
  <TotalTime>1565</TotalTime>
  <Words>175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fscj</vt:lpstr>
      <vt:lpstr>PowerPoint Presentation</vt:lpstr>
      <vt:lpstr>CGS2512C Spreadsheet Concepts</vt:lpstr>
      <vt:lpstr>CGS2512C – Spreadsheet Concepts Textbook</vt:lpstr>
      <vt:lpstr>Typing Test</vt:lpstr>
      <vt:lpstr>FinTech</vt:lpstr>
      <vt:lpstr>FinTech: Use an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Singletary, David S.</cp:lastModifiedBy>
  <cp:revision>49</cp:revision>
  <dcterms:created xsi:type="dcterms:W3CDTF">2021-11-20T17:39:35Z</dcterms:created>
  <dcterms:modified xsi:type="dcterms:W3CDTF">2023-07-20T12:32:46Z</dcterms:modified>
</cp:coreProperties>
</file>