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02" r:id="rId3"/>
    <p:sldId id="295" r:id="rId4"/>
    <p:sldId id="303" r:id="rId5"/>
    <p:sldId id="304" r:id="rId6"/>
    <p:sldId id="305" r:id="rId7"/>
    <p:sldId id="296" r:id="rId8"/>
    <p:sldId id="297" r:id="rId9"/>
    <p:sldId id="298" r:id="rId10"/>
    <p:sldId id="299" r:id="rId11"/>
    <p:sldId id="300" r:id="rId12"/>
    <p:sldId id="306" r:id="rId13"/>
    <p:sldId id="301" r:id="rId14"/>
    <p:sldId id="307" r:id="rId15"/>
    <p:sldId id="308" r:id="rId16"/>
    <p:sldId id="257" r:id="rId17"/>
    <p:sldId id="258" r:id="rId18"/>
    <p:sldId id="260" r:id="rId19"/>
    <p:sldId id="261" r:id="rId20"/>
    <p:sldId id="310" r:id="rId21"/>
    <p:sldId id="322" r:id="rId22"/>
    <p:sldId id="312" r:id="rId23"/>
    <p:sldId id="313" r:id="rId24"/>
    <p:sldId id="315" r:id="rId25"/>
    <p:sldId id="316" r:id="rId26"/>
    <p:sldId id="317" r:id="rId27"/>
    <p:sldId id="318" r:id="rId28"/>
    <p:sldId id="319" r:id="rId29"/>
    <p:sldId id="311" r:id="rId30"/>
    <p:sldId id="321" r:id="rId31"/>
    <p:sldId id="323" r:id="rId32"/>
    <p:sldId id="324" r:id="rId33"/>
    <p:sldId id="325" r:id="rId34"/>
    <p:sldId id="326" r:id="rId35"/>
    <p:sldId id="327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267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647700"/>
            <a:ext cx="10363200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127375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302576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47701"/>
            <a:ext cx="10515600" cy="1221311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958274"/>
            <a:ext cx="10515600" cy="37863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15731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647700"/>
            <a:ext cx="2628900" cy="504222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647700"/>
            <a:ext cx="7734300" cy="504222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077531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AD888-9129-4940-B5BB-31541D783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94DE48-74D0-47A8-8FC8-6C700DAB39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172B33-CAD2-44AE-975D-0B0FC6CFF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D2F49-1857-4E7D-8050-DC698401AAB7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76F4E0-8BC6-4E74-ACD5-EF767320F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9269A-CC31-4735-9414-50A4457ED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255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47701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62959"/>
            <a:ext cx="10515600" cy="3786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16663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647700"/>
            <a:ext cx="10515600" cy="2852737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3527426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03574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5844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277519"/>
            <a:ext cx="5181600" cy="36191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77518"/>
            <a:ext cx="5181600" cy="36191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28426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47701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9732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808290"/>
            <a:ext cx="5157787" cy="301624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98862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808289"/>
            <a:ext cx="5183188" cy="301625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28170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47701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5608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8210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477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647701"/>
            <a:ext cx="6172200" cy="47070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247901"/>
            <a:ext cx="3932237" cy="31147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35829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47700"/>
            <a:ext cx="3932237" cy="15093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647701"/>
            <a:ext cx="6172200" cy="473733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57011"/>
            <a:ext cx="3932237" cy="323595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8F7D2F49-1857-4E7D-8050-DC698401AAB7}" type="datetimeFigureOut">
              <a:rPr lang="en-US" smtClean="0"/>
              <a:t>7/11/2023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93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68189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097149"/>
            <a:ext cx="10515600" cy="37863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0410" y="6310313"/>
            <a:ext cx="2042458" cy="457200"/>
          </a:xfrm>
          <a:prstGeom prst="rect">
            <a:avLst/>
          </a:prstGeom>
        </p:spPr>
      </p:pic>
      <p:sp>
        <p:nvSpPr>
          <p:cNvPr id="7" name="Slide Number Placeholder 5"/>
          <p:cNvSpPr txBox="1">
            <a:spLocks/>
          </p:cNvSpPr>
          <p:nvPr/>
        </p:nvSpPr>
        <p:spPr>
          <a:xfrm>
            <a:off x="806116" y="6356351"/>
            <a:ext cx="3141784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F253311F-96EC-5E40-B963-C06A534994B3}" type="slidenum">
              <a:rPr lang="en-US" sz="1400" smtClean="0"/>
              <a:pPr algn="l"/>
              <a:t>‹#›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2898826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8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5AFD2-CFB8-48BE-916E-273D3BC573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4406567"/>
          </a:xfrm>
        </p:spPr>
        <p:txBody>
          <a:bodyPr>
            <a:normAutofit/>
          </a:bodyPr>
          <a:lstStyle/>
          <a:p>
            <a:r>
              <a:rPr lang="en-US"/>
              <a:t>GitHub</a:t>
            </a:r>
            <a:br>
              <a:rPr lang="en-US"/>
            </a:br>
            <a:r>
              <a:rPr lang="en-US"/>
              <a:t>Classroom</a:t>
            </a:r>
            <a:br>
              <a:rPr lang="en-US"/>
            </a:br>
            <a:r>
              <a:rPr lang="en-US"/>
              <a:t>in the Classroom</a:t>
            </a:r>
            <a:br>
              <a:rPr lang="en-US"/>
            </a:br>
            <a:br>
              <a:rPr lang="en-US"/>
            </a:br>
            <a:r>
              <a:rPr lang="en-US"/>
              <a:t>Instructor Notes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31C31B-6CE0-4461-AFAA-8AE10BEFB7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2155" y="363538"/>
            <a:ext cx="2343150" cy="195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4846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E0E14-EF30-4D17-8457-8E5D1E949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5161"/>
          </a:xfrm>
        </p:spPr>
        <p:txBody>
          <a:bodyPr>
            <a:normAutofit fontScale="90000"/>
          </a:bodyPr>
          <a:lstStyle/>
          <a:p>
            <a:r>
              <a:rPr lang="en-US"/>
              <a:t>Creating a Classroom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8D595B-A938-4095-9B2C-B71EB96201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7665"/>
            <a:ext cx="4471467" cy="5486399"/>
          </a:xfrm>
        </p:spPr>
        <p:txBody>
          <a:bodyPr/>
          <a:lstStyle/>
          <a:p>
            <a:r>
              <a:rPr lang="en-US"/>
              <a:t>Add Students</a:t>
            </a:r>
          </a:p>
          <a:p>
            <a:r>
              <a:rPr lang="en-US"/>
              <a:t>Note: this is not required; an alternative approach is to let your students add themselves by accepting your assignment invitations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140BF4-579A-4814-ADFF-337AC4E593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4027" y="438828"/>
            <a:ext cx="5872579" cy="535417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893887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E0E14-EF30-4D17-8457-8E5D1E949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5161"/>
          </a:xfrm>
        </p:spPr>
        <p:txBody>
          <a:bodyPr>
            <a:normAutofit fontScale="90000"/>
          </a:bodyPr>
          <a:lstStyle/>
          <a:p>
            <a:r>
              <a:rPr lang="en-US"/>
              <a:t>Creating Assignments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8D595B-A938-4095-9B2C-B71EB96201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147666"/>
            <a:ext cx="8922488" cy="4562670"/>
          </a:xfrm>
        </p:spPr>
        <p:txBody>
          <a:bodyPr/>
          <a:lstStyle/>
          <a:p>
            <a:r>
              <a:rPr lang="en-US"/>
              <a:t>To create an assignment, start by creating a repo for your assignment in your normal GitHub account</a:t>
            </a:r>
          </a:p>
          <a:p>
            <a:r>
              <a:rPr lang="en-US"/>
              <a:t>This repo must be a </a:t>
            </a:r>
            <a:r>
              <a:rPr lang="en-US" b="1"/>
              <a:t>public template</a:t>
            </a:r>
          </a:p>
          <a:p>
            <a:endParaRPr lang="en-US" b="1"/>
          </a:p>
          <a:p>
            <a:pPr marL="0" indent="0">
              <a:buNone/>
            </a:pPr>
            <a:endParaRPr lang="en-US" b="1"/>
          </a:p>
          <a:p>
            <a:r>
              <a:rPr lang="en-US"/>
              <a:t>In the repo Settings page:</a:t>
            </a:r>
          </a:p>
          <a:p>
            <a:endParaRPr lang="en-US" b="1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27FEB0-87B3-B42E-598D-4788FF4DC6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0156" y="2598953"/>
            <a:ext cx="5300436" cy="634898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8F4DEF66-0416-3CDD-7D64-A275299B2C24}"/>
              </a:ext>
            </a:extLst>
          </p:cNvPr>
          <p:cNvSpPr/>
          <p:nvPr/>
        </p:nvSpPr>
        <p:spPr>
          <a:xfrm>
            <a:off x="6969022" y="2545165"/>
            <a:ext cx="2120793" cy="78377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963942B-9F53-2EDA-A64E-87B8998820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3930" y="3624150"/>
            <a:ext cx="6905546" cy="1882800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C9321D18-7D9D-F961-96FC-627807F39EBD}"/>
              </a:ext>
            </a:extLst>
          </p:cNvPr>
          <p:cNvSpPr/>
          <p:nvPr/>
        </p:nvSpPr>
        <p:spPr>
          <a:xfrm>
            <a:off x="5183930" y="4895097"/>
            <a:ext cx="2417396" cy="51481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3246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E0E14-EF30-4D17-8457-8E5D1E949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5161"/>
          </a:xfrm>
        </p:spPr>
        <p:txBody>
          <a:bodyPr>
            <a:normAutofit fontScale="90000"/>
          </a:bodyPr>
          <a:lstStyle/>
          <a:p>
            <a:r>
              <a:rPr lang="en-US"/>
              <a:t>Creating Assignments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8D595B-A938-4095-9B2C-B71EB96201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7665"/>
            <a:ext cx="10515600" cy="5486399"/>
          </a:xfrm>
        </p:spPr>
        <p:txBody>
          <a:bodyPr/>
          <a:lstStyle/>
          <a:p>
            <a:r>
              <a:rPr lang="en-US"/>
              <a:t>In your GitHub Classroom course, create an assignment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92A0D6-A12B-4D84-AE03-1848D6439B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5277" y="1829435"/>
            <a:ext cx="6175208" cy="422998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857D5D47-234A-3056-FC72-29DAE4C5F1D0}"/>
              </a:ext>
            </a:extLst>
          </p:cNvPr>
          <p:cNvSpPr/>
          <p:nvPr/>
        </p:nvSpPr>
        <p:spPr>
          <a:xfrm>
            <a:off x="3216752" y="3429000"/>
            <a:ext cx="2551098" cy="211310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4356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E0E14-EF30-4D17-8457-8E5D1E949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5161"/>
          </a:xfrm>
        </p:spPr>
        <p:txBody>
          <a:bodyPr>
            <a:normAutofit fontScale="90000"/>
          </a:bodyPr>
          <a:lstStyle/>
          <a:p>
            <a:r>
              <a:rPr lang="en-US"/>
              <a:t>Creating Assignments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8D595B-A938-4095-9B2C-B71EB96201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2391"/>
            <a:ext cx="10515600" cy="5281674"/>
          </a:xfrm>
        </p:spPr>
        <p:txBody>
          <a:bodyPr/>
          <a:lstStyle/>
          <a:p>
            <a:r>
              <a:rPr lang="en-US"/>
              <a:t>Use your template for the assignment starter code: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7FED8F-BEA9-34E1-693C-A7C7D197E1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9467" y="2186866"/>
            <a:ext cx="7889992" cy="361782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9209C10C-3998-74E5-76B1-2EC1CF588FFE}"/>
              </a:ext>
            </a:extLst>
          </p:cNvPr>
          <p:cNvSpPr/>
          <p:nvPr/>
        </p:nvSpPr>
        <p:spPr>
          <a:xfrm>
            <a:off x="2051637" y="4963886"/>
            <a:ext cx="3865069" cy="70693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2449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E0E14-EF30-4D17-8457-8E5D1E949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5161"/>
          </a:xfrm>
        </p:spPr>
        <p:txBody>
          <a:bodyPr>
            <a:normAutofit fontScale="90000"/>
          </a:bodyPr>
          <a:lstStyle/>
          <a:p>
            <a:r>
              <a:rPr lang="en-US"/>
              <a:t>Creating Assignments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8D595B-A938-4095-9B2C-B71EB96201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2391"/>
            <a:ext cx="10515600" cy="5281674"/>
          </a:xfrm>
        </p:spPr>
        <p:txBody>
          <a:bodyPr/>
          <a:lstStyle/>
          <a:p>
            <a:r>
              <a:rPr lang="en-US"/>
              <a:t>Provide the assignment invitation link to your students, e.g. in Canvas:</a:t>
            </a:r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AE9520-7AF8-56F0-B5AB-535328C5F9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3889" y="2241623"/>
            <a:ext cx="9381435" cy="329856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286291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4D470DA-3582-C890-F21A-EB95E0DFF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7997"/>
            <a:ext cx="10515600" cy="885479"/>
          </a:xfrm>
        </p:spPr>
        <p:txBody>
          <a:bodyPr>
            <a:normAutofit/>
          </a:bodyPr>
          <a:lstStyle/>
          <a:p>
            <a:r>
              <a:rPr lang="en-US" sz="4000"/>
              <a:t>Grading Assignments</a:t>
            </a:r>
            <a:endParaRPr lang="en-US" sz="4000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BC7B1C0-C35E-5588-E0F2-1D1F7EC77E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31136" y="2323779"/>
            <a:ext cx="4959605" cy="3124361"/>
          </a:xfr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E12202BA-2B9C-F868-22E0-1C0F7DCDA006}"/>
              </a:ext>
            </a:extLst>
          </p:cNvPr>
          <p:cNvSpPr/>
          <p:nvPr/>
        </p:nvSpPr>
        <p:spPr>
          <a:xfrm>
            <a:off x="3730114" y="4271155"/>
            <a:ext cx="3411140" cy="29583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347CA1-C0C4-A6F2-F0FC-E3934D67313C}"/>
              </a:ext>
            </a:extLst>
          </p:cNvPr>
          <p:cNvSpPr txBox="1"/>
          <p:nvPr/>
        </p:nvSpPr>
        <p:spPr>
          <a:xfrm>
            <a:off x="1027813" y="1119799"/>
            <a:ext cx="996625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/>
              <a:t>Log in to GitHub Classroom and Select Your Course Assignment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/>
              <a:t>https://classroom.github.com/classrooms</a:t>
            </a:r>
          </a:p>
        </p:txBody>
      </p:sp>
    </p:spTree>
    <p:extLst>
      <p:ext uri="{BB962C8B-B14F-4D97-AF65-F5344CB8AC3E}">
        <p14:creationId xmlns:p14="http://schemas.microsoft.com/office/powerpoint/2010/main" val="40537348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4D470DA-3582-C890-F21A-EB95E0DFF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9122" y="1023476"/>
            <a:ext cx="6560497" cy="683955"/>
          </a:xfrm>
        </p:spPr>
        <p:txBody>
          <a:bodyPr>
            <a:normAutofit/>
          </a:bodyPr>
          <a:lstStyle/>
          <a:p>
            <a:pPr marL="227013" indent="-227013">
              <a:buFont typeface="Arial" panose="020B0604020202020204" pitchFamily="34" charset="0"/>
              <a:buChar char="•"/>
            </a:pPr>
            <a:r>
              <a:rPr lang="en-US" sz="2800" dirty="0">
                <a:latin typeface="Calibri (Body)"/>
                <a:ea typeface="+mn-ea"/>
                <a:cs typeface="+mn-cs"/>
              </a:rPr>
              <a:t>Select</a:t>
            </a:r>
            <a:r>
              <a:rPr lang="en-US" sz="4000" dirty="0">
                <a:latin typeface="Calibri (Body)"/>
              </a:rPr>
              <a:t> </a:t>
            </a:r>
            <a:r>
              <a:rPr lang="en-US" sz="2800" dirty="0">
                <a:latin typeface="Calibri (Body)"/>
                <a:ea typeface="+mn-ea"/>
                <a:cs typeface="+mn-cs"/>
              </a:rPr>
              <a:t>the "Go to repo" Icon</a:t>
            </a:r>
          </a:p>
        </p:txBody>
      </p:sp>
      <p:sp>
        <p:nvSpPr>
          <p:cNvPr id="2" name="Title 3">
            <a:extLst>
              <a:ext uri="{FF2B5EF4-FFF2-40B4-BE49-F238E27FC236}">
                <a16:creationId xmlns:a16="http://schemas.microsoft.com/office/drawing/2014/main" id="{2C5BA1B7-CD71-52D9-9E71-1634FCE42F21}"/>
              </a:ext>
            </a:extLst>
          </p:cNvPr>
          <p:cNvSpPr txBox="1">
            <a:spLocks/>
          </p:cNvSpPr>
          <p:nvPr/>
        </p:nvSpPr>
        <p:spPr>
          <a:xfrm>
            <a:off x="838200" y="137997"/>
            <a:ext cx="10515600" cy="8854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/>
              <a:t>Grading Assignments</a:t>
            </a:r>
            <a:endParaRPr lang="en-US" sz="4000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AF34A634-7131-D818-FEA5-A5E0154092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0128" y="1839852"/>
            <a:ext cx="8705646" cy="3844741"/>
          </a:xfr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E12202BA-2B9C-F868-22E0-1C0F7DCDA006}"/>
              </a:ext>
            </a:extLst>
          </p:cNvPr>
          <p:cNvSpPr/>
          <p:nvPr/>
        </p:nvSpPr>
        <p:spPr>
          <a:xfrm>
            <a:off x="8401285" y="4868307"/>
            <a:ext cx="2241177" cy="55581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1272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5">
            <a:extLst>
              <a:ext uri="{FF2B5EF4-FFF2-40B4-BE49-F238E27FC236}">
                <a16:creationId xmlns:a16="http://schemas.microsoft.com/office/drawing/2014/main" id="{458A8510-5D54-3347-4FBF-BF1944D25F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2353" y="1809832"/>
            <a:ext cx="8584924" cy="4116385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E12202BA-2B9C-F868-22E0-1C0F7DCDA006}"/>
              </a:ext>
            </a:extLst>
          </p:cNvPr>
          <p:cNvSpPr/>
          <p:nvPr/>
        </p:nvSpPr>
        <p:spPr>
          <a:xfrm>
            <a:off x="6947646" y="3236362"/>
            <a:ext cx="842682" cy="51995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3">
            <a:extLst>
              <a:ext uri="{FF2B5EF4-FFF2-40B4-BE49-F238E27FC236}">
                <a16:creationId xmlns:a16="http://schemas.microsoft.com/office/drawing/2014/main" id="{EB7C3A43-9E60-CBCF-56EE-224EE022469D}"/>
              </a:ext>
            </a:extLst>
          </p:cNvPr>
          <p:cNvSpPr txBox="1">
            <a:spLocks/>
          </p:cNvSpPr>
          <p:nvPr/>
        </p:nvSpPr>
        <p:spPr>
          <a:xfrm>
            <a:off x="958703" y="1057217"/>
            <a:ext cx="8993371" cy="6839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7013" indent="-227013">
              <a:buFont typeface="Arial" panose="020B0604020202020204" pitchFamily="34" charset="0"/>
              <a:buChar char="•"/>
            </a:pPr>
            <a:r>
              <a:rPr lang="en-US" sz="2800">
                <a:latin typeface="+mn-lt"/>
              </a:rPr>
              <a:t>Select "Code" For Download/Access Options</a:t>
            </a:r>
            <a:endParaRPr lang="en-US" sz="2800" dirty="0">
              <a:latin typeface="+mn-lt"/>
              <a:ea typeface="+mn-ea"/>
              <a:cs typeface="+mn-cs"/>
            </a:endParaRP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8C9FB336-A0B3-98A6-908B-9AB1449E64B0}"/>
              </a:ext>
            </a:extLst>
          </p:cNvPr>
          <p:cNvSpPr txBox="1">
            <a:spLocks/>
          </p:cNvSpPr>
          <p:nvPr/>
        </p:nvSpPr>
        <p:spPr>
          <a:xfrm>
            <a:off x="838200" y="137997"/>
            <a:ext cx="10515600" cy="8854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/>
              <a:t>Grading Assignments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1712774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4D470DA-3582-C890-F21A-EB95E0DFF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173876"/>
            <a:ext cx="10833847" cy="979581"/>
          </a:xfrm>
        </p:spPr>
        <p:txBody>
          <a:bodyPr>
            <a:normAutofit/>
          </a:bodyPr>
          <a:lstStyle/>
          <a:p>
            <a:r>
              <a:rPr lang="en-US" sz="4000"/>
              <a:t>Grading Assignments</a:t>
            </a:r>
            <a:endParaRPr lang="en-US" sz="4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C39DEC7-F079-9489-8025-766D805520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5297" y="1107295"/>
            <a:ext cx="5286751" cy="4682028"/>
          </a:xfrm>
          <a:prstGeom prst="rect">
            <a:avLst/>
          </a:prstGeom>
        </p:spPr>
      </p:pic>
      <p:sp>
        <p:nvSpPr>
          <p:cNvPr id="2" name="Title 3">
            <a:extLst>
              <a:ext uri="{FF2B5EF4-FFF2-40B4-BE49-F238E27FC236}">
                <a16:creationId xmlns:a16="http://schemas.microsoft.com/office/drawing/2014/main" id="{36E9363A-A50E-1D41-0543-F162B66C90B4}"/>
              </a:ext>
            </a:extLst>
          </p:cNvPr>
          <p:cNvSpPr txBox="1">
            <a:spLocks/>
          </p:cNvSpPr>
          <p:nvPr/>
        </p:nvSpPr>
        <p:spPr>
          <a:xfrm>
            <a:off x="391886" y="1874905"/>
            <a:ext cx="5801445" cy="2581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7013" indent="-227013">
              <a:buFont typeface="Arial" panose="020B0604020202020204" pitchFamily="34" charset="0"/>
              <a:buChar char="•"/>
            </a:pPr>
            <a:r>
              <a:rPr lang="en-US" sz="3200">
                <a:latin typeface="Calibri (Body)"/>
              </a:rPr>
              <a:t>Choose Your Preferred Option</a:t>
            </a:r>
            <a:endParaRPr lang="en-US" sz="3200">
              <a:latin typeface="Calibri (Body)"/>
              <a:ea typeface="+mn-ea"/>
              <a:cs typeface="+mn-cs"/>
            </a:endParaRPr>
          </a:p>
          <a:p>
            <a:pPr marL="684213" lvl="1" indent="-227013">
              <a:buFont typeface="Arial" panose="020B0604020202020204" pitchFamily="34" charset="0"/>
              <a:buChar char="•"/>
            </a:pPr>
            <a:r>
              <a:rPr lang="en-US" sz="2800">
                <a:latin typeface="Calibri (Body)"/>
                <a:ea typeface="+mn-ea"/>
                <a:cs typeface="+mn-cs"/>
              </a:rPr>
              <a:t>Clone the student repo</a:t>
            </a:r>
          </a:p>
          <a:p>
            <a:pPr marL="684213" lvl="1" indent="-227013">
              <a:buFont typeface="Arial" panose="020B0604020202020204" pitchFamily="34" charset="0"/>
              <a:buChar char="•"/>
            </a:pPr>
            <a:r>
              <a:rPr lang="en-US" sz="2800">
                <a:latin typeface="Calibri (Body)"/>
                <a:ea typeface="+mn-ea"/>
                <a:cs typeface="+mn-cs"/>
              </a:rPr>
              <a:t>Open with GH Desktop</a:t>
            </a:r>
          </a:p>
          <a:p>
            <a:pPr marL="684213" lvl="1" indent="-227013">
              <a:buFont typeface="Arial" panose="020B0604020202020204" pitchFamily="34" charset="0"/>
              <a:buChar char="•"/>
            </a:pPr>
            <a:r>
              <a:rPr lang="en-US" sz="2800">
                <a:latin typeface="Calibri (Body)"/>
                <a:ea typeface="+mn-ea"/>
                <a:cs typeface="+mn-cs"/>
              </a:rPr>
              <a:t>Download Zip</a:t>
            </a:r>
            <a:endParaRPr lang="en-US" sz="2800" dirty="0">
              <a:latin typeface="Calibri (Body)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443911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4D470DA-3582-C890-F21A-EB95E0DFF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836" y="1153457"/>
            <a:ext cx="9380159" cy="639339"/>
          </a:xfrm>
        </p:spPr>
        <p:txBody>
          <a:bodyPr>
            <a:normAutofit/>
          </a:bodyPr>
          <a:lstStyle/>
          <a:p>
            <a:pPr marL="284163" indent="-284163">
              <a:buFont typeface="Arial" panose="020B0604020202020204" pitchFamily="34" charset="0"/>
              <a:buChar char="•"/>
            </a:pPr>
            <a:r>
              <a:rPr lang="en-US" sz="2800" dirty="0">
                <a:latin typeface="Calibri (Body)"/>
              </a:rPr>
              <a:t>Or Use "Go to file" to Go Directly to Desired File</a:t>
            </a:r>
          </a:p>
        </p:txBody>
      </p:sp>
      <p:pic>
        <p:nvPicPr>
          <p:cNvPr id="11" name="Content Placeholder 5">
            <a:extLst>
              <a:ext uri="{FF2B5EF4-FFF2-40B4-BE49-F238E27FC236}">
                <a16:creationId xmlns:a16="http://schemas.microsoft.com/office/drawing/2014/main" id="{458A8510-5D54-3347-4FBF-BF1944D25F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2066" y="1737425"/>
            <a:ext cx="9074929" cy="4351338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E12202BA-2B9C-F868-22E0-1C0F7DCDA006}"/>
              </a:ext>
            </a:extLst>
          </p:cNvPr>
          <p:cNvSpPr/>
          <p:nvPr/>
        </p:nvSpPr>
        <p:spPr>
          <a:xfrm>
            <a:off x="5599813" y="3256170"/>
            <a:ext cx="842682" cy="51995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3">
            <a:extLst>
              <a:ext uri="{FF2B5EF4-FFF2-40B4-BE49-F238E27FC236}">
                <a16:creationId xmlns:a16="http://schemas.microsoft.com/office/drawing/2014/main" id="{D10DF660-D678-95E2-0724-B10EE41958AC}"/>
              </a:ext>
            </a:extLst>
          </p:cNvPr>
          <p:cNvSpPr txBox="1">
            <a:spLocks/>
          </p:cNvSpPr>
          <p:nvPr/>
        </p:nvSpPr>
        <p:spPr>
          <a:xfrm>
            <a:off x="838201" y="173876"/>
            <a:ext cx="10833847" cy="9795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/>
              <a:t>Grading Assignments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100883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3C801-427D-4761-B139-63C3D71F6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0652"/>
            <a:ext cx="10515600" cy="780769"/>
          </a:xfrm>
        </p:spPr>
        <p:txBody>
          <a:bodyPr/>
          <a:lstStyle/>
          <a:p>
            <a:r>
              <a:rPr lang="en-US"/>
              <a:t>GitHub Classroom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5E254-772A-4AB1-8230-33418D800E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7939"/>
            <a:ext cx="10515600" cy="4869024"/>
          </a:xfrm>
        </p:spPr>
        <p:txBody>
          <a:bodyPr>
            <a:normAutofit/>
          </a:bodyPr>
          <a:lstStyle/>
          <a:p>
            <a:r>
              <a:rPr lang="en-US" sz="3200"/>
              <a:t>The following slides provide information for using GitHub Classroom, which allows the creation of individual classrooms</a:t>
            </a:r>
          </a:p>
          <a:p>
            <a:r>
              <a:rPr lang="en-US" sz="3200"/>
              <a:t>Why GitHub Classroom?</a:t>
            </a:r>
          </a:p>
          <a:p>
            <a:pPr lvl="1"/>
            <a:r>
              <a:rPr lang="en-US" sz="2800"/>
              <a:t>Students can be assigned to a specific course's classroom</a:t>
            </a:r>
          </a:p>
          <a:p>
            <a:pPr lvl="1"/>
            <a:r>
              <a:rPr lang="en-US" sz="2800"/>
              <a:t>Repositories created by the instructor can be cloned by students and maintained within the classroom</a:t>
            </a:r>
          </a:p>
          <a:p>
            <a:pPr lvl="1"/>
            <a:r>
              <a:rPr lang="en-US" sz="2800"/>
              <a:t>By default, student repositories are </a:t>
            </a:r>
            <a:r>
              <a:rPr lang="en-US" sz="2800" u="sng"/>
              <a:t>private</a:t>
            </a:r>
          </a:p>
        </p:txBody>
      </p:sp>
    </p:spTree>
    <p:extLst>
      <p:ext uri="{BB962C8B-B14F-4D97-AF65-F5344CB8AC3E}">
        <p14:creationId xmlns:p14="http://schemas.microsoft.com/office/powerpoint/2010/main" val="16972068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02F2D10D-4622-C70D-3824-7788F8C1D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3340"/>
            <a:ext cx="10515600" cy="786529"/>
          </a:xfrm>
        </p:spPr>
        <p:txBody>
          <a:bodyPr/>
          <a:lstStyle/>
          <a:p>
            <a:r>
              <a:rPr lang="en-US" sz="4400"/>
              <a:t>GitHub Workflows</a:t>
            </a:r>
            <a:endParaRPr lang="en-US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DB3C99EF-126B-B73D-9611-CA9548B003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6341"/>
            <a:ext cx="10515600" cy="4602922"/>
          </a:xfrm>
        </p:spPr>
        <p:txBody>
          <a:bodyPr>
            <a:normAutofit fontScale="92500" lnSpcReduction="10000"/>
          </a:bodyPr>
          <a:lstStyle/>
          <a:p>
            <a:r>
              <a:rPr lang="en-US"/>
              <a:t>A GitHub workflow is a configurable automated process that will run one or more jobs.</a:t>
            </a:r>
          </a:p>
          <a:p>
            <a:r>
              <a:rPr lang="en-US"/>
              <a:t>Workflows are defined by a YAML file checked in to your repository and will run when triggered by an event in your repository, or they can be triggered manually, or at a defined schedule.</a:t>
            </a:r>
          </a:p>
          <a:p>
            <a:r>
              <a:rPr lang="en-US"/>
              <a:t>Workflows are defined in the .github/workflows directory in a repository, and a repository can have multiple workflows, each of which can perform a different set of tasks. </a:t>
            </a:r>
          </a:p>
          <a:p>
            <a:pPr lvl="1"/>
            <a:r>
              <a:rPr lang="en-US"/>
              <a:t>You can have one workflow to build and test pull requests, another workflow to deploy your application every time a release is created, and still another workflow that adds a label every time someone opens a new issue</a:t>
            </a:r>
            <a:br>
              <a:rPr lang="en-US"/>
            </a:br>
            <a:br>
              <a:rPr lang="en-US"/>
            </a:br>
            <a:br>
              <a:rPr lang="en-US"/>
            </a:br>
            <a:r>
              <a:rPr lang="en-US" sz="2000"/>
              <a:t>https://docs.github.com/en/actions/using-workflows/about-workflows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6607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02F2D10D-4622-C70D-3824-7788F8C1D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3340"/>
            <a:ext cx="10515600" cy="786529"/>
          </a:xfrm>
        </p:spPr>
        <p:txBody>
          <a:bodyPr>
            <a:normAutofit fontScale="90000"/>
          </a:bodyPr>
          <a:lstStyle/>
          <a:p>
            <a:r>
              <a:rPr lang="en-US" sz="4400"/>
              <a:t>Automated Grading using Actions and Workflows</a:t>
            </a:r>
            <a:endParaRPr lang="en-US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DB3C99EF-126B-B73D-9611-CA9548B003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6341"/>
            <a:ext cx="10515600" cy="4602922"/>
          </a:xfrm>
        </p:spPr>
        <p:txBody>
          <a:bodyPr>
            <a:normAutofit fontScale="85000" lnSpcReduction="20000"/>
          </a:bodyPr>
          <a:lstStyle/>
          <a:p>
            <a:r>
              <a:rPr lang="en-US"/>
              <a:t>You can use autograding to automatically check a student's work for an assignment on GitHub Classroom. </a:t>
            </a:r>
          </a:p>
          <a:p>
            <a:r>
              <a:rPr lang="en-US"/>
              <a:t>You configure tests for an assignment, and the tests run immediately every time a student pushes to an assignment repository on GitHub.com. </a:t>
            </a:r>
          </a:p>
          <a:p>
            <a:pPr lvl="1"/>
            <a:r>
              <a:rPr lang="en-US"/>
              <a:t>The student can view the test results, make changes, and push to see new results.</a:t>
            </a:r>
          </a:p>
          <a:p>
            <a:r>
              <a:rPr lang="en-US"/>
              <a:t>After a student accepts an assignment, on every push to the assignment repository, GitHub Actions runs the commands for your autograding test in a Linux environment containing the student's newest code. </a:t>
            </a:r>
          </a:p>
          <a:p>
            <a:r>
              <a:rPr lang="en-US"/>
              <a:t>GitHub Classroom creates the necessary workflows for GitHub Actions. </a:t>
            </a:r>
          </a:p>
          <a:p>
            <a:r>
              <a:rPr lang="en-US"/>
              <a:t>You can add, edit, or delete autograding tests for an existing assignment. </a:t>
            </a:r>
          </a:p>
          <a:p>
            <a:pPr lvl="1"/>
            <a:r>
              <a:rPr lang="en-US"/>
              <a:t>(All changes made via the Classroom UI will be pushed to existing student repositories, so use caution when editing tests)</a:t>
            </a:r>
            <a:endParaRPr lang="en-US" sz="1100"/>
          </a:p>
          <a:p>
            <a:r>
              <a:rPr lang="en-US"/>
              <a:t>https://docs.github.com/en/education/manage-coursework-with-github-classroom/teach-with-github-classroom/use-autograding </a:t>
            </a:r>
          </a:p>
        </p:txBody>
      </p:sp>
    </p:spTree>
    <p:extLst>
      <p:ext uri="{BB962C8B-B14F-4D97-AF65-F5344CB8AC3E}">
        <p14:creationId xmlns:p14="http://schemas.microsoft.com/office/powerpoint/2010/main" val="6925483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D10DF660-D678-95E2-0724-B10EE41958AC}"/>
              </a:ext>
            </a:extLst>
          </p:cNvPr>
          <p:cNvSpPr txBox="1">
            <a:spLocks/>
          </p:cNvSpPr>
          <p:nvPr/>
        </p:nvSpPr>
        <p:spPr>
          <a:xfrm>
            <a:off x="831939" y="299184"/>
            <a:ext cx="4742144" cy="12076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/>
              <a:t>Automated Grading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7C2ED96-36FE-D2EA-7252-EDD6D83064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4692" y="299184"/>
            <a:ext cx="5456839" cy="5536720"/>
          </a:xfrm>
          <a:prstGeom prst="rect">
            <a:avLst/>
          </a:prstGeom>
          <a:ln>
            <a:solidFill>
              <a:schemeClr val="tx2">
                <a:lumMod val="50000"/>
              </a:schemeClr>
            </a:solidFill>
          </a:ln>
        </p:spPr>
      </p:pic>
      <p:sp>
        <p:nvSpPr>
          <p:cNvPr id="8" name="Title 3">
            <a:extLst>
              <a:ext uri="{FF2B5EF4-FFF2-40B4-BE49-F238E27FC236}">
                <a16:creationId xmlns:a16="http://schemas.microsoft.com/office/drawing/2014/main" id="{796CC2A3-F9B6-2D1D-F3F2-9412C75FB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6718" y="1760970"/>
            <a:ext cx="4600894" cy="1207698"/>
          </a:xfrm>
        </p:spPr>
        <p:txBody>
          <a:bodyPr>
            <a:normAutofit/>
          </a:bodyPr>
          <a:lstStyle/>
          <a:p>
            <a:pPr marL="284163" indent="-284163">
              <a:buFont typeface="Arial" panose="020B0604020202020204" pitchFamily="34" charset="0"/>
              <a:buChar char="•"/>
            </a:pPr>
            <a:r>
              <a:rPr lang="en-US" sz="2800">
                <a:latin typeface="Calibri (Body)"/>
              </a:rPr>
              <a:t>Set up the assignment as shown earlier</a:t>
            </a:r>
            <a:endParaRPr lang="en-US" sz="2800" dirty="0"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6155539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D10DF660-D678-95E2-0724-B10EE41958AC}"/>
              </a:ext>
            </a:extLst>
          </p:cNvPr>
          <p:cNvSpPr txBox="1">
            <a:spLocks/>
          </p:cNvSpPr>
          <p:nvPr/>
        </p:nvSpPr>
        <p:spPr>
          <a:xfrm>
            <a:off x="838201" y="173876"/>
            <a:ext cx="10833847" cy="7066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/>
              <a:t>Automated Grading</a:t>
            </a:r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796CC2A3-F9B6-2D1D-F3F2-9412C75FB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022" y="1094780"/>
            <a:ext cx="7996956" cy="706658"/>
          </a:xfrm>
        </p:spPr>
        <p:txBody>
          <a:bodyPr>
            <a:normAutofit fontScale="90000"/>
          </a:bodyPr>
          <a:lstStyle/>
          <a:p>
            <a:pPr marL="284163" indent="-284163">
              <a:buFont typeface="Arial" panose="020B0604020202020204" pitchFamily="34" charset="0"/>
              <a:buChar char="•"/>
            </a:pPr>
            <a:r>
              <a:rPr lang="en-US" sz="2800">
                <a:latin typeface="Calibri (Body)"/>
              </a:rPr>
              <a:t>Add a test in the "Set up autograding and feedback" section, choose "Input/Output test"</a:t>
            </a:r>
            <a:endParaRPr lang="en-US" sz="2800" dirty="0">
              <a:latin typeface="Calibri (Body)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F98101-1E57-0AC8-6008-37D85FB5E3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6621" y="2134266"/>
            <a:ext cx="5513759" cy="3140611"/>
          </a:xfrm>
          <a:prstGeom prst="rect">
            <a:avLst/>
          </a:prstGeom>
          <a:ln>
            <a:solidFill>
              <a:schemeClr val="tx2">
                <a:lumMod val="50000"/>
              </a:schemeClr>
            </a:solidFill>
          </a:ln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F138546D-B812-7143-0FAE-7B891FFE8A3A}"/>
              </a:ext>
            </a:extLst>
          </p:cNvPr>
          <p:cNvSpPr/>
          <p:nvPr/>
        </p:nvSpPr>
        <p:spPr>
          <a:xfrm>
            <a:off x="2274152" y="4552613"/>
            <a:ext cx="1333344" cy="60810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8AA0F8D-69FF-5762-C73C-D52DC580A9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1783" y="2542491"/>
            <a:ext cx="2694285" cy="2732386"/>
          </a:xfrm>
          <a:prstGeom prst="rect">
            <a:avLst/>
          </a:prstGeom>
          <a:ln>
            <a:solidFill>
              <a:schemeClr val="tx2">
                <a:lumMod val="50000"/>
              </a:schemeClr>
            </a:solidFill>
          </a:ln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6FAEC54-B6CC-9619-938E-E7281CB667FE}"/>
              </a:ext>
            </a:extLst>
          </p:cNvPr>
          <p:cNvCxnSpPr>
            <a:cxnSpLocks/>
            <a:stCxn id="5" idx="6"/>
          </p:cNvCxnSpPr>
          <p:nvPr/>
        </p:nvCxnSpPr>
        <p:spPr>
          <a:xfrm flipV="1">
            <a:off x="3607496" y="3429000"/>
            <a:ext cx="4546948" cy="142766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75535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D10DF660-D678-95E2-0724-B10EE41958AC}"/>
              </a:ext>
            </a:extLst>
          </p:cNvPr>
          <p:cNvSpPr txBox="1">
            <a:spLocks/>
          </p:cNvSpPr>
          <p:nvPr/>
        </p:nvSpPr>
        <p:spPr>
          <a:xfrm>
            <a:off x="543841" y="217716"/>
            <a:ext cx="7341294" cy="9659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/>
              <a:t>Automated Grading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E21B653-1684-FC96-96E1-FD4DBB603E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9080" y="374291"/>
            <a:ext cx="3572117" cy="5550520"/>
          </a:xfrm>
          <a:prstGeom prst="rect">
            <a:avLst/>
          </a:prstGeom>
        </p:spPr>
      </p:pic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03F39FC3-2893-F29A-1BAE-4825098AFD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804" y="1334023"/>
            <a:ext cx="6924918" cy="4515240"/>
          </a:xfrm>
        </p:spPr>
        <p:txBody>
          <a:bodyPr>
            <a:normAutofit/>
          </a:bodyPr>
          <a:lstStyle/>
          <a:p>
            <a:r>
              <a:rPr lang="en-US"/>
              <a:t>I used the following parameters:</a:t>
            </a:r>
          </a:p>
          <a:p>
            <a:pPr lvl="1"/>
            <a:r>
              <a:rPr lang="en-US"/>
              <a:t>Test name: Simple Test</a:t>
            </a:r>
          </a:p>
          <a:p>
            <a:pPr lvl="1"/>
            <a:r>
              <a:rPr lang="en-US"/>
              <a:t>Setup command: javac KitchenConverter.java</a:t>
            </a:r>
          </a:p>
          <a:p>
            <a:pPr lvl="1"/>
            <a:r>
              <a:rPr lang="en-US"/>
              <a:t>(builds the students application)</a:t>
            </a:r>
          </a:p>
          <a:p>
            <a:pPr lvl="1"/>
            <a:r>
              <a:rPr lang="en-US"/>
              <a:t>Run command:</a:t>
            </a:r>
          </a:p>
          <a:p>
            <a:pPr lvl="1"/>
            <a:r>
              <a:rPr lang="en-US"/>
              <a:t>java KitchenConverter 5.5   (application requires command line input)</a:t>
            </a:r>
          </a:p>
          <a:p>
            <a:pPr lvl="1"/>
            <a:r>
              <a:rPr lang="en-US"/>
              <a:t>Expected output: 5.50 cups is 88.00 tablespoons</a:t>
            </a:r>
          </a:p>
          <a:p>
            <a:pPr lvl="1"/>
            <a:r>
              <a:rPr lang="en-US"/>
              <a:t>Timeout: 10 minutes (default)</a:t>
            </a:r>
          </a:p>
          <a:p>
            <a:pPr lvl="1"/>
            <a:r>
              <a:rPr lang="en-US"/>
              <a:t>Points (optional): not specified</a:t>
            </a:r>
          </a:p>
        </p:txBody>
      </p:sp>
    </p:spTree>
    <p:extLst>
      <p:ext uri="{BB962C8B-B14F-4D97-AF65-F5344CB8AC3E}">
        <p14:creationId xmlns:p14="http://schemas.microsoft.com/office/powerpoint/2010/main" val="39300674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D10DF660-D678-95E2-0724-B10EE41958AC}"/>
              </a:ext>
            </a:extLst>
          </p:cNvPr>
          <p:cNvSpPr txBox="1">
            <a:spLocks/>
          </p:cNvSpPr>
          <p:nvPr/>
        </p:nvSpPr>
        <p:spPr>
          <a:xfrm>
            <a:off x="838201" y="173876"/>
            <a:ext cx="10833847" cy="7066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/>
              <a:t>Automated Grading</a:t>
            </a:r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796CC2A3-F9B6-2D1D-F3F2-9412C75FB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2929" y="1115880"/>
            <a:ext cx="7996956" cy="706658"/>
          </a:xfrm>
        </p:spPr>
        <p:txBody>
          <a:bodyPr>
            <a:normAutofit fontScale="90000"/>
          </a:bodyPr>
          <a:lstStyle/>
          <a:p>
            <a:pPr marL="284163" indent="-284163">
              <a:buFont typeface="Arial" panose="020B0604020202020204" pitchFamily="34" charset="0"/>
              <a:buChar char="•"/>
            </a:pPr>
            <a:r>
              <a:rPr lang="en-US" sz="2800">
                <a:latin typeface="Calibri (Body)"/>
              </a:rPr>
              <a:t>The assignment repo is created with two folders: .github/classroom and .github/workflows</a:t>
            </a:r>
            <a:endParaRPr lang="en-US" sz="2800" dirty="0">
              <a:latin typeface="Calibri (Body)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6C02339-F983-6505-2BD9-327C90FD23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7384" y="2126923"/>
            <a:ext cx="6215905" cy="3167826"/>
          </a:xfrm>
          <a:prstGeom prst="rect">
            <a:avLst/>
          </a:prstGeom>
          <a:ln>
            <a:solidFill>
              <a:schemeClr val="tx2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9197316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D10DF660-D678-95E2-0724-B10EE41958AC}"/>
              </a:ext>
            </a:extLst>
          </p:cNvPr>
          <p:cNvSpPr txBox="1">
            <a:spLocks/>
          </p:cNvSpPr>
          <p:nvPr/>
        </p:nvSpPr>
        <p:spPr>
          <a:xfrm>
            <a:off x="838201" y="173876"/>
            <a:ext cx="10833847" cy="7066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/>
              <a:t>Automated Grading using Workflows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043FEF-4C8B-C060-1628-ADC8856B12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9488" y="1999345"/>
            <a:ext cx="7380707" cy="3635924"/>
          </a:xfrm>
          <a:prstGeom prst="rect">
            <a:avLst/>
          </a:prstGeom>
          <a:ln>
            <a:solidFill>
              <a:schemeClr val="tx2">
                <a:lumMod val="50000"/>
              </a:schemeClr>
            </a:solidFill>
          </a:ln>
        </p:spPr>
      </p:pic>
      <p:sp>
        <p:nvSpPr>
          <p:cNvPr id="9" name="Title 3">
            <a:extLst>
              <a:ext uri="{FF2B5EF4-FFF2-40B4-BE49-F238E27FC236}">
                <a16:creationId xmlns:a16="http://schemas.microsoft.com/office/drawing/2014/main" id="{A9AFBB85-880F-8523-4E37-A6901B3D2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2929" y="1115880"/>
            <a:ext cx="7996956" cy="706658"/>
          </a:xfrm>
        </p:spPr>
        <p:txBody>
          <a:bodyPr>
            <a:normAutofit/>
          </a:bodyPr>
          <a:lstStyle/>
          <a:p>
            <a:pPr marL="284163" indent="-284163">
              <a:buFont typeface="Arial" panose="020B0604020202020204" pitchFamily="34" charset="0"/>
              <a:buChar char="•"/>
            </a:pPr>
            <a:r>
              <a:rPr lang="en-US" sz="2800">
                <a:latin typeface="Calibri (Body)"/>
              </a:rPr>
              <a:t>The classroom folder contains a JSON input file</a:t>
            </a:r>
            <a:endParaRPr lang="en-US" sz="2800" dirty="0"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7130965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D10DF660-D678-95E2-0724-B10EE41958AC}"/>
              </a:ext>
            </a:extLst>
          </p:cNvPr>
          <p:cNvSpPr txBox="1">
            <a:spLocks/>
          </p:cNvSpPr>
          <p:nvPr/>
        </p:nvSpPr>
        <p:spPr>
          <a:xfrm>
            <a:off x="838201" y="173876"/>
            <a:ext cx="10833847" cy="7066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/>
              <a:t>Automated Grading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E375E1-481D-7932-35CA-A44F828F31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9168" y="1048992"/>
            <a:ext cx="7202488" cy="4509495"/>
          </a:xfrm>
          <a:prstGeom prst="rect">
            <a:avLst/>
          </a:prstGeom>
          <a:ln>
            <a:solidFill>
              <a:schemeClr val="tx2">
                <a:lumMod val="50000"/>
              </a:schemeClr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06A1628-3662-2DA4-574F-11D630C7EF77}"/>
              </a:ext>
            </a:extLst>
          </p:cNvPr>
          <p:cNvSpPr txBox="1"/>
          <p:nvPr/>
        </p:nvSpPr>
        <p:spPr>
          <a:xfrm>
            <a:off x="932148" y="1008220"/>
            <a:ext cx="252503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69863" indent="-169863">
              <a:buFont typeface="Arial" panose="020B0604020202020204" pitchFamily="34" charset="0"/>
              <a:buChar char="•"/>
            </a:pPr>
            <a:r>
              <a:rPr lang="en-US" sz="2800"/>
              <a:t>JSON input file</a:t>
            </a:r>
          </a:p>
        </p:txBody>
      </p:sp>
    </p:spTree>
    <p:extLst>
      <p:ext uri="{BB962C8B-B14F-4D97-AF65-F5344CB8AC3E}">
        <p14:creationId xmlns:p14="http://schemas.microsoft.com/office/powerpoint/2010/main" val="31873252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D10DF660-D678-95E2-0724-B10EE41958AC}"/>
              </a:ext>
            </a:extLst>
          </p:cNvPr>
          <p:cNvSpPr txBox="1">
            <a:spLocks/>
          </p:cNvSpPr>
          <p:nvPr/>
        </p:nvSpPr>
        <p:spPr>
          <a:xfrm>
            <a:off x="838201" y="173876"/>
            <a:ext cx="10833847" cy="7066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/>
              <a:t>Automated Grading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FA83FE-8E36-E3AC-0AC0-250F9F976A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2698" y="1971054"/>
            <a:ext cx="7217417" cy="3064409"/>
          </a:xfrm>
          <a:prstGeom prst="rect">
            <a:avLst/>
          </a:prstGeom>
        </p:spPr>
      </p:pic>
      <p:sp>
        <p:nvSpPr>
          <p:cNvPr id="6" name="Title 3">
            <a:extLst>
              <a:ext uri="{FF2B5EF4-FFF2-40B4-BE49-F238E27FC236}">
                <a16:creationId xmlns:a16="http://schemas.microsoft.com/office/drawing/2014/main" id="{E056F7B4-09F9-3222-6BBA-E75835CA2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2929" y="1115880"/>
            <a:ext cx="7996956" cy="706658"/>
          </a:xfrm>
        </p:spPr>
        <p:txBody>
          <a:bodyPr>
            <a:normAutofit/>
          </a:bodyPr>
          <a:lstStyle/>
          <a:p>
            <a:pPr marL="284163" indent="-284163">
              <a:buFont typeface="Arial" panose="020B0604020202020204" pitchFamily="34" charset="0"/>
              <a:buChar char="•"/>
            </a:pPr>
            <a:r>
              <a:rPr lang="en-US" sz="2800">
                <a:latin typeface="Calibri (Body)"/>
              </a:rPr>
              <a:t>The workflows folder contains a YAML workflow file</a:t>
            </a:r>
            <a:endParaRPr lang="en-US" sz="2800" dirty="0"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28284438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D10DF660-D678-95E2-0724-B10EE41958AC}"/>
              </a:ext>
            </a:extLst>
          </p:cNvPr>
          <p:cNvSpPr txBox="1">
            <a:spLocks/>
          </p:cNvSpPr>
          <p:nvPr/>
        </p:nvSpPr>
        <p:spPr>
          <a:xfrm>
            <a:off x="838201" y="173876"/>
            <a:ext cx="10833847" cy="9795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/>
              <a:t>Automated Grading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474D87-F3C8-AA94-A043-D2E9B88BD2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9699" y="1227251"/>
            <a:ext cx="8437690" cy="4651765"/>
          </a:xfrm>
          <a:prstGeom prst="rect">
            <a:avLst/>
          </a:prstGeom>
          <a:ln>
            <a:solidFill>
              <a:schemeClr val="tx2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022940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E0E14-EF30-4D17-8457-8E5D1E949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5161"/>
          </a:xfrm>
        </p:spPr>
        <p:txBody>
          <a:bodyPr>
            <a:normAutofit fontScale="90000"/>
          </a:bodyPr>
          <a:lstStyle/>
          <a:p>
            <a:r>
              <a:rPr lang="en-US"/>
              <a:t>GitHub Classroom (Instructor Notes)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8D595B-A938-4095-9B2C-B71EB96201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6997"/>
            <a:ext cx="10515600" cy="5477068"/>
          </a:xfrm>
        </p:spPr>
        <p:txBody>
          <a:bodyPr/>
          <a:lstStyle/>
          <a:p>
            <a:r>
              <a:rPr lang="en-US" sz="2400"/>
              <a:t>Apply for GitHub Education, after account is verified create an organization. I used FSCJ-ProfSingletary (FSCJ-&lt;my GitHub ID&gt;)</a:t>
            </a:r>
          </a:p>
          <a:p>
            <a:r>
              <a:rPr lang="en-US" sz="2400"/>
              <a:t>Log in to GitHub Classroom (classroom.github.com) and create a new classroom</a:t>
            </a:r>
          </a:p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93F6D48-B805-44B3-83DD-A23E7D8106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8053" y="2622950"/>
            <a:ext cx="8274250" cy="338328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347472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D10DF660-D678-95E2-0724-B10EE41958AC}"/>
              </a:ext>
            </a:extLst>
          </p:cNvPr>
          <p:cNvSpPr txBox="1">
            <a:spLocks/>
          </p:cNvSpPr>
          <p:nvPr/>
        </p:nvSpPr>
        <p:spPr>
          <a:xfrm>
            <a:off x="838202" y="173876"/>
            <a:ext cx="10547958" cy="10098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/>
              <a:t>Automated Grading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148562F-B70A-69EC-E880-A6E8B09797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960" y="1281736"/>
            <a:ext cx="10162080" cy="4294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8613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D10DF660-D678-95E2-0724-B10EE41958AC}"/>
              </a:ext>
            </a:extLst>
          </p:cNvPr>
          <p:cNvSpPr txBox="1">
            <a:spLocks/>
          </p:cNvSpPr>
          <p:nvPr/>
        </p:nvSpPr>
        <p:spPr>
          <a:xfrm>
            <a:off x="388307" y="173876"/>
            <a:ext cx="11283741" cy="7066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/>
              <a:t>Automated Grading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F6412A0-B38A-39C7-C5DD-69BA47BCCD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307" y="2377996"/>
            <a:ext cx="11490029" cy="1051004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</p:pic>
      <p:sp>
        <p:nvSpPr>
          <p:cNvPr id="9" name="Title 3">
            <a:extLst>
              <a:ext uri="{FF2B5EF4-FFF2-40B4-BE49-F238E27FC236}">
                <a16:creationId xmlns:a16="http://schemas.microsoft.com/office/drawing/2014/main" id="{485F126F-3421-2778-CD1F-B8A2C7741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986" y="1115880"/>
            <a:ext cx="8974899" cy="706658"/>
          </a:xfrm>
        </p:spPr>
        <p:txBody>
          <a:bodyPr>
            <a:normAutofit/>
          </a:bodyPr>
          <a:lstStyle/>
          <a:p>
            <a:pPr marL="284163" indent="-284163">
              <a:buFont typeface="Arial" panose="020B0604020202020204" pitchFamily="34" charset="0"/>
              <a:buChar char="•"/>
            </a:pPr>
            <a:r>
              <a:rPr lang="en-US" sz="2800">
                <a:latin typeface="Calibri (Body)"/>
              </a:rPr>
              <a:t>To see test details, click on the         icon.</a:t>
            </a:r>
            <a:endParaRPr lang="en-US" sz="2800" dirty="0">
              <a:latin typeface="Calibri (Body)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0AEC3D8-BAC1-01DF-FBAB-1F1748B126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1520" y="1168975"/>
            <a:ext cx="668657" cy="551642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C095FA7F-EE74-996E-9AAD-FCFB1810250C}"/>
              </a:ext>
            </a:extLst>
          </p:cNvPr>
          <p:cNvSpPr/>
          <p:nvPr/>
        </p:nvSpPr>
        <p:spPr>
          <a:xfrm>
            <a:off x="6551112" y="2812093"/>
            <a:ext cx="576198" cy="71398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2080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D10DF660-D678-95E2-0724-B10EE41958AC}"/>
              </a:ext>
            </a:extLst>
          </p:cNvPr>
          <p:cNvSpPr txBox="1">
            <a:spLocks/>
          </p:cNvSpPr>
          <p:nvPr/>
        </p:nvSpPr>
        <p:spPr>
          <a:xfrm>
            <a:off x="388307" y="173876"/>
            <a:ext cx="11283741" cy="7066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/>
              <a:t>Automated Grading</a:t>
            </a:r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485F126F-3421-2778-CD1F-B8A2C7741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986" y="1115880"/>
            <a:ext cx="8974899" cy="706658"/>
          </a:xfrm>
        </p:spPr>
        <p:txBody>
          <a:bodyPr>
            <a:normAutofit/>
          </a:bodyPr>
          <a:lstStyle/>
          <a:p>
            <a:pPr marL="284163" indent="-284163">
              <a:buFont typeface="Arial" panose="020B0604020202020204" pitchFamily="34" charset="0"/>
              <a:buChar char="•"/>
            </a:pPr>
            <a:r>
              <a:rPr lang="en-US" sz="2800">
                <a:latin typeface="Calibri (Body)"/>
              </a:rPr>
              <a:t>Failed tests are marked with an X, which you can click on</a:t>
            </a:r>
            <a:endParaRPr lang="en-US" sz="2800" dirty="0">
              <a:latin typeface="Calibri (Body)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50118A8-B584-5CA9-84CD-EEF8F5CB5F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741" y="2886167"/>
            <a:ext cx="10154871" cy="1513599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C095FA7F-EE74-996E-9AAD-FCFB1810250C}"/>
              </a:ext>
            </a:extLst>
          </p:cNvPr>
          <p:cNvSpPr/>
          <p:nvPr/>
        </p:nvSpPr>
        <p:spPr>
          <a:xfrm>
            <a:off x="7282774" y="2542162"/>
            <a:ext cx="1692613" cy="174449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6242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D10DF660-D678-95E2-0724-B10EE41958AC}"/>
              </a:ext>
            </a:extLst>
          </p:cNvPr>
          <p:cNvSpPr txBox="1">
            <a:spLocks/>
          </p:cNvSpPr>
          <p:nvPr/>
        </p:nvSpPr>
        <p:spPr>
          <a:xfrm>
            <a:off x="388307" y="173876"/>
            <a:ext cx="11283741" cy="7066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/>
              <a:t>Automated Grading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C1761FD-2722-4148-2B9D-6726082852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1224" y="829263"/>
            <a:ext cx="8662671" cy="5199474"/>
          </a:xfrm>
          <a:prstGeom prst="rect">
            <a:avLst/>
          </a:prstGeom>
          <a:ln>
            <a:solidFill>
              <a:schemeClr val="tx2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0800578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D10DF660-D678-95E2-0724-B10EE41958AC}"/>
              </a:ext>
            </a:extLst>
          </p:cNvPr>
          <p:cNvSpPr txBox="1">
            <a:spLocks/>
          </p:cNvSpPr>
          <p:nvPr/>
        </p:nvSpPr>
        <p:spPr>
          <a:xfrm>
            <a:off x="388307" y="173876"/>
            <a:ext cx="11283741" cy="7066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/>
              <a:t>Automated Grading</a:t>
            </a:r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485F126F-3421-2778-CD1F-B8A2C7741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986" y="1115880"/>
            <a:ext cx="8974899" cy="706658"/>
          </a:xfrm>
        </p:spPr>
        <p:txBody>
          <a:bodyPr>
            <a:normAutofit fontScale="90000"/>
          </a:bodyPr>
          <a:lstStyle/>
          <a:p>
            <a:pPr marL="284163" indent="-284163">
              <a:buFont typeface="Arial" panose="020B0604020202020204" pitchFamily="34" charset="0"/>
              <a:buChar char="•"/>
            </a:pPr>
            <a:r>
              <a:rPr lang="en-US" sz="2800">
                <a:latin typeface="Calibri (Body)"/>
              </a:rPr>
              <a:t>Successful tests are marked with a green checkmark, which you can also click on</a:t>
            </a:r>
            <a:endParaRPr lang="en-US" sz="2800" dirty="0">
              <a:latin typeface="Calibri (Body)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1EB11F-AECD-EC2A-D441-A6FDA33313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315" y="2739132"/>
            <a:ext cx="10136170" cy="1736727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F31D7ADE-668D-D890-CF19-95E1DEA1D6E8}"/>
              </a:ext>
            </a:extLst>
          </p:cNvPr>
          <p:cNvSpPr/>
          <p:nvPr/>
        </p:nvSpPr>
        <p:spPr>
          <a:xfrm>
            <a:off x="7282775" y="3482236"/>
            <a:ext cx="690042" cy="67915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9757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D10DF660-D678-95E2-0724-B10EE41958AC}"/>
              </a:ext>
            </a:extLst>
          </p:cNvPr>
          <p:cNvSpPr txBox="1">
            <a:spLocks/>
          </p:cNvSpPr>
          <p:nvPr/>
        </p:nvSpPr>
        <p:spPr>
          <a:xfrm>
            <a:off x="388307" y="173876"/>
            <a:ext cx="11283741" cy="7066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/>
              <a:t>Automated Grading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F6428A4-19E6-FFD6-3E0A-1BD7C43A6A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061" y="1376989"/>
            <a:ext cx="10085878" cy="4104022"/>
          </a:xfrm>
          <a:prstGeom prst="rect">
            <a:avLst/>
          </a:prstGeom>
          <a:ln>
            <a:solidFill>
              <a:schemeClr val="tx2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686752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E0E14-EF30-4D17-8457-8E5D1E949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5161"/>
          </a:xfrm>
        </p:spPr>
        <p:txBody>
          <a:bodyPr>
            <a:normAutofit fontScale="90000"/>
          </a:bodyPr>
          <a:lstStyle/>
          <a:p>
            <a:r>
              <a:rPr lang="en-US"/>
              <a:t>Creating an Organization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8D595B-A938-4095-9B2C-B71EB96201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7665"/>
            <a:ext cx="3518647" cy="5486399"/>
          </a:xfrm>
        </p:spPr>
        <p:txBody>
          <a:bodyPr/>
          <a:lstStyle/>
          <a:p>
            <a:r>
              <a:rPr lang="en-US"/>
              <a:t>Organizations can be used to organize your courses (e.g. Programming, Analytics, Networking, etc.</a:t>
            </a:r>
          </a:p>
          <a:p>
            <a:r>
              <a:rPr lang="en-US"/>
              <a:t>Select "Your organizations" from your profile menu in GitHub</a:t>
            </a:r>
          </a:p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9DEE42-8028-7FFF-A350-C06AFA6483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6237"/>
          <a:stretch/>
        </p:blipFill>
        <p:spPr>
          <a:xfrm>
            <a:off x="6449860" y="825675"/>
            <a:ext cx="5081400" cy="4868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7256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E0E14-EF30-4D17-8457-8E5D1E949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9078"/>
            <a:ext cx="10515600" cy="605161"/>
          </a:xfrm>
        </p:spPr>
        <p:txBody>
          <a:bodyPr>
            <a:normAutofit fontScale="90000"/>
          </a:bodyPr>
          <a:lstStyle/>
          <a:p>
            <a:r>
              <a:rPr lang="en-US"/>
              <a:t>Creating an Organization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8D595B-A938-4095-9B2C-B71EB96201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5434" y="1352391"/>
            <a:ext cx="9210220" cy="566514"/>
          </a:xfrm>
        </p:spPr>
        <p:txBody>
          <a:bodyPr/>
          <a:lstStyle/>
          <a:p>
            <a:r>
              <a:rPr lang="en-US"/>
              <a:t>Select "New organization" from the page</a:t>
            </a:r>
          </a:p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C5293F1-7FEB-3DFE-20DA-FC078537E7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2912" y="2013541"/>
            <a:ext cx="8371333" cy="3657696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99D00708-E263-CD4B-9CCE-40F7BBD48CD4}"/>
              </a:ext>
            </a:extLst>
          </p:cNvPr>
          <p:cNvSpPr/>
          <p:nvPr/>
        </p:nvSpPr>
        <p:spPr>
          <a:xfrm>
            <a:off x="8191121" y="3356373"/>
            <a:ext cx="2166897" cy="56651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2013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DDFB831-6E87-E3EC-A639-865B67E767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1962" y="1352391"/>
            <a:ext cx="7335123" cy="455882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E5E0E14-EF30-4D17-8457-8E5D1E949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9078"/>
            <a:ext cx="10515600" cy="605161"/>
          </a:xfrm>
        </p:spPr>
        <p:txBody>
          <a:bodyPr>
            <a:normAutofit fontScale="90000"/>
          </a:bodyPr>
          <a:lstStyle/>
          <a:p>
            <a:r>
              <a:rPr lang="en-US"/>
              <a:t>Creating an Organization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8D595B-A938-4095-9B2C-B71EB96201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4915" y="1414280"/>
            <a:ext cx="2739773" cy="1449421"/>
          </a:xfrm>
        </p:spPr>
        <p:txBody>
          <a:bodyPr>
            <a:normAutofit/>
          </a:bodyPr>
          <a:lstStyle/>
          <a:p>
            <a:r>
              <a:rPr lang="en-US"/>
              <a:t>Choose "Create a free organization"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9D00708-E263-CD4B-9CCE-40F7BBD48CD4}"/>
              </a:ext>
            </a:extLst>
          </p:cNvPr>
          <p:cNvSpPr/>
          <p:nvPr/>
        </p:nvSpPr>
        <p:spPr>
          <a:xfrm>
            <a:off x="6516074" y="5414252"/>
            <a:ext cx="2166897" cy="56651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845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E0E14-EF30-4D17-8457-8E5D1E949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5161"/>
          </a:xfrm>
        </p:spPr>
        <p:txBody>
          <a:bodyPr>
            <a:normAutofit fontScale="90000"/>
          </a:bodyPr>
          <a:lstStyle/>
          <a:p>
            <a:r>
              <a:rPr lang="en-US"/>
              <a:t>GitHub Classroom (Instructor Notes)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8D595B-A938-4095-9B2C-B71EB96201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7665"/>
            <a:ext cx="10515600" cy="5486399"/>
          </a:xfrm>
        </p:spPr>
        <p:txBody>
          <a:bodyPr/>
          <a:lstStyle/>
          <a:p>
            <a:r>
              <a:rPr lang="en-US"/>
              <a:t>After creating your organization, select it to create a classroom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20442B-ABBE-4F31-9451-2AF26D6CD1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8937" y="1684833"/>
            <a:ext cx="6530392" cy="429768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263005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E0E14-EF30-4D17-8457-8E5D1E949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5161"/>
          </a:xfrm>
        </p:spPr>
        <p:txBody>
          <a:bodyPr>
            <a:normAutofit fontScale="90000"/>
          </a:bodyPr>
          <a:lstStyle/>
          <a:p>
            <a:r>
              <a:rPr lang="en-US"/>
              <a:t>GitHub Classroom (Instructor Notes)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8D595B-A938-4095-9B2C-B71EB96201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6607"/>
            <a:ext cx="2493335" cy="1411237"/>
          </a:xfrm>
        </p:spPr>
        <p:txBody>
          <a:bodyPr/>
          <a:lstStyle/>
          <a:p>
            <a:r>
              <a:rPr lang="en-US"/>
              <a:t>Name your classroom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78D2AD-1813-989C-1F46-B1DAF167AB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9261" y="1335708"/>
            <a:ext cx="6846999" cy="4186583"/>
          </a:xfrm>
          <a:prstGeom prst="rect">
            <a:avLst/>
          </a:prstGeom>
          <a:ln>
            <a:solidFill>
              <a:schemeClr val="tx2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1645172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E0E14-EF30-4D17-8457-8E5D1E949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5161"/>
          </a:xfrm>
        </p:spPr>
        <p:txBody>
          <a:bodyPr>
            <a:normAutofit fontScale="90000"/>
          </a:bodyPr>
          <a:lstStyle/>
          <a:p>
            <a:r>
              <a:rPr lang="en-US"/>
              <a:t>Creating a Classroom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8D595B-A938-4095-9B2C-B71EB96201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7665"/>
            <a:ext cx="10515600" cy="5486399"/>
          </a:xfrm>
        </p:spPr>
        <p:txBody>
          <a:bodyPr/>
          <a:lstStyle/>
          <a:p>
            <a:r>
              <a:rPr lang="en-US"/>
              <a:t>TAs or Admins?</a:t>
            </a:r>
          </a:p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BA6882-D3DC-4DAE-BDB2-1F9D6B3A1E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4078" y="1051262"/>
            <a:ext cx="7169722" cy="493776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26545867"/>
      </p:ext>
    </p:extLst>
  </p:cSld>
  <p:clrMapOvr>
    <a:masterClrMapping/>
  </p:clrMapOvr>
</p:sld>
</file>

<file path=ppt/theme/theme1.xml><?xml version="1.0" encoding="utf-8"?>
<a:theme xmlns:a="http://schemas.openxmlformats.org/drawingml/2006/main" name="fscj">
  <a:themeElements>
    <a:clrScheme name="FSCJ Colors">
      <a:dk1>
        <a:srgbClr val="007598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A1CB8F"/>
      </a:accent2>
      <a:accent3>
        <a:srgbClr val="9BBB59"/>
      </a:accent3>
      <a:accent4>
        <a:srgbClr val="8064A2"/>
      </a:accent4>
      <a:accent5>
        <a:srgbClr val="4BACC6"/>
      </a:accent5>
      <a:accent6>
        <a:srgbClr val="5193B7"/>
      </a:accent6>
      <a:hlink>
        <a:srgbClr val="29AA87"/>
      </a:hlink>
      <a:folHlink>
        <a:srgbClr val="88ABA3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scj" id="{4DDB934D-E180-44D7-B6F7-5EA67335EA0E}" vid="{D5DA4DD1-123E-4E73-AAD0-7C95B02E6D6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day1</Template>
  <TotalTime>1424</TotalTime>
  <Words>876</Words>
  <Application>Microsoft Office PowerPoint</Application>
  <PresentationFormat>Widescreen</PresentationFormat>
  <Paragraphs>99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9" baseType="lpstr">
      <vt:lpstr>Arial</vt:lpstr>
      <vt:lpstr>Calibri</vt:lpstr>
      <vt:lpstr>Calibri (Body)</vt:lpstr>
      <vt:lpstr>fscj</vt:lpstr>
      <vt:lpstr>GitHub Classroom in the Classroom  Instructor Notes</vt:lpstr>
      <vt:lpstr>GitHub Classroom</vt:lpstr>
      <vt:lpstr>GitHub Classroom (Instructor Notes)</vt:lpstr>
      <vt:lpstr>Creating an Organization</vt:lpstr>
      <vt:lpstr>Creating an Organization</vt:lpstr>
      <vt:lpstr>Creating an Organization</vt:lpstr>
      <vt:lpstr>GitHub Classroom (Instructor Notes)</vt:lpstr>
      <vt:lpstr>GitHub Classroom (Instructor Notes)</vt:lpstr>
      <vt:lpstr>Creating a Classroom</vt:lpstr>
      <vt:lpstr>Creating a Classroom</vt:lpstr>
      <vt:lpstr>Creating Assignments</vt:lpstr>
      <vt:lpstr>Creating Assignments</vt:lpstr>
      <vt:lpstr>Creating Assignments</vt:lpstr>
      <vt:lpstr>Creating Assignments</vt:lpstr>
      <vt:lpstr>Grading Assignments</vt:lpstr>
      <vt:lpstr>Select the "Go to repo" Icon</vt:lpstr>
      <vt:lpstr>PowerPoint Presentation</vt:lpstr>
      <vt:lpstr>Grading Assignments</vt:lpstr>
      <vt:lpstr>Or Use "Go to file" to Go Directly to Desired File</vt:lpstr>
      <vt:lpstr>GitHub Workflows</vt:lpstr>
      <vt:lpstr>Automated Grading using Actions and Workflows</vt:lpstr>
      <vt:lpstr>Set up the assignment as shown earlier</vt:lpstr>
      <vt:lpstr>Add a test in the "Set up autograding and feedback" section, choose "Input/Output test"</vt:lpstr>
      <vt:lpstr>PowerPoint Presentation</vt:lpstr>
      <vt:lpstr>The assignment repo is created with two folders: .github/classroom and .github/workflows</vt:lpstr>
      <vt:lpstr>The classroom folder contains a JSON input file</vt:lpstr>
      <vt:lpstr>PowerPoint Presentation</vt:lpstr>
      <vt:lpstr>The workflows folder contains a YAML workflow file</vt:lpstr>
      <vt:lpstr>PowerPoint Presentation</vt:lpstr>
      <vt:lpstr>PowerPoint Presentation</vt:lpstr>
      <vt:lpstr>To see test details, click on the         icon.</vt:lpstr>
      <vt:lpstr>Failed tests are marked with an X, which you can click on</vt:lpstr>
      <vt:lpstr>PowerPoint Presentation</vt:lpstr>
      <vt:lpstr>Successful tests are marked with a green checkmark, which you can also click 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Singletary, David S.</dc:creator>
  <cp:lastModifiedBy>Singletary, David S.</cp:lastModifiedBy>
  <cp:revision>35</cp:revision>
  <dcterms:created xsi:type="dcterms:W3CDTF">2021-11-20T17:39:35Z</dcterms:created>
  <dcterms:modified xsi:type="dcterms:W3CDTF">2023-07-12T20:51:49Z</dcterms:modified>
</cp:coreProperties>
</file>