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1" r:id="rId6"/>
    <p:sldId id="1373" r:id="rId7"/>
    <p:sldId id="1386" r:id="rId8"/>
    <p:sldId id="1375" r:id="rId9"/>
    <p:sldId id="1376" r:id="rId10"/>
    <p:sldId id="1377" r:id="rId11"/>
    <p:sldId id="1378" r:id="rId12"/>
    <p:sldId id="1379" r:id="rId13"/>
    <p:sldId id="1380" r:id="rId14"/>
    <p:sldId id="1381" r:id="rId15"/>
    <p:sldId id="1382" r:id="rId16"/>
    <p:sldId id="1383" r:id="rId17"/>
    <p:sldId id="1384" r:id="rId18"/>
    <p:sldId id="1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77"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EF934-C5D0-4ECF-915B-55D791C976CF}"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D414-B8BD-4977-925E-1C2AFAB354A8}" type="slidenum">
              <a:rPr lang="en-US" smtClean="0"/>
              <a:t>‹#›</a:t>
            </a:fld>
            <a:endParaRPr lang="en-US"/>
          </a:p>
        </p:txBody>
      </p:sp>
    </p:spTree>
    <p:extLst>
      <p:ext uri="{BB962C8B-B14F-4D97-AF65-F5344CB8AC3E}">
        <p14:creationId xmlns:p14="http://schemas.microsoft.com/office/powerpoint/2010/main" val="100345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14</a:t>
            </a:fld>
            <a:endParaRPr lang="en-US"/>
          </a:p>
        </p:txBody>
      </p:sp>
    </p:spTree>
    <p:extLst>
      <p:ext uri="{BB962C8B-B14F-4D97-AF65-F5344CB8AC3E}">
        <p14:creationId xmlns:p14="http://schemas.microsoft.com/office/powerpoint/2010/main" val="404045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15</a:t>
            </a:fld>
            <a:endParaRPr lang="en-US"/>
          </a:p>
        </p:txBody>
      </p:sp>
    </p:spTree>
    <p:extLst>
      <p:ext uri="{BB962C8B-B14F-4D97-AF65-F5344CB8AC3E}">
        <p14:creationId xmlns:p14="http://schemas.microsoft.com/office/powerpoint/2010/main" val="405285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a:t>
            </a:fld>
            <a:endParaRPr lang="en-US"/>
          </a:p>
        </p:txBody>
      </p:sp>
    </p:spTree>
    <p:extLst>
      <p:ext uri="{BB962C8B-B14F-4D97-AF65-F5344CB8AC3E}">
        <p14:creationId xmlns:p14="http://schemas.microsoft.com/office/powerpoint/2010/main" val="25696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7</a:t>
            </a:fld>
            <a:endParaRPr lang="en-US"/>
          </a:p>
        </p:txBody>
      </p:sp>
    </p:spTree>
    <p:extLst>
      <p:ext uri="{BB962C8B-B14F-4D97-AF65-F5344CB8AC3E}">
        <p14:creationId xmlns:p14="http://schemas.microsoft.com/office/powerpoint/2010/main" val="98417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8</a:t>
            </a:fld>
            <a:endParaRPr lang="en-US"/>
          </a:p>
        </p:txBody>
      </p:sp>
    </p:spTree>
    <p:extLst>
      <p:ext uri="{BB962C8B-B14F-4D97-AF65-F5344CB8AC3E}">
        <p14:creationId xmlns:p14="http://schemas.microsoft.com/office/powerpoint/2010/main" val="31654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9</a:t>
            </a:fld>
            <a:endParaRPr lang="en-US"/>
          </a:p>
        </p:txBody>
      </p:sp>
    </p:spTree>
    <p:extLst>
      <p:ext uri="{BB962C8B-B14F-4D97-AF65-F5344CB8AC3E}">
        <p14:creationId xmlns:p14="http://schemas.microsoft.com/office/powerpoint/2010/main" val="45575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10</a:t>
            </a:fld>
            <a:endParaRPr lang="en-US"/>
          </a:p>
        </p:txBody>
      </p:sp>
    </p:spTree>
    <p:extLst>
      <p:ext uri="{BB962C8B-B14F-4D97-AF65-F5344CB8AC3E}">
        <p14:creationId xmlns:p14="http://schemas.microsoft.com/office/powerpoint/2010/main" val="203277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11</a:t>
            </a:fld>
            <a:endParaRPr lang="en-US"/>
          </a:p>
        </p:txBody>
      </p:sp>
    </p:spTree>
    <p:extLst>
      <p:ext uri="{BB962C8B-B14F-4D97-AF65-F5344CB8AC3E}">
        <p14:creationId xmlns:p14="http://schemas.microsoft.com/office/powerpoint/2010/main" val="166613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12</a:t>
            </a:fld>
            <a:endParaRPr lang="en-US"/>
          </a:p>
        </p:txBody>
      </p:sp>
    </p:spTree>
    <p:extLst>
      <p:ext uri="{BB962C8B-B14F-4D97-AF65-F5344CB8AC3E}">
        <p14:creationId xmlns:p14="http://schemas.microsoft.com/office/powerpoint/2010/main" val="274060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13</a:t>
            </a:fld>
            <a:endParaRPr lang="en-US"/>
          </a:p>
        </p:txBody>
      </p:sp>
    </p:spTree>
    <p:extLst>
      <p:ext uri="{BB962C8B-B14F-4D97-AF65-F5344CB8AC3E}">
        <p14:creationId xmlns:p14="http://schemas.microsoft.com/office/powerpoint/2010/main" val="32761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a:p>
        </p:txBody>
      </p:sp>
    </p:spTree>
    <p:extLst>
      <p:ext uri="{BB962C8B-B14F-4D97-AF65-F5344CB8AC3E}">
        <p14:creationId xmlns:p14="http://schemas.microsoft.com/office/powerpoint/2010/main" val="350526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466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307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776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1908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8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273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57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45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114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979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80667" y="6310313"/>
            <a:ext cx="2282201"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spTree>
    <p:extLst>
      <p:ext uri="{BB962C8B-B14F-4D97-AF65-F5344CB8AC3E}">
        <p14:creationId xmlns:p14="http://schemas.microsoft.com/office/powerpoint/2010/main" val="3348589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ducation.github.com/pa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globalcampus/student" TargetMode="External"/><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pic>
        <p:nvPicPr>
          <p:cNvPr id="5" name="Picture 4">
            <a:extLst>
              <a:ext uri="{FF2B5EF4-FFF2-40B4-BE49-F238E27FC236}">
                <a16:creationId xmlns:a16="http://schemas.microsoft.com/office/drawing/2014/main" id="{5410935C-4901-D443-8B60-1C32F54E1585}"/>
              </a:ext>
            </a:extLst>
          </p:cNvPr>
          <p:cNvPicPr>
            <a:picLocks noChangeAspect="1"/>
          </p:cNvPicPr>
          <p:nvPr/>
        </p:nvPicPr>
        <p:blipFill>
          <a:blip r:embed="rId4"/>
          <a:stretch>
            <a:fillRect/>
          </a:stretch>
        </p:blipFill>
        <p:spPr>
          <a:xfrm>
            <a:off x="4217516" y="2676149"/>
            <a:ext cx="3380103" cy="881766"/>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2170393" y="538787"/>
            <a:ext cx="7474348" cy="1754326"/>
          </a:xfrm>
          <a:prstGeom prst="rect">
            <a:avLst/>
          </a:prstGeom>
          <a:noFill/>
        </p:spPr>
        <p:txBody>
          <a:bodyPr wrap="square" rtlCol="0">
            <a:spAutoFit/>
          </a:bodyPr>
          <a:lstStyle/>
          <a:p>
            <a:pPr algn="ctr"/>
            <a:r>
              <a:rPr lang="en-US" sz="5400"/>
              <a:t>GitHub Classroom </a:t>
            </a:r>
            <a:br>
              <a:rPr lang="en-US" sz="5400"/>
            </a:br>
            <a:r>
              <a:rPr lang="en-US" sz="5400"/>
              <a:t>in the Classroom</a:t>
            </a:r>
          </a:p>
        </p:txBody>
      </p:sp>
      <p:sp>
        <p:nvSpPr>
          <p:cNvPr id="9" name="TextBox 8">
            <a:extLst>
              <a:ext uri="{FF2B5EF4-FFF2-40B4-BE49-F238E27FC236}">
                <a16:creationId xmlns:a16="http://schemas.microsoft.com/office/drawing/2014/main" id="{AC87D645-AA4C-560A-2DF8-1DB3956A6D0E}"/>
              </a:ext>
            </a:extLst>
          </p:cNvPr>
          <p:cNvSpPr txBox="1"/>
          <p:nvPr/>
        </p:nvSpPr>
        <p:spPr>
          <a:xfrm>
            <a:off x="3084795" y="4056080"/>
            <a:ext cx="6654292" cy="830997"/>
          </a:xfrm>
          <a:prstGeom prst="rect">
            <a:avLst/>
          </a:prstGeom>
          <a:noFill/>
        </p:spPr>
        <p:txBody>
          <a:bodyPr wrap="square" rtlCol="0">
            <a:spAutoFit/>
          </a:bodyPr>
          <a:lstStyle/>
          <a:p>
            <a:r>
              <a:rPr lang="en-US" sz="2400"/>
              <a:t>David Singletary         David.Singletary@fscj.edu</a:t>
            </a:r>
          </a:p>
          <a:p>
            <a:r>
              <a:rPr lang="en-US" sz="2400"/>
              <a:t>William Money</a:t>
            </a:r>
          </a:p>
        </p:txBody>
      </p:sp>
      <p:pic>
        <p:nvPicPr>
          <p:cNvPr id="27" name="Graphic 27">
            <a:extLst>
              <a:ext uri="{FF2B5EF4-FFF2-40B4-BE49-F238E27FC236}">
                <a16:creationId xmlns:a16="http://schemas.microsoft.com/office/drawing/2014/main" id="{6FDA808B-AE37-22E7-F9D6-2C6A3FF3F68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sz="half" idx="1"/>
          </p:nvPr>
        </p:nvSpPr>
        <p:spPr>
          <a:xfrm>
            <a:off x="838200" y="2277519"/>
            <a:ext cx="5181600" cy="3619190"/>
          </a:xfrm>
        </p:spPr>
        <p:txBody>
          <a:bodyPr>
            <a:normAutofit/>
          </a:bodyPr>
          <a:lstStyle/>
          <a:p>
            <a:pPr lvl="1"/>
            <a:r>
              <a:rPr lang="en-US" sz="2800" dirty="0"/>
              <a:t>Once it’s ready, you are good to go! (This usually only takes a few seconds)</a:t>
            </a:r>
          </a:p>
        </p:txBody>
      </p:sp>
      <p:pic>
        <p:nvPicPr>
          <p:cNvPr id="4" name="Picture 3" descr="A screenshot of a computer error message&#10;&#10;Description automatically generated">
            <a:extLst>
              <a:ext uri="{FF2B5EF4-FFF2-40B4-BE49-F238E27FC236}">
                <a16:creationId xmlns:a16="http://schemas.microsoft.com/office/drawing/2014/main" id="{7F018D97-EA84-D2D7-8A89-E04449A393E6}"/>
              </a:ext>
            </a:extLst>
          </p:cNvPr>
          <p:cNvPicPr>
            <a:picLocks noChangeAspect="1"/>
          </p:cNvPicPr>
          <p:nvPr/>
        </p:nvPicPr>
        <p:blipFill>
          <a:blip r:embed="rId3"/>
          <a:stretch>
            <a:fillRect/>
          </a:stretch>
        </p:blipFill>
        <p:spPr>
          <a:xfrm>
            <a:off x="6172200" y="2519680"/>
            <a:ext cx="5181600" cy="3134868"/>
          </a:xfrm>
          <a:prstGeom prst="rect">
            <a:avLst/>
          </a:prstGeom>
          <a:noFill/>
          <a:ln>
            <a:solidFill>
              <a:schemeClr val="tx2">
                <a:lumMod val="50000"/>
              </a:schemeClr>
            </a:solidFill>
          </a:ln>
        </p:spPr>
      </p:pic>
    </p:spTree>
    <p:extLst>
      <p:ext uri="{BB962C8B-B14F-4D97-AF65-F5344CB8AC3E}">
        <p14:creationId xmlns:p14="http://schemas.microsoft.com/office/powerpoint/2010/main" val="405742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idx="1"/>
          </p:nvPr>
        </p:nvSpPr>
        <p:spPr>
          <a:xfrm>
            <a:off x="838200" y="1087395"/>
            <a:ext cx="10515600" cy="4761868"/>
          </a:xfrm>
        </p:spPr>
        <p:txBody>
          <a:bodyPr>
            <a:normAutofit/>
          </a:bodyPr>
          <a:lstStyle/>
          <a:p>
            <a:r>
              <a:rPr lang="en-US" sz="2200" dirty="0"/>
              <a:t>Students can upload their work directly to the repository through the web browser.</a:t>
            </a:r>
          </a:p>
          <a:p>
            <a:r>
              <a:rPr lang="en-US" sz="2200" dirty="0"/>
              <a:t>Students can also work with terminal, command prompt or Git bash to clone the repository to their local device, work on their assignments, and then push them back to the repository.</a:t>
            </a:r>
          </a:p>
          <a:p>
            <a:r>
              <a:rPr lang="en-US" sz="2200" dirty="0"/>
              <a:t>GitHub also offers a desktop </a:t>
            </a:r>
          </a:p>
          <a:p>
            <a:pPr marL="0" indent="0">
              <a:buNone/>
            </a:pPr>
            <a:r>
              <a:rPr lang="en-US" sz="2200" dirty="0"/>
              <a:t>    application that provides a GUI</a:t>
            </a:r>
          </a:p>
          <a:p>
            <a:pPr marL="0" indent="0">
              <a:buNone/>
            </a:pPr>
            <a:r>
              <a:rPr lang="en-US" sz="2200" dirty="0"/>
              <a:t>    for performing actions on a </a:t>
            </a:r>
          </a:p>
          <a:p>
            <a:pPr marL="0" indent="0">
              <a:buNone/>
            </a:pPr>
            <a:r>
              <a:rPr lang="en-US" sz="2200" dirty="0"/>
              <a:t>    repository. </a:t>
            </a:r>
          </a:p>
        </p:txBody>
      </p:sp>
      <p:pic>
        <p:nvPicPr>
          <p:cNvPr id="22" name="Picture 21">
            <a:extLst>
              <a:ext uri="{FF2B5EF4-FFF2-40B4-BE49-F238E27FC236}">
                <a16:creationId xmlns:a16="http://schemas.microsoft.com/office/drawing/2014/main" id="{EAF39F4F-FB7E-2AC5-F8D5-8AE171400578}"/>
              </a:ext>
            </a:extLst>
          </p:cNvPr>
          <p:cNvPicPr>
            <a:picLocks noChangeAspect="1"/>
          </p:cNvPicPr>
          <p:nvPr/>
        </p:nvPicPr>
        <p:blipFill>
          <a:blip r:embed="rId3"/>
          <a:stretch>
            <a:fillRect/>
          </a:stretch>
        </p:blipFill>
        <p:spPr>
          <a:xfrm>
            <a:off x="5124750" y="2412957"/>
            <a:ext cx="6229050" cy="3385061"/>
          </a:xfrm>
          <a:prstGeom prst="rect">
            <a:avLst/>
          </a:prstGeom>
          <a:ln>
            <a:solidFill>
              <a:schemeClr val="tx2">
                <a:lumMod val="50000"/>
              </a:schemeClr>
            </a:solidFill>
          </a:ln>
        </p:spPr>
      </p:pic>
      <p:sp>
        <p:nvSpPr>
          <p:cNvPr id="26" name="Oval 25">
            <a:extLst>
              <a:ext uri="{FF2B5EF4-FFF2-40B4-BE49-F238E27FC236}">
                <a16:creationId xmlns:a16="http://schemas.microsoft.com/office/drawing/2014/main" id="{76CDA702-0A3F-170A-B810-4BAFE3885A01}"/>
              </a:ext>
            </a:extLst>
          </p:cNvPr>
          <p:cNvSpPr/>
          <p:nvPr/>
        </p:nvSpPr>
        <p:spPr>
          <a:xfrm>
            <a:off x="10313567" y="3090988"/>
            <a:ext cx="914400" cy="59930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0A0C203-19EB-DC18-2183-B12E5412F349}"/>
              </a:ext>
            </a:extLst>
          </p:cNvPr>
          <p:cNvSpPr/>
          <p:nvPr/>
        </p:nvSpPr>
        <p:spPr>
          <a:xfrm>
            <a:off x="10475193" y="4317081"/>
            <a:ext cx="752774" cy="4012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57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dirty="0"/>
              <a:t>Moving to General Use – </a:t>
            </a:r>
            <a:r>
              <a:rPr lang="en-US" dirty="0" err="1"/>
              <a:t>Psucculint</a:t>
            </a:r>
            <a:r>
              <a:rPr lang="en-US" dirty="0"/>
              <a:t> </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sz="half" idx="1"/>
          </p:nvPr>
        </p:nvSpPr>
        <p:spPr>
          <a:xfrm>
            <a:off x="838200" y="1984008"/>
            <a:ext cx="5181600" cy="3619190"/>
          </a:xfrm>
        </p:spPr>
        <p:txBody>
          <a:bodyPr>
            <a:normAutofit/>
          </a:bodyPr>
          <a:lstStyle/>
          <a:p>
            <a:r>
              <a:rPr lang="en-US" sz="2400" dirty="0"/>
              <a:t>Within the internship at FSCJ, the other student-interns and myself have transitioned from using GitHub Classroom to using GitHub in a real-world application. </a:t>
            </a:r>
          </a:p>
          <a:p>
            <a:r>
              <a:rPr lang="en-US" sz="2400" dirty="0"/>
              <a:t>Additionally, we are using Miro to chart and track planning, and Slack to facilitate communication within the internship.</a:t>
            </a:r>
          </a:p>
        </p:txBody>
      </p:sp>
      <p:pic>
        <p:nvPicPr>
          <p:cNvPr id="9" name="Picture 8" descr="A green plant with black outline&#10;&#10;Description automatically generated">
            <a:extLst>
              <a:ext uri="{FF2B5EF4-FFF2-40B4-BE49-F238E27FC236}">
                <a16:creationId xmlns:a16="http://schemas.microsoft.com/office/drawing/2014/main" id="{7C1A78DC-D998-9850-CA6C-86D6AF2D4D55}"/>
              </a:ext>
            </a:extLst>
          </p:cNvPr>
          <p:cNvPicPr>
            <a:picLocks noChangeAspect="1"/>
          </p:cNvPicPr>
          <p:nvPr/>
        </p:nvPicPr>
        <p:blipFill rotWithShape="1">
          <a:blip r:embed="rId3">
            <a:extLst>
              <a:ext uri="{28A0092B-C50C-407E-A947-70E740481C1C}">
                <a14:useLocalDpi xmlns:a14="http://schemas.microsoft.com/office/drawing/2010/main" val="0"/>
              </a:ext>
            </a:extLst>
          </a:blip>
          <a:srcRect l="6867" t="8068" r="4102" b="7274"/>
          <a:stretch/>
        </p:blipFill>
        <p:spPr>
          <a:xfrm>
            <a:off x="6411405" y="1984008"/>
            <a:ext cx="2084895" cy="1982511"/>
          </a:xfrm>
          <a:prstGeom prst="rect">
            <a:avLst/>
          </a:prstGeom>
          <a:noFill/>
          <a:ln>
            <a:solidFill>
              <a:schemeClr val="tx2">
                <a:lumMod val="50000"/>
              </a:schemeClr>
            </a:solidFill>
          </a:ln>
        </p:spPr>
      </p:pic>
      <p:pic>
        <p:nvPicPr>
          <p:cNvPr id="12" name="Picture 2" descr="Miro - The Visual Collaboration Platform">
            <a:extLst>
              <a:ext uri="{FF2B5EF4-FFF2-40B4-BE49-F238E27FC236}">
                <a16:creationId xmlns:a16="http://schemas.microsoft.com/office/drawing/2014/main" id="{EAE86B7A-19E7-A8DE-A946-63BCC7C58B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270" b="33724"/>
          <a:stretch/>
        </p:blipFill>
        <p:spPr bwMode="auto">
          <a:xfrm>
            <a:off x="6479356" y="4383125"/>
            <a:ext cx="1948991" cy="662782"/>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70E8AD61-CA02-76C9-465A-3DF979F17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9057" y="4445435"/>
            <a:ext cx="2119313" cy="538163"/>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3074" name="Picture 2" descr="What is GitHub? — Pythia Foundations">
            <a:extLst>
              <a:ext uri="{FF2B5EF4-FFF2-40B4-BE49-F238E27FC236}">
                <a16:creationId xmlns:a16="http://schemas.microsoft.com/office/drawing/2014/main" id="{47EE1423-6B46-F7F3-1899-9583A454FE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5176" y="2312481"/>
            <a:ext cx="2367077" cy="1325563"/>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Moving to General Use - </a:t>
            </a:r>
            <a:r>
              <a:rPr lang="en-US" dirty="0" err="1"/>
              <a:t>Psucculint</a:t>
            </a:r>
            <a:endParaRPr lang="en-US" dirty="0"/>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idx="1"/>
          </p:nvPr>
        </p:nvSpPr>
        <p:spPr>
          <a:xfrm>
            <a:off x="838200" y="1210963"/>
            <a:ext cx="10515600" cy="4638300"/>
          </a:xfrm>
        </p:spPr>
        <p:txBody>
          <a:bodyPr>
            <a:normAutofit/>
          </a:bodyPr>
          <a:lstStyle/>
          <a:p>
            <a:r>
              <a:rPr lang="en-US" sz="2200" dirty="0"/>
              <a:t>By using the features GitHub offers for version control like branches and merging, we are learning what it is like to collaborate on a project in the real world while also building a piece for our portfolios.</a:t>
            </a:r>
          </a:p>
        </p:txBody>
      </p:sp>
      <p:pic>
        <p:nvPicPr>
          <p:cNvPr id="3" name="Picture 2" descr="A screenshot of a computer&#10;&#10;Description automatically generated">
            <a:extLst>
              <a:ext uri="{FF2B5EF4-FFF2-40B4-BE49-F238E27FC236}">
                <a16:creationId xmlns:a16="http://schemas.microsoft.com/office/drawing/2014/main" id="{32751E38-836A-91A8-6E80-00EE745ADFB6}"/>
              </a:ext>
            </a:extLst>
          </p:cNvPr>
          <p:cNvPicPr>
            <a:picLocks noChangeAspect="1"/>
          </p:cNvPicPr>
          <p:nvPr/>
        </p:nvPicPr>
        <p:blipFill rotWithShape="1">
          <a:blip r:embed="rId3"/>
          <a:srcRect b="7746"/>
          <a:stretch/>
        </p:blipFill>
        <p:spPr>
          <a:xfrm>
            <a:off x="2668454" y="2538077"/>
            <a:ext cx="6855092" cy="3108960"/>
          </a:xfrm>
          <a:prstGeom prst="rect">
            <a:avLst/>
          </a:prstGeom>
          <a:ln>
            <a:solidFill>
              <a:schemeClr val="tx2">
                <a:lumMod val="50000"/>
              </a:schemeClr>
            </a:solidFill>
          </a:ln>
        </p:spPr>
      </p:pic>
    </p:spTree>
    <p:extLst>
      <p:ext uri="{BB962C8B-B14F-4D97-AF65-F5344CB8AC3E}">
        <p14:creationId xmlns:p14="http://schemas.microsoft.com/office/powerpoint/2010/main" val="375732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sz="3700"/>
              <a:t>Conclusion – Why I believe using GitHub Classroom is ideal for computer programming students. </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sz="half" idx="1"/>
          </p:nvPr>
        </p:nvSpPr>
        <p:spPr>
          <a:xfrm>
            <a:off x="838200" y="2277519"/>
            <a:ext cx="5181600" cy="3619190"/>
          </a:xfrm>
        </p:spPr>
        <p:txBody>
          <a:bodyPr>
            <a:normAutofit/>
          </a:bodyPr>
          <a:lstStyle/>
          <a:p>
            <a:r>
              <a:rPr lang="en-US" sz="2400" dirty="0"/>
              <a:t>Real world work experience</a:t>
            </a:r>
          </a:p>
          <a:p>
            <a:r>
              <a:rPr lang="en-US" sz="2400" dirty="0"/>
              <a:t>GitHub Classroom teaches many more useful skills than other online learning platforms for computer programming students</a:t>
            </a:r>
          </a:p>
          <a:p>
            <a:r>
              <a:rPr lang="en-US" sz="2400" dirty="0"/>
              <a:t>Provides tangible pieces towards a resume or e-portfolio</a:t>
            </a:r>
          </a:p>
          <a:p>
            <a:r>
              <a:rPr lang="en-US" sz="2400" dirty="0"/>
              <a:t>The free software and services provided to students is unmatched </a:t>
            </a:r>
          </a:p>
        </p:txBody>
      </p:sp>
      <p:pic>
        <p:nvPicPr>
          <p:cNvPr id="5" name="Content Placeholder 4">
            <a:extLst>
              <a:ext uri="{FF2B5EF4-FFF2-40B4-BE49-F238E27FC236}">
                <a16:creationId xmlns:a16="http://schemas.microsoft.com/office/drawing/2014/main" id="{5583752A-4C37-1B9E-F281-67E6A06D064E}"/>
              </a:ext>
            </a:extLst>
          </p:cNvPr>
          <p:cNvPicPr>
            <a:picLocks noGrp="1" noChangeAspect="1"/>
          </p:cNvPicPr>
          <p:nvPr>
            <p:ph sz="half" idx="2"/>
          </p:nvPr>
        </p:nvPicPr>
        <p:blipFill rotWithShape="1">
          <a:blip r:embed="rId3"/>
          <a:srcRect b="8589"/>
          <a:stretch/>
        </p:blipFill>
        <p:spPr>
          <a:xfrm>
            <a:off x="6916958" y="2277519"/>
            <a:ext cx="4436842" cy="3108960"/>
          </a:xfrm>
          <a:prstGeom prst="rect">
            <a:avLst/>
          </a:prstGeom>
          <a:ln>
            <a:solidFill>
              <a:schemeClr val="tx2">
                <a:lumMod val="50000"/>
              </a:schemeClr>
            </a:solidFill>
          </a:ln>
        </p:spPr>
      </p:pic>
    </p:spTree>
    <p:extLst>
      <p:ext uri="{BB962C8B-B14F-4D97-AF65-F5344CB8AC3E}">
        <p14:creationId xmlns:p14="http://schemas.microsoft.com/office/powerpoint/2010/main" val="209886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pic>
        <p:nvPicPr>
          <p:cNvPr id="10" name="Graphic 10">
            <a:extLst>
              <a:ext uri="{FF2B5EF4-FFF2-40B4-BE49-F238E27FC236}">
                <a16:creationId xmlns:a16="http://schemas.microsoft.com/office/drawing/2014/main" id="{EECBA6B0-8FC5-1BE2-DEB5-A541B4C5FE3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9307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93DC-B965-B84A-46D3-7A0CE61DAA8C}"/>
              </a:ext>
            </a:extLst>
          </p:cNvPr>
          <p:cNvSpPr>
            <a:spLocks noGrp="1"/>
          </p:cNvSpPr>
          <p:nvPr>
            <p:ph type="title"/>
          </p:nvPr>
        </p:nvSpPr>
        <p:spPr>
          <a:xfrm>
            <a:off x="838200" y="345957"/>
            <a:ext cx="10515600" cy="722124"/>
          </a:xfrm>
        </p:spPr>
        <p:txBody>
          <a:bodyPr>
            <a:normAutofit/>
          </a:bodyPr>
          <a:lstStyle/>
          <a:p>
            <a:r>
              <a:rPr lang="en-US" dirty="0"/>
              <a:t>GitHub Classroom, a Student’s Perspective.</a:t>
            </a:r>
          </a:p>
        </p:txBody>
      </p:sp>
      <p:sp>
        <p:nvSpPr>
          <p:cNvPr id="3" name="Content Placeholder 2">
            <a:extLst>
              <a:ext uri="{FF2B5EF4-FFF2-40B4-BE49-F238E27FC236}">
                <a16:creationId xmlns:a16="http://schemas.microsoft.com/office/drawing/2014/main" id="{B582D357-94B9-4B44-CB5A-5404D6CE72ED}"/>
              </a:ext>
            </a:extLst>
          </p:cNvPr>
          <p:cNvSpPr>
            <a:spLocks noGrp="1"/>
          </p:cNvSpPr>
          <p:nvPr>
            <p:ph idx="1"/>
          </p:nvPr>
        </p:nvSpPr>
        <p:spPr>
          <a:xfrm>
            <a:off x="838200" y="1252497"/>
            <a:ext cx="11104708" cy="4781181"/>
          </a:xfrm>
        </p:spPr>
        <p:txBody>
          <a:bodyPr>
            <a:normAutofit/>
          </a:bodyPr>
          <a:lstStyle/>
          <a:p>
            <a:pPr marL="0" indent="0">
              <a:buNone/>
            </a:pPr>
            <a:r>
              <a:rPr lang="en-US" sz="2400" dirty="0"/>
              <a:t>William Money</a:t>
            </a:r>
          </a:p>
          <a:p>
            <a:r>
              <a:rPr lang="en-US" sz="2400" dirty="0"/>
              <a:t>Wrapping up the AS in Computer Information Technology program this fall, and starting the BAS program in Application Development in the Spring of 2024</a:t>
            </a:r>
          </a:p>
          <a:p>
            <a:r>
              <a:rPr lang="en-US" sz="2400" dirty="0"/>
              <a:t>FSCJ STARS Computing Corps Mission - to broaden participation in computing among women and underrepresented minorities.</a:t>
            </a:r>
          </a:p>
          <a:p>
            <a:r>
              <a:rPr lang="en-US" sz="2400" dirty="0"/>
              <a:t>FSCJ Summer Internship – Designing and building a Gaddis Pseudocode linter, </a:t>
            </a:r>
            <a:r>
              <a:rPr lang="en-US" sz="2400" dirty="0" err="1"/>
              <a:t>Psucculint</a:t>
            </a:r>
            <a:r>
              <a:rPr lang="en-US" sz="2400" dirty="0"/>
              <a:t>.</a:t>
            </a:r>
          </a:p>
          <a:p>
            <a:endParaRPr lang="en-US" sz="2400" dirty="0"/>
          </a:p>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182CD02A-D6BA-4FF2-6719-B60125B2F985}"/>
              </a:ext>
            </a:extLst>
          </p:cNvPr>
          <p:cNvPicPr>
            <a:picLocks noChangeAspect="1"/>
          </p:cNvPicPr>
          <p:nvPr/>
        </p:nvPicPr>
        <p:blipFill>
          <a:blip r:embed="rId3"/>
          <a:stretch>
            <a:fillRect/>
          </a:stretch>
        </p:blipFill>
        <p:spPr>
          <a:xfrm>
            <a:off x="3015090" y="3971620"/>
            <a:ext cx="1475232" cy="1828800"/>
          </a:xfrm>
          <a:prstGeom prst="rect">
            <a:avLst/>
          </a:prstGeom>
          <a:ln>
            <a:solidFill>
              <a:schemeClr val="tx2">
                <a:lumMod val="50000"/>
              </a:schemeClr>
            </a:solidFill>
          </a:ln>
        </p:spPr>
      </p:pic>
      <p:pic>
        <p:nvPicPr>
          <p:cNvPr id="9" name="Picture 8" descr="A green plant with black outline&#10;&#10;Description automatically generated">
            <a:extLst>
              <a:ext uri="{FF2B5EF4-FFF2-40B4-BE49-F238E27FC236}">
                <a16:creationId xmlns:a16="http://schemas.microsoft.com/office/drawing/2014/main" id="{701C3CED-E2B0-5E1B-DE4E-60EB7E45E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678" y="3971620"/>
            <a:ext cx="1828800" cy="1828800"/>
          </a:xfrm>
          <a:prstGeom prst="rect">
            <a:avLst/>
          </a:prstGeom>
          <a:solidFill>
            <a:schemeClr val="tx2">
              <a:lumMod val="50000"/>
            </a:schemeClr>
          </a:solidFill>
          <a:ln>
            <a:solidFill>
              <a:schemeClr val="tx2">
                <a:lumMod val="50000"/>
              </a:schemeClr>
            </a:solidFill>
          </a:ln>
        </p:spPr>
      </p:pic>
      <p:pic>
        <p:nvPicPr>
          <p:cNvPr id="5" name="Picture 4" descr="A person in a red shirt&#10;&#10;Description automatically generated">
            <a:extLst>
              <a:ext uri="{FF2B5EF4-FFF2-40B4-BE49-F238E27FC236}">
                <a16:creationId xmlns:a16="http://schemas.microsoft.com/office/drawing/2014/main" id="{961F6AC5-99E5-C952-C0CE-48559CDF1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3971620"/>
            <a:ext cx="1828800" cy="1828800"/>
          </a:xfrm>
          <a:prstGeom prst="rect">
            <a:avLst/>
          </a:prstGeom>
          <a:ln>
            <a:solidFill>
              <a:schemeClr val="tx2">
                <a:lumMod val="50000"/>
              </a:schemeClr>
            </a:solidFill>
          </a:ln>
        </p:spPr>
      </p:pic>
    </p:spTree>
    <p:extLst>
      <p:ext uri="{BB962C8B-B14F-4D97-AF65-F5344CB8AC3E}">
        <p14:creationId xmlns:p14="http://schemas.microsoft.com/office/powerpoint/2010/main" val="86326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Classroom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Why GitHub Classroom benefits students.</a:t>
            </a:r>
          </a:p>
          <a:p>
            <a:pPr lvl="1"/>
            <a:r>
              <a:rPr lang="en-US" sz="2800" dirty="0"/>
              <a:t>Students are introduced to real world concepts and aspects of computer programming. </a:t>
            </a:r>
          </a:p>
          <a:p>
            <a:pPr lvl="1"/>
            <a:r>
              <a:rPr lang="en-US" sz="2800" dirty="0"/>
              <a:t>GitHub offers a unique system that allows students to easily go from working alone, to working together as a group using branches and version control. </a:t>
            </a:r>
          </a:p>
          <a:p>
            <a:pPr lvl="1"/>
            <a:r>
              <a:rPr lang="en-US" sz="2800" dirty="0"/>
              <a:t>Assignments on GitHub may later be used by students as pieces for their e-portfolio. </a:t>
            </a:r>
          </a:p>
          <a:p>
            <a:pPr lvl="1"/>
            <a:r>
              <a:rPr lang="en-US" sz="2800" dirty="0"/>
              <a:t>GitHub offers loads of free goodies for students.</a:t>
            </a:r>
          </a:p>
        </p:txBody>
      </p:sp>
    </p:spTree>
    <p:extLst>
      <p:ext uri="{BB962C8B-B14F-4D97-AF65-F5344CB8AC3E}">
        <p14:creationId xmlns:p14="http://schemas.microsoft.com/office/powerpoint/2010/main" val="40388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Classroom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Before using GitHub, students should install Git</a:t>
            </a:r>
          </a:p>
          <a:p>
            <a:pPr lvl="1"/>
            <a:r>
              <a:rPr lang="en-US" sz="2800" dirty="0"/>
              <a:t>Git comes installed by default on most Mac and Linux machines</a:t>
            </a:r>
          </a:p>
          <a:p>
            <a:pPr lvl="1"/>
            <a:r>
              <a:rPr lang="en-US" sz="2800" dirty="0"/>
              <a:t>For instructions and download links go to:</a:t>
            </a:r>
          </a:p>
          <a:p>
            <a:pPr lvl="2"/>
            <a:r>
              <a:rPr lang="en-US" sz="2400" dirty="0">
                <a:hlinkClick r:id="rId2"/>
              </a:rPr>
              <a:t>https://github.com/git-guides/install-git</a:t>
            </a:r>
            <a:endParaRPr lang="en-US" sz="2400" dirty="0"/>
          </a:p>
          <a:p>
            <a:pPr lvl="2"/>
            <a:r>
              <a:rPr lang="en-US" sz="2400" dirty="0"/>
              <a:t>Easy options for several operating systems and methods of installation.</a:t>
            </a:r>
          </a:p>
          <a:p>
            <a:pPr lvl="2"/>
            <a:endParaRPr lang="en-US" sz="2400" dirty="0"/>
          </a:p>
          <a:p>
            <a:pPr marL="914400" lvl="2" indent="0">
              <a:buNone/>
            </a:pPr>
            <a:endParaRPr lang="en-US" sz="2400" dirty="0"/>
          </a:p>
          <a:p>
            <a:pPr lvl="2"/>
            <a:endParaRPr lang="en-US" sz="2400" dirty="0"/>
          </a:p>
          <a:p>
            <a:pPr lvl="2"/>
            <a:endParaRPr lang="en-US" sz="2400" dirty="0"/>
          </a:p>
          <a:p>
            <a:pPr marL="914400" lvl="2" indent="0">
              <a:buNone/>
            </a:pPr>
            <a:endParaRPr lang="en-US" sz="2400" dirty="0"/>
          </a:p>
          <a:p>
            <a:pPr marL="914400" lvl="2" indent="0">
              <a:buNone/>
            </a:pPr>
            <a:endParaRPr lang="en-US" sz="2400" dirty="0"/>
          </a:p>
        </p:txBody>
      </p:sp>
      <p:pic>
        <p:nvPicPr>
          <p:cNvPr id="2050" name="Picture 2">
            <a:extLst>
              <a:ext uri="{FF2B5EF4-FFF2-40B4-BE49-F238E27FC236}">
                <a16:creationId xmlns:a16="http://schemas.microsoft.com/office/drawing/2014/main" id="{23C9CB1F-35BE-47FE-868D-2490FA3F7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702" y="4027740"/>
            <a:ext cx="3314700" cy="1381125"/>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961C328-F195-3F10-97DB-3C7F84928E26}"/>
              </a:ext>
            </a:extLst>
          </p:cNvPr>
          <p:cNvPicPr>
            <a:picLocks noChangeAspect="1"/>
          </p:cNvPicPr>
          <p:nvPr/>
        </p:nvPicPr>
        <p:blipFill rotWithShape="1">
          <a:blip r:embed="rId4"/>
          <a:srcRect b="13163"/>
          <a:stretch/>
        </p:blipFill>
        <p:spPr>
          <a:xfrm>
            <a:off x="1660290" y="3758710"/>
            <a:ext cx="4277322" cy="1919187"/>
          </a:xfrm>
          <a:prstGeom prst="rect">
            <a:avLst/>
          </a:prstGeom>
        </p:spPr>
      </p:pic>
    </p:spTree>
    <p:extLst>
      <p:ext uri="{BB962C8B-B14F-4D97-AF65-F5344CB8AC3E}">
        <p14:creationId xmlns:p14="http://schemas.microsoft.com/office/powerpoint/2010/main" val="26558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Student Developer Pack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Great free resources for students!</a:t>
            </a:r>
          </a:p>
          <a:p>
            <a:pPr lvl="1"/>
            <a:r>
              <a:rPr lang="en-US" sz="2800" dirty="0"/>
              <a:t>Sign up at: </a:t>
            </a:r>
            <a:r>
              <a:rPr lang="en-US" sz="2800" dirty="0">
                <a:hlinkClick r:id="rId2"/>
              </a:rPr>
              <a:t>https://education.github.com/pack</a:t>
            </a:r>
            <a:endParaRPr lang="en-US" sz="2800" dirty="0"/>
          </a:p>
          <a:p>
            <a:pPr lvl="1"/>
            <a:r>
              <a:rPr lang="en-US" sz="2800" dirty="0"/>
              <a:t>GitHub Pro accounts are FREE for students!</a:t>
            </a:r>
          </a:p>
          <a:p>
            <a:pPr lvl="1"/>
            <a:endParaRPr lang="en-US" sz="2800" dirty="0"/>
          </a:p>
        </p:txBody>
      </p:sp>
      <p:pic>
        <p:nvPicPr>
          <p:cNvPr id="7" name="Picture 6">
            <a:extLst>
              <a:ext uri="{FF2B5EF4-FFF2-40B4-BE49-F238E27FC236}">
                <a16:creationId xmlns:a16="http://schemas.microsoft.com/office/drawing/2014/main" id="{CCBF9270-42D1-70BD-807C-5AC89FBC8A0C}"/>
              </a:ext>
            </a:extLst>
          </p:cNvPr>
          <p:cNvPicPr>
            <a:picLocks noChangeAspect="1"/>
          </p:cNvPicPr>
          <p:nvPr/>
        </p:nvPicPr>
        <p:blipFill rotWithShape="1">
          <a:blip r:embed="rId3"/>
          <a:srcRect l="6875" r="6875"/>
          <a:stretch/>
        </p:blipFill>
        <p:spPr>
          <a:xfrm>
            <a:off x="1510447" y="3144795"/>
            <a:ext cx="9171106" cy="2011680"/>
          </a:xfrm>
          <a:prstGeom prst="rect">
            <a:avLst/>
          </a:prstGeom>
          <a:ln>
            <a:solidFill>
              <a:schemeClr val="tx2">
                <a:lumMod val="50000"/>
              </a:schemeClr>
            </a:solidFill>
          </a:ln>
        </p:spPr>
      </p:pic>
    </p:spTree>
    <p:extLst>
      <p:ext uri="{BB962C8B-B14F-4D97-AF65-F5344CB8AC3E}">
        <p14:creationId xmlns:p14="http://schemas.microsoft.com/office/powerpoint/2010/main" val="298012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Student Developer Pack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Several offers from GitHub and their partners</a:t>
            </a:r>
          </a:p>
          <a:p>
            <a:pPr marL="457200" lvl="1" indent="0">
              <a:buNone/>
            </a:pPr>
            <a:endParaRPr lang="en-US" sz="2800" dirty="0"/>
          </a:p>
        </p:txBody>
      </p:sp>
      <p:pic>
        <p:nvPicPr>
          <p:cNvPr id="5" name="Picture 4">
            <a:extLst>
              <a:ext uri="{FF2B5EF4-FFF2-40B4-BE49-F238E27FC236}">
                <a16:creationId xmlns:a16="http://schemas.microsoft.com/office/drawing/2014/main" id="{949D6DA6-0962-E865-626A-2CECE8AE3FD4}"/>
              </a:ext>
            </a:extLst>
          </p:cNvPr>
          <p:cNvPicPr>
            <a:picLocks noChangeAspect="1"/>
          </p:cNvPicPr>
          <p:nvPr/>
        </p:nvPicPr>
        <p:blipFill>
          <a:blip r:embed="rId2"/>
          <a:stretch>
            <a:fillRect/>
          </a:stretch>
        </p:blipFill>
        <p:spPr>
          <a:xfrm>
            <a:off x="2371162" y="2149157"/>
            <a:ext cx="6937385" cy="3383280"/>
          </a:xfrm>
          <a:prstGeom prst="rect">
            <a:avLst/>
          </a:prstGeom>
          <a:ln>
            <a:solidFill>
              <a:schemeClr val="tx2">
                <a:lumMod val="50000"/>
              </a:schemeClr>
            </a:solidFill>
          </a:ln>
        </p:spPr>
      </p:pic>
    </p:spTree>
    <p:extLst>
      <p:ext uri="{BB962C8B-B14F-4D97-AF65-F5344CB8AC3E}">
        <p14:creationId xmlns:p14="http://schemas.microsoft.com/office/powerpoint/2010/main" val="204297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Global Campus - Students</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pPr lvl="1"/>
            <a:r>
              <a:rPr lang="en-US" sz="2800" dirty="0"/>
              <a:t>The </a:t>
            </a:r>
            <a:r>
              <a:rPr lang="en-US" sz="2800" dirty="0">
                <a:hlinkClick r:id="rId3"/>
              </a:rPr>
              <a:t>https://education.github.com/globalcampus/student</a:t>
            </a:r>
            <a:r>
              <a:rPr lang="en-US" sz="2800" dirty="0"/>
              <a:t> page is the dashboard for classrooms, networking and educational resources. </a:t>
            </a:r>
          </a:p>
          <a:p>
            <a:pPr lvl="2"/>
            <a:r>
              <a:rPr lang="en-US" sz="2400" dirty="0"/>
              <a:t>Shows upcoming assignments</a:t>
            </a:r>
          </a:p>
          <a:p>
            <a:pPr lvl="2"/>
            <a:r>
              <a:rPr lang="en-US" sz="2400" dirty="0"/>
              <a:t>A GitHub Community Expert will be assigned to each student. </a:t>
            </a:r>
          </a:p>
          <a:p>
            <a:pPr lvl="2"/>
            <a:r>
              <a:rPr lang="en-US" sz="2400" dirty="0"/>
              <a:t>Educational resources like tutorial blogs, student repositories to learn from or participate in, upcoming student and industry events, and more! </a:t>
            </a:r>
          </a:p>
        </p:txBody>
      </p:sp>
      <p:pic>
        <p:nvPicPr>
          <p:cNvPr id="6" name="Picture 5">
            <a:extLst>
              <a:ext uri="{FF2B5EF4-FFF2-40B4-BE49-F238E27FC236}">
                <a16:creationId xmlns:a16="http://schemas.microsoft.com/office/drawing/2014/main" id="{51764B5D-561E-4CE1-C8FB-033B890E1C5F}"/>
              </a:ext>
            </a:extLst>
          </p:cNvPr>
          <p:cNvPicPr>
            <a:picLocks noChangeAspect="1"/>
          </p:cNvPicPr>
          <p:nvPr/>
        </p:nvPicPr>
        <p:blipFill>
          <a:blip r:embed="rId4"/>
          <a:stretch>
            <a:fillRect/>
          </a:stretch>
        </p:blipFill>
        <p:spPr>
          <a:xfrm>
            <a:off x="1335855" y="4282418"/>
            <a:ext cx="2851046" cy="1112724"/>
          </a:xfrm>
          <a:prstGeom prst="rect">
            <a:avLst/>
          </a:prstGeom>
          <a:ln>
            <a:solidFill>
              <a:schemeClr val="tx2">
                <a:lumMod val="50000"/>
              </a:schemeClr>
            </a:solidFill>
          </a:ln>
        </p:spPr>
      </p:pic>
      <p:pic>
        <p:nvPicPr>
          <p:cNvPr id="10" name="Picture 9">
            <a:extLst>
              <a:ext uri="{FF2B5EF4-FFF2-40B4-BE49-F238E27FC236}">
                <a16:creationId xmlns:a16="http://schemas.microsoft.com/office/drawing/2014/main" id="{3C95B2FF-6532-E6D3-7881-046E34D49027}"/>
              </a:ext>
            </a:extLst>
          </p:cNvPr>
          <p:cNvPicPr>
            <a:picLocks noChangeAspect="1"/>
          </p:cNvPicPr>
          <p:nvPr/>
        </p:nvPicPr>
        <p:blipFill rotWithShape="1">
          <a:blip r:embed="rId5"/>
          <a:srcRect t="2797" b="6132"/>
          <a:stretch/>
        </p:blipFill>
        <p:spPr>
          <a:xfrm>
            <a:off x="4684555" y="4282418"/>
            <a:ext cx="2811338" cy="1484993"/>
          </a:xfrm>
          <a:prstGeom prst="rect">
            <a:avLst/>
          </a:prstGeom>
          <a:ln>
            <a:solidFill>
              <a:schemeClr val="tx2">
                <a:lumMod val="50000"/>
              </a:schemeClr>
            </a:solidFill>
          </a:ln>
        </p:spPr>
      </p:pic>
      <p:pic>
        <p:nvPicPr>
          <p:cNvPr id="12" name="Picture 11">
            <a:extLst>
              <a:ext uri="{FF2B5EF4-FFF2-40B4-BE49-F238E27FC236}">
                <a16:creationId xmlns:a16="http://schemas.microsoft.com/office/drawing/2014/main" id="{8DA464D1-8265-7C00-3B70-E97560282CA6}"/>
              </a:ext>
            </a:extLst>
          </p:cNvPr>
          <p:cNvPicPr>
            <a:picLocks noChangeAspect="1"/>
          </p:cNvPicPr>
          <p:nvPr/>
        </p:nvPicPr>
        <p:blipFill rotWithShape="1">
          <a:blip r:embed="rId6"/>
          <a:srcRect t="1" r="1416" b="2241"/>
          <a:stretch/>
        </p:blipFill>
        <p:spPr>
          <a:xfrm>
            <a:off x="8095706" y="4282418"/>
            <a:ext cx="2614963" cy="287255"/>
          </a:xfrm>
          <a:prstGeom prst="rect">
            <a:avLst/>
          </a:prstGeom>
          <a:ln>
            <a:solidFill>
              <a:schemeClr val="tx2">
                <a:lumMod val="50000"/>
              </a:schemeClr>
            </a:solidFill>
          </a:ln>
        </p:spPr>
      </p:pic>
      <p:pic>
        <p:nvPicPr>
          <p:cNvPr id="14" name="Picture 13">
            <a:extLst>
              <a:ext uri="{FF2B5EF4-FFF2-40B4-BE49-F238E27FC236}">
                <a16:creationId xmlns:a16="http://schemas.microsoft.com/office/drawing/2014/main" id="{B8C4E092-4D59-19B5-5C3E-29802265DB8D}"/>
              </a:ext>
            </a:extLst>
          </p:cNvPr>
          <p:cNvPicPr>
            <a:picLocks noChangeAspect="1"/>
          </p:cNvPicPr>
          <p:nvPr/>
        </p:nvPicPr>
        <p:blipFill rotWithShape="1">
          <a:blip r:embed="rId7"/>
          <a:srcRect t="40165" b="27803"/>
          <a:stretch/>
        </p:blipFill>
        <p:spPr>
          <a:xfrm>
            <a:off x="8089930" y="4609938"/>
            <a:ext cx="2620739" cy="1157473"/>
          </a:xfrm>
          <a:prstGeom prst="rect">
            <a:avLst/>
          </a:prstGeom>
          <a:ln>
            <a:solidFill>
              <a:schemeClr val="tx2">
                <a:lumMod val="50000"/>
              </a:schemeClr>
            </a:solidFill>
          </a:ln>
        </p:spPr>
      </p:pic>
    </p:spTree>
    <p:extLst>
      <p:ext uri="{BB962C8B-B14F-4D97-AF65-F5344CB8AC3E}">
        <p14:creationId xmlns:p14="http://schemas.microsoft.com/office/powerpoint/2010/main" val="332378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normAutofit/>
          </a:bodyPr>
          <a:lstStyle/>
          <a:p>
            <a:pPr lvl="1"/>
            <a:r>
              <a:rPr lang="en-US"/>
              <a:t>Introduced in COP2805C Advanced Java</a:t>
            </a:r>
          </a:p>
          <a:p>
            <a:pPr lvl="2"/>
            <a:r>
              <a:rPr lang="en-US" sz="2400"/>
              <a:t>Assignments received through Canvas</a:t>
            </a:r>
            <a:endParaRPr lang="en-US" sz="2400" dirty="0"/>
          </a:p>
        </p:txBody>
      </p:sp>
      <p:pic>
        <p:nvPicPr>
          <p:cNvPr id="5" name="Picture 4">
            <a:extLst>
              <a:ext uri="{FF2B5EF4-FFF2-40B4-BE49-F238E27FC236}">
                <a16:creationId xmlns:a16="http://schemas.microsoft.com/office/drawing/2014/main" id="{45A6E956-FDA0-F5A5-E258-7E36A6C1FA9A}"/>
              </a:ext>
            </a:extLst>
          </p:cNvPr>
          <p:cNvPicPr>
            <a:picLocks noChangeAspect="1"/>
          </p:cNvPicPr>
          <p:nvPr/>
        </p:nvPicPr>
        <p:blipFill>
          <a:blip r:embed="rId3"/>
          <a:stretch>
            <a:fillRect/>
          </a:stretch>
        </p:blipFill>
        <p:spPr>
          <a:xfrm>
            <a:off x="2148654" y="2375096"/>
            <a:ext cx="7894691" cy="3291840"/>
          </a:xfrm>
          <a:prstGeom prst="rect">
            <a:avLst/>
          </a:prstGeom>
          <a:ln>
            <a:solidFill>
              <a:schemeClr val="tx2">
                <a:lumMod val="50000"/>
              </a:schemeClr>
            </a:solidFill>
          </a:ln>
        </p:spPr>
      </p:pic>
    </p:spTree>
    <p:extLst>
      <p:ext uri="{BB962C8B-B14F-4D97-AF65-F5344CB8AC3E}">
        <p14:creationId xmlns:p14="http://schemas.microsoft.com/office/powerpoint/2010/main" val="19211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normAutofit/>
          </a:bodyPr>
          <a:lstStyle/>
          <a:p>
            <a:pPr lvl="1"/>
            <a:r>
              <a:rPr lang="en-US" dirty="0"/>
              <a:t>Simply accept the assignment and GitHub will configure your individual classroom repository.</a:t>
            </a:r>
          </a:p>
        </p:txBody>
      </p:sp>
      <p:pic>
        <p:nvPicPr>
          <p:cNvPr id="6" name="Picture 5">
            <a:extLst>
              <a:ext uri="{FF2B5EF4-FFF2-40B4-BE49-F238E27FC236}">
                <a16:creationId xmlns:a16="http://schemas.microsoft.com/office/drawing/2014/main" id="{44AE55DC-7455-52D5-E61D-2C9AEA9EF682}"/>
              </a:ext>
            </a:extLst>
          </p:cNvPr>
          <p:cNvPicPr>
            <a:picLocks noChangeAspect="1"/>
          </p:cNvPicPr>
          <p:nvPr/>
        </p:nvPicPr>
        <p:blipFill>
          <a:blip r:embed="rId3"/>
          <a:stretch>
            <a:fillRect/>
          </a:stretch>
        </p:blipFill>
        <p:spPr>
          <a:xfrm>
            <a:off x="838200" y="2870760"/>
            <a:ext cx="5084339" cy="2936916"/>
          </a:xfrm>
          <a:prstGeom prst="rect">
            <a:avLst/>
          </a:prstGeom>
          <a:ln>
            <a:solidFill>
              <a:schemeClr val="bg2">
                <a:lumMod val="10000"/>
              </a:schemeClr>
            </a:solidFill>
          </a:ln>
        </p:spPr>
      </p:pic>
      <p:pic>
        <p:nvPicPr>
          <p:cNvPr id="7" name="Picture 6">
            <a:extLst>
              <a:ext uri="{FF2B5EF4-FFF2-40B4-BE49-F238E27FC236}">
                <a16:creationId xmlns:a16="http://schemas.microsoft.com/office/drawing/2014/main" id="{A3FC67B7-9B6B-FEB3-C259-8F6E05AA0CA6}"/>
              </a:ext>
            </a:extLst>
          </p:cNvPr>
          <p:cNvPicPr>
            <a:picLocks noChangeAspect="1"/>
          </p:cNvPicPr>
          <p:nvPr/>
        </p:nvPicPr>
        <p:blipFill>
          <a:blip r:embed="rId4"/>
          <a:stretch>
            <a:fillRect/>
          </a:stretch>
        </p:blipFill>
        <p:spPr>
          <a:xfrm>
            <a:off x="6196533" y="2870760"/>
            <a:ext cx="4983805" cy="2496116"/>
          </a:xfrm>
          <a:prstGeom prst="rect">
            <a:avLst/>
          </a:prstGeom>
          <a:ln>
            <a:solidFill>
              <a:schemeClr val="bg2">
                <a:lumMod val="10000"/>
              </a:schemeClr>
            </a:solidFill>
          </a:ln>
        </p:spPr>
      </p:pic>
    </p:spTree>
    <p:extLst>
      <p:ext uri="{BB962C8B-B14F-4D97-AF65-F5344CB8AC3E}">
        <p14:creationId xmlns:p14="http://schemas.microsoft.com/office/powerpoint/2010/main" val="2505082102"/>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Version xmlns="3512e15b-87ae-4a53-9243-959a2a020a94" xsi:nil="true"/>
    <Invited_Members xmlns="3512e15b-87ae-4a53-9243-959a2a020a94" xsi:nil="true"/>
    <Members xmlns="3512e15b-87ae-4a53-9243-959a2a020a94">
      <UserInfo>
        <DisplayName/>
        <AccountId xsi:nil="true"/>
        <AccountType/>
      </UserInfo>
    </Members>
    <Owner xmlns="3512e15b-87ae-4a53-9243-959a2a020a94">
      <UserInfo>
        <DisplayName/>
        <AccountId xsi:nil="true"/>
        <AccountType/>
      </UserInfo>
    </Owner>
    <Teams_Channel_Section_Location xmlns="3512e15b-87ae-4a53-9243-959a2a020a94" xsi:nil="true"/>
    <TeamsChannelId xmlns="3512e15b-87ae-4a53-9243-959a2a020a94" xsi:nil="true"/>
    <DefaultSectionNames xmlns="3512e15b-87ae-4a53-9243-959a2a020a94" xsi:nil="true"/>
    <Self_Registration_Enabled xmlns="3512e15b-87ae-4a53-9243-959a2a020a94" xsi:nil="true"/>
    <FolderType xmlns="3512e15b-87ae-4a53-9243-959a2a020a94" xsi:nil="true"/>
    <CultureName xmlns="3512e15b-87ae-4a53-9243-959a2a020a94" xsi:nil="true"/>
    <Invited_Leaders xmlns="3512e15b-87ae-4a53-9243-959a2a020a94" xsi:nil="true"/>
    <Is_Collaboration_Space_Locked xmlns="3512e15b-87ae-4a53-9243-959a2a020a94" xsi:nil="true"/>
    <Templates xmlns="3512e15b-87ae-4a53-9243-959a2a020a94" xsi:nil="true"/>
    <Has_Leaders_Only_SectionGroup xmlns="3512e15b-87ae-4a53-9243-959a2a020a94" xsi:nil="true"/>
    <Leaders xmlns="3512e15b-87ae-4a53-9243-959a2a020a94">
      <UserInfo>
        <DisplayName/>
        <AccountId xsi:nil="true"/>
        <AccountType/>
      </UserInfo>
    </Leaders>
    <LMS_Mappings xmlns="3512e15b-87ae-4a53-9243-959a2a020a94" xsi:nil="true"/>
    <IsNotebookLocked xmlns="3512e15b-87ae-4a53-9243-959a2a020a94" xsi:nil="true"/>
    <Math_Settings xmlns="3512e15b-87ae-4a53-9243-959a2a020a94" xsi:nil="true"/>
    <Member_Groups xmlns="3512e15b-87ae-4a53-9243-959a2a020a94">
      <UserInfo>
        <DisplayName/>
        <AccountId xsi:nil="true"/>
        <AccountType/>
      </UserInfo>
    </Member_Groups>
    <NotebookType xmlns="3512e15b-87ae-4a53-9243-959a2a020a94" xsi:nil="true"/>
    <Distribution_Groups xmlns="3512e15b-87ae-4a53-9243-959a2a020a9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37" ma:contentTypeDescription="Create a new document." ma:contentTypeScope="" ma:versionID="36d8a527b9368eb1f6e7ae6058ebe689">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74bc34d6dfa66bf4cc44167c08d46058"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Leaders" minOccurs="0"/>
                <xsd:element ref="ns4:Members" minOccurs="0"/>
                <xsd:element ref="ns4:Member_Groups" minOccurs="0"/>
                <xsd:element ref="ns4:Distribution_Groups" minOccurs="0"/>
                <xsd:element ref="ns4:LMS_Mappings" minOccurs="0"/>
                <xsd:element ref="ns4:Invited_Leaders" minOccurs="0"/>
                <xsd:element ref="ns4:Invited_Members" minOccurs="0"/>
                <xsd:element ref="ns4:Self_Registration_Enabled" minOccurs="0"/>
                <xsd:element ref="ns4:Has_Leaders_Only_SectionGroup" minOccurs="0"/>
                <xsd:element ref="ns4:Is_Collaboration_Space_Locked" minOccurs="0"/>
                <xsd:element ref="ns4:IsNotebookLocked" minOccurs="0"/>
                <xsd:element ref="ns4:Teams_Channel_Section_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NotebookType" ma:index="23" nillable="true" ma:displayName="Notebook Type" ma:internalName="NotebookType">
      <xsd:simpleType>
        <xsd:restriction base="dms:Text"/>
      </xsd:simpleType>
    </xsd:element>
    <xsd:element name="FolderType" ma:index="24" nillable="true" ma:displayName="Folder Type" ma:internalName="FolderType">
      <xsd:simpleType>
        <xsd:restriction base="dms:Text"/>
      </xsd:simpleType>
    </xsd:element>
    <xsd:element name="CultureName" ma:index="25" nillable="true" ma:displayName="Culture Name" ma:internalName="CultureName">
      <xsd:simpleType>
        <xsd:restriction base="dms:Text"/>
      </xsd:simpleType>
    </xsd:element>
    <xsd:element name="AppVersion" ma:index="26" nillable="true" ma:displayName="App Version" ma:internalName="AppVersion">
      <xsd:simpleType>
        <xsd:restriction base="dms:Text"/>
      </xsd:simpleType>
    </xsd:element>
    <xsd:element name="TeamsChannelId" ma:index="27" nillable="true" ma:displayName="Teams Channel Id" ma:internalName="TeamsChannelId">
      <xsd:simpleType>
        <xsd:restriction base="dms:Text"/>
      </xsd:simpleType>
    </xsd:element>
    <xsd:element name="Owner" ma:index="2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9" nillable="true" ma:displayName="Math Settings" ma:internalName="Math_Settings">
      <xsd:simpleType>
        <xsd:restriction base="dms:Text"/>
      </xsd:simpleType>
    </xsd:element>
    <xsd:element name="DefaultSectionNames" ma:index="30" nillable="true" ma:displayName="Default Section Names" ma:internalName="DefaultSectionNames">
      <xsd:simpleType>
        <xsd:restriction base="dms:Note">
          <xsd:maxLength value="255"/>
        </xsd:restriction>
      </xsd:simpleType>
    </xsd:element>
    <xsd:element name="Templates" ma:index="31" nillable="true" ma:displayName="Templates" ma:internalName="Templates">
      <xsd:simpleType>
        <xsd:restriction base="dms:Note">
          <xsd:maxLength value="255"/>
        </xsd:restriction>
      </xsd:simpleType>
    </xsd:element>
    <xsd:element name="Leaders" ma:index="32"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3"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4"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element name="Invited_Leaders" ma:index="37" nillable="true" ma:displayName="Invited Leaders" ma:internalName="Invited_Leaders">
      <xsd:simpleType>
        <xsd:restriction base="dms:Note">
          <xsd:maxLength value="255"/>
        </xsd:restriction>
      </xsd:simpleType>
    </xsd:element>
    <xsd:element name="Invited_Members" ma:index="38" nillable="true" ma:displayName="Invited Members" ma:internalName="Invited_Members">
      <xsd:simpleType>
        <xsd:restriction base="dms:Note">
          <xsd:maxLength value="255"/>
        </xsd:restriction>
      </xsd:simpleType>
    </xsd:element>
    <xsd:element name="Self_Registration_Enabled" ma:index="39" nillable="true" ma:displayName="Self Registration Enabled" ma:internalName="Self_Registration_Enabled">
      <xsd:simpleType>
        <xsd:restriction base="dms:Boolean"/>
      </xsd:simpleType>
    </xsd:element>
    <xsd:element name="Has_Leaders_Only_SectionGroup" ma:index="40" nillable="true" ma:displayName="Has Leaders Only SectionGroup" ma:internalName="Has_Leaders_Only_SectionGroup">
      <xsd:simpleType>
        <xsd:restriction base="dms:Boolean"/>
      </xsd:simpleType>
    </xsd:element>
    <xsd:element name="Is_Collaboration_Space_Locked" ma:index="41" nillable="true" ma:displayName="Is Collaboration Space Locked" ma:internalName="Is_Collaboration_Space_Locked">
      <xsd:simpleType>
        <xsd:restriction base="dms:Boolean"/>
      </xsd:simpleType>
    </xsd:element>
    <xsd:element name="IsNotebookLocked" ma:index="42" nillable="true" ma:displayName="Is Notebook Locked" ma:internalName="IsNotebookLocked">
      <xsd:simpleType>
        <xsd:restriction base="dms:Boolean"/>
      </xsd:simpleType>
    </xsd:element>
    <xsd:element name="Teams_Channel_Section_Location" ma:index="43" nillable="true" ma:displayName="Teams Channel Section Location" ma:internalName="Teams_Channel_Section_Location">
      <xsd:simpleType>
        <xsd:restriction base="dms:Text"/>
      </xsd:simpleType>
    </xsd:element>
    <xsd:element name="MediaLengthInSeconds" ma:index="4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283195-0779-43CE-B82E-A938CEBA7DA7}">
  <ds:schemaRefs>
    <ds:schemaRef ds:uri="http://schemas.microsoft.com/sharepoint/v3/contenttype/forms"/>
  </ds:schemaRefs>
</ds:datastoreItem>
</file>

<file path=customXml/itemProps2.xml><?xml version="1.0" encoding="utf-8"?>
<ds:datastoreItem xmlns:ds="http://schemas.openxmlformats.org/officeDocument/2006/customXml" ds:itemID="{E876A9A7-88C6-4632-A714-F0CACFC1F168}">
  <ds:schemaRefs>
    <ds:schemaRef ds:uri="http://schemas.openxmlformats.org/package/2006/metadata/core-properties"/>
    <ds:schemaRef ds:uri="http://purl.org/dc/dcmitype/"/>
    <ds:schemaRef ds:uri="http://purl.org/dc/elements/1.1/"/>
    <ds:schemaRef ds:uri="81e6d9a0-d199-4fc7-a2c1-6ec51debf725"/>
    <ds:schemaRef ds:uri="http://purl.org/dc/terms/"/>
    <ds:schemaRef ds:uri="3512e15b-87ae-4a53-9243-959a2a020a94"/>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1084671-47FF-44BA-AE03-9ED3261133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fscj</Template>
  <TotalTime>5193</TotalTime>
  <Words>603</Words>
  <Application>Microsoft Office PowerPoint</Application>
  <PresentationFormat>Widescreen</PresentationFormat>
  <Paragraphs>72</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Open Sans</vt:lpstr>
      <vt:lpstr>fscj</vt:lpstr>
      <vt:lpstr>PowerPoint Presentation</vt:lpstr>
      <vt:lpstr>GitHub Classroom, a Student’s Perspective.</vt:lpstr>
      <vt:lpstr>GitHub Classroom </vt:lpstr>
      <vt:lpstr>GitHub Classroom </vt:lpstr>
      <vt:lpstr>GitHub Student Developer Pack </vt:lpstr>
      <vt:lpstr>GitHub Student Developer Pack </vt:lpstr>
      <vt:lpstr>GitHub Global Campus - Students</vt:lpstr>
      <vt:lpstr>My Experience with GitHub Classroom</vt:lpstr>
      <vt:lpstr>My Experience with GitHub Classroom</vt:lpstr>
      <vt:lpstr>My Experience with GitHub Classroom</vt:lpstr>
      <vt:lpstr>My Experience with GitHub Classroom</vt:lpstr>
      <vt:lpstr>Moving to General Use – Psucculint </vt:lpstr>
      <vt:lpstr>Moving to General Use - Psucculint</vt:lpstr>
      <vt:lpstr>Conclusion – Why I believe using GitHub Classroom is ideal for computer programming students.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Nuts and Bolts of Creating a Two-Year Data Science Degree</dc:title>
  <dc:creator>Singletary, David S.</dc:creator>
  <cp:lastModifiedBy>Money, William M.</cp:lastModifiedBy>
  <cp:revision>33</cp:revision>
  <dcterms:created xsi:type="dcterms:W3CDTF">2021-04-18T00:11:31Z</dcterms:created>
  <dcterms:modified xsi:type="dcterms:W3CDTF">2023-07-17T01:56:27Z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