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5" r:id="rId4"/>
    <p:sldId id="261" r:id="rId5"/>
    <p:sldId id="266" r:id="rId6"/>
    <p:sldId id="267" r:id="rId7"/>
    <p:sldId id="262" r:id="rId8"/>
    <p:sldId id="257" r:id="rId9"/>
    <p:sldId id="263" r:id="rId10"/>
    <p:sldId id="269" r:id="rId11"/>
    <p:sldId id="276" r:id="rId12"/>
    <p:sldId id="277" r:id="rId13"/>
    <p:sldId id="268" r:id="rId14"/>
    <p:sldId id="270" r:id="rId15"/>
    <p:sldId id="273" r:id="rId16"/>
    <p:sldId id="272" r:id="rId17"/>
    <p:sldId id="274" r:id="rId18"/>
    <p:sldId id="275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6/28/2023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3616939"/>
          </a:xfrm>
        </p:spPr>
        <p:txBody>
          <a:bodyPr>
            <a:normAutofit/>
          </a:bodyPr>
          <a:lstStyle/>
          <a:p>
            <a:r>
              <a:rPr lang="en-US"/>
              <a:t>The Data Science House We BILT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/>
          <a:lstStyle/>
          <a:p>
            <a:r>
              <a:rPr lang="en-US"/>
              <a:t>NSF/ATE Grant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/>
          <a:lstStyle/>
          <a:p>
            <a:r>
              <a:rPr lang="en-US"/>
              <a:t>DataTEC (</a:t>
            </a:r>
            <a:r>
              <a:rPr lang="en-US" u="sng"/>
              <a:t>Data</a:t>
            </a:r>
            <a:r>
              <a:rPr lang="en-US"/>
              <a:t> Science </a:t>
            </a:r>
            <a:r>
              <a:rPr lang="en-US" u="sng"/>
              <a:t>T</a:t>
            </a:r>
            <a:r>
              <a:rPr lang="en-US"/>
              <a:t>echnician </a:t>
            </a:r>
            <a:r>
              <a:rPr lang="en-US" u="sng"/>
              <a:t>E</a:t>
            </a:r>
            <a:r>
              <a:rPr lang="en-US"/>
              <a:t>ducation &amp; </a:t>
            </a:r>
            <a:r>
              <a:rPr lang="en-US" u="sng"/>
              <a:t>C</a:t>
            </a:r>
            <a:r>
              <a:rPr lang="en-US"/>
              <a:t>areers)</a:t>
            </a:r>
            <a:br>
              <a:rPr lang="en-US"/>
            </a:br>
            <a:br>
              <a:rPr lang="en-US"/>
            </a:br>
            <a:r>
              <a:rPr lang="en-US"/>
              <a:t>"Meeting Industry Needs Through a Two-Year Data Science Technician Education Program"</a:t>
            </a:r>
            <a:br>
              <a:rPr lang="en-US"/>
            </a:br>
            <a:br>
              <a:rPr lang="en-US"/>
            </a:br>
            <a:r>
              <a:rPr lang="en-US"/>
              <a:t>NSF grant #1902524</a:t>
            </a:r>
          </a:p>
        </p:txBody>
      </p:sp>
    </p:spTree>
    <p:extLst>
      <p:ext uri="{BB962C8B-B14F-4D97-AF65-F5344CB8AC3E}">
        <p14:creationId xmlns:p14="http://schemas.microsoft.com/office/powerpoint/2010/main" val="327642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Years 1 &amp;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5F834-21F0-04E9-70DB-2AC8968D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8" y="1189134"/>
            <a:ext cx="8621486" cy="4586939"/>
          </a:xfrm>
        </p:spPr>
      </p:pic>
    </p:spTree>
    <p:extLst>
      <p:ext uri="{BB962C8B-B14F-4D97-AF65-F5344CB8AC3E}">
        <p14:creationId xmlns:p14="http://schemas.microsoft.com/office/powerpoint/2010/main" val="88959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 3 &amp; Ongoing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0FE37-7F2B-E18D-E187-F79FF8A7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2" y="1083449"/>
            <a:ext cx="10324530" cy="36114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08A864-FF61-CE77-5DE6-70F7610C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738"/>
            <a:ext cx="10515600" cy="4840525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Year 4 Extension Approved Spring 2022</a:t>
            </a:r>
          </a:p>
        </p:txBody>
      </p:sp>
    </p:spTree>
    <p:extLst>
      <p:ext uri="{BB962C8B-B14F-4D97-AF65-F5344CB8AC3E}">
        <p14:creationId xmlns:p14="http://schemas.microsoft.com/office/powerpoint/2010/main" val="16768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>
            <a:normAutofit/>
          </a:bodyPr>
          <a:lstStyle/>
          <a:p>
            <a:r>
              <a:rPr lang="en-US"/>
              <a:t>A.S. Data Science Technology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CAP 2741C - Data Visualization</a:t>
            </a:r>
          </a:p>
          <a:p>
            <a:r>
              <a:rPr lang="en-US"/>
              <a:t>CAP 2787C - Data Warehousing</a:t>
            </a:r>
          </a:p>
          <a:p>
            <a:r>
              <a:rPr lang="en-US"/>
              <a:t>CGS 1060C - Introduction to Information Technology</a:t>
            </a:r>
          </a:p>
          <a:p>
            <a:r>
              <a:rPr lang="en-US"/>
              <a:t>CGS 2512C - Spreadsheet Concepts and Practices</a:t>
            </a:r>
          </a:p>
          <a:p>
            <a:r>
              <a:rPr lang="en-US"/>
              <a:t>CIS 2349C - Introduction to Big Data Using Hadoop</a:t>
            </a:r>
          </a:p>
          <a:p>
            <a:r>
              <a:rPr lang="en-US"/>
              <a:t>CNT 1015 - Operating Systems Foundations</a:t>
            </a:r>
          </a:p>
          <a:p>
            <a:r>
              <a:rPr lang="en-US"/>
              <a:t>CNT 2001C - Computer Networks and Telecommunications</a:t>
            </a:r>
          </a:p>
          <a:p>
            <a:r>
              <a:rPr lang="en-US"/>
              <a:t>COP 1000C - Introduction to Computer Programming</a:t>
            </a:r>
          </a:p>
          <a:p>
            <a:r>
              <a:rPr lang="en-US"/>
              <a:t>COP 2034C - Programming in Python</a:t>
            </a:r>
          </a:p>
          <a:p>
            <a:r>
              <a:rPr lang="en-US"/>
              <a:t>COP 2073C - Introduction to Statistical Programming with R</a:t>
            </a:r>
          </a:p>
          <a:p>
            <a:r>
              <a:rPr lang="en-US"/>
              <a:t>COP 2800C - Java 1</a:t>
            </a:r>
          </a:p>
          <a:p>
            <a:r>
              <a:rPr lang="en-US"/>
              <a:t>COP 2822C - Web Technologies</a:t>
            </a:r>
          </a:p>
          <a:p>
            <a:r>
              <a:rPr lang="en-US"/>
              <a:t>CTS 1120C - Fundamentals of Information Security</a:t>
            </a:r>
          </a:p>
          <a:p>
            <a:r>
              <a:rPr lang="en-US"/>
              <a:t>CTS 2437C - SQL Server I - Fundamentals</a:t>
            </a:r>
          </a:p>
          <a:p>
            <a:r>
              <a:rPr lang="en-US"/>
              <a:t>CTS 2456C - Introduction to SAS Programming</a:t>
            </a:r>
          </a:p>
        </p:txBody>
      </p:sp>
    </p:spTree>
    <p:extLst>
      <p:ext uri="{BB962C8B-B14F-4D97-AF65-F5344CB8AC3E}">
        <p14:creationId xmlns:p14="http://schemas.microsoft.com/office/powerpoint/2010/main" val="318374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28"/>
            <a:ext cx="10515600" cy="612480"/>
          </a:xfrm>
        </p:spPr>
        <p:txBody>
          <a:bodyPr>
            <a:normAutofit fontScale="90000"/>
          </a:bodyPr>
          <a:lstStyle/>
          <a:p>
            <a:r>
              <a:rPr lang="en-US"/>
              <a:t>Course Sequence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758F0A-B3EF-D773-EA1E-9E93D9951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06" y="843354"/>
            <a:ext cx="6992470" cy="49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A6C0-522A-E3C7-82C5-77FEC4C7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87" y="278867"/>
            <a:ext cx="10515600" cy="743109"/>
          </a:xfrm>
        </p:spPr>
        <p:txBody>
          <a:bodyPr/>
          <a:lstStyle/>
          <a:p>
            <a:r>
              <a:rPr lang="en-US"/>
              <a:t>Recommended Course Sequence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2DE71F-AC01-2FAB-20C3-1E621433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2058"/>
              </p:ext>
            </p:extLst>
          </p:nvPr>
        </p:nvGraphicFramePr>
        <p:xfrm>
          <a:off x="815148" y="1141666"/>
          <a:ext cx="6817489" cy="48377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70412">
                  <a:extLst>
                    <a:ext uri="{9D8B030D-6E8A-4147-A177-3AD203B41FA5}">
                      <a16:colId xmlns:a16="http://schemas.microsoft.com/office/drawing/2014/main" val="380647947"/>
                    </a:ext>
                  </a:extLst>
                </a:gridCol>
                <a:gridCol w="5647077">
                  <a:extLst>
                    <a:ext uri="{9D8B030D-6E8A-4147-A177-3AD203B41FA5}">
                      <a16:colId xmlns:a16="http://schemas.microsoft.com/office/drawing/2014/main" val="1448911856"/>
                    </a:ext>
                  </a:extLst>
                </a:gridCol>
              </a:tblGrid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ENC 1101 English Composition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MAC 1105 College Algebra (or MGF1106 or MGF1107)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1060C Introduction to Information Technology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1015 Operating Systems Foundations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55221229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Humanities (Refer to General Education Requirements)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COP 1000C Introduction to Computer Programming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2001C Computer Networks and Telecommunications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STA 2023 Elementary Statistics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47545125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CTS 1120C Fundamentals of Information Security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 2437C Introduction to SQL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2512 Spreadsheet Concepts and Practices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COP2800C Java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1011264097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Social Science (Refer to General Education Requirements)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COP2034C Programming in Python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COP2822C Web Technologies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CAP2787C Data Warehousing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60477630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COP2073C Introduction to Statistical Programming with R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CIS2349C Big Data with Hadoop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CTS2456C Introduction to SAS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CAP2741C Data Visualization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7366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1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1E41-7CE4-5B4F-883D-9C592BD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57"/>
            <a:ext cx="10515600" cy="697005"/>
          </a:xfrm>
        </p:spPr>
        <p:txBody>
          <a:bodyPr/>
          <a:lstStyle/>
          <a:p>
            <a:r>
              <a:rPr lang="en-US"/>
              <a:t>Free Textbooks for Most Courses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11910-EEAD-5AF2-4CE7-837AAD97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69" y="1133982"/>
            <a:ext cx="7336092" cy="47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77C1-A1DE-C74B-E73D-221D6F40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1" y="401812"/>
            <a:ext cx="10515600" cy="727741"/>
          </a:xfrm>
        </p:spPr>
        <p:txBody>
          <a:bodyPr/>
          <a:lstStyle/>
          <a:p>
            <a:r>
              <a:rPr lang="en-US"/>
              <a:t>Industry Certification 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6D22-F93C-289C-AA69-7C982AD1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11" y="1379080"/>
            <a:ext cx="10972160" cy="4399313"/>
          </a:xfrm>
        </p:spPr>
        <p:txBody>
          <a:bodyPr>
            <a:normAutofit/>
          </a:bodyPr>
          <a:lstStyle/>
          <a:p>
            <a:r>
              <a:rPr lang="en-US"/>
              <a:t>Students will be prepared through their coursework to take exams which provide the following certifications:</a:t>
            </a:r>
          </a:p>
          <a:p>
            <a:pPr lvl="1"/>
            <a:r>
              <a:rPr lang="en-US"/>
              <a:t>CompTIA Network+ (CNT2001C)</a:t>
            </a:r>
          </a:p>
          <a:p>
            <a:pPr lvl="1"/>
            <a:r>
              <a:rPr lang="en-US"/>
              <a:t>CompTIA Security+ (CTS1120C)</a:t>
            </a:r>
          </a:p>
          <a:p>
            <a:pPr lvl="1"/>
            <a:r>
              <a:rPr lang="en-US"/>
              <a:t>Oracle Java OCA SE8 (COP2800C)</a:t>
            </a:r>
          </a:p>
          <a:p>
            <a:pPr lvl="1"/>
            <a:r>
              <a:rPr lang="en-US"/>
              <a:t>SAS Base Programming (CTS2450C)</a:t>
            </a:r>
          </a:p>
          <a:p>
            <a:pPr lvl="1"/>
            <a:r>
              <a:rPr lang="en-US"/>
              <a:t>Certified Associate in Python Programming (PCAP)  (COP2034C)</a:t>
            </a:r>
          </a:p>
          <a:p>
            <a:pPr lvl="1"/>
            <a:r>
              <a:rPr lang="en-US"/>
              <a:t>Microsoft Office Specialist / Excel (CGS2512)</a:t>
            </a:r>
          </a:p>
          <a:p>
            <a:pPr lvl="1"/>
            <a:r>
              <a:rPr lang="en-US"/>
              <a:t>Tableau Desktop Specialist (CAP2741C)</a:t>
            </a:r>
          </a:p>
          <a:p>
            <a:r>
              <a:rPr lang="en-US"/>
              <a:t>Exam Voucher Grant Funds Available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BAC-912B-5BD7-5C0F-F6E8B1F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8" y="280997"/>
            <a:ext cx="10515600" cy="727741"/>
          </a:xfrm>
        </p:spPr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A008-24CA-5032-46EF-925C57DD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61"/>
            <a:ext cx="10515600" cy="4627501"/>
          </a:xfrm>
        </p:spPr>
        <p:txBody>
          <a:bodyPr>
            <a:normAutofit/>
          </a:bodyPr>
          <a:lstStyle/>
          <a:p>
            <a:r>
              <a:rPr lang="en-US"/>
              <a:t>Associate's Degree State Framework (Approved by Florida State DOE)</a:t>
            </a:r>
          </a:p>
          <a:p>
            <a:pPr lvl="1"/>
            <a:r>
              <a:rPr lang="en-US"/>
              <a:t>http://www.fldoe.org/core/fileparse.php/18703/urlt/1511010100-1920.rtf</a:t>
            </a:r>
          </a:p>
          <a:p>
            <a:r>
              <a:rPr lang="en-US"/>
              <a:t>Florida State College at Jacksonville (FSCJ) Program Page</a:t>
            </a:r>
          </a:p>
          <a:p>
            <a:pPr lvl="1"/>
            <a:r>
              <a:rPr lang="en-US"/>
              <a:t>https://www.fscj.edu/academics/areas-of-study/stem/2157</a:t>
            </a:r>
          </a:p>
          <a:p>
            <a:r>
              <a:rPr lang="en-US"/>
              <a:t>Grant Summary page </a:t>
            </a:r>
          </a:p>
          <a:p>
            <a:pPr lvl="1"/>
            <a:r>
              <a:rPr lang="en-US"/>
              <a:t>https://www.fscj.edu/academics/workforce-education/grant-programs/datatec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A.S in Data Science Technology (2019)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B0A15-0CD7-F268-B03E-26BD61E64D58}"/>
              </a:ext>
            </a:extLst>
          </p:cNvPr>
          <p:cNvSpPr txBox="1"/>
          <p:nvPr/>
        </p:nvSpPr>
        <p:spPr>
          <a:xfrm>
            <a:off x="838200" y="5512249"/>
            <a:ext cx="100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https://catalog.fscj.edu/preview_program.php?catoid=45&amp;poid=8178&amp;hl=2157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9A3E2F-820C-81CA-B05D-383B897AF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085"/>
            <a:ext cx="8601493" cy="4192571"/>
          </a:xfrm>
        </p:spPr>
      </p:pic>
    </p:spTree>
    <p:extLst>
      <p:ext uri="{BB962C8B-B14F-4D97-AF65-F5344CB8AC3E}">
        <p14:creationId xmlns:p14="http://schemas.microsoft.com/office/powerpoint/2010/main" val="2315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Embedded Certificates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6D22E1-E727-2100-A048-77B1F81CF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881" y="1340539"/>
            <a:ext cx="11085250" cy="223066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DB577-F73C-F06C-DFFC-A83023BB75A9}"/>
              </a:ext>
            </a:extLst>
          </p:cNvPr>
          <p:cNvSpPr txBox="1"/>
          <p:nvPr/>
        </p:nvSpPr>
        <p:spPr>
          <a:xfrm>
            <a:off x="903880" y="3921235"/>
            <a:ext cx="708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https://catalog.fscj.edu/preview_program.php?catoid=45&amp;poid=8180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97C53-F441-4499-47D9-E70B7AB86429}"/>
              </a:ext>
            </a:extLst>
          </p:cNvPr>
          <p:cNvSpPr txBox="1"/>
          <p:nvPr/>
        </p:nvSpPr>
        <p:spPr>
          <a:xfrm>
            <a:off x="903880" y="4374835"/>
            <a:ext cx="667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https://catalog.fscj.edu/preview_program.php?catoid=45&amp;poid=8275</a:t>
            </a:r>
          </a:p>
        </p:txBody>
      </p:sp>
    </p:spTree>
    <p:extLst>
      <p:ext uri="{BB962C8B-B14F-4D97-AF65-F5344CB8AC3E}">
        <p14:creationId xmlns:p14="http://schemas.microsoft.com/office/powerpoint/2010/main" val="307492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81181"/>
          </a:xfrm>
        </p:spPr>
        <p:txBody>
          <a:bodyPr>
            <a:normAutofit/>
          </a:bodyPr>
          <a:lstStyle/>
          <a:p>
            <a:r>
              <a:rPr lang="en-US" sz="2400"/>
              <a:t>Start with the A.S. in Computer Information Technology (2018)</a:t>
            </a:r>
          </a:p>
          <a:p>
            <a:r>
              <a:rPr lang="en-US" sz="2400"/>
              <a:t>"Lay of the land" – the A.S. in Computer Information Technology program as we started designing the new program: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33C27C4-9E5E-C4D2-0B6B-92CFFDA2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87" y="2558958"/>
            <a:ext cx="7294785" cy="3474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6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17997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Substantive changes in Florida can result in extended time periods for approval of a new program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35E72-6746-EF69-1546-74AE67E5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60" y="2244976"/>
            <a:ext cx="8188637" cy="37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596765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To avoid the "substantive change" categorization for our new program, we examined the department's curriculum landscape to see where we could lay the groundwork for a "non-substantive" design by integrating data science outcomes into existing courses and including them in a temporary track in an existing program.</a:t>
            </a:r>
          </a:p>
          <a:p>
            <a:pPr marL="346075" lvl="1"/>
            <a:r>
              <a:rPr lang="en-US" sz="2800"/>
              <a:t>New learning outcomes were added to the following courses:</a:t>
            </a:r>
            <a:endParaRPr lang="en-US" sz="1000"/>
          </a:p>
          <a:p>
            <a:pPr marL="803275" lvl="2"/>
            <a:r>
              <a:rPr lang="en-US" sz="2400"/>
              <a:t>Introduction to Information Technology</a:t>
            </a:r>
          </a:p>
          <a:p>
            <a:pPr marL="803275" lvl="2"/>
            <a:r>
              <a:rPr lang="en-US" sz="2400"/>
              <a:t>Programming in Python</a:t>
            </a:r>
          </a:p>
          <a:p>
            <a:pPr marL="803275" lvl="2"/>
            <a:r>
              <a:rPr lang="en-US" sz="2400"/>
              <a:t>Computer Networks and Telecommunications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A.S. Computer Information Technology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 lnSpcReduction="10000"/>
          </a:bodyPr>
          <a:lstStyle/>
          <a:p>
            <a:r>
              <a:rPr lang="en-US" sz="3200"/>
              <a:t>Additional Learning Outcomes:</a:t>
            </a:r>
          </a:p>
          <a:p>
            <a:pPr marL="914400"/>
            <a:r>
              <a:rPr lang="en-US"/>
              <a:t>Introduction to Information Technology</a:t>
            </a:r>
          </a:p>
          <a:p>
            <a:pPr marL="1374775" lvl="1"/>
            <a:r>
              <a:rPr lang="en-US"/>
              <a:t>"Use data science terminology to describe concepts, programming languages, and tools used for data acquisition and data analysis."</a:t>
            </a:r>
          </a:p>
          <a:p>
            <a:pPr marL="914400"/>
            <a:r>
              <a:rPr lang="en-US"/>
              <a:t>Programming in Python</a:t>
            </a:r>
          </a:p>
          <a:p>
            <a:pPr marL="1374775"/>
            <a:r>
              <a:rPr lang="en-US" sz="2400"/>
              <a:t>"Describe the Data Life Cycle and how it is implemented in Python"</a:t>
            </a:r>
          </a:p>
          <a:p>
            <a:pPr marL="1374775"/>
            <a:r>
              <a:rPr lang="en-US" sz="2400"/>
              <a:t>"Write Python applications which use Numpy and Pandas to manipulate and analyze data"</a:t>
            </a:r>
          </a:p>
          <a:p>
            <a:pPr marL="1374775"/>
            <a:r>
              <a:rPr lang="en-US" sz="2400"/>
              <a:t>"Write Python applications which use Matplotlib to visualize data"</a:t>
            </a:r>
          </a:p>
          <a:p>
            <a:pPr marL="914400"/>
            <a:r>
              <a:rPr lang="en-US"/>
              <a:t>Computer Networks and Telecommunications</a:t>
            </a:r>
          </a:p>
          <a:p>
            <a:pPr marL="1374775"/>
            <a:r>
              <a:rPr lang="en-US" sz="2400"/>
              <a:t>"Describe the concepts of network virtualization and cloud computing"</a:t>
            </a:r>
          </a:p>
        </p:txBody>
      </p:sp>
    </p:spTree>
    <p:extLst>
      <p:ext uri="{BB962C8B-B14F-4D97-AF65-F5344CB8AC3E}">
        <p14:creationId xmlns:p14="http://schemas.microsoft.com/office/powerpoint/2010/main" val="47655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53"/>
            <a:ext cx="10657114" cy="702956"/>
          </a:xfrm>
        </p:spPr>
        <p:txBody>
          <a:bodyPr>
            <a:normAutofit fontScale="90000"/>
          </a:bodyPr>
          <a:lstStyle/>
          <a:p>
            <a:r>
              <a:rPr lang="en-US"/>
              <a:t>A.S. Computer Information Technology 2019/2020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7982-CCAD-2285-7F5F-7625E62D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83" y="1792558"/>
            <a:ext cx="7132320" cy="4122633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021040-85EA-ECB3-7276-D5DAD7A20F55}"/>
              </a:ext>
            </a:extLst>
          </p:cNvPr>
          <p:cNvSpPr/>
          <p:nvPr/>
        </p:nvSpPr>
        <p:spPr>
          <a:xfrm>
            <a:off x="676195" y="6139543"/>
            <a:ext cx="10381129" cy="6209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C1EAAD-57EB-99E3-DE4F-E6ECFCAB8968}"/>
              </a:ext>
            </a:extLst>
          </p:cNvPr>
          <p:cNvSpPr txBox="1">
            <a:spLocks/>
          </p:cNvSpPr>
          <p:nvPr/>
        </p:nvSpPr>
        <p:spPr>
          <a:xfrm>
            <a:off x="838200" y="942809"/>
            <a:ext cx="10515600" cy="511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 2019 the Data Science track was added to the CIT program to help the modified courses and impending program to get some 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97654A-0417-2F70-F350-997009F802CF}"/>
              </a:ext>
            </a:extLst>
          </p:cNvPr>
          <p:cNvSpPr/>
          <p:nvPr/>
        </p:nvSpPr>
        <p:spPr>
          <a:xfrm>
            <a:off x="1329338" y="5538674"/>
            <a:ext cx="8452437" cy="3765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Data Science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/>
          </a:bodyPr>
          <a:lstStyle/>
          <a:p>
            <a:r>
              <a:rPr lang="en-US"/>
              <a:t>Added to the CIT program in 2018</a:t>
            </a:r>
          </a:p>
          <a:p>
            <a:r>
              <a:rPr lang="en-US"/>
              <a:t>9 Credit Hours, 3 Courses Minimum (prerequisites not listed)</a:t>
            </a:r>
            <a:endParaRPr lang="en-US" sz="2000"/>
          </a:p>
          <a:p>
            <a:pPr lvl="1"/>
            <a:r>
              <a:rPr lang="en-US" b="1">
                <a:solidFill>
                  <a:srgbClr val="002060"/>
                </a:solidFill>
              </a:rPr>
              <a:t>CIS 2349C - Introduction to Big Data Using Hadoop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2034C - Programming in Python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2551C - Introduction to Object-Oriented Programming with Java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2073C - Introduction to Statistical Programming with R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2"/>
            <a:r>
              <a:rPr lang="en-US" b="1">
                <a:solidFill>
                  <a:srgbClr val="002060"/>
                </a:solidFill>
              </a:rPr>
              <a:t>Note: Students must complete STA 2023 prior to enrollment in this course.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CAP 2787C - Data Warehousing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(derived from 4000-level BI course)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CTS 2456C - Introduction to SAS Programming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r>
              <a:rPr lang="en-US" sz="2800"/>
              <a:t>In 2021 the track was removed since the A.S. in Data Science Technology program implementation was complete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3803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1366</TotalTime>
  <Words>940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fscj</vt:lpstr>
      <vt:lpstr>The Data Science House We BILT  Summer Working Connections South 2023</vt:lpstr>
      <vt:lpstr>A.S in Data Science Technology (2019)</vt:lpstr>
      <vt:lpstr>Embedded Certificates</vt:lpstr>
      <vt:lpstr>How Did We Get Here?</vt:lpstr>
      <vt:lpstr>Substantive Changes</vt:lpstr>
      <vt:lpstr>Substantive Changes</vt:lpstr>
      <vt:lpstr>A.S. Computer Information Technology 2018</vt:lpstr>
      <vt:lpstr>A.S. Computer Information Technology 2019/2020</vt:lpstr>
      <vt:lpstr>Data Science Track</vt:lpstr>
      <vt:lpstr>NSF/ATE Grant</vt:lpstr>
      <vt:lpstr>DataTEC Grant Timeline – Years 1 &amp; 2</vt:lpstr>
      <vt:lpstr>DataTEC Grant Timeline – Year 3 &amp; Ongoing</vt:lpstr>
      <vt:lpstr>A.S. Data Science Technology Curriculum</vt:lpstr>
      <vt:lpstr>Course Sequence Flowchart</vt:lpstr>
      <vt:lpstr>Recommended Course Sequence</vt:lpstr>
      <vt:lpstr>Free Textbooks for Most Courses</vt:lpstr>
      <vt:lpstr>Industry Certification Exam Preparation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12</cp:revision>
  <dcterms:created xsi:type="dcterms:W3CDTF">2022-06-19T00:56:55Z</dcterms:created>
  <dcterms:modified xsi:type="dcterms:W3CDTF">2023-06-29T00:45:20Z</dcterms:modified>
</cp:coreProperties>
</file>