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78" r:id="rId3"/>
    <p:sldId id="279" r:id="rId4"/>
    <p:sldId id="283" r:id="rId5"/>
    <p:sldId id="282" r:id="rId6"/>
    <p:sldId id="280" r:id="rId7"/>
    <p:sldId id="281"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varScale="1">
        <p:scale>
          <a:sx n="79" d="100"/>
          <a:sy n="79" d="100"/>
        </p:scale>
        <p:origin x="75"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2999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06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264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9D8A2B0D-E315-41D0-B099-3ED602A8C128}" type="datetimeFigureOut">
              <a:rPr lang="en-US" smtClean="0"/>
              <a:t>7/18/2023</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5F6BC810-78EB-4EE3-8610-F0E1CD63D1D1}" type="slidenum">
              <a:rPr lang="en-US" smtClean="0"/>
              <a:t>‹#›</a:t>
            </a:fld>
            <a:endParaRPr lang="en-US"/>
          </a:p>
        </p:txBody>
      </p:sp>
    </p:spTree>
    <p:extLst>
      <p:ext uri="{BB962C8B-B14F-4D97-AF65-F5344CB8AC3E}">
        <p14:creationId xmlns:p14="http://schemas.microsoft.com/office/powerpoint/2010/main" val="16102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69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730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77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3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78974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35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10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9D8A2B0D-E315-41D0-B099-3ED602A8C128}" type="datetimeFigureOut">
              <a:rPr lang="en-US" smtClean="0"/>
              <a:t>7/18/2023</a:t>
            </a:fld>
            <a:endParaRPr lang="en-US"/>
          </a:p>
        </p:txBody>
      </p:sp>
    </p:spTree>
    <p:extLst>
      <p:ext uri="{BB962C8B-B14F-4D97-AF65-F5344CB8AC3E}">
        <p14:creationId xmlns:p14="http://schemas.microsoft.com/office/powerpoint/2010/main" val="18324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spTree>
    <p:extLst>
      <p:ext uri="{BB962C8B-B14F-4D97-AF65-F5344CB8AC3E}">
        <p14:creationId xmlns:p14="http://schemas.microsoft.com/office/powerpoint/2010/main" val="1750282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elcome.oda.sas.com/" TargetMode="External"/><Relationship Id="rId2" Type="http://schemas.openxmlformats.org/officeDocument/2006/relationships/hyperlink" Target="https://posit.co/products/cloud/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275B0-3574-DAF4-BDB6-8E7925B608A5}"/>
              </a:ext>
            </a:extLst>
          </p:cNvPr>
          <p:cNvSpPr>
            <a:spLocks noGrp="1"/>
          </p:cNvSpPr>
          <p:nvPr>
            <p:ph type="ctrTitle"/>
          </p:nvPr>
        </p:nvSpPr>
        <p:spPr>
          <a:xfrm>
            <a:off x="914400" y="647699"/>
            <a:ext cx="10363200" cy="3616939"/>
          </a:xfrm>
        </p:spPr>
        <p:txBody>
          <a:bodyPr>
            <a:normAutofit/>
          </a:bodyPr>
          <a:lstStyle/>
          <a:p>
            <a:r>
              <a:rPr lang="en-US"/>
              <a:t>The Data Science House We BILT</a:t>
            </a:r>
            <a:br>
              <a:rPr lang="en-US"/>
            </a:br>
            <a:br>
              <a:rPr lang="en-US"/>
            </a:br>
            <a:r>
              <a:rPr lang="en-US"/>
              <a:t>Summer Working Connections South</a:t>
            </a:r>
            <a:br>
              <a:rPr lang="en-US"/>
            </a:br>
            <a:r>
              <a:rPr lang="en-US"/>
              <a:t>2023</a:t>
            </a:r>
          </a:p>
        </p:txBody>
      </p:sp>
      <p:sp>
        <p:nvSpPr>
          <p:cNvPr id="5" name="Subtitle 4">
            <a:extLst>
              <a:ext uri="{FF2B5EF4-FFF2-40B4-BE49-F238E27FC236}">
                <a16:creationId xmlns:a16="http://schemas.microsoft.com/office/drawing/2014/main" id="{B65E800B-0D6E-F157-1B00-EF991F13C7B9}"/>
              </a:ext>
            </a:extLst>
          </p:cNvPr>
          <p:cNvSpPr>
            <a:spLocks noGrp="1"/>
          </p:cNvSpPr>
          <p:nvPr>
            <p:ph type="subTitle" idx="1"/>
          </p:nvPr>
        </p:nvSpPr>
        <p:spPr>
          <a:xfrm>
            <a:off x="1593156" y="5186723"/>
            <a:ext cx="9144000" cy="833544"/>
          </a:xfrm>
        </p:spPr>
        <p:txBody>
          <a:bodyPr>
            <a:normAutofit lnSpcReduction="10000"/>
          </a:bodyPr>
          <a:lstStyle/>
          <a:p>
            <a:r>
              <a:rPr lang="en-US"/>
              <a:t>Prof. Pamela Brauda</a:t>
            </a:r>
          </a:p>
          <a:p>
            <a:r>
              <a:rPr lang="en-US"/>
              <a:t>Prof. David Singletary</a:t>
            </a:r>
          </a:p>
        </p:txBody>
      </p:sp>
    </p:spTree>
    <p:extLst>
      <p:ext uri="{BB962C8B-B14F-4D97-AF65-F5344CB8AC3E}">
        <p14:creationId xmlns:p14="http://schemas.microsoft.com/office/powerpoint/2010/main" val="194882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8FF-4048-54A8-2499-134230ADA433}"/>
              </a:ext>
            </a:extLst>
          </p:cNvPr>
          <p:cNvSpPr>
            <a:spLocks noGrp="1"/>
          </p:cNvSpPr>
          <p:nvPr>
            <p:ph type="title"/>
          </p:nvPr>
        </p:nvSpPr>
        <p:spPr>
          <a:xfrm>
            <a:off x="838200" y="647702"/>
            <a:ext cx="10515600" cy="807026"/>
          </a:xfrm>
        </p:spPr>
        <p:txBody>
          <a:bodyPr/>
          <a:lstStyle/>
          <a:p>
            <a:r>
              <a:rPr lang="en-US"/>
              <a:t>Day 2 Summary</a:t>
            </a:r>
          </a:p>
        </p:txBody>
      </p:sp>
      <p:sp>
        <p:nvSpPr>
          <p:cNvPr id="3" name="Content Placeholder 2">
            <a:extLst>
              <a:ext uri="{FF2B5EF4-FFF2-40B4-BE49-F238E27FC236}">
                <a16:creationId xmlns:a16="http://schemas.microsoft.com/office/drawing/2014/main" id="{2E527A72-54C5-C0C8-ED4C-05E87F1371FF}"/>
              </a:ext>
            </a:extLst>
          </p:cNvPr>
          <p:cNvSpPr>
            <a:spLocks noGrp="1"/>
          </p:cNvSpPr>
          <p:nvPr>
            <p:ph idx="1"/>
          </p:nvPr>
        </p:nvSpPr>
        <p:spPr>
          <a:xfrm>
            <a:off x="838200" y="1510145"/>
            <a:ext cx="10515600" cy="4339117"/>
          </a:xfrm>
        </p:spPr>
        <p:txBody>
          <a:bodyPr>
            <a:normAutofit/>
          </a:bodyPr>
          <a:lstStyle/>
          <a:p>
            <a:pPr marL="0" marR="0">
              <a:spcBef>
                <a:spcPts val="0"/>
              </a:spcBef>
              <a:spcAft>
                <a:spcPts val="0"/>
              </a:spcAft>
            </a:pPr>
            <a:r>
              <a:rPr lang="en-US" sz="2400" b="1">
                <a:effectLst/>
                <a:latin typeface="Calibri" panose="020F0502020204030204" pitchFamily="34" charset="0"/>
                <a:ea typeface="Calibri" panose="020F0502020204030204" pitchFamily="34" charset="0"/>
              </a:rPr>
              <a:t>Day 2 Tuesday July 18</a:t>
            </a:r>
          </a:p>
          <a:p>
            <a:pPr marL="0" marR="0">
              <a:spcBef>
                <a:spcPts val="0"/>
              </a:spcBef>
              <a:spcAft>
                <a:spcPts val="0"/>
              </a:spcAft>
            </a:pPr>
            <a:endParaRPr lang="en-US" sz="2400">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a:effectLst/>
                <a:latin typeface="Calibri" panose="020F0502020204030204" pitchFamily="34" charset="0"/>
                <a:ea typeface="Calibri" panose="020F0502020204030204" pitchFamily="34" charset="0"/>
              </a:rPr>
              <a:t>Morning</a:t>
            </a:r>
            <a:endParaRPr lang="en-US" sz="2400">
              <a:effectLst/>
              <a:latin typeface="Calibri" panose="020F0502020204030204" pitchFamily="34" charset="0"/>
              <a:ea typeface="Calibri" panose="020F0502020204030204" pitchFamily="34" charset="0"/>
            </a:endParaRPr>
          </a:p>
          <a:p>
            <a:pPr marL="457200" lvl="1" indent="228600">
              <a:spcBef>
                <a:spcPts val="0"/>
              </a:spcBef>
            </a:pPr>
            <a:r>
              <a:rPr lang="en-US" sz="1800">
                <a:effectLst/>
                <a:latin typeface="Calibri" panose="020F0502020204030204" pitchFamily="34" charset="0"/>
                <a:ea typeface="Calibri" panose="020F0502020204030204" pitchFamily="34" charset="0"/>
              </a:rPr>
              <a:t>Lessons learned (R)</a:t>
            </a:r>
          </a:p>
          <a:p>
            <a:pPr marL="457200" lvl="1" indent="228600">
              <a:spcBef>
                <a:spcPts val="0"/>
              </a:spcBef>
            </a:pPr>
            <a:r>
              <a:rPr lang="en-US" sz="1800" b="1">
                <a:effectLst/>
                <a:latin typeface="Calibri" panose="020F0502020204030204" pitchFamily="34" charset="0"/>
                <a:ea typeface="Calibri" panose="020F0502020204030204" pitchFamily="34" charset="0"/>
              </a:rPr>
              <a:t>(Create an account at </a:t>
            </a:r>
            <a:r>
              <a:rPr lang="en-US" sz="1800" b="1" u="sng">
                <a:solidFill>
                  <a:srgbClr val="0563C1"/>
                </a:solidFill>
                <a:effectLst/>
                <a:latin typeface="Calibri" panose="020F0502020204030204" pitchFamily="34" charset="0"/>
                <a:ea typeface="Calibri" panose="020F0502020204030204" pitchFamily="34" charset="0"/>
                <a:hlinkClick r:id="rId2"/>
              </a:rPr>
              <a:t>https://posit.co/products/cloud/cloud/</a:t>
            </a:r>
            <a:r>
              <a:rPr lang="en-US" sz="1800" b="1">
                <a:effectLst/>
                <a:latin typeface="Calibri" panose="020F0502020204030204" pitchFamily="34" charset="0"/>
                <a:ea typeface="Calibri" panose="020F0502020204030204" pitchFamily="34" charset="0"/>
              </a:rPr>
              <a:t> )</a:t>
            </a:r>
            <a:endParaRPr lang="en-US" sz="1800">
              <a:effectLst/>
              <a:latin typeface="Calibri" panose="020F0502020204030204" pitchFamily="34" charset="0"/>
              <a:ea typeface="Calibri" panose="020F0502020204030204" pitchFamily="34" charset="0"/>
            </a:endParaRPr>
          </a:p>
          <a:p>
            <a:pPr marL="457200" lvl="1" indent="228600">
              <a:spcBef>
                <a:spcPts val="0"/>
              </a:spcBef>
            </a:pPr>
            <a:r>
              <a:rPr lang="en-US" sz="1800">
                <a:effectLst/>
                <a:latin typeface="Calibri" panose="020F0502020204030204" pitchFamily="34" charset="0"/>
                <a:ea typeface="Calibri" panose="020F0502020204030204" pitchFamily="34" charset="0"/>
              </a:rPr>
              <a:t>Posit</a:t>
            </a:r>
          </a:p>
          <a:p>
            <a:pPr marL="457200" lvl="1" indent="228600">
              <a:spcBef>
                <a:spcPts val="0"/>
              </a:spcBef>
            </a:pPr>
            <a:r>
              <a:rPr lang="en-US" sz="1800">
                <a:effectLst/>
                <a:latin typeface="Calibri" panose="020F0502020204030204" pitchFamily="34" charset="0"/>
                <a:ea typeface="Calibri" panose="020F0502020204030204" pitchFamily="34" charset="0"/>
              </a:rPr>
              <a:t>Foundational Statistics</a:t>
            </a:r>
          </a:p>
          <a:p>
            <a:pPr marL="0" marR="0">
              <a:spcBef>
                <a:spcPts val="0"/>
              </a:spcBef>
              <a:spcAft>
                <a:spcPts val="0"/>
              </a:spcAft>
            </a:pPr>
            <a:r>
              <a:rPr lang="en-US" sz="2400" b="1">
                <a:effectLst/>
                <a:latin typeface="Calibri" panose="020F0502020204030204" pitchFamily="34" charset="0"/>
                <a:ea typeface="Calibri" panose="020F0502020204030204" pitchFamily="34" charset="0"/>
              </a:rPr>
              <a:t>Afternoon</a:t>
            </a:r>
            <a:endParaRPr lang="en-US" sz="2400">
              <a:effectLst/>
              <a:latin typeface="Calibri" panose="020F0502020204030204" pitchFamily="34" charset="0"/>
              <a:ea typeface="Calibri" panose="020F0502020204030204" pitchFamily="34" charset="0"/>
            </a:endParaRPr>
          </a:p>
          <a:p>
            <a:pPr marL="457200" lvl="1" indent="228600">
              <a:spcBef>
                <a:spcPts val="0"/>
              </a:spcBef>
            </a:pPr>
            <a:r>
              <a:rPr lang="en-US" sz="1800">
                <a:effectLst/>
                <a:latin typeface="Calibri" panose="020F0502020204030204" pitchFamily="34" charset="0"/>
                <a:ea typeface="Calibri" panose="020F0502020204030204" pitchFamily="34" charset="0"/>
              </a:rPr>
              <a:t>Lessons learned (SAS)</a:t>
            </a:r>
          </a:p>
          <a:p>
            <a:pPr marL="457200" lvl="1" indent="228600">
              <a:spcBef>
                <a:spcPts val="0"/>
              </a:spcBef>
            </a:pPr>
            <a:r>
              <a:rPr lang="en-US" sz="1800" b="1">
                <a:effectLst/>
                <a:latin typeface="Calibri" panose="020F0502020204030204" pitchFamily="34" charset="0"/>
                <a:ea typeface="Calibri" panose="020F0502020204030204" pitchFamily="34" charset="0"/>
              </a:rPr>
              <a:t>(Create an account at </a:t>
            </a:r>
            <a:r>
              <a:rPr lang="en-US" sz="1800" b="1" u="sng">
                <a:solidFill>
                  <a:srgbClr val="0563C1"/>
                </a:solidFill>
                <a:effectLst/>
                <a:latin typeface="Calibri" panose="020F0502020204030204" pitchFamily="34" charset="0"/>
                <a:ea typeface="Calibri" panose="020F0502020204030204" pitchFamily="34" charset="0"/>
                <a:hlinkClick r:id="rId3"/>
              </a:rPr>
              <a:t>https://welcome.oda.sas.com/</a:t>
            </a:r>
            <a:r>
              <a:rPr lang="en-US" sz="1800" b="1">
                <a:effectLst/>
                <a:latin typeface="Calibri" panose="020F0502020204030204" pitchFamily="34" charset="0"/>
                <a:ea typeface="Calibri" panose="020F0502020204030204" pitchFamily="34" charset="0"/>
              </a:rPr>
              <a:t> )</a:t>
            </a:r>
            <a:endParaRPr lang="en-US" sz="1800">
              <a:effectLst/>
              <a:latin typeface="Calibri" panose="020F0502020204030204" pitchFamily="34" charset="0"/>
              <a:ea typeface="Calibri" panose="020F0502020204030204" pitchFamily="34" charset="0"/>
            </a:endParaRPr>
          </a:p>
          <a:p>
            <a:pPr marL="457200" lvl="1" indent="228600">
              <a:spcBef>
                <a:spcPts val="0"/>
              </a:spcBef>
            </a:pPr>
            <a:r>
              <a:rPr lang="en-US" sz="1800">
                <a:effectLst/>
                <a:latin typeface="Calibri" panose="020F0502020204030204" pitchFamily="34" charset="0"/>
                <a:ea typeface="Calibri" panose="020F0502020204030204" pitchFamily="34" charset="0"/>
              </a:rPr>
              <a:t>Leveraging curriculum (SAS for FinTech)</a:t>
            </a:r>
          </a:p>
          <a:p>
            <a:pPr marL="457200" lvl="1" indent="228600">
              <a:spcBef>
                <a:spcPts val="0"/>
              </a:spcBef>
            </a:pPr>
            <a:r>
              <a:rPr lang="en-US" sz="1800">
                <a:effectLst/>
                <a:latin typeface="Calibri" panose="020F0502020204030204" pitchFamily="34" charset="0"/>
                <a:ea typeface="Calibri" panose="020F0502020204030204" pitchFamily="34" charset="0"/>
              </a:rPr>
              <a:t>Guest Speaker: DataTEC Administrative Perspective (Dr. Sherri Litt, FSCJ Associate Provost, </a:t>
            </a:r>
            <a:br>
              <a:rPr lang="en-US" sz="1800">
                <a:effectLst/>
                <a:latin typeface="Calibri" panose="020F0502020204030204" pitchFamily="34" charset="0"/>
                <a:ea typeface="Calibri" panose="020F0502020204030204" pitchFamily="34" charset="0"/>
              </a:rPr>
            </a:br>
            <a:r>
              <a:rPr lang="en-US" sz="1800">
                <a:effectLst/>
                <a:latin typeface="Calibri" panose="020F0502020204030204" pitchFamily="34" charset="0"/>
                <a:ea typeface="Calibri" panose="020F0502020204030204" pitchFamily="34" charset="0"/>
              </a:rPr>
              <a:t>                                                                                                 Baccalaureate, Career and Technical Education)</a:t>
            </a:r>
          </a:p>
        </p:txBody>
      </p:sp>
    </p:spTree>
    <p:extLst>
      <p:ext uri="{BB962C8B-B14F-4D97-AF65-F5344CB8AC3E}">
        <p14:creationId xmlns:p14="http://schemas.microsoft.com/office/powerpoint/2010/main" val="167888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563F-A95E-C166-F2EF-310C0D51A3F9}"/>
              </a:ext>
            </a:extLst>
          </p:cNvPr>
          <p:cNvSpPr>
            <a:spLocks noGrp="1"/>
          </p:cNvSpPr>
          <p:nvPr>
            <p:ph type="title"/>
          </p:nvPr>
        </p:nvSpPr>
        <p:spPr>
          <a:xfrm>
            <a:off x="789709" y="308266"/>
            <a:ext cx="10515600" cy="904008"/>
          </a:xfrm>
        </p:spPr>
        <p:txBody>
          <a:bodyPr>
            <a:noAutofit/>
          </a:bodyPr>
          <a:lstStyle/>
          <a:p>
            <a:r>
              <a:rPr lang="en-US" sz="3600"/>
              <a:t>COP2073C Intro. to Statistical Programming with R</a:t>
            </a:r>
          </a:p>
        </p:txBody>
      </p:sp>
      <p:sp>
        <p:nvSpPr>
          <p:cNvPr id="3" name="Content Placeholder 2">
            <a:extLst>
              <a:ext uri="{FF2B5EF4-FFF2-40B4-BE49-F238E27FC236}">
                <a16:creationId xmlns:a16="http://schemas.microsoft.com/office/drawing/2014/main" id="{E7A7300A-147B-243A-2F7C-857CB46B1211}"/>
              </a:ext>
            </a:extLst>
          </p:cNvPr>
          <p:cNvSpPr>
            <a:spLocks noGrp="1"/>
          </p:cNvSpPr>
          <p:nvPr>
            <p:ph idx="1"/>
          </p:nvPr>
        </p:nvSpPr>
        <p:spPr>
          <a:xfrm>
            <a:off x="838200" y="1281545"/>
            <a:ext cx="10515600" cy="4567717"/>
          </a:xfrm>
        </p:spPr>
        <p:txBody>
          <a:bodyPr>
            <a:normAutofit/>
          </a:bodyPr>
          <a:lstStyle/>
          <a:p>
            <a:r>
              <a:rPr lang="en-US"/>
              <a:t>CATALOG COURSE DESCRIPTION  </a:t>
            </a:r>
          </a:p>
          <a:p>
            <a:pPr marL="457200" indent="0">
              <a:lnSpc>
                <a:spcPct val="100000"/>
              </a:lnSpc>
              <a:spcBef>
                <a:spcPts val="600"/>
              </a:spcBef>
              <a:buNone/>
            </a:pPr>
            <a:r>
              <a:rPr lang="en-US" sz="2400"/>
              <a:t>This course introduces concepts of statistical programming, with a focus on the use of the R programming language and the RStudio programming environment. Students will learn base R language concepts including data types, functions, and packaging and will work with tidyverse and other packages commonly used in data science applications for data acquisition, analysis, and visualization. Students will develop R applications which use the language for probability and distribution analysis, correlation and linear regression, calculating confidence intervals, and hypothesis testing.</a:t>
            </a:r>
          </a:p>
          <a:p>
            <a:pPr lvl="1">
              <a:lnSpc>
                <a:spcPct val="120000"/>
              </a:lnSpc>
            </a:pPr>
            <a:endParaRPr lang="en-US"/>
          </a:p>
        </p:txBody>
      </p:sp>
    </p:spTree>
    <p:extLst>
      <p:ext uri="{BB962C8B-B14F-4D97-AF65-F5344CB8AC3E}">
        <p14:creationId xmlns:p14="http://schemas.microsoft.com/office/powerpoint/2010/main" val="409672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563F-A95E-C166-F2EF-310C0D51A3F9}"/>
              </a:ext>
            </a:extLst>
          </p:cNvPr>
          <p:cNvSpPr>
            <a:spLocks noGrp="1"/>
          </p:cNvSpPr>
          <p:nvPr>
            <p:ph type="title"/>
          </p:nvPr>
        </p:nvSpPr>
        <p:spPr>
          <a:xfrm>
            <a:off x="789709" y="308266"/>
            <a:ext cx="10515600" cy="904008"/>
          </a:xfrm>
        </p:spPr>
        <p:txBody>
          <a:bodyPr>
            <a:noAutofit/>
          </a:bodyPr>
          <a:lstStyle/>
          <a:p>
            <a:r>
              <a:rPr lang="en-US" sz="3600"/>
              <a:t>COP2073C Intro. to Statistical Programming with R</a:t>
            </a:r>
          </a:p>
        </p:txBody>
      </p:sp>
      <p:sp>
        <p:nvSpPr>
          <p:cNvPr id="3" name="Content Placeholder 2">
            <a:extLst>
              <a:ext uri="{FF2B5EF4-FFF2-40B4-BE49-F238E27FC236}">
                <a16:creationId xmlns:a16="http://schemas.microsoft.com/office/drawing/2014/main" id="{E7A7300A-147B-243A-2F7C-857CB46B1211}"/>
              </a:ext>
            </a:extLst>
          </p:cNvPr>
          <p:cNvSpPr>
            <a:spLocks noGrp="1"/>
          </p:cNvSpPr>
          <p:nvPr>
            <p:ph idx="1"/>
          </p:nvPr>
        </p:nvSpPr>
        <p:spPr>
          <a:xfrm>
            <a:off x="838200" y="1281545"/>
            <a:ext cx="10515600" cy="4567717"/>
          </a:xfrm>
        </p:spPr>
        <p:txBody>
          <a:bodyPr>
            <a:normAutofit fontScale="70000" lnSpcReduction="20000"/>
          </a:bodyPr>
          <a:lstStyle/>
          <a:p>
            <a:r>
              <a:rPr lang="en-US" sz="4000"/>
              <a:t>Textbooks</a:t>
            </a:r>
          </a:p>
          <a:p>
            <a:r>
              <a:rPr lang="en-US"/>
              <a:t>1. The Book of R: A First Course in Programming and Statistics</a:t>
            </a:r>
          </a:p>
          <a:p>
            <a:pPr lvl="1">
              <a:lnSpc>
                <a:spcPct val="120000"/>
              </a:lnSpc>
            </a:pPr>
            <a:r>
              <a:rPr lang="en-US"/>
              <a:t>Author: Davies, Tilman</a:t>
            </a:r>
          </a:p>
          <a:p>
            <a:pPr lvl="1">
              <a:lnSpc>
                <a:spcPct val="120000"/>
              </a:lnSpc>
            </a:pPr>
            <a:r>
              <a:rPr lang="en-US"/>
              <a:t>Publisher: No Starch Press</a:t>
            </a:r>
          </a:p>
          <a:p>
            <a:pPr lvl="1">
              <a:lnSpc>
                <a:spcPct val="120000"/>
              </a:lnSpc>
            </a:pPr>
            <a:r>
              <a:rPr lang="en-US"/>
              <a:t>Year: 2016</a:t>
            </a:r>
          </a:p>
          <a:p>
            <a:pPr lvl="1">
              <a:lnSpc>
                <a:spcPct val="120000"/>
              </a:lnSpc>
            </a:pPr>
            <a:r>
              <a:rPr lang="en-US"/>
              <a:t>ISBN-13: 978-1-59327-651-5</a:t>
            </a:r>
          </a:p>
          <a:p>
            <a:pPr lvl="1">
              <a:lnSpc>
                <a:spcPct val="120000"/>
              </a:lnSpc>
            </a:pPr>
            <a:r>
              <a:rPr lang="en-US"/>
              <a:t>Free eBook available via FSCJ Library and Learning Commons in the O’Reilly database</a:t>
            </a:r>
          </a:p>
          <a:p>
            <a:r>
              <a:rPr lang="en-US"/>
              <a:t>2. R for Data Science</a:t>
            </a:r>
          </a:p>
          <a:p>
            <a:pPr lvl="1">
              <a:lnSpc>
                <a:spcPct val="120000"/>
              </a:lnSpc>
            </a:pPr>
            <a:r>
              <a:rPr lang="en-US"/>
              <a:t>Author:  Wickham, Hadley &amp; Garrett Grolemund</a:t>
            </a:r>
          </a:p>
          <a:p>
            <a:pPr lvl="1">
              <a:lnSpc>
                <a:spcPct val="120000"/>
              </a:lnSpc>
            </a:pPr>
            <a:r>
              <a:rPr lang="en-US"/>
              <a:t>Publisher:  O'Reilly Media, Inc</a:t>
            </a:r>
          </a:p>
          <a:p>
            <a:pPr lvl="1">
              <a:lnSpc>
                <a:spcPct val="120000"/>
              </a:lnSpc>
            </a:pPr>
            <a:r>
              <a:rPr lang="en-US"/>
              <a:t>Year: 2017</a:t>
            </a:r>
          </a:p>
          <a:p>
            <a:pPr lvl="1">
              <a:lnSpc>
                <a:spcPct val="120000"/>
              </a:lnSpc>
            </a:pPr>
            <a:r>
              <a:rPr lang="en-US"/>
              <a:t>ISBN-13: 978-1-491-91039-9</a:t>
            </a:r>
          </a:p>
          <a:p>
            <a:pPr lvl="1">
              <a:lnSpc>
                <a:spcPct val="120000"/>
              </a:lnSpc>
            </a:pPr>
            <a:r>
              <a:rPr lang="en-US"/>
              <a:t>Free eBook available via FSCJ Library and Learning Commons in the O’Reilly database</a:t>
            </a:r>
          </a:p>
        </p:txBody>
      </p:sp>
    </p:spTree>
    <p:extLst>
      <p:ext uri="{BB962C8B-B14F-4D97-AF65-F5344CB8AC3E}">
        <p14:creationId xmlns:p14="http://schemas.microsoft.com/office/powerpoint/2010/main" val="256360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563F-A95E-C166-F2EF-310C0D51A3F9}"/>
              </a:ext>
            </a:extLst>
          </p:cNvPr>
          <p:cNvSpPr>
            <a:spLocks noGrp="1"/>
          </p:cNvSpPr>
          <p:nvPr>
            <p:ph type="title"/>
          </p:nvPr>
        </p:nvSpPr>
        <p:spPr>
          <a:xfrm>
            <a:off x="789709" y="308266"/>
            <a:ext cx="10515600" cy="904008"/>
          </a:xfrm>
        </p:spPr>
        <p:txBody>
          <a:bodyPr/>
          <a:lstStyle/>
          <a:p>
            <a:r>
              <a:rPr lang="en-US"/>
              <a:t>Lessons Learned (R)</a:t>
            </a:r>
          </a:p>
        </p:txBody>
      </p:sp>
      <p:sp>
        <p:nvSpPr>
          <p:cNvPr id="3" name="Content Placeholder 2">
            <a:extLst>
              <a:ext uri="{FF2B5EF4-FFF2-40B4-BE49-F238E27FC236}">
                <a16:creationId xmlns:a16="http://schemas.microsoft.com/office/drawing/2014/main" id="{E7A7300A-147B-243A-2F7C-857CB46B1211}"/>
              </a:ext>
            </a:extLst>
          </p:cNvPr>
          <p:cNvSpPr>
            <a:spLocks noGrp="1"/>
          </p:cNvSpPr>
          <p:nvPr>
            <p:ph idx="1"/>
          </p:nvPr>
        </p:nvSpPr>
        <p:spPr>
          <a:xfrm>
            <a:off x="838200" y="1281545"/>
            <a:ext cx="10515600" cy="4567717"/>
          </a:xfrm>
        </p:spPr>
        <p:txBody>
          <a:bodyPr>
            <a:normAutofit fontScale="85000" lnSpcReduction="20000"/>
          </a:bodyPr>
          <a:lstStyle/>
          <a:p>
            <a:r>
              <a:rPr lang="en-US"/>
              <a:t>Our R course has aged well, and continues to be popular enough to run at least once per year.</a:t>
            </a:r>
          </a:p>
          <a:p>
            <a:r>
              <a:rPr lang="en-US"/>
              <a:t>The course always attracts some A.A., A.S CIT, and personal objective  students (i.e., non-Data Science Tech students).</a:t>
            </a:r>
          </a:p>
          <a:p>
            <a:r>
              <a:rPr lang="en-US"/>
              <a:t>Originally we worked with the Rstudio IDE running on our virtual Horizon system (or on student's personal systems if they choice that option).</a:t>
            </a:r>
          </a:p>
          <a:p>
            <a:r>
              <a:rPr lang="en-US"/>
              <a:t>We moved to Posit Cloud last year since it eliminated the version dependencies on Horizon and made it so easy for students to access the content available via GitHub. </a:t>
            </a:r>
          </a:p>
          <a:p>
            <a:r>
              <a:rPr lang="en-US"/>
              <a:t>All slides are included in the repository as well as data files, the content was also implemented in R Markdown workbooks (as with Jupyter notebooks, students like this format).</a:t>
            </a:r>
          </a:p>
          <a:p>
            <a:r>
              <a:rPr lang="en-US"/>
              <a:t>R can also run on Jupyter notebooks (and there is a plugin available to read R Markdown).</a:t>
            </a:r>
          </a:p>
        </p:txBody>
      </p:sp>
    </p:spTree>
    <p:extLst>
      <p:ext uri="{BB962C8B-B14F-4D97-AF65-F5344CB8AC3E}">
        <p14:creationId xmlns:p14="http://schemas.microsoft.com/office/powerpoint/2010/main" val="42342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563F-A95E-C166-F2EF-310C0D51A3F9}"/>
              </a:ext>
            </a:extLst>
          </p:cNvPr>
          <p:cNvSpPr>
            <a:spLocks noGrp="1"/>
          </p:cNvSpPr>
          <p:nvPr>
            <p:ph type="title"/>
          </p:nvPr>
        </p:nvSpPr>
        <p:spPr>
          <a:xfrm>
            <a:off x="789709" y="308266"/>
            <a:ext cx="10515600" cy="904008"/>
          </a:xfrm>
        </p:spPr>
        <p:txBody>
          <a:bodyPr/>
          <a:lstStyle/>
          <a:p>
            <a:r>
              <a:rPr lang="en-US"/>
              <a:t>Lessons Learned (R)</a:t>
            </a:r>
          </a:p>
        </p:txBody>
      </p:sp>
      <p:sp>
        <p:nvSpPr>
          <p:cNvPr id="3" name="Content Placeholder 2">
            <a:extLst>
              <a:ext uri="{FF2B5EF4-FFF2-40B4-BE49-F238E27FC236}">
                <a16:creationId xmlns:a16="http://schemas.microsoft.com/office/drawing/2014/main" id="{E7A7300A-147B-243A-2F7C-857CB46B1211}"/>
              </a:ext>
            </a:extLst>
          </p:cNvPr>
          <p:cNvSpPr>
            <a:spLocks noGrp="1"/>
          </p:cNvSpPr>
          <p:nvPr>
            <p:ph idx="1"/>
          </p:nvPr>
        </p:nvSpPr>
        <p:spPr>
          <a:xfrm>
            <a:off x="838200" y="1281545"/>
            <a:ext cx="10515600" cy="4567717"/>
          </a:xfrm>
        </p:spPr>
        <p:txBody>
          <a:bodyPr>
            <a:normAutofit/>
          </a:bodyPr>
          <a:lstStyle/>
          <a:p>
            <a:r>
              <a:rPr lang="en-US"/>
              <a:t>The loss of the Statistics prerequisite has appeared to have minimal impact, a small number of students have expressed concern when they encounter the statistics content but they appear to be able to muddle through it</a:t>
            </a:r>
          </a:p>
          <a:p>
            <a:r>
              <a:rPr lang="en-US"/>
              <a:t>More supplemental materials and exercises will help (a second linear regression exercise has been added)</a:t>
            </a:r>
          </a:p>
          <a:p>
            <a:r>
              <a:rPr lang="en-US"/>
              <a:t>Upcoming content modifications: Shiny for dashboards, adding foundational machine learning.</a:t>
            </a:r>
          </a:p>
          <a:p>
            <a:endParaRPr lang="en-US"/>
          </a:p>
          <a:p>
            <a:endParaRPr lang="en-US"/>
          </a:p>
          <a:p>
            <a:endParaRPr lang="en-US"/>
          </a:p>
        </p:txBody>
      </p:sp>
    </p:spTree>
    <p:extLst>
      <p:ext uri="{BB962C8B-B14F-4D97-AF65-F5344CB8AC3E}">
        <p14:creationId xmlns:p14="http://schemas.microsoft.com/office/powerpoint/2010/main" val="247913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563F-A95E-C166-F2EF-310C0D51A3F9}"/>
              </a:ext>
            </a:extLst>
          </p:cNvPr>
          <p:cNvSpPr>
            <a:spLocks noGrp="1"/>
          </p:cNvSpPr>
          <p:nvPr>
            <p:ph type="title"/>
          </p:nvPr>
        </p:nvSpPr>
        <p:spPr>
          <a:xfrm>
            <a:off x="789709" y="308266"/>
            <a:ext cx="10515600" cy="904008"/>
          </a:xfrm>
        </p:spPr>
        <p:txBody>
          <a:bodyPr/>
          <a:lstStyle/>
          <a:p>
            <a:r>
              <a:rPr lang="en-US"/>
              <a:t>Fraud and Anomaly Detection with R</a:t>
            </a:r>
          </a:p>
        </p:txBody>
      </p:sp>
      <p:sp>
        <p:nvSpPr>
          <p:cNvPr id="3" name="Content Placeholder 2">
            <a:extLst>
              <a:ext uri="{FF2B5EF4-FFF2-40B4-BE49-F238E27FC236}">
                <a16:creationId xmlns:a16="http://schemas.microsoft.com/office/drawing/2014/main" id="{E7A7300A-147B-243A-2F7C-857CB46B1211}"/>
              </a:ext>
            </a:extLst>
          </p:cNvPr>
          <p:cNvSpPr>
            <a:spLocks noGrp="1"/>
          </p:cNvSpPr>
          <p:nvPr>
            <p:ph idx="1"/>
          </p:nvPr>
        </p:nvSpPr>
        <p:spPr>
          <a:xfrm>
            <a:off x="838200" y="1281545"/>
            <a:ext cx="10515600" cy="4567717"/>
          </a:xfrm>
        </p:spPr>
        <p:txBody>
          <a:bodyPr>
            <a:normAutofit fontScale="92500" lnSpcReduction="10000"/>
          </a:bodyPr>
          <a:lstStyle/>
          <a:p>
            <a:r>
              <a:rPr lang="en-US"/>
              <a:t>Advanced Fraud Modeling &amp; Anomaly Detection (Part I)</a:t>
            </a:r>
          </a:p>
          <a:p>
            <a:pPr lvl="1"/>
            <a:r>
              <a:rPr lang="en-US"/>
              <a:t>ODSC (Open Data Science Conference) Workshop May 2023</a:t>
            </a:r>
          </a:p>
          <a:p>
            <a:pPr lvl="1"/>
            <a:r>
              <a:rPr lang="en-US"/>
              <a:t>www.ariclabarr.com/training.html</a:t>
            </a:r>
          </a:p>
          <a:p>
            <a:r>
              <a:rPr lang="en-US"/>
              <a:t>Dr. Aric LaBarr</a:t>
            </a:r>
          </a:p>
          <a:p>
            <a:pPr lvl="1"/>
            <a:r>
              <a:rPr lang="en-US"/>
              <a:t>Associate Professor of Analytics</a:t>
            </a:r>
          </a:p>
          <a:p>
            <a:pPr lvl="1"/>
            <a:r>
              <a:rPr lang="en-US"/>
              <a:t>Institute for Advanced Analytics at North Carolina State University</a:t>
            </a:r>
          </a:p>
          <a:p>
            <a:r>
              <a:rPr lang="en-US"/>
              <a:t>"The mind can only comprehend what the butt can withstand"</a:t>
            </a:r>
          </a:p>
          <a:p>
            <a:r>
              <a:rPr lang="en-US"/>
              <a:t>Demonstration of Using R in Jupyter Notebook</a:t>
            </a:r>
          </a:p>
          <a:p>
            <a:pPr lvl="1"/>
            <a:r>
              <a:rPr lang="en-US"/>
              <a:t>Statistical Algorithms</a:t>
            </a:r>
          </a:p>
          <a:p>
            <a:pPr lvl="1"/>
            <a:r>
              <a:rPr lang="en-US"/>
              <a:t>Machine Learning Algorithms</a:t>
            </a:r>
          </a:p>
          <a:p>
            <a:r>
              <a:rPr lang="en-US"/>
              <a:t>Python ML is better than R ML, but R statistics is better than Python statistics</a:t>
            </a:r>
          </a:p>
          <a:p>
            <a:endParaRPr lang="en-US"/>
          </a:p>
          <a:p>
            <a:endParaRPr lang="en-US"/>
          </a:p>
        </p:txBody>
      </p:sp>
    </p:spTree>
    <p:extLst>
      <p:ext uri="{BB962C8B-B14F-4D97-AF65-F5344CB8AC3E}">
        <p14:creationId xmlns:p14="http://schemas.microsoft.com/office/powerpoint/2010/main" val="319734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2"/>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docProps/app.xml><?xml version="1.0" encoding="utf-8"?>
<Properties xmlns="http://schemas.openxmlformats.org/officeDocument/2006/extended-properties" xmlns:vt="http://schemas.openxmlformats.org/officeDocument/2006/docPropsVTypes">
  <Template>python-dataviz-startup</Template>
  <TotalTime>1409</TotalTime>
  <Words>629</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fscj</vt:lpstr>
      <vt:lpstr>The Data Science House We BILT  Summer Working Connections South 2023</vt:lpstr>
      <vt:lpstr>Day 2 Summary</vt:lpstr>
      <vt:lpstr>COP2073C Intro. to Statistical Programming with R</vt:lpstr>
      <vt:lpstr>COP2073C Intro. to Statistical Programming with R</vt:lpstr>
      <vt:lpstr>Lessons Learned (R)</vt:lpstr>
      <vt:lpstr>Lessons Learned (R)</vt:lpstr>
      <vt:lpstr>Fraud and Anomaly Detection with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Computer Information Technology 2018</dc:title>
  <dc:creator>Singletary, David S.</dc:creator>
  <cp:lastModifiedBy>Singletary, David S.</cp:lastModifiedBy>
  <cp:revision>18</cp:revision>
  <dcterms:created xsi:type="dcterms:W3CDTF">2022-06-19T00:56:55Z</dcterms:created>
  <dcterms:modified xsi:type="dcterms:W3CDTF">2023-07-18T12:26:21Z</dcterms:modified>
</cp:coreProperties>
</file>