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2" r:id="rId3"/>
    <p:sldId id="324" r:id="rId4"/>
    <p:sldId id="325"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6" d="100"/>
          <a:sy n="56" d="100"/>
        </p:scale>
        <p:origin x="27" y="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47700"/>
            <a:ext cx="10363200" cy="2387600"/>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524000" y="3127375"/>
            <a:ext cx="9144000" cy="1655762"/>
          </a:xfrm>
        </p:spPr>
        <p:txBody>
          <a:bodyPr/>
          <a:lstStyle>
            <a:lvl1pPr marL="0" indent="0" algn="ctr">
              <a:buNone/>
              <a:defRPr sz="2400">
                <a:solidFill>
                  <a:schemeClr val="accent6">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02576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221311"/>
          </a:xfrm>
        </p:spPr>
        <p:txBody>
          <a:bodyPr>
            <a:normAutofit/>
          </a:bodyPr>
          <a:lstStyle>
            <a:lvl1pPr>
              <a:defRPr sz="4000"/>
            </a:lvl1pPr>
          </a:lstStyle>
          <a:p>
            <a:r>
              <a:rPr lang="en-US"/>
              <a:t>Click to edit Master title style</a:t>
            </a:r>
          </a:p>
        </p:txBody>
      </p:sp>
      <p:sp>
        <p:nvSpPr>
          <p:cNvPr id="3" name="Vertical Text Placeholder 2"/>
          <p:cNvSpPr>
            <a:spLocks noGrp="1"/>
          </p:cNvSpPr>
          <p:nvPr>
            <p:ph type="body" orient="vert" idx="1"/>
          </p:nvPr>
        </p:nvSpPr>
        <p:spPr>
          <a:xfrm>
            <a:off x="838200" y="1958274"/>
            <a:ext cx="10515600" cy="3786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5731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47700"/>
            <a:ext cx="2628900" cy="504222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647700"/>
            <a:ext cx="7734300" cy="50422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7753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AD888-9129-4940-B5BB-31541D783BCA}"/>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1394DE48-74D0-47A8-8FC8-6C700DAB3904}"/>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172B33-CAD2-44AE-975D-0B0FC6CFFDB8}"/>
              </a:ext>
            </a:extLst>
          </p:cNvPr>
          <p:cNvSpPr>
            <a:spLocks noGrp="1"/>
          </p:cNvSpPr>
          <p:nvPr>
            <p:ph type="dt" sz="half" idx="10"/>
          </p:nvPr>
        </p:nvSpPr>
        <p:spPr/>
        <p:txBody>
          <a:bodyPr/>
          <a:lstStyle/>
          <a:p>
            <a:fld id="{8F7D2F49-1857-4E7D-8050-DC698401AAB7}" type="datetimeFigureOut">
              <a:rPr lang="en-US" smtClean="0"/>
              <a:t>7/21/2023</a:t>
            </a:fld>
            <a:endParaRPr lang="en-US" dirty="0"/>
          </a:p>
        </p:txBody>
      </p:sp>
      <p:sp>
        <p:nvSpPr>
          <p:cNvPr id="6" name="Slide Number Placeholder 5">
            <a:extLst>
              <a:ext uri="{FF2B5EF4-FFF2-40B4-BE49-F238E27FC236}">
                <a16:creationId xmlns:a16="http://schemas.microsoft.com/office/drawing/2014/main" id="{8D76F4E0-8BC6-4E74-ACD5-EF767320F620}"/>
              </a:ext>
            </a:extLst>
          </p:cNvPr>
          <p:cNvSpPr>
            <a:spLocks noGrp="1"/>
          </p:cNvSpPr>
          <p:nvPr>
            <p:ph type="sldNum" sz="quarter" idx="12"/>
          </p:nvPr>
        </p:nvSpPr>
        <p:spPr/>
        <p:txBody>
          <a:bodyPr/>
          <a:lstStyle/>
          <a:p>
            <a:fld id="{2E49269A-CC31-4735-9414-50A4457ED9F8}" type="slidenum">
              <a:rPr lang="en-US" smtClean="0"/>
              <a:t>‹#›</a:t>
            </a:fld>
            <a:endParaRPr lang="en-US" dirty="0"/>
          </a:p>
        </p:txBody>
      </p:sp>
    </p:spTree>
    <p:extLst>
      <p:ext uri="{BB962C8B-B14F-4D97-AF65-F5344CB8AC3E}">
        <p14:creationId xmlns:p14="http://schemas.microsoft.com/office/powerpoint/2010/main" val="216825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p>
        </p:txBody>
      </p:sp>
      <p:sp>
        <p:nvSpPr>
          <p:cNvPr id="3" name="Content Placeholder 2"/>
          <p:cNvSpPr>
            <a:spLocks noGrp="1"/>
          </p:cNvSpPr>
          <p:nvPr>
            <p:ph idx="1"/>
          </p:nvPr>
        </p:nvSpPr>
        <p:spPr>
          <a:xfrm>
            <a:off x="838200" y="2062959"/>
            <a:ext cx="10515600" cy="3786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6663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647700"/>
            <a:ext cx="10515600" cy="2852737"/>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831851" y="3527426"/>
            <a:ext cx="10515600" cy="1500187"/>
          </a:xfrm>
        </p:spPr>
        <p:txBody>
          <a:bodyPr/>
          <a:lstStyle>
            <a:lvl1pPr marL="0" indent="0">
              <a:buNone/>
              <a:defRPr sz="2400">
                <a:solidFill>
                  <a:schemeClr val="accent6">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703574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58445"/>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2277519"/>
            <a:ext cx="5181600" cy="36191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77518"/>
            <a:ext cx="5181600" cy="361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8426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9732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808290"/>
            <a:ext cx="5157787" cy="301624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98862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808289"/>
            <a:ext cx="5183188" cy="301625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8170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p>
        </p:txBody>
      </p:sp>
    </p:spTree>
    <p:extLst>
      <p:ext uri="{BB962C8B-B14F-4D97-AF65-F5344CB8AC3E}">
        <p14:creationId xmlns:p14="http://schemas.microsoft.com/office/powerpoint/2010/main" val="145608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8210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77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647701"/>
            <a:ext cx="6172200" cy="47070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247901"/>
            <a:ext cx="3932237" cy="31147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135829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7700"/>
            <a:ext cx="3932237" cy="15093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647701"/>
            <a:ext cx="6172200" cy="473733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157011"/>
            <a:ext cx="3932237" cy="323595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8F7D2F49-1857-4E7D-8050-DC698401AAB7}" type="datetimeFigureOut">
              <a:rPr lang="en-US" smtClean="0"/>
              <a:t>7/21/2023</a:t>
            </a:fld>
            <a:endParaRPr lang="en-US" dirty="0"/>
          </a:p>
        </p:txBody>
      </p:sp>
    </p:spTree>
    <p:extLst>
      <p:ext uri="{BB962C8B-B14F-4D97-AF65-F5344CB8AC3E}">
        <p14:creationId xmlns:p14="http://schemas.microsoft.com/office/powerpoint/2010/main" val="94193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681891"/>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2097149"/>
            <a:ext cx="10515600" cy="37863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620410" y="6310313"/>
            <a:ext cx="2042458" cy="457200"/>
          </a:xfrm>
          <a:prstGeom prst="rect">
            <a:avLst/>
          </a:prstGeom>
        </p:spPr>
      </p:pic>
      <p:sp>
        <p:nvSpPr>
          <p:cNvPr id="7" name="Slide Number Placeholder 5"/>
          <p:cNvSpPr txBox="1">
            <a:spLocks/>
          </p:cNvSpPr>
          <p:nvPr/>
        </p:nvSpPr>
        <p:spPr>
          <a:xfrm>
            <a:off x="806116" y="6356351"/>
            <a:ext cx="3141784" cy="365125"/>
          </a:xfrm>
          <a:prstGeom prst="rect">
            <a:avLst/>
          </a:prstGeom>
        </p:spPr>
        <p:txBody>
          <a:bodyPr/>
          <a:lstStyle>
            <a:defPPr>
              <a:defRPr lang="en-US"/>
            </a:defPPr>
            <a:lvl1pPr marL="0" algn="l" defTabSz="914400" rtl="0" eaLnBrk="1" latinLnBrk="0" hangingPunct="1">
              <a:defRPr sz="14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F253311F-96EC-5E40-B963-C06A534994B3}" type="slidenum">
              <a:rPr lang="en-US" sz="1400" smtClean="0"/>
              <a:pPr algn="l"/>
              <a:t>‹#›</a:t>
            </a:fld>
            <a:endParaRPr lang="en-US" sz="1400" dirty="0"/>
          </a:p>
        </p:txBody>
      </p:sp>
    </p:spTree>
    <p:extLst>
      <p:ext uri="{BB962C8B-B14F-4D97-AF65-F5344CB8AC3E}">
        <p14:creationId xmlns:p14="http://schemas.microsoft.com/office/powerpoint/2010/main" val="2898826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CA1AF7-E37F-8324-D69E-836FE88D718A}"/>
              </a:ext>
            </a:extLst>
          </p:cNvPr>
          <p:cNvSpPr txBox="1"/>
          <p:nvPr/>
        </p:nvSpPr>
        <p:spPr>
          <a:xfrm>
            <a:off x="1835654" y="657832"/>
            <a:ext cx="6255226" cy="3077766"/>
          </a:xfrm>
          <a:prstGeom prst="rect">
            <a:avLst/>
          </a:prstGeom>
          <a:noFill/>
        </p:spPr>
        <p:txBody>
          <a:bodyPr wrap="square">
            <a:spAutoFit/>
          </a:bodyPr>
          <a:lstStyle/>
          <a:p>
            <a:r>
              <a:rPr lang="en-US" sz="5400"/>
              <a:t>Data Visualization</a:t>
            </a:r>
          </a:p>
          <a:p>
            <a:endParaRPr lang="en-US" sz="3200"/>
          </a:p>
          <a:p>
            <a:pPr marL="571500" indent="-571500">
              <a:buFont typeface="Arial" panose="020B0604020202020204" pitchFamily="34" charset="0"/>
              <a:buChar char="•"/>
            </a:pPr>
            <a:r>
              <a:rPr lang="en-US" sz="4000"/>
              <a:t>Course Overview</a:t>
            </a:r>
          </a:p>
          <a:p>
            <a:pPr marL="571500" indent="-571500">
              <a:buFont typeface="Arial" panose="020B0604020202020204" pitchFamily="34" charset="0"/>
              <a:buChar char="•"/>
            </a:pPr>
            <a:r>
              <a:rPr lang="en-US" sz="4000"/>
              <a:t>FinTech</a:t>
            </a:r>
            <a:br>
              <a:rPr lang="en-US" sz="2800"/>
            </a:br>
            <a:endParaRPr lang="en-US" sz="2800" dirty="0"/>
          </a:p>
        </p:txBody>
      </p:sp>
      <p:pic>
        <p:nvPicPr>
          <p:cNvPr id="1026" name="Picture 2" descr="Best Google BigQuery Data Visualization Tools for 2023 - Learn | Hevo">
            <a:extLst>
              <a:ext uri="{FF2B5EF4-FFF2-40B4-BE49-F238E27FC236}">
                <a16:creationId xmlns:a16="http://schemas.microsoft.com/office/drawing/2014/main" id="{C47EC32C-F49C-CE05-DBAA-B0CD6E3552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0880" y="657832"/>
            <a:ext cx="2817409" cy="2326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5484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a:t>CAP2741C Data Visualization</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307939"/>
            <a:ext cx="10515600" cy="4090912"/>
          </a:xfrm>
        </p:spPr>
        <p:txBody>
          <a:bodyPr>
            <a:normAutofit/>
          </a:bodyPr>
          <a:lstStyle/>
          <a:p>
            <a:r>
              <a:rPr lang="en-US" sz="2000"/>
              <a:t>This course teaches students how to build visual data models for analysis using commonly available tools including Microsoft Excel, Microsoft Power BI, Tableau and JavaScript libraries. Topics include charts, tables, graphs, maps, infographics and dashboards. The concepts are utilized in hands-on labs.</a:t>
            </a:r>
          </a:p>
          <a:p>
            <a:endParaRPr lang="en-US" sz="2000"/>
          </a:p>
          <a:p>
            <a:r>
              <a:rPr lang="en-US" sz="2000"/>
              <a:t>Content includes</a:t>
            </a:r>
          </a:p>
          <a:p>
            <a:pPr marL="914400"/>
            <a:r>
              <a:rPr lang="en-US" sz="2000"/>
              <a:t>Tableau (+ Tableau Desktop Specialist certification prep)</a:t>
            </a:r>
          </a:p>
          <a:p>
            <a:pPr marL="914400"/>
            <a:r>
              <a:rPr lang="en-US" sz="2000"/>
              <a:t>Power BI</a:t>
            </a:r>
          </a:p>
          <a:p>
            <a:pPr marL="914400"/>
            <a:r>
              <a:rPr lang="en-US" sz="2000"/>
              <a:t>Python (Plotly/Dash</a:t>
            </a:r>
            <a:r>
              <a:rPr lang="en-US" sz="2100"/>
              <a:t>)</a:t>
            </a:r>
          </a:p>
          <a:p>
            <a:pPr marL="914400"/>
            <a:r>
              <a:rPr lang="en-US" sz="2100"/>
              <a:t>JavaScript: D3, Bokeh</a:t>
            </a:r>
          </a:p>
          <a:p>
            <a:pPr marL="914400"/>
            <a:r>
              <a:rPr lang="en-US" sz="2100"/>
              <a:t>Final Project (create dashboard using student's tool choice)</a:t>
            </a:r>
            <a:endParaRPr lang="en-US" sz="2000"/>
          </a:p>
        </p:txBody>
      </p:sp>
    </p:spTree>
    <p:extLst>
      <p:ext uri="{BB962C8B-B14F-4D97-AF65-F5344CB8AC3E}">
        <p14:creationId xmlns:p14="http://schemas.microsoft.com/office/powerpoint/2010/main" val="1697206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sz="4400"/>
              <a:t>CAP2741C – Data Visualization Textbooks</a:t>
            </a:r>
          </a:p>
        </p:txBody>
      </p:sp>
      <p:pic>
        <p:nvPicPr>
          <p:cNvPr id="2050" name="Picture 2">
            <a:extLst>
              <a:ext uri="{FF2B5EF4-FFF2-40B4-BE49-F238E27FC236}">
                <a16:creationId xmlns:a16="http://schemas.microsoft.com/office/drawing/2014/main" id="{E47E99D0-62A1-A5B6-084D-F571687E2A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709" y="1377173"/>
            <a:ext cx="3634326" cy="362284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ableau Your Data!: Fast and Easy Visual Analysis with Tableau Software">
            <a:extLst>
              <a:ext uri="{FF2B5EF4-FFF2-40B4-BE49-F238E27FC236}">
                <a16:creationId xmlns:a16="http://schemas.microsoft.com/office/drawing/2014/main" id="{5C2EB391-A981-4AEA-22DC-2CE9ECAE66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8490" y="1377172"/>
            <a:ext cx="2891627" cy="362284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icrosoft Power BI Complete Reference: Bring your data to life with the powerful features of Microsoft Power BI">
            <a:extLst>
              <a:ext uri="{FF2B5EF4-FFF2-40B4-BE49-F238E27FC236}">
                <a16:creationId xmlns:a16="http://schemas.microsoft.com/office/drawing/2014/main" id="{915F86F3-42F4-053E-2855-89F771683D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2153" y="1377171"/>
            <a:ext cx="2941483" cy="3622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896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FB41-B6A2-E13E-8AE1-95C77A07ACB1}"/>
              </a:ext>
            </a:extLst>
          </p:cNvPr>
          <p:cNvSpPr>
            <a:spLocks noGrp="1"/>
          </p:cNvSpPr>
          <p:nvPr>
            <p:ph type="title"/>
          </p:nvPr>
        </p:nvSpPr>
        <p:spPr>
          <a:xfrm>
            <a:off x="838200" y="647702"/>
            <a:ext cx="10515600" cy="879542"/>
          </a:xfrm>
        </p:spPr>
        <p:txBody>
          <a:bodyPr/>
          <a:lstStyle/>
          <a:p>
            <a:r>
              <a:rPr lang="en-US"/>
              <a:t>FinTech</a:t>
            </a:r>
          </a:p>
        </p:txBody>
      </p:sp>
      <p:sp>
        <p:nvSpPr>
          <p:cNvPr id="3" name="Content Placeholder 2">
            <a:extLst>
              <a:ext uri="{FF2B5EF4-FFF2-40B4-BE49-F238E27FC236}">
                <a16:creationId xmlns:a16="http://schemas.microsoft.com/office/drawing/2014/main" id="{DF9F42E9-D698-5BF5-B48E-78390688E783}"/>
              </a:ext>
            </a:extLst>
          </p:cNvPr>
          <p:cNvSpPr>
            <a:spLocks noGrp="1"/>
          </p:cNvSpPr>
          <p:nvPr>
            <p:ph idx="1"/>
          </p:nvPr>
        </p:nvSpPr>
        <p:spPr>
          <a:xfrm>
            <a:off x="838199" y="1527245"/>
            <a:ext cx="8111247" cy="4322018"/>
          </a:xfrm>
        </p:spPr>
        <p:txBody>
          <a:bodyPr/>
          <a:lstStyle/>
          <a:p>
            <a:r>
              <a:rPr lang="en-US"/>
              <a:t>PowerBI content used for IDC4251C (Data Mining for FinTech)</a:t>
            </a:r>
          </a:p>
          <a:p>
            <a:pPr marL="0" indent="0">
              <a:buNone/>
            </a:pPr>
            <a:endParaRPr lang="en-US"/>
          </a:p>
        </p:txBody>
      </p:sp>
    </p:spTree>
    <p:extLst>
      <p:ext uri="{BB962C8B-B14F-4D97-AF65-F5344CB8AC3E}">
        <p14:creationId xmlns:p14="http://schemas.microsoft.com/office/powerpoint/2010/main" val="154919393"/>
      </p:ext>
    </p:extLst>
  </p:cSld>
  <p:clrMapOvr>
    <a:masterClrMapping/>
  </p:clrMapOvr>
</p:sld>
</file>

<file path=ppt/theme/theme1.xml><?xml version="1.0" encoding="utf-8"?>
<a:theme xmlns:a="http://schemas.openxmlformats.org/drawingml/2006/main" name="fscj">
  <a:themeElements>
    <a:clrScheme name="FSCJ Colors">
      <a:dk1>
        <a:srgbClr val="007598"/>
      </a:dk1>
      <a:lt1>
        <a:srgbClr val="FFFFFF"/>
      </a:lt1>
      <a:dk2>
        <a:srgbClr val="1F497D"/>
      </a:dk2>
      <a:lt2>
        <a:srgbClr val="EEECE1"/>
      </a:lt2>
      <a:accent1>
        <a:srgbClr val="4F81BD"/>
      </a:accent1>
      <a:accent2>
        <a:srgbClr val="A1CB8F"/>
      </a:accent2>
      <a:accent3>
        <a:srgbClr val="9BBB59"/>
      </a:accent3>
      <a:accent4>
        <a:srgbClr val="8064A2"/>
      </a:accent4>
      <a:accent5>
        <a:srgbClr val="4BACC6"/>
      </a:accent5>
      <a:accent6>
        <a:srgbClr val="5193B7"/>
      </a:accent6>
      <a:hlink>
        <a:srgbClr val="29AA87"/>
      </a:hlink>
      <a:folHlink>
        <a:srgbClr val="88ABA3"/>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scj" id="{4DDB934D-E180-44D7-B6F7-5EA67335EA0E}" vid="{D5DA4DD1-123E-4E73-AAD0-7C95B02E6D6A}"/>
    </a:ext>
  </a:extLst>
</a:theme>
</file>

<file path=docProps/app.xml><?xml version="1.0" encoding="utf-8"?>
<Properties xmlns="http://schemas.openxmlformats.org/officeDocument/2006/extended-properties" xmlns:vt="http://schemas.openxmlformats.org/officeDocument/2006/docPropsVTypes">
  <Template>day1</Template>
  <TotalTime>1573</TotalTime>
  <Words>110</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fscj</vt:lpstr>
      <vt:lpstr>PowerPoint Presentation</vt:lpstr>
      <vt:lpstr>CAP2741C Data Visualization</vt:lpstr>
      <vt:lpstr>CAP2741C – Data Visualization Textbooks</vt:lpstr>
      <vt:lpstr>FinTech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Singletary, David S.</dc:creator>
  <cp:lastModifiedBy>Singletary, David S.</cp:lastModifiedBy>
  <cp:revision>51</cp:revision>
  <dcterms:created xsi:type="dcterms:W3CDTF">2021-11-20T17:39:35Z</dcterms:created>
  <dcterms:modified xsi:type="dcterms:W3CDTF">2023-07-21T12:07:50Z</dcterms:modified>
</cp:coreProperties>
</file>