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6" r:id="rId4"/>
    <p:sldId id="261" r:id="rId5"/>
    <p:sldId id="284" r:id="rId6"/>
    <p:sldId id="262" r:id="rId7"/>
    <p:sldId id="263" r:id="rId8"/>
    <p:sldId id="264" r:id="rId9"/>
    <p:sldId id="265" r:id="rId10"/>
    <p:sldId id="267" r:id="rId11"/>
    <p:sldId id="268" r:id="rId12"/>
    <p:sldId id="269" r:id="rId13"/>
    <p:sldId id="270" r:id="rId14"/>
    <p:sldId id="273" r:id="rId15"/>
    <p:sldId id="271" r:id="rId16"/>
    <p:sldId id="272" r:id="rId17"/>
    <p:sldId id="274" r:id="rId18"/>
    <p:sldId id="283" r:id="rId19"/>
    <p:sldId id="278" r:id="rId20"/>
    <p:sldId id="279"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varScale="1">
        <p:scale>
          <a:sx n="71" d="100"/>
          <a:sy n="71"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letary, David S." userId="45c19336-5b87-4564-b40a-d17e89ba411b" providerId="ADAL" clId="{AE85B66E-696A-4A38-A251-C18415F4A0C7}"/>
    <pc:docChg chg="undo custSel modSld">
      <pc:chgData name="Singletary, David S." userId="45c19336-5b87-4564-b40a-d17e89ba411b" providerId="ADAL" clId="{AE85B66E-696A-4A38-A251-C18415F4A0C7}" dt="2021-12-09T16:56:20.651" v="66" actId="27636"/>
      <pc:docMkLst>
        <pc:docMk/>
      </pc:docMkLst>
      <pc:sldChg chg="modSp mod">
        <pc:chgData name="Singletary, David S." userId="45c19336-5b87-4564-b40a-d17e89ba411b" providerId="ADAL" clId="{AE85B66E-696A-4A38-A251-C18415F4A0C7}" dt="2021-12-09T16:56:20.651" v="66" actId="27636"/>
        <pc:sldMkLst>
          <pc:docMk/>
          <pc:sldMk cId="4159377106" sldId="272"/>
        </pc:sldMkLst>
        <pc:spChg chg="mod">
          <ac:chgData name="Singletary, David S." userId="45c19336-5b87-4564-b40a-d17e89ba411b" providerId="ADAL" clId="{AE85B66E-696A-4A38-A251-C18415F4A0C7}" dt="2021-12-09T16:56:20.651" v="66" actId="27636"/>
          <ac:spMkLst>
            <pc:docMk/>
            <pc:sldMk cId="4159377106" sldId="272"/>
            <ac:spMk id="4" creationId="{722D53D8-5BF5-4D45-A702-274746161ADD}"/>
          </ac:spMkLst>
        </pc:spChg>
      </pc:sldChg>
    </pc:docChg>
  </pc:docChgLst>
  <pc:docChgLst>
    <pc:chgData name="Singletary, David S." userId="45c19336-5b87-4564-b40a-d17e89ba411b" providerId="ADAL" clId="{E6C428FF-49DB-40D1-B136-A787112B814E}"/>
    <pc:docChg chg="custSel modSld">
      <pc:chgData name="Singletary, David S." userId="45c19336-5b87-4564-b40a-d17e89ba411b" providerId="ADAL" clId="{E6C428FF-49DB-40D1-B136-A787112B814E}" dt="2022-01-25T14:45:10.029" v="6" actId="404"/>
      <pc:docMkLst>
        <pc:docMk/>
      </pc:docMkLst>
      <pc:sldChg chg="modSp mod">
        <pc:chgData name="Singletary, David S." userId="45c19336-5b87-4564-b40a-d17e89ba411b" providerId="ADAL" clId="{E6C428FF-49DB-40D1-B136-A787112B814E}" dt="2022-01-25T14:45:10.029" v="6" actId="404"/>
        <pc:sldMkLst>
          <pc:docMk/>
          <pc:sldMk cId="3894654276" sldId="256"/>
        </pc:sldMkLst>
        <pc:spChg chg="mod">
          <ac:chgData name="Singletary, David S." userId="45c19336-5b87-4564-b40a-d17e89ba411b" providerId="ADAL" clId="{E6C428FF-49DB-40D1-B136-A787112B814E}" dt="2022-01-25T14:45:10.029" v="6" actId="404"/>
          <ac:spMkLst>
            <pc:docMk/>
            <pc:sldMk cId="3894654276" sldId="256"/>
            <ac:spMk id="4" creationId="{B835DF90-D6F6-42F2-AED5-E74C11067F20}"/>
          </ac:spMkLst>
        </pc:spChg>
      </pc:sldChg>
      <pc:sldChg chg="modSp mod">
        <pc:chgData name="Singletary, David S." userId="45c19336-5b87-4564-b40a-d17e89ba411b" providerId="ADAL" clId="{E6C428FF-49DB-40D1-B136-A787112B814E}" dt="2022-01-25T14:43:41.852" v="5" actId="27636"/>
        <pc:sldMkLst>
          <pc:docMk/>
          <pc:sldMk cId="4159377106" sldId="272"/>
        </pc:sldMkLst>
        <pc:spChg chg="mod">
          <ac:chgData name="Singletary, David S." userId="45c19336-5b87-4564-b40a-d17e89ba411b" providerId="ADAL" clId="{E6C428FF-49DB-40D1-B136-A787112B814E}" dt="2022-01-25T14:43:41.852" v="5" actId="27636"/>
          <ac:spMkLst>
            <pc:docMk/>
            <pc:sldMk cId="4159377106" sldId="272"/>
            <ac:spMk id="4" creationId="{722D53D8-5BF5-4D45-A702-274746161ADD}"/>
          </ac:spMkLst>
        </pc:spChg>
      </pc:sldChg>
    </pc:docChg>
  </pc:docChgLst>
  <pc:docChgLst>
    <pc:chgData name="Brauda, Pamela T." userId="84fd4989-2b49-471a-9a61-f177abea8ce3" providerId="ADAL" clId="{D2D66DBC-39F7-45D3-A79E-72B9D574E408}"/>
    <pc:docChg chg="modSld">
      <pc:chgData name="Brauda, Pamela T." userId="84fd4989-2b49-471a-9a61-f177abea8ce3" providerId="ADAL" clId="{D2D66DBC-39F7-45D3-A79E-72B9D574E408}" dt="2021-12-13T18:59:49.509" v="46" actId="6549"/>
      <pc:docMkLst>
        <pc:docMk/>
      </pc:docMkLst>
      <pc:sldChg chg="modSp">
        <pc:chgData name="Brauda, Pamela T." userId="84fd4989-2b49-471a-9a61-f177abea8ce3" providerId="ADAL" clId="{D2D66DBC-39F7-45D3-A79E-72B9D574E408}" dt="2021-12-13T18:52:35.442" v="45" actId="20577"/>
        <pc:sldMkLst>
          <pc:docMk/>
          <pc:sldMk cId="1219855318" sldId="278"/>
        </pc:sldMkLst>
        <pc:spChg chg="mod">
          <ac:chgData name="Brauda, Pamela T." userId="84fd4989-2b49-471a-9a61-f177abea8ce3" providerId="ADAL" clId="{D2D66DBC-39F7-45D3-A79E-72B9D574E408}" dt="2021-12-13T18:52:35.442" v="45" actId="20577"/>
          <ac:spMkLst>
            <pc:docMk/>
            <pc:sldMk cId="1219855318" sldId="278"/>
            <ac:spMk id="4" creationId="{722D53D8-5BF5-4D45-A702-274746161ADD}"/>
          </ac:spMkLst>
        </pc:spChg>
      </pc:sldChg>
      <pc:sldChg chg="modSp">
        <pc:chgData name="Brauda, Pamela T." userId="84fd4989-2b49-471a-9a61-f177abea8ce3" providerId="ADAL" clId="{D2D66DBC-39F7-45D3-A79E-72B9D574E408}" dt="2021-12-13T18:59:49.509" v="46" actId="6549"/>
        <pc:sldMkLst>
          <pc:docMk/>
          <pc:sldMk cId="3861800638" sldId="281"/>
        </pc:sldMkLst>
        <pc:spChg chg="mod">
          <ac:chgData name="Brauda, Pamela T." userId="84fd4989-2b49-471a-9a61-f177abea8ce3" providerId="ADAL" clId="{D2D66DBC-39F7-45D3-A79E-72B9D574E408}" dt="2021-12-13T18:59:49.509" v="46" actId="6549"/>
          <ac:spMkLst>
            <pc:docMk/>
            <pc:sldMk cId="3861800638" sldId="281"/>
            <ac:spMk id="4" creationId="{722D53D8-5BF5-4D45-A702-274746161ADD}"/>
          </ac:spMkLst>
        </pc:spChg>
      </pc:sldChg>
      <pc:sldChg chg="modSp">
        <pc:chgData name="Brauda, Pamela T." userId="84fd4989-2b49-471a-9a61-f177abea8ce3" providerId="ADAL" clId="{D2D66DBC-39F7-45D3-A79E-72B9D574E408}" dt="2021-12-13T16:47:08.089" v="0" actId="20577"/>
        <pc:sldMkLst>
          <pc:docMk/>
          <pc:sldMk cId="1275352033" sldId="284"/>
        </pc:sldMkLst>
        <pc:spChg chg="mod">
          <ac:chgData name="Brauda, Pamela T." userId="84fd4989-2b49-471a-9a61-f177abea8ce3" providerId="ADAL" clId="{D2D66DBC-39F7-45D3-A79E-72B9D574E408}" dt="2021-12-13T16:47:08.089" v="0" actId="20577"/>
          <ac:spMkLst>
            <pc:docMk/>
            <pc:sldMk cId="1275352033" sldId="284"/>
            <ac:spMk id="18" creationId="{57681A03-09BC-49EA-988D-7CC9C21E6E5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hasCustomPrompt="1"/>
          </p:nvPr>
        </p:nvSpPr>
        <p:spPr>
          <a:xfrm>
            <a:off x="1876424" y="1122363"/>
            <a:ext cx="8791575" cy="2387600"/>
          </a:xfrm>
        </p:spPr>
        <p:txBody>
          <a:bodyPr anchor="b">
            <a:normAutofit/>
          </a:bodyPr>
          <a:lstStyle>
            <a:lvl1pPr algn="l">
              <a:defRPr sz="4800" cap="none"/>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978A311-1294-4C0E-AEBB-651D56357DC1}" type="datetimeFigureOut">
              <a:rPr lang="en-US" smtClean="0"/>
              <a:t>1/25/2022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2931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12558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927284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7794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947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78A311-1294-4C0E-AEBB-651D56357DC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8057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78A311-1294-4C0E-AEBB-651D56357DC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395807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8A311-1294-4C0E-AEBB-651D56357DC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4254661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8A311-1294-4C0E-AEBB-651D56357DC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58860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8A311-1294-4C0E-AEBB-651D56357DC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49936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8A311-1294-4C0E-AEBB-651D56357DC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62126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14397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8A311-1294-4C0E-AEBB-651D56357DC1}"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8498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78A311-1294-4C0E-AEBB-651D56357DC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24757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8A311-1294-4C0E-AEBB-651D56357DC1}"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4967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0485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54657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78A311-1294-4C0E-AEBB-651D56357DC1}" type="datetimeFigureOut">
              <a:rPr lang="en-US" smtClean="0"/>
              <a:t>1/25/2022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999377-9CFE-45E5-9E2A-693627E5E99E}" type="slidenum">
              <a:rPr lang="en-US" smtClean="0"/>
              <a:t>‹#›</a:t>
            </a:fld>
            <a:endParaRPr lang="en-US"/>
          </a:p>
        </p:txBody>
      </p:sp>
    </p:spTree>
    <p:extLst>
      <p:ext uri="{BB962C8B-B14F-4D97-AF65-F5344CB8AC3E}">
        <p14:creationId xmlns:p14="http://schemas.microsoft.com/office/powerpoint/2010/main" val="257606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rs4.github.io/pydoop/index.html" TargetMode="External"/><Relationship Id="rId2" Type="http://schemas.openxmlformats.org/officeDocument/2006/relationships/hyperlink" Target="https://mrjob.readthedocs.io/en/late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computers-keys-rays-1420200/"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www.allwhitebackground.com/fire.html"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84CE-2D9C-44F1-9570-A43659FA8AD2}"/>
              </a:ext>
            </a:extLst>
          </p:cNvPr>
          <p:cNvSpPr>
            <a:spLocks noGrp="1"/>
          </p:cNvSpPr>
          <p:nvPr>
            <p:ph type="ctrTitle"/>
          </p:nvPr>
        </p:nvSpPr>
        <p:spPr>
          <a:xfrm>
            <a:off x="1876424" y="1122363"/>
            <a:ext cx="8791575" cy="1109208"/>
          </a:xfrm>
        </p:spPr>
        <p:txBody>
          <a:bodyPr/>
          <a:lstStyle/>
          <a:p>
            <a:r>
              <a:rPr lang="en-US" dirty="0"/>
              <a:t>CIS 2349C</a:t>
            </a:r>
          </a:p>
        </p:txBody>
      </p:sp>
      <p:sp>
        <p:nvSpPr>
          <p:cNvPr id="3" name="Subtitle 2">
            <a:extLst>
              <a:ext uri="{FF2B5EF4-FFF2-40B4-BE49-F238E27FC236}">
                <a16:creationId xmlns:a16="http://schemas.microsoft.com/office/drawing/2014/main" id="{0B6C4D05-8FCF-4F4C-A6C9-49405FCDCC82}"/>
              </a:ext>
            </a:extLst>
          </p:cNvPr>
          <p:cNvSpPr>
            <a:spLocks noGrp="1"/>
          </p:cNvSpPr>
          <p:nvPr>
            <p:ph type="subTitle" idx="1"/>
          </p:nvPr>
        </p:nvSpPr>
        <p:spPr>
          <a:xfrm>
            <a:off x="1876424" y="2339296"/>
            <a:ext cx="8791575" cy="676048"/>
          </a:xfrm>
        </p:spPr>
        <p:txBody>
          <a:bodyPr>
            <a:normAutofit lnSpcReduction="10000"/>
          </a:bodyPr>
          <a:lstStyle/>
          <a:p>
            <a:r>
              <a:rPr lang="en-US" sz="3600" cap="none" dirty="0"/>
              <a:t>Introduction To Big Data Using Hadoop</a:t>
            </a:r>
          </a:p>
        </p:txBody>
      </p:sp>
      <p:sp>
        <p:nvSpPr>
          <p:cNvPr id="4" name="Subtitle 2">
            <a:extLst>
              <a:ext uri="{FF2B5EF4-FFF2-40B4-BE49-F238E27FC236}">
                <a16:creationId xmlns:a16="http://schemas.microsoft.com/office/drawing/2014/main" id="{B835DF90-D6F6-42F2-AED5-E74C11067F20}"/>
              </a:ext>
            </a:extLst>
          </p:cNvPr>
          <p:cNvSpPr txBox="1">
            <a:spLocks/>
          </p:cNvSpPr>
          <p:nvPr/>
        </p:nvSpPr>
        <p:spPr>
          <a:xfrm>
            <a:off x="1876424" y="3512775"/>
            <a:ext cx="8791575" cy="22228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400" cap="none"/>
              <a:t>Module 2: Implementing Big Data Analytics</a:t>
            </a:r>
          </a:p>
          <a:p>
            <a:pPr>
              <a:lnSpc>
                <a:spcPct val="100000"/>
              </a:lnSpc>
            </a:pPr>
            <a:r>
              <a:rPr lang="en-US" sz="2400" cap="none"/>
              <a:t>Textbook (Bahga) Ch. 6 HDFS</a:t>
            </a:r>
          </a:p>
          <a:p>
            <a:pPr>
              <a:lnSpc>
                <a:spcPct val="100000"/>
              </a:lnSpc>
            </a:pPr>
            <a:r>
              <a:rPr lang="en-US" sz="2400" cap="none"/>
              <a:t>               (White) Ch. 3 The Hadoop Distributed Filesystem</a:t>
            </a:r>
            <a:br>
              <a:rPr lang="en-US" sz="2400" cap="none"/>
            </a:br>
            <a:r>
              <a:rPr lang="en-US" sz="2400" cap="none"/>
              <a:t>                           Ch. 10 Installing a Hadoop Cluster</a:t>
            </a:r>
          </a:p>
          <a:p>
            <a:pPr>
              <a:lnSpc>
                <a:spcPct val="100000"/>
              </a:lnSpc>
            </a:pPr>
            <a:endParaRPr lang="en-US" sz="2600" cap="none"/>
          </a:p>
          <a:p>
            <a:endParaRPr lang="en-US" sz="2800" cap="none" dirty="0"/>
          </a:p>
        </p:txBody>
      </p:sp>
    </p:spTree>
    <p:extLst>
      <p:ext uri="{BB962C8B-B14F-4D97-AF65-F5344CB8AC3E}">
        <p14:creationId xmlns:p14="http://schemas.microsoft.com/office/powerpoint/2010/main" val="38946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HDFS Shell Commands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2"/>
            <a:ext cx="9771185" cy="4774088"/>
          </a:xfrm>
        </p:spPr>
        <p:txBody>
          <a:bodyPr>
            <a:normAutofit/>
          </a:bodyPr>
          <a:lstStyle/>
          <a:p>
            <a:pPr>
              <a:lnSpc>
                <a:spcPct val="100000"/>
              </a:lnSpc>
            </a:pPr>
            <a:r>
              <a:rPr lang="en-US" sz="2600"/>
              <a:t>The File System (FS) shell includes various shell-like commands that directly interact with the Hadoop Distributed File System (HDFS) as well as other file systems that Hadoop supports</a:t>
            </a:r>
          </a:p>
          <a:p>
            <a:pPr marL="914400" indent="0">
              <a:lnSpc>
                <a:spcPct val="100000"/>
              </a:lnSpc>
              <a:buNone/>
            </a:pPr>
            <a:r>
              <a:rPr lang="en-US">
                <a:latin typeface="Courier New" panose="02070309020205020404" pitchFamily="49" charset="0"/>
                <a:cs typeface="Courier New" panose="02070309020205020404" pitchFamily="49" charset="0"/>
              </a:rPr>
              <a:t>bin/hadoop fs &lt;args&gt;</a:t>
            </a:r>
          </a:p>
          <a:p>
            <a:pPr>
              <a:lnSpc>
                <a:spcPct val="100000"/>
              </a:lnSpc>
            </a:pPr>
            <a:r>
              <a:rPr lang="en-US" sz="2600"/>
              <a:t>If HDFS is being used, </a:t>
            </a:r>
            <a:r>
              <a:rPr lang="en-US" sz="2600" b="1"/>
              <a:t>hdfs dfs</a:t>
            </a:r>
            <a:r>
              <a:rPr lang="en-US" sz="2600"/>
              <a:t> is a synonym (used in this course)</a:t>
            </a:r>
          </a:p>
          <a:p>
            <a:pPr>
              <a:lnSpc>
                <a:spcPct val="100000"/>
              </a:lnSpc>
            </a:pPr>
            <a:r>
              <a:rPr lang="en-US" sz="2600"/>
              <a:t>Most of the commands behave like corresponding Unix commands.</a:t>
            </a:r>
          </a:p>
          <a:p>
            <a:pPr>
              <a:lnSpc>
                <a:spcPct val="100000"/>
              </a:lnSpc>
            </a:pPr>
            <a:r>
              <a:rPr lang="en-US" sz="2600"/>
              <a:t>Error information is sent to stderr and the output is sent to stdout</a:t>
            </a:r>
          </a:p>
        </p:txBody>
      </p:sp>
      <p:sp>
        <p:nvSpPr>
          <p:cNvPr id="6" name="TextBox 5">
            <a:extLst>
              <a:ext uri="{FF2B5EF4-FFF2-40B4-BE49-F238E27FC236}">
                <a16:creationId xmlns:a16="http://schemas.microsoft.com/office/drawing/2014/main" id="{D60A9693-6CB8-41D6-8517-17FD9A36F472}"/>
              </a:ext>
            </a:extLst>
          </p:cNvPr>
          <p:cNvSpPr txBox="1"/>
          <p:nvPr/>
        </p:nvSpPr>
        <p:spPr>
          <a:xfrm>
            <a:off x="1389812" y="6255329"/>
            <a:ext cx="9617528" cy="369332"/>
          </a:xfrm>
          <a:prstGeom prst="rect">
            <a:avLst/>
          </a:prstGeom>
          <a:noFill/>
        </p:spPr>
        <p:txBody>
          <a:bodyPr wrap="square">
            <a:spAutoFit/>
          </a:bodyPr>
          <a:lstStyle/>
          <a:p>
            <a:r>
              <a:rPr lang="en-US"/>
              <a:t>https://hadoop.apache.org/docs/current/hadoop-project-dist/hadoop-common/FileSystemShell.html</a:t>
            </a:r>
          </a:p>
        </p:txBody>
      </p:sp>
    </p:spTree>
    <p:extLst>
      <p:ext uri="{BB962C8B-B14F-4D97-AF65-F5344CB8AC3E}">
        <p14:creationId xmlns:p14="http://schemas.microsoft.com/office/powerpoint/2010/main" val="297284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HDFS PUT and GET</a:t>
            </a:r>
          </a:p>
        </p:txBody>
      </p:sp>
      <p:sp>
        <p:nvSpPr>
          <p:cNvPr id="7" name="TextBox 6">
            <a:extLst>
              <a:ext uri="{FF2B5EF4-FFF2-40B4-BE49-F238E27FC236}">
                <a16:creationId xmlns:a16="http://schemas.microsoft.com/office/drawing/2014/main" id="{BC176023-F476-4AC1-AFEE-5A8C2E902424}"/>
              </a:ext>
            </a:extLst>
          </p:cNvPr>
          <p:cNvSpPr txBox="1"/>
          <p:nvPr/>
        </p:nvSpPr>
        <p:spPr>
          <a:xfrm>
            <a:off x="1312984" y="1153181"/>
            <a:ext cx="9983755" cy="2554545"/>
          </a:xfrm>
          <a:prstGeom prst="rect">
            <a:avLst/>
          </a:prstGeom>
          <a:noFill/>
          <a:ln>
            <a:solidFill>
              <a:schemeClr val="tx1"/>
            </a:solidFill>
          </a:ln>
        </p:spPr>
        <p:txBody>
          <a:bodyPr wrap="square">
            <a:spAutoFit/>
          </a:bodyPr>
          <a:lstStyle/>
          <a:p>
            <a:r>
              <a:rPr lang="en-US" sz="2400" b="1"/>
              <a:t>PUT</a:t>
            </a:r>
            <a:endParaRPr lang="en-US" sz="1600"/>
          </a:p>
          <a:p>
            <a:r>
              <a:rPr lang="en-US" sz="2400"/>
              <a:t>Copies files to HDFS</a:t>
            </a:r>
          </a:p>
          <a:p>
            <a:endParaRPr lang="en-US" sz="2400"/>
          </a:p>
          <a:p>
            <a:r>
              <a:rPr lang="en-US" sz="2400"/>
              <a:t>Usage: hdfs dfs –put &lt;local source&gt; &lt;destination on HDFS&gt; </a:t>
            </a:r>
          </a:p>
          <a:p>
            <a:endParaRPr lang="en-US" sz="1600"/>
          </a:p>
          <a:p>
            <a:r>
              <a:rPr lang="en-US" sz="2400" b="1"/>
              <a:t>Example:</a:t>
            </a:r>
          </a:p>
          <a:p>
            <a:pPr lvl="1"/>
            <a:r>
              <a:rPr lang="en-US" sz="2400">
                <a:latin typeface="Courier New" panose="02070309020205020404" pitchFamily="49" charset="0"/>
                <a:cs typeface="Courier New" panose="02070309020205020404" pitchFamily="49" charset="0"/>
              </a:rPr>
              <a:t>hdfs dfs -put localfile /user/hadoop/filecopy</a:t>
            </a:r>
          </a:p>
        </p:txBody>
      </p:sp>
      <p:sp>
        <p:nvSpPr>
          <p:cNvPr id="10" name="TextBox 9">
            <a:extLst>
              <a:ext uri="{FF2B5EF4-FFF2-40B4-BE49-F238E27FC236}">
                <a16:creationId xmlns:a16="http://schemas.microsoft.com/office/drawing/2014/main" id="{B3B454C5-D082-4946-8EA0-3C31318DDEDC}"/>
              </a:ext>
            </a:extLst>
          </p:cNvPr>
          <p:cNvSpPr txBox="1"/>
          <p:nvPr/>
        </p:nvSpPr>
        <p:spPr>
          <a:xfrm>
            <a:off x="1312983" y="3880829"/>
            <a:ext cx="9983755" cy="2554545"/>
          </a:xfrm>
          <a:prstGeom prst="rect">
            <a:avLst/>
          </a:prstGeom>
          <a:noFill/>
          <a:ln>
            <a:solidFill>
              <a:schemeClr val="tx1"/>
            </a:solidFill>
          </a:ln>
        </p:spPr>
        <p:txBody>
          <a:bodyPr wrap="square">
            <a:spAutoFit/>
          </a:bodyPr>
          <a:lstStyle/>
          <a:p>
            <a:r>
              <a:rPr lang="en-US" sz="2400" b="1"/>
              <a:t>GET</a:t>
            </a:r>
          </a:p>
          <a:p>
            <a:r>
              <a:rPr lang="en-US" sz="2400"/>
              <a:t>Copies files from HDFS</a:t>
            </a:r>
          </a:p>
          <a:p>
            <a:endParaRPr lang="en-US" sz="2400" b="1"/>
          </a:p>
          <a:p>
            <a:r>
              <a:rPr lang="en-US" sz="2400"/>
              <a:t>Usage: hdfs dfs –get &lt;source on HDFS&gt; &lt;local destination&gt;</a:t>
            </a:r>
            <a:endParaRPr lang="en-US" sz="1600"/>
          </a:p>
          <a:p>
            <a:endParaRPr lang="en-US" sz="1600"/>
          </a:p>
          <a:p>
            <a:r>
              <a:rPr lang="en-US" sz="2400" b="1"/>
              <a:t>Example:</a:t>
            </a:r>
          </a:p>
          <a:p>
            <a:pPr lvl="1"/>
            <a:r>
              <a:rPr lang="en-US" sz="2400">
                <a:latin typeface="Courier New" panose="02070309020205020404" pitchFamily="49" charset="0"/>
                <a:cs typeface="Courier New" panose="02070309020205020404" pitchFamily="49" charset="0"/>
              </a:rPr>
              <a:t>hdfs dfs -get /user/hadoop/hdfsfile localfile</a:t>
            </a:r>
          </a:p>
        </p:txBody>
      </p:sp>
    </p:spTree>
    <p:extLst>
      <p:ext uri="{BB962C8B-B14F-4D97-AF65-F5344CB8AC3E}">
        <p14:creationId xmlns:p14="http://schemas.microsoft.com/office/powerpoint/2010/main" val="141790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HDFS LS and CAT</a:t>
            </a:r>
          </a:p>
        </p:txBody>
      </p:sp>
      <p:sp>
        <p:nvSpPr>
          <p:cNvPr id="7" name="TextBox 6">
            <a:extLst>
              <a:ext uri="{FF2B5EF4-FFF2-40B4-BE49-F238E27FC236}">
                <a16:creationId xmlns:a16="http://schemas.microsoft.com/office/drawing/2014/main" id="{BC176023-F476-4AC1-AFEE-5A8C2E902424}"/>
              </a:ext>
            </a:extLst>
          </p:cNvPr>
          <p:cNvSpPr txBox="1"/>
          <p:nvPr/>
        </p:nvSpPr>
        <p:spPr>
          <a:xfrm>
            <a:off x="1312984" y="1153181"/>
            <a:ext cx="9983755" cy="2554545"/>
          </a:xfrm>
          <a:prstGeom prst="rect">
            <a:avLst/>
          </a:prstGeom>
          <a:noFill/>
          <a:ln>
            <a:solidFill>
              <a:schemeClr val="tx1"/>
            </a:solidFill>
          </a:ln>
        </p:spPr>
        <p:txBody>
          <a:bodyPr wrap="square">
            <a:spAutoFit/>
          </a:bodyPr>
          <a:lstStyle/>
          <a:p>
            <a:r>
              <a:rPr lang="en-US" sz="2400" b="1"/>
              <a:t>LS</a:t>
            </a:r>
            <a:endParaRPr lang="en-US" sz="1600"/>
          </a:p>
          <a:p>
            <a:r>
              <a:rPr lang="en-US" sz="2400"/>
              <a:t>Lists files on HDFS</a:t>
            </a:r>
          </a:p>
          <a:p>
            <a:endParaRPr lang="en-US" sz="2400"/>
          </a:p>
          <a:p>
            <a:r>
              <a:rPr lang="en-US" sz="2400"/>
              <a:t>Usage: hdfs dfs –ls &lt;args&gt;</a:t>
            </a:r>
          </a:p>
          <a:p>
            <a:endParaRPr lang="en-US" sz="1600"/>
          </a:p>
          <a:p>
            <a:r>
              <a:rPr lang="en-US" sz="2400" b="1"/>
              <a:t>Example:</a:t>
            </a:r>
          </a:p>
          <a:p>
            <a:pPr lvl="1"/>
            <a:r>
              <a:rPr lang="en-US" sz="2400">
                <a:latin typeface="Courier New" panose="02070309020205020404" pitchFamily="49" charset="0"/>
                <a:cs typeface="Courier New" panose="02070309020205020404" pitchFamily="49" charset="0"/>
              </a:rPr>
              <a:t>hdfs dfs –ls /user/hadoop</a:t>
            </a:r>
          </a:p>
        </p:txBody>
      </p:sp>
      <p:sp>
        <p:nvSpPr>
          <p:cNvPr id="10" name="TextBox 9">
            <a:extLst>
              <a:ext uri="{FF2B5EF4-FFF2-40B4-BE49-F238E27FC236}">
                <a16:creationId xmlns:a16="http://schemas.microsoft.com/office/drawing/2014/main" id="{B3B454C5-D082-4946-8EA0-3C31318DDEDC}"/>
              </a:ext>
            </a:extLst>
          </p:cNvPr>
          <p:cNvSpPr txBox="1"/>
          <p:nvPr/>
        </p:nvSpPr>
        <p:spPr>
          <a:xfrm>
            <a:off x="1312983" y="3880829"/>
            <a:ext cx="9983755" cy="2554545"/>
          </a:xfrm>
          <a:prstGeom prst="rect">
            <a:avLst/>
          </a:prstGeom>
          <a:noFill/>
          <a:ln>
            <a:solidFill>
              <a:schemeClr val="tx1"/>
            </a:solidFill>
          </a:ln>
        </p:spPr>
        <p:txBody>
          <a:bodyPr wrap="square">
            <a:spAutoFit/>
          </a:bodyPr>
          <a:lstStyle/>
          <a:p>
            <a:r>
              <a:rPr lang="en-US" sz="2400" b="1"/>
              <a:t>CAT</a:t>
            </a:r>
          </a:p>
          <a:p>
            <a:r>
              <a:rPr lang="en-US" sz="2400"/>
              <a:t>Shows contents of files on HDFS</a:t>
            </a:r>
          </a:p>
          <a:p>
            <a:endParaRPr lang="en-US" sz="2400" b="1"/>
          </a:p>
          <a:p>
            <a:r>
              <a:rPr lang="en-US" sz="2400"/>
              <a:t>Usage: hdfs dfs –cat &lt;HDFS file path&gt;</a:t>
            </a:r>
            <a:endParaRPr lang="en-US" sz="1600"/>
          </a:p>
          <a:p>
            <a:endParaRPr lang="en-US" sz="1600"/>
          </a:p>
          <a:p>
            <a:r>
              <a:rPr lang="en-US" sz="2400" b="1"/>
              <a:t>Example:</a:t>
            </a:r>
          </a:p>
          <a:p>
            <a:pPr lvl="1"/>
            <a:r>
              <a:rPr lang="en-US" sz="2400">
                <a:latin typeface="Courier New" panose="02070309020205020404" pitchFamily="49" charset="0"/>
                <a:cs typeface="Courier New" panose="02070309020205020404" pitchFamily="49" charset="0"/>
              </a:rPr>
              <a:t>hdfs dfs -cat /user/hadoop/filename</a:t>
            </a:r>
          </a:p>
        </p:txBody>
      </p:sp>
    </p:spTree>
    <p:extLst>
      <p:ext uri="{BB962C8B-B14F-4D97-AF65-F5344CB8AC3E}">
        <p14:creationId xmlns:p14="http://schemas.microsoft.com/office/powerpoint/2010/main" val="266837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HDFS RM and MKDIR</a:t>
            </a:r>
          </a:p>
        </p:txBody>
      </p:sp>
      <p:sp>
        <p:nvSpPr>
          <p:cNvPr id="7" name="TextBox 6">
            <a:extLst>
              <a:ext uri="{FF2B5EF4-FFF2-40B4-BE49-F238E27FC236}">
                <a16:creationId xmlns:a16="http://schemas.microsoft.com/office/drawing/2014/main" id="{BC176023-F476-4AC1-AFEE-5A8C2E902424}"/>
              </a:ext>
            </a:extLst>
          </p:cNvPr>
          <p:cNvSpPr txBox="1"/>
          <p:nvPr/>
        </p:nvSpPr>
        <p:spPr>
          <a:xfrm>
            <a:off x="1312984" y="1153181"/>
            <a:ext cx="9983755" cy="2554545"/>
          </a:xfrm>
          <a:prstGeom prst="rect">
            <a:avLst/>
          </a:prstGeom>
          <a:noFill/>
          <a:ln>
            <a:solidFill>
              <a:schemeClr val="tx1"/>
            </a:solidFill>
          </a:ln>
        </p:spPr>
        <p:txBody>
          <a:bodyPr wrap="square">
            <a:spAutoFit/>
          </a:bodyPr>
          <a:lstStyle/>
          <a:p>
            <a:r>
              <a:rPr lang="en-US" sz="2400" b="1"/>
              <a:t>REMOVE</a:t>
            </a:r>
            <a:endParaRPr lang="en-US" sz="1600"/>
          </a:p>
          <a:p>
            <a:r>
              <a:rPr lang="en-US" sz="2400"/>
              <a:t>Removes an HDFS file</a:t>
            </a:r>
          </a:p>
          <a:p>
            <a:endParaRPr lang="en-US" sz="2400"/>
          </a:p>
          <a:p>
            <a:r>
              <a:rPr lang="en-US" sz="2400"/>
              <a:t>Usage: hdfs dfs –rm &lt;HDFS file path&gt;</a:t>
            </a:r>
            <a:endParaRPr lang="en-US" sz="1600"/>
          </a:p>
          <a:p>
            <a:endParaRPr lang="en-US" sz="1600"/>
          </a:p>
          <a:p>
            <a:r>
              <a:rPr lang="en-US" sz="2400" b="1"/>
              <a:t>Example:</a:t>
            </a:r>
          </a:p>
          <a:p>
            <a:pPr lvl="1"/>
            <a:r>
              <a:rPr lang="en-US" sz="2400">
                <a:latin typeface="Courier New" panose="02070309020205020404" pitchFamily="49" charset="0"/>
                <a:cs typeface="Courier New" panose="02070309020205020404" pitchFamily="49" charset="0"/>
              </a:rPr>
              <a:t>hdfs dfs –rm /user/Hadoop/hdfsfile</a:t>
            </a:r>
          </a:p>
        </p:txBody>
      </p:sp>
      <p:sp>
        <p:nvSpPr>
          <p:cNvPr id="10" name="TextBox 9">
            <a:extLst>
              <a:ext uri="{FF2B5EF4-FFF2-40B4-BE49-F238E27FC236}">
                <a16:creationId xmlns:a16="http://schemas.microsoft.com/office/drawing/2014/main" id="{B3B454C5-D082-4946-8EA0-3C31318DDEDC}"/>
              </a:ext>
            </a:extLst>
          </p:cNvPr>
          <p:cNvSpPr txBox="1"/>
          <p:nvPr/>
        </p:nvSpPr>
        <p:spPr>
          <a:xfrm>
            <a:off x="1312983" y="3880829"/>
            <a:ext cx="9983755" cy="2554545"/>
          </a:xfrm>
          <a:prstGeom prst="rect">
            <a:avLst/>
          </a:prstGeom>
          <a:noFill/>
          <a:ln>
            <a:solidFill>
              <a:schemeClr val="tx1"/>
            </a:solidFill>
          </a:ln>
        </p:spPr>
        <p:txBody>
          <a:bodyPr wrap="square">
            <a:spAutoFit/>
          </a:bodyPr>
          <a:lstStyle/>
          <a:p>
            <a:r>
              <a:rPr lang="en-US" sz="2400" b="1"/>
              <a:t>CREATE</a:t>
            </a:r>
          </a:p>
          <a:p>
            <a:r>
              <a:rPr lang="en-US" sz="2400"/>
              <a:t>Creates an HDFS directory</a:t>
            </a:r>
          </a:p>
          <a:p>
            <a:endParaRPr lang="en-US" sz="2400" b="1"/>
          </a:p>
          <a:p>
            <a:r>
              <a:rPr lang="en-US" sz="2400"/>
              <a:t>Usage: hdfs dfs –mkdir &lt;HDFS path&gt;</a:t>
            </a:r>
            <a:endParaRPr lang="en-US" sz="1600"/>
          </a:p>
          <a:p>
            <a:endParaRPr lang="en-US" sz="1600"/>
          </a:p>
          <a:p>
            <a:r>
              <a:rPr lang="en-US" sz="2400" b="1"/>
              <a:t>Example:</a:t>
            </a:r>
          </a:p>
          <a:p>
            <a:pPr lvl="1"/>
            <a:r>
              <a:rPr lang="en-US" sz="2400">
                <a:latin typeface="Courier New" panose="02070309020205020404" pitchFamily="49" charset="0"/>
                <a:cs typeface="Courier New" panose="02070309020205020404" pitchFamily="49" charset="0"/>
              </a:rPr>
              <a:t>hdfs dfs –mkdir /user/hadoop/newdir</a:t>
            </a:r>
          </a:p>
        </p:txBody>
      </p:sp>
    </p:spTree>
    <p:extLst>
      <p:ext uri="{BB962C8B-B14F-4D97-AF65-F5344CB8AC3E}">
        <p14:creationId xmlns:p14="http://schemas.microsoft.com/office/powerpoint/2010/main" val="103763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HDFS RMDIR AND RM -R</a:t>
            </a:r>
          </a:p>
        </p:txBody>
      </p:sp>
      <p:sp>
        <p:nvSpPr>
          <p:cNvPr id="7" name="TextBox 6">
            <a:extLst>
              <a:ext uri="{FF2B5EF4-FFF2-40B4-BE49-F238E27FC236}">
                <a16:creationId xmlns:a16="http://schemas.microsoft.com/office/drawing/2014/main" id="{BC176023-F476-4AC1-AFEE-5A8C2E902424}"/>
              </a:ext>
            </a:extLst>
          </p:cNvPr>
          <p:cNvSpPr txBox="1"/>
          <p:nvPr/>
        </p:nvSpPr>
        <p:spPr>
          <a:xfrm>
            <a:off x="1312983" y="985230"/>
            <a:ext cx="9983755" cy="2769989"/>
          </a:xfrm>
          <a:prstGeom prst="rect">
            <a:avLst/>
          </a:prstGeom>
          <a:noFill/>
          <a:ln>
            <a:solidFill>
              <a:schemeClr val="tx1"/>
            </a:solidFill>
          </a:ln>
        </p:spPr>
        <p:txBody>
          <a:bodyPr wrap="square">
            <a:spAutoFit/>
          </a:bodyPr>
          <a:lstStyle/>
          <a:p>
            <a:r>
              <a:rPr lang="en-US" sz="2000" b="1"/>
              <a:t>RMDIR</a:t>
            </a:r>
            <a:endParaRPr lang="en-US" sz="1400"/>
          </a:p>
          <a:p>
            <a:r>
              <a:rPr lang="en-US" sz="2000"/>
              <a:t>Removes an HDFS folder</a:t>
            </a:r>
          </a:p>
          <a:p>
            <a:endParaRPr lang="en-US" sz="2000"/>
          </a:p>
          <a:p>
            <a:r>
              <a:rPr lang="en-US" sz="2000"/>
              <a:t>Usage: hdfs dfs –rmdir &lt;HDFS folder path&gt;</a:t>
            </a:r>
            <a:endParaRPr lang="en-US" sz="1400"/>
          </a:p>
          <a:p>
            <a:endParaRPr lang="en-US" sz="1400"/>
          </a:p>
          <a:p>
            <a:r>
              <a:rPr lang="en-US" sz="2000" b="1"/>
              <a:t>Example:</a:t>
            </a:r>
          </a:p>
          <a:p>
            <a:pPr lvl="1"/>
            <a:r>
              <a:rPr lang="en-US" sz="2000">
                <a:latin typeface="Courier New" panose="02070309020205020404" pitchFamily="49" charset="0"/>
                <a:cs typeface="Courier New" panose="02070309020205020404" pitchFamily="49" charset="0"/>
              </a:rPr>
              <a:t>hdfs dfs –rmdir /user/Hadoop</a:t>
            </a:r>
          </a:p>
          <a:p>
            <a:pPr lvl="1"/>
            <a:endParaRPr lang="en-US" sz="2000">
              <a:latin typeface="Courier New" panose="02070309020205020404" pitchFamily="49" charset="0"/>
              <a:cs typeface="Courier New" panose="02070309020205020404" pitchFamily="49" charset="0"/>
            </a:endParaRPr>
          </a:p>
          <a:p>
            <a:pPr marL="0" lvl="1"/>
            <a:r>
              <a:rPr lang="en-US" sz="2000"/>
              <a:t>Note: this command will fail if the folder is not empty</a:t>
            </a:r>
          </a:p>
        </p:txBody>
      </p:sp>
      <p:sp>
        <p:nvSpPr>
          <p:cNvPr id="10" name="TextBox 9">
            <a:extLst>
              <a:ext uri="{FF2B5EF4-FFF2-40B4-BE49-F238E27FC236}">
                <a16:creationId xmlns:a16="http://schemas.microsoft.com/office/drawing/2014/main" id="{B3B454C5-D082-4946-8EA0-3C31318DDEDC}"/>
              </a:ext>
            </a:extLst>
          </p:cNvPr>
          <p:cNvSpPr txBox="1"/>
          <p:nvPr/>
        </p:nvSpPr>
        <p:spPr>
          <a:xfrm>
            <a:off x="1312983" y="3880829"/>
            <a:ext cx="9983755" cy="2769989"/>
          </a:xfrm>
          <a:prstGeom prst="rect">
            <a:avLst/>
          </a:prstGeom>
          <a:noFill/>
          <a:ln>
            <a:solidFill>
              <a:schemeClr val="tx1"/>
            </a:solidFill>
          </a:ln>
        </p:spPr>
        <p:txBody>
          <a:bodyPr wrap="square">
            <a:spAutoFit/>
          </a:bodyPr>
          <a:lstStyle/>
          <a:p>
            <a:r>
              <a:rPr lang="en-US" sz="2000" b="1"/>
              <a:t>RM -R</a:t>
            </a:r>
            <a:endParaRPr lang="en-US" sz="1400"/>
          </a:p>
          <a:p>
            <a:r>
              <a:rPr lang="en-US" sz="2000"/>
              <a:t>Removes an HDFS folder recursively (included folder contents)</a:t>
            </a:r>
          </a:p>
          <a:p>
            <a:endParaRPr lang="en-US" sz="2000"/>
          </a:p>
          <a:p>
            <a:r>
              <a:rPr lang="en-US" sz="2000"/>
              <a:t>Usage: hdfs dfs –rm -r &lt;HDFS folder path&gt;</a:t>
            </a:r>
            <a:endParaRPr lang="en-US" sz="1400"/>
          </a:p>
          <a:p>
            <a:endParaRPr lang="en-US" sz="1400"/>
          </a:p>
          <a:p>
            <a:r>
              <a:rPr lang="en-US" sz="2000" b="1"/>
              <a:t>Example:</a:t>
            </a:r>
          </a:p>
          <a:p>
            <a:pPr lvl="1"/>
            <a:r>
              <a:rPr lang="en-US" sz="2000">
                <a:latin typeface="Courier New" panose="02070309020205020404" pitchFamily="49" charset="0"/>
                <a:cs typeface="Courier New" panose="02070309020205020404" pitchFamily="49" charset="0"/>
              </a:rPr>
              <a:t>hdfs dfs –rm -r /user/Hadoop</a:t>
            </a:r>
          </a:p>
          <a:p>
            <a:pPr lvl="1"/>
            <a:endParaRPr lang="en-US" sz="2000">
              <a:latin typeface="Courier New" panose="02070309020205020404" pitchFamily="49" charset="0"/>
              <a:cs typeface="Courier New" panose="02070309020205020404" pitchFamily="49" charset="0"/>
            </a:endParaRPr>
          </a:p>
          <a:p>
            <a:pPr marL="0" lvl="1"/>
            <a:r>
              <a:rPr lang="en-US" sz="2000"/>
              <a:t>Note: use with caution!</a:t>
            </a:r>
          </a:p>
        </p:txBody>
      </p:sp>
    </p:spTree>
    <p:extLst>
      <p:ext uri="{BB962C8B-B14F-4D97-AF65-F5344CB8AC3E}">
        <p14:creationId xmlns:p14="http://schemas.microsoft.com/office/powerpoint/2010/main" val="372648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Web Interfaces and APIs</a:t>
            </a:r>
          </a:p>
        </p:txBody>
      </p:sp>
      <p:sp>
        <p:nvSpPr>
          <p:cNvPr id="4" name="Content Placeholder 4">
            <a:extLst>
              <a:ext uri="{FF2B5EF4-FFF2-40B4-BE49-F238E27FC236}">
                <a16:creationId xmlns:a16="http://schemas.microsoft.com/office/drawing/2014/main" id="{722D53D8-5BF5-4D45-A702-274746161ADD}"/>
              </a:ext>
            </a:extLst>
          </p:cNvPr>
          <p:cNvSpPr>
            <a:spLocks noGrp="1"/>
          </p:cNvSpPr>
          <p:nvPr>
            <p:ph idx="1"/>
          </p:nvPr>
        </p:nvSpPr>
        <p:spPr>
          <a:xfrm>
            <a:off x="1452517" y="1033482"/>
            <a:ext cx="9023572" cy="5267468"/>
          </a:xfrm>
        </p:spPr>
        <p:txBody>
          <a:bodyPr>
            <a:normAutofit/>
          </a:bodyPr>
          <a:lstStyle/>
          <a:p>
            <a:pPr marL="342900" indent="-342900">
              <a:buFont typeface="Arial" panose="020B0604020202020204" pitchFamily="34" charset="0"/>
              <a:buChar char="•"/>
            </a:pPr>
            <a:r>
              <a:rPr lang="en-US"/>
              <a:t>Use the "Utilities" tab on the Hadoop Web Admininistration page (port 9870) to work with the HDFS filesystem, "Browse Directory" tool</a:t>
            </a:r>
          </a:p>
        </p:txBody>
      </p:sp>
      <p:pic>
        <p:nvPicPr>
          <p:cNvPr id="5" name="Picture 4">
            <a:extLst>
              <a:ext uri="{FF2B5EF4-FFF2-40B4-BE49-F238E27FC236}">
                <a16:creationId xmlns:a16="http://schemas.microsoft.com/office/drawing/2014/main" id="{73A6CCA5-C4A8-49B3-B202-87E32AB360E1}"/>
              </a:ext>
            </a:extLst>
          </p:cNvPr>
          <p:cNvPicPr>
            <a:picLocks noChangeAspect="1"/>
          </p:cNvPicPr>
          <p:nvPr/>
        </p:nvPicPr>
        <p:blipFill>
          <a:blip r:embed="rId2"/>
          <a:stretch>
            <a:fillRect/>
          </a:stretch>
        </p:blipFill>
        <p:spPr>
          <a:xfrm>
            <a:off x="1384635" y="2117726"/>
            <a:ext cx="9354848" cy="4389120"/>
          </a:xfrm>
          <a:prstGeom prst="rect">
            <a:avLst/>
          </a:prstGeom>
          <a:ln>
            <a:solidFill>
              <a:schemeClr val="tx1"/>
            </a:solidFill>
          </a:ln>
        </p:spPr>
      </p:pic>
    </p:spTree>
    <p:extLst>
      <p:ext uri="{BB962C8B-B14F-4D97-AF65-F5344CB8AC3E}">
        <p14:creationId xmlns:p14="http://schemas.microsoft.com/office/powerpoint/2010/main" val="1262636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Web Interfaces and APIs for HDFS</a:t>
            </a:r>
          </a:p>
        </p:txBody>
      </p:sp>
      <p:sp>
        <p:nvSpPr>
          <p:cNvPr id="4" name="Content Placeholder 4">
            <a:extLst>
              <a:ext uri="{FF2B5EF4-FFF2-40B4-BE49-F238E27FC236}">
                <a16:creationId xmlns:a16="http://schemas.microsoft.com/office/drawing/2014/main" id="{722D53D8-5BF5-4D45-A702-274746161ADD}"/>
              </a:ext>
            </a:extLst>
          </p:cNvPr>
          <p:cNvSpPr>
            <a:spLocks noGrp="1"/>
          </p:cNvSpPr>
          <p:nvPr>
            <p:ph idx="1"/>
          </p:nvPr>
        </p:nvSpPr>
        <p:spPr>
          <a:xfrm>
            <a:off x="1452517" y="1033482"/>
            <a:ext cx="9023572" cy="5267468"/>
          </a:xfrm>
        </p:spPr>
        <p:txBody>
          <a:bodyPr>
            <a:normAutofit lnSpcReduction="10000"/>
          </a:bodyPr>
          <a:lstStyle/>
          <a:p>
            <a:pPr marL="342900" indent="-342900">
              <a:buFont typeface="Arial" panose="020B0604020202020204" pitchFamily="34" charset="0"/>
              <a:buChar char="•"/>
            </a:pPr>
            <a:r>
              <a:rPr lang="en-US"/>
              <a:t>Various frameworks and APIs (including open source) are available, including libraries designed for Java and Python access</a:t>
            </a:r>
          </a:p>
          <a:p>
            <a:pPr marL="682625" lvl="1" indent="-225425">
              <a:buFont typeface="Arial" panose="020B0604020202020204" pitchFamily="34" charset="0"/>
              <a:buChar char="•"/>
            </a:pPr>
            <a:r>
              <a:rPr lang="en-US" sz="2400"/>
              <a:t>The Snakebite package described in the Bahga textbook is obsolete</a:t>
            </a:r>
          </a:p>
          <a:p>
            <a:pPr marL="682625" lvl="1" indent="-225425">
              <a:buFont typeface="Arial" panose="020B0604020202020204" pitchFamily="34" charset="0"/>
              <a:buChar char="•"/>
            </a:pPr>
            <a:r>
              <a:rPr lang="en-US" sz="2400">
                <a:hlinkClick r:id="rId2">
                  <a:extLst>
                    <a:ext uri="{A12FA001-AC4F-418D-AE19-62706E023703}">
                      <ahyp:hlinkClr xmlns:ahyp="http://schemas.microsoft.com/office/drawing/2018/hyperlinkcolor" val="tx"/>
                    </a:ext>
                  </a:extLst>
                </a:hlinkClick>
              </a:rPr>
              <a:t>mrjob</a:t>
            </a:r>
            <a:r>
              <a:rPr lang="en-US" sz="2400"/>
              <a:t> lets you write MapReduce jobs in Python and run them on several platforms.</a:t>
            </a:r>
          </a:p>
          <a:p>
            <a:pPr lvl="1"/>
            <a:r>
              <a:rPr lang="en-US" sz="2400" u="sng">
                <a:hlinkClick r:id="rId3">
                  <a:extLst>
                    <a:ext uri="{A12FA001-AC4F-418D-AE19-62706E023703}">
                      <ahyp:hlinkClr xmlns:ahyp="http://schemas.microsoft.com/office/drawing/2018/hyperlinkcolor" val="tx"/>
                    </a:ext>
                  </a:extLst>
                </a:hlinkClick>
              </a:rPr>
              <a:t>Pydoop</a:t>
            </a:r>
            <a:r>
              <a:rPr lang="en-US" sz="2400"/>
              <a:t> is a Python interface to Hadoop that allows you to access HDFS and write MapReduce applications in pure Python Pydoop's </a:t>
            </a:r>
          </a:p>
          <a:p>
            <a:pPr lvl="2"/>
            <a:r>
              <a:rPr lang="en-US" sz="2000"/>
              <a:t>HDFS API uses a C-language based API which is in turn a JNI (Java Native Interface) library that interacts with the JVM.</a:t>
            </a:r>
          </a:p>
          <a:p>
            <a:pPr marL="342900" indent="-342900"/>
            <a:r>
              <a:rPr lang="en-US"/>
              <a:t>Hadoop provides a web-server implementation which allows access using a browser and REST APIs.</a:t>
            </a:r>
          </a:p>
          <a:p>
            <a:pPr marL="0" indent="0">
              <a:buNone/>
            </a:pPr>
            <a:endParaRPr lang="en-US"/>
          </a:p>
        </p:txBody>
      </p:sp>
    </p:spTree>
    <p:extLst>
      <p:ext uri="{BB962C8B-B14F-4D97-AF65-F5344CB8AC3E}">
        <p14:creationId xmlns:p14="http://schemas.microsoft.com/office/powerpoint/2010/main" val="415937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Using Java to Access HDFS</a:t>
            </a:r>
          </a:p>
        </p:txBody>
      </p:sp>
      <p:sp>
        <p:nvSpPr>
          <p:cNvPr id="4" name="Content Placeholder 4">
            <a:extLst>
              <a:ext uri="{FF2B5EF4-FFF2-40B4-BE49-F238E27FC236}">
                <a16:creationId xmlns:a16="http://schemas.microsoft.com/office/drawing/2014/main" id="{722D53D8-5BF5-4D45-A702-274746161ADD}"/>
              </a:ext>
            </a:extLst>
          </p:cNvPr>
          <p:cNvSpPr>
            <a:spLocks noGrp="1"/>
          </p:cNvSpPr>
          <p:nvPr>
            <p:ph idx="1"/>
          </p:nvPr>
        </p:nvSpPr>
        <p:spPr>
          <a:xfrm>
            <a:off x="1452517" y="1033482"/>
            <a:ext cx="9023572" cy="5267468"/>
          </a:xfrm>
        </p:spPr>
        <p:txBody>
          <a:bodyPr>
            <a:normAutofit/>
          </a:bodyPr>
          <a:lstStyle/>
          <a:p>
            <a:pPr marL="342900" indent="-342900">
              <a:buFont typeface="Arial" panose="020B0604020202020204" pitchFamily="34" charset="0"/>
              <a:buChar char="•"/>
            </a:pPr>
            <a:r>
              <a:rPr lang="en-US" sz="3200"/>
              <a:t>A dependency management tool such as Maven, Gradle, or Ant is highly recommended to build Java applications using Hadoop</a:t>
            </a:r>
          </a:p>
          <a:p>
            <a:pPr marL="342900" indent="-342900">
              <a:buFont typeface="Arial" panose="020B0604020202020204" pitchFamily="34" charset="0"/>
              <a:buChar char="•"/>
            </a:pPr>
            <a:r>
              <a:rPr lang="en-US" sz="3200"/>
              <a:t>The simplest method to access HDFS using Java is via an InputStream (see next slide)</a:t>
            </a:r>
          </a:p>
          <a:p>
            <a:pPr marL="800100" lvl="1" indent="-342900"/>
            <a:r>
              <a:rPr lang="en-US" sz="2800"/>
              <a:t>Hadoop-specific imports required:</a:t>
            </a:r>
          </a:p>
          <a:p>
            <a:pPr marL="1257300" lvl="2" indent="-342900"/>
            <a:r>
              <a:rPr lang="en-US" sz="2600"/>
              <a:t>org.apache.hadoop.fs.FsUrlStreamHandlerFactory;</a:t>
            </a:r>
          </a:p>
          <a:p>
            <a:pPr marL="800100" lvl="1" indent="-342900"/>
            <a:r>
              <a:rPr lang="en-US" sz="2800"/>
              <a:t>(factory implementation for HDFS-specific URLs)</a:t>
            </a:r>
          </a:p>
        </p:txBody>
      </p:sp>
    </p:spTree>
    <p:extLst>
      <p:ext uri="{BB962C8B-B14F-4D97-AF65-F5344CB8AC3E}">
        <p14:creationId xmlns:p14="http://schemas.microsoft.com/office/powerpoint/2010/main" val="213475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Using Java to Access HDFS</a:t>
            </a:r>
          </a:p>
        </p:txBody>
      </p:sp>
      <p:sp>
        <p:nvSpPr>
          <p:cNvPr id="5" name="TextBox 4">
            <a:extLst>
              <a:ext uri="{FF2B5EF4-FFF2-40B4-BE49-F238E27FC236}">
                <a16:creationId xmlns:a16="http://schemas.microsoft.com/office/drawing/2014/main" id="{B7F0C62A-7C81-4024-B0C0-4A808D731450}"/>
              </a:ext>
            </a:extLst>
          </p:cNvPr>
          <p:cNvSpPr txBox="1"/>
          <p:nvPr/>
        </p:nvSpPr>
        <p:spPr>
          <a:xfrm>
            <a:off x="1413164" y="1185761"/>
            <a:ext cx="9899872" cy="5355312"/>
          </a:xfrm>
          <a:prstGeom prst="rect">
            <a:avLst/>
          </a:prstGeom>
          <a:noFill/>
        </p:spPr>
        <p:txBody>
          <a:bodyPr wrap="square">
            <a:spAutoFit/>
          </a:bodyPr>
          <a:lstStyle/>
          <a:p>
            <a:r>
              <a:rPr lang="en-US">
                <a:latin typeface="Courier New" panose="02070309020205020404" pitchFamily="49" charset="0"/>
                <a:cs typeface="Courier New" panose="02070309020205020404" pitchFamily="49" charset="0"/>
              </a:rPr>
              <a:t>public class JavaReadHDFSURL {</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    public static final String HOST = "</a:t>
            </a:r>
            <a:r>
              <a:rPr lang="en-US" b="1">
                <a:latin typeface="Courier New" panose="02070309020205020404" pitchFamily="49" charset="0"/>
                <a:cs typeface="Courier New" panose="02070309020205020404" pitchFamily="49" charset="0"/>
              </a:rPr>
              <a:t>hdfs://&lt;hostname:port&gt;/path</a:t>
            </a:r>
            <a:r>
              <a:rPr lang="en-US">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    try {</a:t>
            </a:r>
          </a:p>
          <a:p>
            <a:r>
              <a:rPr lang="en-US">
                <a:latin typeface="Courier New" panose="02070309020205020404" pitchFamily="49" charset="0"/>
                <a:cs typeface="Courier New" panose="02070309020205020404" pitchFamily="49" charset="0"/>
              </a:rPr>
              <a:t>        URL.setURLStreamHandlerFactor(new FsUrlStreamHandlerFactory());</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        InputStream is = new URL(HOST).openStream();</a:t>
            </a:r>
          </a:p>
          <a:p>
            <a:r>
              <a:rPr lang="en-US">
                <a:latin typeface="Courier New" panose="02070309020205020404" pitchFamily="49" charset="0"/>
                <a:cs typeface="Courier New" panose="02070309020205020404" pitchFamily="49" charset="0"/>
              </a:rPr>
              <a:t>        InputStreamReader isr = new InputStreamReader(is);</a:t>
            </a:r>
          </a:p>
          <a:p>
            <a:r>
              <a:rPr lang="en-US">
                <a:latin typeface="Courier New" panose="02070309020205020404" pitchFamily="49" charset="0"/>
                <a:cs typeface="Courier New" panose="02070309020205020404" pitchFamily="49" charset="0"/>
              </a:rPr>
              <a:t>        Buffered Reader br = new BufferedReader(isr);</a:t>
            </a:r>
          </a:p>
          <a:p>
            <a:r>
              <a:rPr lang="en-US">
                <a:latin typeface="Courier New" panose="02070309020205020404" pitchFamily="49" charset="0"/>
                <a:cs typeface="Courier New" panose="02070309020205020404" pitchFamily="49" charset="0"/>
              </a:rPr>
              <a:t>        String line = br.readLine();</a:t>
            </a:r>
          </a:p>
          <a:p>
            <a:r>
              <a:rPr lang="en-US">
                <a:latin typeface="Courier New" panose="02070309020205020404" pitchFamily="49" charset="0"/>
                <a:cs typeface="Courier New" panose="02070309020205020404" pitchFamily="49" charset="0"/>
              </a:rPr>
              <a:t>        while (line != null) {</a:t>
            </a:r>
          </a:p>
          <a:p>
            <a:r>
              <a:rPr lang="en-US">
                <a:latin typeface="Courier New" panose="02070309020205020404" pitchFamily="49" charset="0"/>
                <a:cs typeface="Courier New" panose="02070309020205020404" pitchFamily="49" charset="0"/>
              </a:rPr>
              <a:t>            System.out.println(line);</a:t>
            </a:r>
          </a:p>
          <a:p>
            <a:r>
              <a:rPr lang="en-US">
                <a:latin typeface="Courier New" panose="02070309020205020404" pitchFamily="49" charset="0"/>
                <a:cs typeface="Courier New" panose="02070309020205020404" pitchFamily="49" charset="0"/>
              </a:rPr>
              <a:t>            line = br.readLine();</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 catch (IOException e) {</a:t>
            </a:r>
          </a:p>
          <a:p>
            <a:r>
              <a:rPr lang="en-US">
                <a:latin typeface="Courier New" panose="02070309020205020404" pitchFamily="49" charset="0"/>
                <a:cs typeface="Courier New" panose="02070309020205020404" pitchFamily="49" charset="0"/>
              </a:rPr>
              <a:t>        System.out.println("Local exception: " + e);</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9732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Using Python (Pydoop) to Access HDFS</a:t>
            </a:r>
          </a:p>
        </p:txBody>
      </p:sp>
      <p:sp>
        <p:nvSpPr>
          <p:cNvPr id="4" name="Content Placeholder 4">
            <a:extLst>
              <a:ext uri="{FF2B5EF4-FFF2-40B4-BE49-F238E27FC236}">
                <a16:creationId xmlns:a16="http://schemas.microsoft.com/office/drawing/2014/main" id="{722D53D8-5BF5-4D45-A702-274746161ADD}"/>
              </a:ext>
            </a:extLst>
          </p:cNvPr>
          <p:cNvSpPr>
            <a:spLocks noGrp="1"/>
          </p:cNvSpPr>
          <p:nvPr>
            <p:ph idx="1"/>
          </p:nvPr>
        </p:nvSpPr>
        <p:spPr>
          <a:xfrm>
            <a:off x="1382750" y="1130464"/>
            <a:ext cx="10365905" cy="5267468"/>
          </a:xfrm>
        </p:spPr>
        <p:txBody>
          <a:bodyPr>
            <a:noAutofit/>
          </a:bodyPr>
          <a:lstStyle/>
          <a:p>
            <a:pPr>
              <a:lnSpc>
                <a:spcPct val="100000"/>
              </a:lnSpc>
            </a:pPr>
            <a:r>
              <a:rPr lang="en-US" sz="2800"/>
              <a:t>To use Pydoop to access HDFS, Python 3 and pip3 are required</a:t>
            </a:r>
          </a:p>
          <a:p>
            <a:pPr lvl="1">
              <a:lnSpc>
                <a:spcPct val="100000"/>
              </a:lnSpc>
            </a:pPr>
            <a:r>
              <a:rPr lang="en-US" sz="2400"/>
              <a:t>(This has been completed on the lab system)</a:t>
            </a:r>
          </a:p>
          <a:p>
            <a:pPr>
              <a:lnSpc>
                <a:spcPct val="100000"/>
              </a:lnSpc>
            </a:pPr>
            <a:r>
              <a:rPr lang="en-US" sz="2800"/>
              <a:t>On Ubuntu:</a:t>
            </a:r>
          </a:p>
          <a:p>
            <a:pPr marL="457200" lvl="1" indent="0">
              <a:lnSpc>
                <a:spcPct val="100000"/>
              </a:lnSpc>
              <a:buNone/>
            </a:pPr>
            <a:r>
              <a:rPr lang="en-US" sz="2400">
                <a:latin typeface="Courier New" panose="02070309020205020404" pitchFamily="49" charset="0"/>
                <a:cs typeface="Courier New" panose="02070309020205020404" pitchFamily="49" charset="0"/>
              </a:rPr>
              <a:t>sudo apt-get update</a:t>
            </a:r>
          </a:p>
          <a:p>
            <a:pPr marL="457200" lvl="1" indent="0">
              <a:lnSpc>
                <a:spcPct val="100000"/>
              </a:lnSpc>
              <a:buNone/>
            </a:pPr>
            <a:r>
              <a:rPr lang="en-US" sz="2400">
                <a:latin typeface="Courier New" panose="02070309020205020404" pitchFamily="49" charset="0"/>
                <a:cs typeface="Courier New" panose="02070309020205020404" pitchFamily="49" charset="0"/>
              </a:rPr>
              <a:t>sudo apt-get install python3</a:t>
            </a:r>
          </a:p>
          <a:p>
            <a:pPr marL="457200" lvl="1" indent="0">
              <a:lnSpc>
                <a:spcPct val="100000"/>
              </a:lnSpc>
              <a:buNone/>
            </a:pPr>
            <a:r>
              <a:rPr lang="en-US" sz="2400">
                <a:latin typeface="Courier New" panose="02070309020205020404" pitchFamily="49" charset="0"/>
                <a:cs typeface="Courier New" panose="02070309020205020404" pitchFamily="49" charset="0"/>
              </a:rPr>
              <a:t>sudo apt-get -y install python3-pip</a:t>
            </a:r>
          </a:p>
          <a:p>
            <a:pPr>
              <a:lnSpc>
                <a:spcPct val="100000"/>
              </a:lnSpc>
            </a:pPr>
            <a:r>
              <a:rPr lang="en-US" sz="2800"/>
              <a:t>Installing pydoop (assuming environment variable values shown below):</a:t>
            </a:r>
          </a:p>
          <a:p>
            <a:pPr marL="914400" indent="0">
              <a:lnSpc>
                <a:spcPct val="100000"/>
              </a:lnSpc>
              <a:buNone/>
            </a:pPr>
            <a:r>
              <a:rPr lang="en-US" sz="1800">
                <a:latin typeface="Courier New" panose="02070309020205020404" pitchFamily="49" charset="0"/>
                <a:cs typeface="Courier New" panose="02070309020205020404" pitchFamily="49" charset="0"/>
              </a:rPr>
              <a:t>sudo sh -c "export PATH=/usr/lib/jvm/java-8-openjdk-amd64:$PATH;</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export HADOOP_HOME=/usr/local/hadoop;</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export JAVA_HOME=/usr/lib/jvm/java-8-openjdk-amd64;</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pip3 install pydoop</a:t>
            </a: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198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What is HDFS?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85433"/>
          </a:xfrm>
        </p:spPr>
        <p:txBody>
          <a:bodyPr>
            <a:noAutofit/>
          </a:bodyPr>
          <a:lstStyle/>
          <a:p>
            <a:pPr>
              <a:lnSpc>
                <a:spcPct val="100000"/>
              </a:lnSpc>
            </a:pPr>
            <a:r>
              <a:rPr lang="en-US"/>
              <a:t>HDFS is a filesystem designed to handle large files – log files, sensor data, retail transactions, etc.</a:t>
            </a:r>
          </a:p>
          <a:p>
            <a:pPr lvl="1">
              <a:lnSpc>
                <a:spcPct val="100000"/>
              </a:lnSpc>
            </a:pPr>
            <a:r>
              <a:rPr lang="en-US"/>
              <a:t>The filesystem is distributed across a cluster of nodes – hundreds or even thousands</a:t>
            </a:r>
          </a:p>
          <a:p>
            <a:pPr lvl="1">
              <a:lnSpc>
                <a:spcPct val="100000"/>
              </a:lnSpc>
            </a:pPr>
            <a:r>
              <a:rPr lang="en-US"/>
              <a:t>Scales to large files, e.g. GB to TB in size</a:t>
            </a:r>
          </a:p>
          <a:p>
            <a:pPr>
              <a:lnSpc>
                <a:spcPct val="100000"/>
              </a:lnSpc>
            </a:pPr>
            <a:r>
              <a:rPr lang="en-US"/>
              <a:t>Processing can be performed in parallel</a:t>
            </a:r>
          </a:p>
          <a:p>
            <a:pPr lvl="1">
              <a:lnSpc>
                <a:spcPct val="100000"/>
              </a:lnSpc>
            </a:pPr>
            <a:r>
              <a:rPr lang="en-US"/>
              <a:t>Nodes have close proximity to data</a:t>
            </a:r>
          </a:p>
          <a:p>
            <a:pPr>
              <a:lnSpc>
                <a:spcPct val="100000"/>
              </a:lnSpc>
            </a:pPr>
            <a:r>
              <a:rPr lang="en-US"/>
              <a:t>Failure-resistant – multiple block copies (distributed, replicated)</a:t>
            </a:r>
          </a:p>
          <a:p>
            <a:pPr>
              <a:lnSpc>
                <a:spcPct val="100000"/>
              </a:lnSpc>
            </a:pPr>
            <a:r>
              <a:rPr lang="en-US"/>
              <a:t>“Commodity Computing” -- special purpose computers not required</a:t>
            </a:r>
          </a:p>
          <a:p>
            <a:pPr>
              <a:lnSpc>
                <a:spcPct val="100000"/>
              </a:lnSpc>
            </a:pPr>
            <a:r>
              <a:rPr lang="en-US"/>
              <a:t>HDFS is designed more for batch processing rather than interactive use by users. </a:t>
            </a:r>
          </a:p>
          <a:p>
            <a:pPr lvl="1">
              <a:lnSpc>
                <a:spcPct val="100000"/>
              </a:lnSpc>
            </a:pPr>
            <a:r>
              <a:rPr lang="en-US"/>
              <a:t>The emphasis is on </a:t>
            </a:r>
            <a:r>
              <a:rPr lang="en-US" b="1"/>
              <a:t>high throughput </a:t>
            </a:r>
            <a:r>
              <a:rPr lang="en-US"/>
              <a:t>of data access rather than </a:t>
            </a:r>
            <a:r>
              <a:rPr lang="en-US" b="1"/>
              <a:t>low latency </a:t>
            </a:r>
            <a:r>
              <a:rPr lang="en-US"/>
              <a:t>of data access. </a:t>
            </a:r>
          </a:p>
        </p:txBody>
      </p:sp>
    </p:spTree>
    <p:extLst>
      <p:ext uri="{BB962C8B-B14F-4D97-AF65-F5344CB8AC3E}">
        <p14:creationId xmlns:p14="http://schemas.microsoft.com/office/powerpoint/2010/main" val="3912213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Using Pydoop to Access HDFS</a:t>
            </a:r>
          </a:p>
        </p:txBody>
      </p:sp>
      <p:sp>
        <p:nvSpPr>
          <p:cNvPr id="4" name="Content Placeholder 4">
            <a:extLst>
              <a:ext uri="{FF2B5EF4-FFF2-40B4-BE49-F238E27FC236}">
                <a16:creationId xmlns:a16="http://schemas.microsoft.com/office/drawing/2014/main" id="{722D53D8-5BF5-4D45-A702-274746161ADD}"/>
              </a:ext>
            </a:extLst>
          </p:cNvPr>
          <p:cNvSpPr>
            <a:spLocks noGrp="1"/>
          </p:cNvSpPr>
          <p:nvPr>
            <p:ph idx="1"/>
          </p:nvPr>
        </p:nvSpPr>
        <p:spPr>
          <a:xfrm>
            <a:off x="1452516" y="1033482"/>
            <a:ext cx="9631653" cy="5267468"/>
          </a:xfrm>
        </p:spPr>
        <p:txBody>
          <a:bodyPr>
            <a:noAutofit/>
          </a:bodyPr>
          <a:lstStyle/>
          <a:p>
            <a:pPr>
              <a:lnSpc>
                <a:spcPct val="100000"/>
              </a:lnSpc>
            </a:pPr>
            <a:r>
              <a:rPr lang="en-US" sz="2800"/>
              <a:t>To run Pydoop applications on Ubuntu, the LD_LIBRARY_PATH environment variable must be added to .bashrc so Pydoop can access Hadoop's native shared libraries:</a:t>
            </a:r>
          </a:p>
          <a:p>
            <a:pPr>
              <a:lnSpc>
                <a:spcPct val="100000"/>
              </a:lnSpc>
            </a:pPr>
            <a:endParaRPr lang="en-US" sz="1600">
              <a:latin typeface="Courier New" panose="02070309020205020404" pitchFamily="49" charset="0"/>
              <a:cs typeface="Courier New" panose="02070309020205020404" pitchFamily="49" charset="0"/>
            </a:endParaRPr>
          </a:p>
          <a:p>
            <a:pPr marL="282575" indent="0">
              <a:lnSpc>
                <a:spcPct val="100000"/>
              </a:lnSpc>
              <a:buNone/>
            </a:pPr>
            <a:r>
              <a:rPr lang="en-US">
                <a:latin typeface="Courier New" panose="02070309020205020404" pitchFamily="49" charset="0"/>
                <a:cs typeface="Courier New" panose="02070309020205020404" pitchFamily="49" charset="0"/>
              </a:rPr>
              <a:t>export LD_LIBRARY_PATH=${HADOOP_HOME}/lib/native</a:t>
            </a:r>
          </a:p>
          <a:p>
            <a:pPr marL="282575" indent="0">
              <a:lnSpc>
                <a:spcPct val="100000"/>
              </a:lnSpc>
              <a:buNone/>
            </a:pPr>
            <a:endParaRPr lang="en-US">
              <a:latin typeface="Courier New" panose="02070309020205020404" pitchFamily="49" charset="0"/>
              <a:cs typeface="Courier New" panose="02070309020205020404" pitchFamily="49" charset="0"/>
            </a:endParaRPr>
          </a:p>
          <a:p>
            <a:pPr marL="236538" indent="-236538">
              <a:lnSpc>
                <a:spcPct val="100000"/>
              </a:lnSpc>
            </a:pPr>
            <a:r>
              <a:rPr lang="en-US" sz="2800"/>
              <a:t>The applications must access the namenode</a:t>
            </a:r>
          </a:p>
        </p:txBody>
      </p:sp>
    </p:spTree>
    <p:extLst>
      <p:ext uri="{BB962C8B-B14F-4D97-AF65-F5344CB8AC3E}">
        <p14:creationId xmlns:p14="http://schemas.microsoft.com/office/powerpoint/2010/main" val="506860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Using Pydoop to Access HDFS</a:t>
            </a:r>
          </a:p>
        </p:txBody>
      </p:sp>
      <p:sp>
        <p:nvSpPr>
          <p:cNvPr id="4" name="Content Placeholder 4">
            <a:extLst>
              <a:ext uri="{FF2B5EF4-FFF2-40B4-BE49-F238E27FC236}">
                <a16:creationId xmlns:a16="http://schemas.microsoft.com/office/drawing/2014/main" id="{722D53D8-5BF5-4D45-A702-274746161ADD}"/>
              </a:ext>
            </a:extLst>
          </p:cNvPr>
          <p:cNvSpPr>
            <a:spLocks noGrp="1"/>
          </p:cNvSpPr>
          <p:nvPr>
            <p:ph idx="1"/>
          </p:nvPr>
        </p:nvSpPr>
        <p:spPr>
          <a:xfrm>
            <a:off x="1452516" y="1033482"/>
            <a:ext cx="9631653" cy="5267468"/>
          </a:xfrm>
        </p:spPr>
        <p:txBody>
          <a:bodyPr>
            <a:noAutofit/>
          </a:bodyPr>
          <a:lstStyle/>
          <a:p>
            <a:pPr marL="0" indent="0">
              <a:lnSpc>
                <a:spcPct val="100000"/>
              </a:lnSpc>
              <a:buNone/>
            </a:pPr>
            <a:r>
              <a:rPr lang="en-US" sz="2200">
                <a:latin typeface="Courier New" panose="02070309020205020404" pitchFamily="49" charset="0"/>
                <a:cs typeface="Courier New" panose="02070309020205020404" pitchFamily="49" charset="0"/>
              </a:rPr>
              <a:t># testpydoop.py</a:t>
            </a:r>
          </a:p>
          <a:p>
            <a:pPr marL="0" indent="0">
              <a:lnSpc>
                <a:spcPct val="100000"/>
              </a:lnSpc>
              <a:buNone/>
            </a:pPr>
            <a:r>
              <a:rPr lang="en-US" sz="2200">
                <a:latin typeface="Courier New" panose="02070309020205020404" pitchFamily="49" charset="0"/>
                <a:cs typeface="Courier New" panose="02070309020205020404" pitchFamily="49" charset="0"/>
              </a:rPr>
              <a:t># tests various Pydoop API calls</a:t>
            </a:r>
          </a:p>
          <a:p>
            <a:pPr marL="0" indent="0">
              <a:lnSpc>
                <a:spcPct val="100000"/>
              </a:lnSpc>
              <a:buNone/>
            </a:pPr>
            <a:r>
              <a:rPr lang="en-US" sz="2200">
                <a:latin typeface="Courier New" panose="02070309020205020404" pitchFamily="49" charset="0"/>
                <a:cs typeface="Courier New" panose="02070309020205020404" pitchFamily="49" charset="0"/>
              </a:rPr>
              <a:t># HDFS must be up and running</a:t>
            </a:r>
          </a:p>
          <a:p>
            <a:pPr marL="0" indent="0">
              <a:lnSpc>
                <a:spcPct val="100000"/>
              </a:lnSpc>
              <a:buNone/>
            </a:pPr>
            <a:endParaRPr lang="en-US" sz="2200">
              <a:latin typeface="Courier New" panose="02070309020205020404" pitchFamily="49" charset="0"/>
              <a:cs typeface="Courier New" panose="02070309020205020404" pitchFamily="49" charset="0"/>
            </a:endParaRPr>
          </a:p>
          <a:p>
            <a:pPr marL="0" indent="0">
              <a:lnSpc>
                <a:spcPct val="100000"/>
              </a:lnSpc>
              <a:buNone/>
            </a:pPr>
            <a:r>
              <a:rPr lang="en-US" sz="2200">
                <a:latin typeface="Courier New" panose="02070309020205020404" pitchFamily="49" charset="0"/>
                <a:cs typeface="Courier New" panose="02070309020205020404" pitchFamily="49" charset="0"/>
              </a:rPr>
              <a:t>import pydoop.hdfs as hdfs</a:t>
            </a:r>
          </a:p>
          <a:p>
            <a:pPr marL="0" indent="0">
              <a:lnSpc>
                <a:spcPct val="100000"/>
              </a:lnSpc>
              <a:buNone/>
            </a:pPr>
            <a:endParaRPr lang="en-US" sz="2200">
              <a:latin typeface="Courier New" panose="02070309020205020404" pitchFamily="49" charset="0"/>
              <a:cs typeface="Courier New" panose="02070309020205020404" pitchFamily="49" charset="0"/>
            </a:endParaRPr>
          </a:p>
          <a:p>
            <a:pPr marL="0" indent="0">
              <a:lnSpc>
                <a:spcPct val="100000"/>
              </a:lnSpc>
              <a:buNone/>
            </a:pPr>
            <a:r>
              <a:rPr lang="en-US" sz="2200">
                <a:latin typeface="Courier New" panose="02070309020205020404" pitchFamily="49" charset="0"/>
                <a:cs typeface="Courier New" panose="02070309020205020404" pitchFamily="49" charset="0"/>
              </a:rPr>
              <a:t># make a test folder</a:t>
            </a:r>
          </a:p>
          <a:p>
            <a:pPr marL="0" indent="0">
              <a:lnSpc>
                <a:spcPct val="100000"/>
              </a:lnSpc>
              <a:buNone/>
            </a:pPr>
            <a:r>
              <a:rPr lang="en-US" sz="2200">
                <a:latin typeface="Courier New" panose="02070309020205020404" pitchFamily="49" charset="0"/>
                <a:cs typeface="Courier New" panose="02070309020205020404" pitchFamily="49" charset="0"/>
              </a:rPr>
              <a:t>hdfs.mkdir('/test')</a:t>
            </a:r>
          </a:p>
          <a:p>
            <a:pPr marL="0" indent="0">
              <a:lnSpc>
                <a:spcPct val="100000"/>
              </a:lnSpc>
              <a:buNone/>
            </a:pPr>
            <a:endParaRPr lang="en-US" sz="2200">
              <a:latin typeface="Courier New" panose="02070309020205020404" pitchFamily="49" charset="0"/>
              <a:cs typeface="Courier New" panose="02070309020205020404" pitchFamily="49" charset="0"/>
            </a:endParaRPr>
          </a:p>
          <a:p>
            <a:pPr marL="0" indent="0">
              <a:lnSpc>
                <a:spcPct val="100000"/>
              </a:lnSpc>
              <a:buNone/>
            </a:pPr>
            <a:r>
              <a:rPr lang="en-US" sz="2200">
                <a:latin typeface="Courier New" panose="02070309020205020404" pitchFamily="49" charset="0"/>
                <a:cs typeface="Courier New" panose="02070309020205020404" pitchFamily="49" charset="0"/>
              </a:rPr>
              <a:t># write text to a file in the test folder</a:t>
            </a:r>
          </a:p>
          <a:p>
            <a:pPr marL="0" indent="0">
              <a:lnSpc>
                <a:spcPct val="100000"/>
              </a:lnSpc>
              <a:buNone/>
            </a:pPr>
            <a:r>
              <a:rPr lang="en-US" sz="2200">
                <a:latin typeface="Courier New" panose="02070309020205020404" pitchFamily="49" charset="0"/>
                <a:cs typeface="Courier New" panose="02070309020205020404" pitchFamily="49" charset="0"/>
              </a:rPr>
              <a:t>hdfs.dump('hello, world', '/test/hello.txt')</a:t>
            </a:r>
          </a:p>
        </p:txBody>
      </p:sp>
    </p:spTree>
    <p:extLst>
      <p:ext uri="{BB962C8B-B14F-4D97-AF65-F5344CB8AC3E}">
        <p14:creationId xmlns:p14="http://schemas.microsoft.com/office/powerpoint/2010/main" val="1963139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Using Pydoop to Access HDFS</a:t>
            </a:r>
          </a:p>
        </p:txBody>
      </p:sp>
      <p:sp>
        <p:nvSpPr>
          <p:cNvPr id="4" name="Content Placeholder 4">
            <a:extLst>
              <a:ext uri="{FF2B5EF4-FFF2-40B4-BE49-F238E27FC236}">
                <a16:creationId xmlns:a16="http://schemas.microsoft.com/office/drawing/2014/main" id="{722D53D8-5BF5-4D45-A702-274746161ADD}"/>
              </a:ext>
            </a:extLst>
          </p:cNvPr>
          <p:cNvSpPr>
            <a:spLocks noGrp="1"/>
          </p:cNvSpPr>
          <p:nvPr>
            <p:ph idx="1"/>
          </p:nvPr>
        </p:nvSpPr>
        <p:spPr>
          <a:xfrm>
            <a:off x="1452516" y="1033482"/>
            <a:ext cx="9631653" cy="5267468"/>
          </a:xfrm>
        </p:spPr>
        <p:txBody>
          <a:bodyPr>
            <a:noAutofit/>
          </a:bodyPr>
          <a:lstStyle/>
          <a:p>
            <a:pPr marL="0" indent="0">
              <a:lnSpc>
                <a:spcPct val="100000"/>
              </a:lnSpc>
              <a:buNone/>
            </a:pPr>
            <a:r>
              <a:rPr lang="en-US">
                <a:latin typeface="Courier New" panose="02070309020205020404" pitchFamily="49" charset="0"/>
                <a:cs typeface="Courier New" panose="02070309020205020404" pitchFamily="49" charset="0"/>
              </a:rPr>
              <a:t># testpydoop.py (cont)</a:t>
            </a:r>
          </a:p>
          <a:p>
            <a:pPr marL="0" indent="0">
              <a:lnSpc>
                <a:spcPct val="100000"/>
              </a:lnSpc>
              <a:buNone/>
            </a:pPr>
            <a:endParaRPr lang="en-US">
              <a:latin typeface="Courier New" panose="02070309020205020404" pitchFamily="49" charset="0"/>
              <a:cs typeface="Courier New" panose="02070309020205020404" pitchFamily="49" charset="0"/>
            </a:endParaRPr>
          </a:p>
          <a:p>
            <a:pPr marL="0" indent="0">
              <a:lnSpc>
                <a:spcPct val="100000"/>
              </a:lnSpc>
              <a:buNone/>
            </a:pPr>
            <a:r>
              <a:rPr lang="en-US">
                <a:latin typeface="Courier New" panose="02070309020205020404" pitchFamily="49" charset="0"/>
                <a:cs typeface="Courier New" panose="02070309020205020404" pitchFamily="49" charset="0"/>
              </a:rPr>
              <a:t># read the file ('rt' mode is 'read text')</a:t>
            </a:r>
          </a:p>
          <a:p>
            <a:pPr marL="0" indent="0">
              <a:lnSpc>
                <a:spcPct val="100000"/>
              </a:lnSpc>
              <a:buNone/>
            </a:pPr>
            <a:r>
              <a:rPr lang="en-US">
                <a:latin typeface="Courier New" panose="02070309020205020404" pitchFamily="49" charset="0"/>
                <a:cs typeface="Courier New" panose="02070309020205020404" pitchFamily="49" charset="0"/>
              </a:rPr>
              <a:t>hdfs.load('/test/hello.txt', mode='rt')</a:t>
            </a:r>
          </a:p>
          <a:p>
            <a:pPr marL="0" indent="0">
              <a:lnSpc>
                <a:spcPct val="100000"/>
              </a:lnSpc>
              <a:buNone/>
            </a:pPr>
            <a:endParaRPr lang="en-US">
              <a:latin typeface="Courier New" panose="02070309020205020404" pitchFamily="49" charset="0"/>
              <a:cs typeface="Courier New" panose="02070309020205020404" pitchFamily="49" charset="0"/>
            </a:endParaRPr>
          </a:p>
          <a:p>
            <a:pPr marL="0" indent="0">
              <a:lnSpc>
                <a:spcPct val="100000"/>
              </a:lnSpc>
              <a:buNone/>
            </a:pPr>
            <a:r>
              <a:rPr lang="en-US">
                <a:latin typeface="Courier New" panose="02070309020205020404" pitchFamily="49" charset="0"/>
                <a:cs typeface="Courier New" panose="02070309020205020404" pitchFamily="49" charset="0"/>
              </a:rPr>
              <a:t># check file stats (size)</a:t>
            </a:r>
          </a:p>
          <a:p>
            <a:pPr marL="0" indent="0">
              <a:lnSpc>
                <a:spcPct val="100000"/>
              </a:lnSpc>
              <a:buNone/>
            </a:pPr>
            <a:r>
              <a:rPr lang="en-US">
                <a:latin typeface="Courier New" panose="02070309020205020404" pitchFamily="49" charset="0"/>
                <a:cs typeface="Courier New" panose="02070309020205020404" pitchFamily="49" charset="0"/>
              </a:rPr>
              <a:t>hdfs.stat('/test/hello.txt').st_size</a:t>
            </a:r>
          </a:p>
          <a:p>
            <a:pPr marL="0" indent="0">
              <a:lnSpc>
                <a:spcPct val="100000"/>
              </a:lnSpc>
              <a:buNone/>
            </a:pPr>
            <a:endParaRPr lang="en-US">
              <a:latin typeface="Courier New" panose="02070309020205020404" pitchFamily="49" charset="0"/>
              <a:cs typeface="Courier New" panose="02070309020205020404" pitchFamily="49" charset="0"/>
            </a:endParaRPr>
          </a:p>
          <a:p>
            <a:pPr marL="0" indent="0">
              <a:lnSpc>
                <a:spcPct val="100000"/>
              </a:lnSpc>
              <a:buNone/>
            </a:pPr>
            <a:r>
              <a:rPr lang="en-US">
                <a:latin typeface="Courier New" panose="02070309020205020404" pitchFamily="49" charset="0"/>
                <a:cs typeface="Courier New" panose="02070309020205020404" pitchFamily="49" charset="0"/>
              </a:rPr>
              <a:t># copy to a new file</a:t>
            </a:r>
          </a:p>
          <a:p>
            <a:pPr marL="0" indent="0">
              <a:lnSpc>
                <a:spcPct val="100000"/>
              </a:lnSpc>
              <a:buNone/>
            </a:pPr>
            <a:r>
              <a:rPr lang="en-US">
                <a:latin typeface="Courier New" panose="02070309020205020404" pitchFamily="49" charset="0"/>
                <a:cs typeface="Courier New" panose="02070309020205020404" pitchFamily="49" charset="0"/>
              </a:rPr>
              <a:t>hdfs.cp('/test/hello.txt', '/test/hello2.txt')</a:t>
            </a:r>
          </a:p>
        </p:txBody>
      </p:sp>
    </p:spTree>
    <p:extLst>
      <p:ext uri="{BB962C8B-B14F-4D97-AF65-F5344CB8AC3E}">
        <p14:creationId xmlns:p14="http://schemas.microsoft.com/office/powerpoint/2010/main" val="3861800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Using Pydoop to Access HDFS</a:t>
            </a:r>
          </a:p>
        </p:txBody>
      </p:sp>
      <p:sp>
        <p:nvSpPr>
          <p:cNvPr id="4" name="Content Placeholder 4">
            <a:extLst>
              <a:ext uri="{FF2B5EF4-FFF2-40B4-BE49-F238E27FC236}">
                <a16:creationId xmlns:a16="http://schemas.microsoft.com/office/drawing/2014/main" id="{722D53D8-5BF5-4D45-A702-274746161ADD}"/>
              </a:ext>
            </a:extLst>
          </p:cNvPr>
          <p:cNvSpPr>
            <a:spLocks noGrp="1"/>
          </p:cNvSpPr>
          <p:nvPr>
            <p:ph idx="1"/>
          </p:nvPr>
        </p:nvSpPr>
        <p:spPr>
          <a:xfrm>
            <a:off x="1452516" y="1033482"/>
            <a:ext cx="9631653" cy="5267468"/>
          </a:xfrm>
        </p:spPr>
        <p:txBody>
          <a:bodyPr>
            <a:noAutofit/>
          </a:bodyPr>
          <a:lstStyle/>
          <a:p>
            <a:pPr marL="0" indent="0">
              <a:lnSpc>
                <a:spcPct val="100000"/>
              </a:lnSpc>
              <a:buNone/>
            </a:pPr>
            <a:r>
              <a:rPr lang="en-US">
                <a:latin typeface="Courier New" panose="02070309020205020404" pitchFamily="49" charset="0"/>
                <a:cs typeface="Courier New" panose="02070309020205020404" pitchFamily="49" charset="0"/>
              </a:rPr>
              <a:t># testpydoop.py (cont)</a:t>
            </a:r>
          </a:p>
          <a:p>
            <a:pPr marL="0" indent="0">
              <a:lnSpc>
                <a:spcPct val="100000"/>
              </a:lnSpc>
              <a:buNone/>
            </a:pPr>
            <a:endParaRPr lang="en-US">
              <a:latin typeface="Courier New" panose="02070309020205020404" pitchFamily="49" charset="0"/>
              <a:cs typeface="Courier New" panose="02070309020205020404" pitchFamily="49" charset="0"/>
            </a:endParaRPr>
          </a:p>
          <a:p>
            <a:pPr marL="0" indent="0">
              <a:lnSpc>
                <a:spcPct val="100000"/>
              </a:lnSpc>
              <a:buNone/>
            </a:pPr>
            <a:r>
              <a:rPr lang="en-US">
                <a:latin typeface="Courier New" panose="02070309020205020404" pitchFamily="49" charset="0"/>
                <a:cs typeface="Courier New" panose="02070309020205020404" pitchFamily="49" charset="0"/>
              </a:rPr>
              <a:t># read a big file (assumes u.data is present)</a:t>
            </a:r>
          </a:p>
          <a:p>
            <a:pPr marL="0" indent="0">
              <a:lnSpc>
                <a:spcPct val="100000"/>
              </a:lnSpc>
              <a:buNone/>
            </a:pPr>
            <a:r>
              <a:rPr lang="en-US">
                <a:latin typeface="Courier New" panose="02070309020205020404" pitchFamily="49" charset="0"/>
                <a:cs typeface="Courier New" panose="02070309020205020404" pitchFamily="49" charset="0"/>
              </a:rPr>
              <a:t>with hdfs.open('/data/u.data', mode='rt') as fi:</a:t>
            </a:r>
          </a:p>
          <a:p>
            <a:pPr marL="0" indent="0">
              <a:lnSpc>
                <a:spcPct val="100000"/>
              </a:lnSpc>
              <a:buNone/>
            </a:pPr>
            <a:r>
              <a:rPr lang="en-US">
                <a:latin typeface="Courier New" panose="02070309020205020404" pitchFamily="49" charset="0"/>
                <a:cs typeface="Courier New" panose="02070309020205020404" pitchFamily="49" charset="0"/>
              </a:rPr>
              <a:t>    line = fi.readline()</a:t>
            </a:r>
          </a:p>
          <a:p>
            <a:pPr marL="0" indent="0">
              <a:lnSpc>
                <a:spcPct val="100000"/>
              </a:lnSpc>
              <a:buNone/>
            </a:pPr>
            <a:r>
              <a:rPr lang="en-US">
                <a:latin typeface="Courier New" panose="02070309020205020404" pitchFamily="49" charset="0"/>
                <a:cs typeface="Courier New" panose="02070309020205020404" pitchFamily="49" charset="0"/>
              </a:rPr>
              <a:t>    while line:</a:t>
            </a:r>
          </a:p>
          <a:p>
            <a:pPr marL="0" indent="0">
              <a:lnSpc>
                <a:spcPct val="100000"/>
              </a:lnSpc>
              <a:buNone/>
            </a:pPr>
            <a:r>
              <a:rPr lang="en-US">
                <a:latin typeface="Courier New" panose="02070309020205020404" pitchFamily="49" charset="0"/>
                <a:cs typeface="Courier New" panose="02070309020205020404" pitchFamily="49" charset="0"/>
              </a:rPr>
              <a:t>        print(line, end="")</a:t>
            </a:r>
          </a:p>
          <a:p>
            <a:pPr marL="0" indent="0">
              <a:lnSpc>
                <a:spcPct val="100000"/>
              </a:lnSpc>
              <a:buNone/>
            </a:pPr>
            <a:r>
              <a:rPr lang="en-US">
                <a:latin typeface="Courier New" panose="02070309020205020404" pitchFamily="49" charset="0"/>
                <a:cs typeface="Courier New" panose="02070309020205020404" pitchFamily="49" charset="0"/>
              </a:rPr>
              <a:t>        line = fi.readline()</a:t>
            </a:r>
          </a:p>
        </p:txBody>
      </p:sp>
    </p:spTree>
    <p:extLst>
      <p:ext uri="{BB962C8B-B14F-4D97-AF65-F5344CB8AC3E}">
        <p14:creationId xmlns:p14="http://schemas.microsoft.com/office/powerpoint/2010/main" val="422837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33339"/>
            <a:ext cx="9771186" cy="751891"/>
          </a:xfrm>
        </p:spPr>
        <p:txBody>
          <a:bodyPr>
            <a:normAutofit/>
          </a:bodyPr>
          <a:lstStyle/>
          <a:p>
            <a:r>
              <a:rPr lang="en-US" sz="4000"/>
              <a:t>What Doesn't Work Well with HDFS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97837"/>
          </a:xfrm>
        </p:spPr>
        <p:txBody>
          <a:bodyPr>
            <a:normAutofit lnSpcReduction="10000"/>
          </a:bodyPr>
          <a:lstStyle/>
          <a:p>
            <a:pPr>
              <a:lnSpc>
                <a:spcPct val="100000"/>
              </a:lnSpc>
            </a:pPr>
            <a:r>
              <a:rPr lang="en-US" sz="2600"/>
              <a:t>Low-latency data access -- applications that require low-latency access to data, in the tens of milliseconds range, will not work well with HDFS. </a:t>
            </a:r>
          </a:p>
          <a:p>
            <a:pPr lvl="1">
              <a:lnSpc>
                <a:spcPct val="100000"/>
              </a:lnSpc>
            </a:pPr>
            <a:r>
              <a:rPr lang="en-US" sz="2200"/>
              <a:t>HDFS is optimized for delivering high throughput of data, at the expense of latency.</a:t>
            </a:r>
          </a:p>
          <a:p>
            <a:pPr>
              <a:lnSpc>
                <a:spcPct val="100000"/>
              </a:lnSpc>
            </a:pPr>
            <a:r>
              <a:rPr lang="en-US" sz="2600"/>
              <a:t>Lots of small files -- because the namenode holds filesystem metadata in memory, the limit to the number of files in a filesystem is governed by the amount of memory on the namenode. </a:t>
            </a:r>
          </a:p>
          <a:p>
            <a:pPr>
              <a:lnSpc>
                <a:spcPct val="100000"/>
              </a:lnSpc>
            </a:pPr>
            <a:r>
              <a:rPr lang="en-US" sz="2600"/>
              <a:t>Multiple writers, arbitrary file modifications</a:t>
            </a:r>
          </a:p>
          <a:p>
            <a:pPr lvl="1">
              <a:lnSpc>
                <a:spcPct val="100000"/>
              </a:lnSpc>
            </a:pPr>
            <a:r>
              <a:rPr lang="en-US" sz="2200"/>
              <a:t>Files in HDFS may be written to by a single writer. </a:t>
            </a:r>
          </a:p>
          <a:p>
            <a:pPr lvl="1">
              <a:lnSpc>
                <a:spcPct val="100000"/>
              </a:lnSpc>
            </a:pPr>
            <a:r>
              <a:rPr lang="en-US" sz="2200"/>
              <a:t>Writes are always made at the end of the file, in append-only fashion (a recent feature) </a:t>
            </a:r>
          </a:p>
          <a:p>
            <a:pPr lvl="1">
              <a:lnSpc>
                <a:spcPct val="100000"/>
              </a:lnSpc>
            </a:pPr>
            <a:r>
              <a:rPr lang="en-US" sz="2200"/>
              <a:t>There is no support for multiple writers or for modifications at arbitrary offsets in the file.</a:t>
            </a:r>
            <a:endParaRPr lang="en-US" sz="1800"/>
          </a:p>
        </p:txBody>
      </p:sp>
    </p:spTree>
    <p:extLst>
      <p:ext uri="{BB962C8B-B14F-4D97-AF65-F5344CB8AC3E}">
        <p14:creationId xmlns:p14="http://schemas.microsoft.com/office/powerpoint/2010/main" val="214135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488830" y="256847"/>
            <a:ext cx="9864969" cy="751891"/>
          </a:xfrm>
        </p:spPr>
        <p:txBody>
          <a:bodyPr>
            <a:normAutofit/>
          </a:bodyPr>
          <a:lstStyle/>
          <a:p>
            <a:r>
              <a:rPr lang="en-US" sz="4000"/>
              <a:t>HDFS Architecture</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8846" y="1309511"/>
            <a:ext cx="5331488" cy="5107149"/>
          </a:xfrm>
        </p:spPr>
        <p:txBody>
          <a:bodyPr>
            <a:normAutofit lnSpcReduction="10000"/>
          </a:bodyPr>
          <a:lstStyle/>
          <a:p>
            <a:r>
              <a:rPr lang="en-US" sz="2800" b="1"/>
              <a:t>Namenodes </a:t>
            </a:r>
            <a:r>
              <a:rPr lang="en-US" sz="2800"/>
              <a:t>store locations of file blocks</a:t>
            </a:r>
          </a:p>
          <a:p>
            <a:pPr lvl="1"/>
            <a:r>
              <a:rPr lang="en-US" sz="2400"/>
              <a:t>“edit log” tracks new files, modified files, deleted files</a:t>
            </a:r>
          </a:p>
          <a:p>
            <a:pPr lvl="1"/>
            <a:r>
              <a:rPr lang="en-US" sz="2400"/>
              <a:t>manage data nodes</a:t>
            </a:r>
          </a:p>
          <a:p>
            <a:r>
              <a:rPr lang="en-US" sz="2800" b="1"/>
              <a:t>Datanodes </a:t>
            </a:r>
            <a:r>
              <a:rPr lang="en-US" sz="2800"/>
              <a:t>– manage data blocks</a:t>
            </a:r>
          </a:p>
          <a:p>
            <a:pPr lvl="1"/>
            <a:r>
              <a:rPr lang="en-US" sz="2400"/>
              <a:t>Send periodic heartbeats and block reports to name node</a:t>
            </a:r>
          </a:p>
          <a:p>
            <a:pPr lvl="1"/>
            <a:r>
              <a:rPr lang="en-US" sz="2400"/>
              <a:t>Replicated data blocks are "rack-aware" so an entire rack can be lost without impacting data integrity</a:t>
            </a:r>
          </a:p>
        </p:txBody>
      </p:sp>
      <p:grpSp>
        <p:nvGrpSpPr>
          <p:cNvPr id="16" name="Group 15">
            <a:extLst>
              <a:ext uri="{FF2B5EF4-FFF2-40B4-BE49-F238E27FC236}">
                <a16:creationId xmlns:a16="http://schemas.microsoft.com/office/drawing/2014/main" id="{20E0935E-EDA2-48CB-AFD3-7611EF612EC8}"/>
              </a:ext>
            </a:extLst>
          </p:cNvPr>
          <p:cNvGrpSpPr/>
          <p:nvPr/>
        </p:nvGrpSpPr>
        <p:grpSpPr>
          <a:xfrm>
            <a:off x="6948054" y="1616987"/>
            <a:ext cx="4405745" cy="4218709"/>
            <a:chOff x="6650334" y="1644961"/>
            <a:chExt cx="4405745" cy="4218709"/>
          </a:xfrm>
        </p:grpSpPr>
        <p:sp>
          <p:nvSpPr>
            <p:cNvPr id="4" name="Oval 3">
              <a:extLst>
                <a:ext uri="{FF2B5EF4-FFF2-40B4-BE49-F238E27FC236}">
                  <a16:creationId xmlns:a16="http://schemas.microsoft.com/office/drawing/2014/main" id="{B796BD5D-CFAE-411B-AE00-5B59E1ED4CC0}"/>
                </a:ext>
              </a:extLst>
            </p:cNvPr>
            <p:cNvSpPr/>
            <p:nvPr/>
          </p:nvSpPr>
          <p:spPr>
            <a:xfrm>
              <a:off x="6650334" y="1644961"/>
              <a:ext cx="4405745" cy="4218709"/>
            </a:xfrm>
            <a:prstGeom prst="ellipse">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HDFS Architecture</a:t>
              </a: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p:txBody>
        </p:sp>
        <p:sp>
          <p:nvSpPr>
            <p:cNvPr id="6" name="Rectangle 5">
              <a:extLst>
                <a:ext uri="{FF2B5EF4-FFF2-40B4-BE49-F238E27FC236}">
                  <a16:creationId xmlns:a16="http://schemas.microsoft.com/office/drawing/2014/main" id="{37801483-3E99-4F3B-9233-592A810FD263}"/>
                </a:ext>
              </a:extLst>
            </p:cNvPr>
            <p:cNvSpPr/>
            <p:nvPr/>
          </p:nvSpPr>
          <p:spPr>
            <a:xfrm>
              <a:off x="8177797" y="2850507"/>
              <a:ext cx="1350818" cy="39485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Namenode</a:t>
              </a:r>
            </a:p>
          </p:txBody>
        </p:sp>
        <p:sp>
          <p:nvSpPr>
            <p:cNvPr id="7" name="Rectangle 6">
              <a:extLst>
                <a:ext uri="{FF2B5EF4-FFF2-40B4-BE49-F238E27FC236}">
                  <a16:creationId xmlns:a16="http://schemas.microsoft.com/office/drawing/2014/main" id="{F7F8F8CB-1430-435D-AFD4-BC830236F6A3}"/>
                </a:ext>
              </a:extLst>
            </p:cNvPr>
            <p:cNvSpPr/>
            <p:nvPr/>
          </p:nvSpPr>
          <p:spPr>
            <a:xfrm>
              <a:off x="6956938" y="4056053"/>
              <a:ext cx="1350818" cy="39485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Datanode</a:t>
              </a:r>
            </a:p>
          </p:txBody>
        </p:sp>
        <p:sp>
          <p:nvSpPr>
            <p:cNvPr id="8" name="Rectangle 7">
              <a:extLst>
                <a:ext uri="{FF2B5EF4-FFF2-40B4-BE49-F238E27FC236}">
                  <a16:creationId xmlns:a16="http://schemas.microsoft.com/office/drawing/2014/main" id="{38BFFC64-0927-40AC-AA1B-65DC8C962AA8}"/>
                </a:ext>
              </a:extLst>
            </p:cNvPr>
            <p:cNvSpPr/>
            <p:nvPr/>
          </p:nvSpPr>
          <p:spPr>
            <a:xfrm>
              <a:off x="8177797" y="4568938"/>
              <a:ext cx="1350818" cy="39485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Datanode</a:t>
              </a:r>
            </a:p>
          </p:txBody>
        </p:sp>
        <p:sp>
          <p:nvSpPr>
            <p:cNvPr id="9" name="Rectangle 8">
              <a:extLst>
                <a:ext uri="{FF2B5EF4-FFF2-40B4-BE49-F238E27FC236}">
                  <a16:creationId xmlns:a16="http://schemas.microsoft.com/office/drawing/2014/main" id="{DE1D0AF2-C8CB-4C0A-8926-6E0468DC7EB9}"/>
                </a:ext>
              </a:extLst>
            </p:cNvPr>
            <p:cNvSpPr/>
            <p:nvPr/>
          </p:nvSpPr>
          <p:spPr>
            <a:xfrm>
              <a:off x="9398959" y="4056053"/>
              <a:ext cx="1350818" cy="39485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Datanode</a:t>
              </a:r>
            </a:p>
          </p:txBody>
        </p:sp>
        <p:cxnSp>
          <p:nvCxnSpPr>
            <p:cNvPr id="11" name="Straight Arrow Connector 10">
              <a:extLst>
                <a:ext uri="{FF2B5EF4-FFF2-40B4-BE49-F238E27FC236}">
                  <a16:creationId xmlns:a16="http://schemas.microsoft.com/office/drawing/2014/main" id="{B7186694-06E6-4A96-92E1-9E15B730C1CA}"/>
                </a:ext>
              </a:extLst>
            </p:cNvPr>
            <p:cNvCxnSpPr>
              <a:stCxn id="6" idx="2"/>
              <a:endCxn id="9" idx="0"/>
            </p:cNvCxnSpPr>
            <p:nvPr/>
          </p:nvCxnSpPr>
          <p:spPr>
            <a:xfrm>
              <a:off x="8853206" y="3245361"/>
              <a:ext cx="1221162" cy="810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09A6F44-B269-4824-8B99-146692A04ECA}"/>
                </a:ext>
              </a:extLst>
            </p:cNvPr>
            <p:cNvCxnSpPr>
              <a:stCxn id="6" idx="2"/>
              <a:endCxn id="8" idx="0"/>
            </p:cNvCxnSpPr>
            <p:nvPr/>
          </p:nvCxnSpPr>
          <p:spPr>
            <a:xfrm>
              <a:off x="8853206" y="3245361"/>
              <a:ext cx="0" cy="13235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A23A53-C598-4AB5-9245-B8567D1CEC1C}"/>
                </a:ext>
              </a:extLst>
            </p:cNvPr>
            <p:cNvCxnSpPr>
              <a:stCxn id="6" idx="2"/>
              <a:endCxn id="7" idx="0"/>
            </p:cNvCxnSpPr>
            <p:nvPr/>
          </p:nvCxnSpPr>
          <p:spPr>
            <a:xfrm flipH="1">
              <a:off x="7632347" y="3245361"/>
              <a:ext cx="1220859" cy="810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899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488830" y="256847"/>
            <a:ext cx="9864969" cy="751891"/>
          </a:xfrm>
        </p:spPr>
        <p:txBody>
          <a:bodyPr>
            <a:normAutofit/>
          </a:bodyPr>
          <a:lstStyle/>
          <a:p>
            <a:r>
              <a:rPr lang="en-US" sz="4000"/>
              <a:t>HDFS Architecture</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157468" y="1174259"/>
            <a:ext cx="4938532" cy="5107149"/>
          </a:xfrm>
        </p:spPr>
        <p:txBody>
          <a:bodyPr>
            <a:normAutofit fontScale="85000" lnSpcReduction="10000"/>
          </a:bodyPr>
          <a:lstStyle/>
          <a:p>
            <a:r>
              <a:rPr lang="en-US"/>
              <a:t>HDFS attempts to localize distributed file block access as much as possible based on the network topology of the cluster and calculated distances between datanodes</a:t>
            </a:r>
          </a:p>
          <a:p>
            <a:r>
              <a:rPr lang="en-US"/>
              <a:t>An example of this localization might use the following (from more local to more distant)</a:t>
            </a:r>
          </a:p>
          <a:p>
            <a:pPr marL="796925" indent="-342900">
              <a:buSzPct val="100000"/>
              <a:buFont typeface="+mj-lt"/>
              <a:buAutoNum type="arabicPeriod"/>
            </a:pPr>
            <a:r>
              <a:rPr lang="en-US" sz="1900"/>
              <a:t>Processes on the same node</a:t>
            </a:r>
          </a:p>
          <a:p>
            <a:pPr marL="800100" lvl="1" indent="-342900">
              <a:buSzPct val="100000"/>
              <a:buFont typeface="+mj-lt"/>
              <a:buAutoNum type="arabicPeriod" startAt="2"/>
            </a:pPr>
            <a:r>
              <a:rPr lang="en-US" sz="1900"/>
              <a:t>Different nodes on the same rack</a:t>
            </a:r>
          </a:p>
          <a:p>
            <a:pPr marL="800100" lvl="1" indent="-342900">
              <a:buSzPct val="100000"/>
              <a:buFont typeface="+mj-lt"/>
              <a:buAutoNum type="arabicPeriod" startAt="2"/>
            </a:pPr>
            <a:r>
              <a:rPr lang="en-US" sz="1900"/>
              <a:t>Nodes on different racks in the same data center</a:t>
            </a:r>
          </a:p>
          <a:p>
            <a:pPr marL="800100" lvl="1" indent="-342900">
              <a:buSzPct val="100000"/>
              <a:buFont typeface="+mj-lt"/>
              <a:buAutoNum type="arabicPeriod" startAt="2"/>
            </a:pPr>
            <a:r>
              <a:rPr lang="en-US" sz="1900"/>
              <a:t>Nodes in different data centers </a:t>
            </a:r>
          </a:p>
          <a:p>
            <a:r>
              <a:rPr lang="en-US"/>
              <a:t>The topology is specified using configurable properties</a:t>
            </a:r>
          </a:p>
        </p:txBody>
      </p:sp>
      <p:pic>
        <p:nvPicPr>
          <p:cNvPr id="2050" name="Picture 2" descr="Network distance in Hadoop">
            <a:extLst>
              <a:ext uri="{FF2B5EF4-FFF2-40B4-BE49-F238E27FC236}">
                <a16:creationId xmlns:a16="http://schemas.microsoft.com/office/drawing/2014/main" id="{B1531CF3-3F7A-4B44-B060-20B70535F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279" y="2400045"/>
            <a:ext cx="4926064" cy="29260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57C84EB-6662-443D-BC3A-010600468125}"/>
              </a:ext>
            </a:extLst>
          </p:cNvPr>
          <p:cNvSpPr/>
          <p:nvPr/>
        </p:nvSpPr>
        <p:spPr>
          <a:xfrm>
            <a:off x="7109279" y="2789499"/>
            <a:ext cx="1214848" cy="381964"/>
          </a:xfrm>
          <a:prstGeom prst="rect">
            <a:avLst/>
          </a:prstGeom>
          <a:noFill/>
          <a:ln w="3810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rPr>
              <a:t>1.</a:t>
            </a:r>
          </a:p>
        </p:txBody>
      </p:sp>
      <p:sp>
        <p:nvSpPr>
          <p:cNvPr id="17" name="Rectangle 16">
            <a:extLst>
              <a:ext uri="{FF2B5EF4-FFF2-40B4-BE49-F238E27FC236}">
                <a16:creationId xmlns:a16="http://schemas.microsoft.com/office/drawing/2014/main" id="{75F7A052-F9B6-454E-80FC-F1C772FD9345}"/>
              </a:ext>
            </a:extLst>
          </p:cNvPr>
          <p:cNvSpPr/>
          <p:nvPr/>
        </p:nvSpPr>
        <p:spPr>
          <a:xfrm>
            <a:off x="6956384" y="2490872"/>
            <a:ext cx="1367743" cy="2926080"/>
          </a:xfrm>
          <a:prstGeom prst="rect">
            <a:avLst/>
          </a:prstGeom>
          <a:noFill/>
          <a:ln w="3810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rPr>
              <a:t>2.</a:t>
            </a: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p:txBody>
      </p:sp>
      <p:sp>
        <p:nvSpPr>
          <p:cNvPr id="18" name="Rectangle 17">
            <a:extLst>
              <a:ext uri="{FF2B5EF4-FFF2-40B4-BE49-F238E27FC236}">
                <a16:creationId xmlns:a16="http://schemas.microsoft.com/office/drawing/2014/main" id="{57681A03-09BC-49EA-988D-7CC9C21E6E51}"/>
              </a:ext>
            </a:extLst>
          </p:cNvPr>
          <p:cNvSpPr/>
          <p:nvPr/>
        </p:nvSpPr>
        <p:spPr>
          <a:xfrm>
            <a:off x="6748041" y="1979271"/>
            <a:ext cx="2882096" cy="3865944"/>
          </a:xfrm>
          <a:prstGeom prst="rect">
            <a:avLst/>
          </a:prstGeom>
          <a:noFill/>
          <a:ln w="3810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rPr>
              <a:t>3.</a:t>
            </a: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p:txBody>
      </p:sp>
      <p:sp>
        <p:nvSpPr>
          <p:cNvPr id="19" name="Rectangle 18">
            <a:extLst>
              <a:ext uri="{FF2B5EF4-FFF2-40B4-BE49-F238E27FC236}">
                <a16:creationId xmlns:a16="http://schemas.microsoft.com/office/drawing/2014/main" id="{84C01299-57B2-422D-86F7-87A04F29CACC}"/>
              </a:ext>
            </a:extLst>
          </p:cNvPr>
          <p:cNvSpPr/>
          <p:nvPr/>
        </p:nvSpPr>
        <p:spPr>
          <a:xfrm>
            <a:off x="6528122" y="1309511"/>
            <a:ext cx="5507221" cy="4836646"/>
          </a:xfrm>
          <a:prstGeom prst="rect">
            <a:avLst/>
          </a:prstGeom>
          <a:noFill/>
          <a:ln w="3810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rPr>
              <a:t>4.</a:t>
            </a: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a:p>
            <a:endParaRPr lang="en-US" sz="1600">
              <a:solidFill>
                <a:schemeClr val="tx1"/>
              </a:solidFill>
            </a:endParaRPr>
          </a:p>
        </p:txBody>
      </p:sp>
    </p:spTree>
    <p:extLst>
      <p:ext uri="{BB962C8B-B14F-4D97-AF65-F5344CB8AC3E}">
        <p14:creationId xmlns:p14="http://schemas.microsoft.com/office/powerpoint/2010/main" val="127535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256001" y="106377"/>
            <a:ext cx="9970477" cy="751891"/>
          </a:xfrm>
        </p:spPr>
        <p:txBody>
          <a:bodyPr>
            <a:normAutofit/>
          </a:bodyPr>
          <a:lstStyle/>
          <a:p>
            <a:r>
              <a:rPr lang="en-US" sz="4000"/>
              <a:t>Reading a File</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256000" y="1008738"/>
            <a:ext cx="5112559" cy="5742885"/>
          </a:xfrm>
          <a:ln>
            <a:solidFill>
              <a:schemeClr val="tx1"/>
            </a:solidFill>
          </a:ln>
        </p:spPr>
        <p:txBody>
          <a:bodyPr>
            <a:normAutofit lnSpcReduction="10000"/>
          </a:bodyPr>
          <a:lstStyle/>
          <a:p>
            <a:pPr marL="231775" indent="-231775">
              <a:lnSpc>
                <a:spcPct val="100000"/>
              </a:lnSpc>
              <a:buSzPct val="100000"/>
              <a:buFont typeface="+mj-lt"/>
              <a:buAutoNum type="arabicPeriod"/>
            </a:pPr>
            <a:r>
              <a:rPr lang="en-US" sz="1400"/>
              <a:t>The client opens the file by calling open() on the FileSystem object, which for HDFS is an instance of DistributedFileSystem. </a:t>
            </a:r>
          </a:p>
          <a:p>
            <a:pPr marL="231775" indent="-231775">
              <a:lnSpc>
                <a:spcPct val="100000"/>
              </a:lnSpc>
              <a:buSzPct val="100000"/>
              <a:buFont typeface="+mj-lt"/>
              <a:buAutoNum type="arabicPeriod"/>
            </a:pPr>
            <a:r>
              <a:rPr lang="en-US" sz="1400"/>
              <a:t>DistributedFileSystem calls the namenode to determine the locations of the first few blocks in the file. For each block, the namenode returns the addresses of the datanodes that have a copy of that block. The DistributedFileSystem returns an FSDataInputStream to the client for it to read data from. FSDataInputStream manages the datanode and namenode I/O.</a:t>
            </a:r>
          </a:p>
          <a:p>
            <a:pPr marL="231775" indent="-231775">
              <a:lnSpc>
                <a:spcPct val="100000"/>
              </a:lnSpc>
              <a:buSzPct val="100000"/>
              <a:buFont typeface="+mj-lt"/>
              <a:buAutoNum type="arabicPeriod"/>
            </a:pPr>
            <a:r>
              <a:rPr lang="en-US" sz="1400"/>
              <a:t>The client then calls read() on the stream. FSDataInputStream, which has stored the datanode addresses for the first few blocks in the file, then connects to the first (closest) datanode for the first block in the file. </a:t>
            </a:r>
          </a:p>
          <a:p>
            <a:pPr marL="231775" indent="-231775">
              <a:lnSpc>
                <a:spcPct val="100000"/>
              </a:lnSpc>
              <a:buSzPct val="100000"/>
              <a:buFont typeface="+mj-lt"/>
              <a:buAutoNum type="arabicPeriod"/>
            </a:pPr>
            <a:r>
              <a:rPr lang="en-US" sz="1400"/>
              <a:t>Data is streamed from the datanode back to the client, which calls read() repeatedly on the stream. </a:t>
            </a:r>
          </a:p>
          <a:p>
            <a:pPr marL="231775" indent="-231775">
              <a:lnSpc>
                <a:spcPct val="100000"/>
              </a:lnSpc>
              <a:buSzPct val="100000"/>
              <a:buFont typeface="+mj-lt"/>
              <a:buAutoNum type="arabicPeriod"/>
            </a:pPr>
            <a:r>
              <a:rPr lang="en-US" sz="1400"/>
              <a:t>When the end of the block is reached, FSDataInputStream closes the connection to the datanode, then finds the best datanode for the next block. From the client's point of view, it is just reading a continuous stream. Blocks are read in order, with the FSDataInputStream opening new connections to datanodes as the client reads through the stream. It will also call the namenode to retrieve the datanode locations for the next batch of blocks as needed. </a:t>
            </a:r>
          </a:p>
          <a:p>
            <a:pPr marL="231775" indent="-231775">
              <a:lnSpc>
                <a:spcPct val="100000"/>
              </a:lnSpc>
              <a:buSzPct val="100000"/>
              <a:buFont typeface="+mj-lt"/>
              <a:buAutoNum type="arabicPeriod"/>
            </a:pPr>
            <a:r>
              <a:rPr lang="en-US" sz="1400"/>
              <a:t>When the client has finished reading, it calls close() on the FSDataInputStream.</a:t>
            </a:r>
          </a:p>
        </p:txBody>
      </p:sp>
      <p:pic>
        <p:nvPicPr>
          <p:cNvPr id="1026" name="Picture 2" descr="A client reading data from HDFS">
            <a:extLst>
              <a:ext uri="{FF2B5EF4-FFF2-40B4-BE49-F238E27FC236}">
                <a16:creationId xmlns:a16="http://schemas.microsoft.com/office/drawing/2014/main" id="{3A27C707-0831-48A0-B0BD-37FFA250E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1736" y="1962813"/>
            <a:ext cx="5468166" cy="32918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9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274879" y="174429"/>
            <a:ext cx="9849090" cy="751891"/>
          </a:xfrm>
        </p:spPr>
        <p:txBody>
          <a:bodyPr>
            <a:normAutofit/>
          </a:bodyPr>
          <a:lstStyle/>
          <a:p>
            <a:r>
              <a:rPr lang="en-US" sz="4000"/>
              <a:t>Writing a File</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274878" y="1041723"/>
            <a:ext cx="5654241" cy="5641848"/>
          </a:xfrm>
          <a:ln>
            <a:solidFill>
              <a:schemeClr val="tx1"/>
            </a:solidFill>
          </a:ln>
        </p:spPr>
        <p:txBody>
          <a:bodyPr>
            <a:normAutofit/>
          </a:bodyPr>
          <a:lstStyle/>
          <a:p>
            <a:pPr marL="231775" indent="-231775">
              <a:lnSpc>
                <a:spcPct val="110000"/>
              </a:lnSpc>
              <a:buSzPct val="100000"/>
              <a:buFont typeface="+mj-lt"/>
              <a:buAutoNum type="arabicPeriod"/>
            </a:pPr>
            <a:r>
              <a:rPr lang="en-US" sz="1200"/>
              <a:t>The client creates the file by calling create(). </a:t>
            </a:r>
          </a:p>
          <a:p>
            <a:pPr marL="231775" indent="-231775">
              <a:lnSpc>
                <a:spcPct val="110000"/>
              </a:lnSpc>
              <a:buSzPct val="100000"/>
              <a:buFont typeface="+mj-lt"/>
              <a:buAutoNum type="arabicPeriod"/>
            </a:pPr>
            <a:r>
              <a:rPr lang="en-US" sz="1200"/>
              <a:t>DistributedFileSystem creates a new file. The namenode checks that the file doesn’t already exist and that the client has permissions to create the file. The namenode makes a record of the new file. The DistributedFileSystem returns an FSDataOutputStream for the client to start writing data to.</a:t>
            </a:r>
          </a:p>
          <a:p>
            <a:pPr marL="231775" indent="-231775">
              <a:lnSpc>
                <a:spcPct val="110000"/>
              </a:lnSpc>
              <a:buSzPct val="100000"/>
              <a:buFont typeface="+mj-lt"/>
              <a:buAutoNum type="arabicPeriod"/>
            </a:pPr>
            <a:r>
              <a:rPr lang="en-US" sz="1200"/>
              <a:t>As the client writes data, the FSDataOutputStream splits it into packets which it writes to an internal data queue. The data queue is consumed by a DataStreamer, which asks the namenode to allocate new blocks by picking a list of suitable datanodes to store the replicas. The list of datanodes forms a pipeline. The DataStreamer streams the packets to the first datanode in the pipeline, which stores each packet and forwards it to the second datanode in the pipeline. </a:t>
            </a:r>
          </a:p>
          <a:p>
            <a:pPr marL="231775" indent="-231775">
              <a:lnSpc>
                <a:spcPct val="110000"/>
              </a:lnSpc>
              <a:buSzPct val="100000"/>
              <a:buFont typeface="+mj-lt"/>
              <a:buAutoNum type="arabicPeriod"/>
            </a:pPr>
            <a:r>
              <a:rPr lang="en-US" sz="1200"/>
              <a:t>The second datanode stores and forwards the packet to the next datanode in the pipeline.</a:t>
            </a:r>
          </a:p>
          <a:p>
            <a:pPr marL="231775" indent="-231775">
              <a:lnSpc>
                <a:spcPct val="110000"/>
              </a:lnSpc>
              <a:buSzPct val="100000"/>
              <a:buFont typeface="+mj-lt"/>
              <a:buAutoNum type="arabicPeriod"/>
            </a:pPr>
            <a:r>
              <a:rPr lang="en-US" sz="1200"/>
              <a:t>The FSDataOutputStream maintains an "ack queue" of packets waiting to be acknowledged by datanodes. A packet is removed from the ack queue when it has been acknowledged by all the datanodes in the pipeline. If any datanode fails while data is being written to it, the pipeline is closed and FSDataOutputStream rearranges the queue to continue replicating on non-failing nodes.</a:t>
            </a:r>
          </a:p>
          <a:p>
            <a:pPr marL="231775" indent="-231775">
              <a:lnSpc>
                <a:spcPct val="110000"/>
              </a:lnSpc>
              <a:buSzPct val="100000"/>
              <a:buFont typeface="+mj-lt"/>
              <a:buAutoNum type="arabicPeriod"/>
            </a:pPr>
            <a:r>
              <a:rPr lang="en-US" sz="1200"/>
              <a:t>When the client has finished writing data, it calls close() on the stream. </a:t>
            </a:r>
          </a:p>
          <a:p>
            <a:pPr marL="231775" indent="-231775">
              <a:lnSpc>
                <a:spcPct val="110000"/>
              </a:lnSpc>
              <a:buSzPct val="100000"/>
              <a:buFont typeface="+mj-lt"/>
              <a:buAutoNum type="arabicPeriod"/>
            </a:pPr>
            <a:r>
              <a:rPr lang="en-US" sz="1200"/>
              <a:t>Closing the stream flushes all the remaining packets to the datanode pipeline; the client then waits for acknowledgments before contacting the namenode to signal that the operation is complete.</a:t>
            </a:r>
          </a:p>
        </p:txBody>
      </p:sp>
      <p:pic>
        <p:nvPicPr>
          <p:cNvPr id="3074" name="Picture 2" descr="A client writing data to HDFS">
            <a:extLst>
              <a:ext uri="{FF2B5EF4-FFF2-40B4-BE49-F238E27FC236}">
                <a16:creationId xmlns:a16="http://schemas.microsoft.com/office/drawing/2014/main" id="{A1D9B06D-74F0-4229-AF5B-7CB00CB5E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380" y="2216727"/>
            <a:ext cx="4791618" cy="32918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5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453662" y="256847"/>
            <a:ext cx="9900137" cy="751891"/>
          </a:xfrm>
        </p:spPr>
        <p:txBody>
          <a:bodyPr>
            <a:normAutofit/>
          </a:bodyPr>
          <a:lstStyle/>
          <a:p>
            <a:r>
              <a:rPr lang="en-US" sz="4000"/>
              <a:t>Node Redundancy – Single Point of Failure?</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565406" y="1313411"/>
            <a:ext cx="6280372" cy="5267468"/>
          </a:xfrm>
        </p:spPr>
        <p:txBody>
          <a:bodyPr>
            <a:normAutofit fontScale="70000" lnSpcReduction="20000"/>
          </a:bodyPr>
          <a:lstStyle/>
          <a:p>
            <a:r>
              <a:rPr lang="en-US" sz="3800"/>
              <a:t>Only one namenode is active at a particular time, but HDFS provides redundancy using various strategies</a:t>
            </a:r>
          </a:p>
          <a:p>
            <a:pPr lvl="1"/>
            <a:r>
              <a:rPr lang="en-US" sz="3200"/>
              <a:t>Metadata backup to network drive</a:t>
            </a:r>
          </a:p>
          <a:p>
            <a:pPr lvl="1"/>
            <a:r>
              <a:rPr lang="en-US" sz="3200"/>
              <a:t>Secondary namenode</a:t>
            </a:r>
          </a:p>
          <a:p>
            <a:pPr lvl="1"/>
            <a:r>
              <a:rPr lang="en-US" sz="3200"/>
              <a:t>HDFS Federation partitioning with separate namenodes for each volume</a:t>
            </a:r>
          </a:p>
          <a:p>
            <a:pPr lvl="1"/>
            <a:r>
              <a:rPr lang="en-US" sz="3200"/>
              <a:t>HDFS High Availability: hot standby namenode w/shared edit log. "Zookeeper" tool tracks active name node. “Extreme measures” taken to ensure only one namenode active at a time (e.g. power shutdown for a misbehaving namenode)</a:t>
            </a:r>
          </a:p>
        </p:txBody>
      </p:sp>
      <p:grpSp>
        <p:nvGrpSpPr>
          <p:cNvPr id="10" name="Group 9">
            <a:extLst>
              <a:ext uri="{FF2B5EF4-FFF2-40B4-BE49-F238E27FC236}">
                <a16:creationId xmlns:a16="http://schemas.microsoft.com/office/drawing/2014/main" id="{D38DEACF-275C-49A2-A3C1-5D9E19D9A4E1}"/>
              </a:ext>
            </a:extLst>
          </p:cNvPr>
          <p:cNvGrpSpPr>
            <a:grpSpLocks noChangeAspect="1"/>
          </p:cNvGrpSpPr>
          <p:nvPr/>
        </p:nvGrpSpPr>
        <p:grpSpPr>
          <a:xfrm>
            <a:off x="8060266" y="1978429"/>
            <a:ext cx="3209795" cy="3108960"/>
            <a:chOff x="7193204" y="2011398"/>
            <a:chExt cx="3209795" cy="3108960"/>
          </a:xfrm>
        </p:grpSpPr>
        <p:pic>
          <p:nvPicPr>
            <p:cNvPr id="6" name="Picture 5" descr="A picture containing icon&#10;&#10;Description automatically generated">
              <a:extLst>
                <a:ext uri="{FF2B5EF4-FFF2-40B4-BE49-F238E27FC236}">
                  <a16:creationId xmlns:a16="http://schemas.microsoft.com/office/drawing/2014/main" id="{46D2423E-7D12-44D0-BBE7-A0A03495EB9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926" r="12641"/>
            <a:stretch/>
          </p:blipFill>
          <p:spPr>
            <a:xfrm>
              <a:off x="7193204" y="2011398"/>
              <a:ext cx="3209795" cy="3108960"/>
            </a:xfrm>
            <a:prstGeom prst="rect">
              <a:avLst/>
            </a:prstGeom>
          </p:spPr>
        </p:pic>
        <p:pic>
          <p:nvPicPr>
            <p:cNvPr id="8" name="Picture 7" descr="Logo&#10;&#10;Description automatically generated">
              <a:extLst>
                <a:ext uri="{FF2B5EF4-FFF2-40B4-BE49-F238E27FC236}">
                  <a16:creationId xmlns:a16="http://schemas.microsoft.com/office/drawing/2014/main" id="{0CF7E908-BC78-4FE3-B794-7BF459A48BA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32896" y="2098887"/>
              <a:ext cx="1737360" cy="1737360"/>
            </a:xfrm>
            <a:prstGeom prst="rect">
              <a:avLst/>
            </a:prstGeom>
          </p:spPr>
        </p:pic>
      </p:grpSp>
    </p:spTree>
    <p:extLst>
      <p:ext uri="{BB962C8B-B14F-4D97-AF65-F5344CB8AC3E}">
        <p14:creationId xmlns:p14="http://schemas.microsoft.com/office/powerpoint/2010/main" val="66914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418492" y="256847"/>
            <a:ext cx="9935308" cy="751891"/>
          </a:xfrm>
        </p:spPr>
        <p:txBody>
          <a:bodyPr>
            <a:normAutofit/>
          </a:bodyPr>
          <a:lstStyle/>
          <a:p>
            <a:r>
              <a:rPr lang="en-US" sz="4000"/>
              <a:t>Using HDFS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418492" y="1527583"/>
            <a:ext cx="5331488" cy="4524315"/>
          </a:xfrm>
        </p:spPr>
        <p:txBody>
          <a:bodyPr>
            <a:normAutofit/>
          </a:bodyPr>
          <a:lstStyle/>
          <a:p>
            <a:r>
              <a:rPr lang="en-US" sz="3200"/>
              <a:t>HDFS appears as a single image</a:t>
            </a:r>
          </a:p>
          <a:p>
            <a:r>
              <a:rPr lang="en-US" sz="3200"/>
              <a:t>Most of the Hadoop framework is written in Java, but other languages can access it</a:t>
            </a:r>
          </a:p>
        </p:txBody>
      </p:sp>
      <p:sp>
        <p:nvSpPr>
          <p:cNvPr id="7" name="Oval 6">
            <a:extLst>
              <a:ext uri="{FF2B5EF4-FFF2-40B4-BE49-F238E27FC236}">
                <a16:creationId xmlns:a16="http://schemas.microsoft.com/office/drawing/2014/main" id="{61F54631-D90D-4BF7-8577-6813E6CEDEE8}"/>
              </a:ext>
            </a:extLst>
          </p:cNvPr>
          <p:cNvSpPr/>
          <p:nvPr/>
        </p:nvSpPr>
        <p:spPr>
          <a:xfrm>
            <a:off x="7080910" y="1319645"/>
            <a:ext cx="4405745" cy="4218709"/>
          </a:xfrm>
          <a:prstGeom prst="ellipse">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Ways to Use HDFS</a:t>
            </a:r>
          </a:p>
          <a:p>
            <a:pPr algn="ctr"/>
            <a:endParaRPr lang="en-US" sz="2800" b="1">
              <a:solidFill>
                <a:schemeClr val="tx1"/>
              </a:solidFill>
            </a:endParaRPr>
          </a:p>
          <a:p>
            <a:pPr algn="ctr"/>
            <a:r>
              <a:rPr lang="en-US" sz="2800">
                <a:solidFill>
                  <a:schemeClr val="tx1"/>
                </a:solidFill>
              </a:rPr>
              <a:t>UI (Ambari)</a:t>
            </a:r>
          </a:p>
          <a:p>
            <a:pPr algn="ctr"/>
            <a:r>
              <a:rPr lang="en-US" sz="2800">
                <a:solidFill>
                  <a:schemeClr val="tx1"/>
                </a:solidFill>
              </a:rPr>
              <a:t>CLI</a:t>
            </a:r>
          </a:p>
          <a:p>
            <a:pPr algn="ctr"/>
            <a:r>
              <a:rPr lang="en-US" sz="2800">
                <a:solidFill>
                  <a:schemeClr val="tx1"/>
                </a:solidFill>
              </a:rPr>
              <a:t>HTTP</a:t>
            </a:r>
          </a:p>
          <a:p>
            <a:pPr algn="ctr"/>
            <a:r>
              <a:rPr lang="en-US" sz="2800">
                <a:solidFill>
                  <a:schemeClr val="tx1"/>
                </a:solidFill>
              </a:rPr>
              <a:t>Java (and other language) interfaces</a:t>
            </a:r>
          </a:p>
          <a:p>
            <a:pPr algn="ctr"/>
            <a:r>
              <a:rPr lang="en-US" sz="2800">
                <a:solidFill>
                  <a:schemeClr val="tx1"/>
                </a:solidFill>
              </a:rPr>
              <a:t>NFS Gateway</a:t>
            </a:r>
          </a:p>
        </p:txBody>
      </p:sp>
    </p:spTree>
    <p:extLst>
      <p:ext uri="{BB962C8B-B14F-4D97-AF65-F5344CB8AC3E}">
        <p14:creationId xmlns:p14="http://schemas.microsoft.com/office/powerpoint/2010/main" val="1292604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9953</TotalTime>
  <Words>2188</Words>
  <Application>Microsoft Office PowerPoint</Application>
  <PresentationFormat>Widescreen</PresentationFormat>
  <Paragraphs>271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Courier New</vt:lpstr>
      <vt:lpstr>Tw Cen MT</vt:lpstr>
      <vt:lpstr>Circuit</vt:lpstr>
      <vt:lpstr>CIS 2349C</vt:lpstr>
      <vt:lpstr>What is HDFS?</vt:lpstr>
      <vt:lpstr>What Doesn't Work Well with HDFS</vt:lpstr>
      <vt:lpstr>HDFS Architecture</vt:lpstr>
      <vt:lpstr>HDFS Architecture</vt:lpstr>
      <vt:lpstr>Reading a File</vt:lpstr>
      <vt:lpstr>Writing a File</vt:lpstr>
      <vt:lpstr>Node Redundancy – Single Point of Failure?</vt:lpstr>
      <vt:lpstr>Using HDFS</vt:lpstr>
      <vt:lpstr>HDFS Shell Commands</vt:lpstr>
      <vt:lpstr>HDFS PUT and GET</vt:lpstr>
      <vt:lpstr>HDFS LS and CAT</vt:lpstr>
      <vt:lpstr>HDFS RM and MKDIR</vt:lpstr>
      <vt:lpstr>HDFS RMDIR AND RM -R</vt:lpstr>
      <vt:lpstr>Web Interfaces and APIs</vt:lpstr>
      <vt:lpstr>Web Interfaces and APIs for HDFS</vt:lpstr>
      <vt:lpstr>Using Java to Access HDFS</vt:lpstr>
      <vt:lpstr>Using Java to Access HDFS</vt:lpstr>
      <vt:lpstr>Using Python (Pydoop) to Access HDFS</vt:lpstr>
      <vt:lpstr>Using Pydoop to Access HDFS</vt:lpstr>
      <vt:lpstr>Using Pydoop to Access HDFS</vt:lpstr>
      <vt:lpstr>Using Pydoop to Access HDFS</vt:lpstr>
      <vt:lpstr>Using Pydoop to Access HDFS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2349C</dc:title>
  <dc:creator>Singletary, David S.</dc:creator>
  <cp:lastModifiedBy>Singletary, David S.</cp:lastModifiedBy>
  <cp:revision>63</cp:revision>
  <dcterms:created xsi:type="dcterms:W3CDTF">2020-04-19T18:12:41Z</dcterms:created>
  <dcterms:modified xsi:type="dcterms:W3CDTF">2022-01-25T14:45:12Z</dcterms:modified>
</cp:coreProperties>
</file>