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9" r:id="rId2"/>
    <p:sldId id="311" r:id="rId3"/>
    <p:sldId id="312" r:id="rId4"/>
    <p:sldId id="313" r:id="rId5"/>
    <p:sldId id="314" r:id="rId6"/>
    <p:sldId id="329" r:id="rId7"/>
    <p:sldId id="325" r:id="rId8"/>
    <p:sldId id="326" r:id="rId9"/>
    <p:sldId id="327" r:id="rId10"/>
    <p:sldId id="328" r:id="rId11"/>
    <p:sldId id="315" r:id="rId12"/>
    <p:sldId id="316" r:id="rId13"/>
    <p:sldId id="317" r:id="rId14"/>
    <p:sldId id="318" r:id="rId15"/>
    <p:sldId id="319" r:id="rId16"/>
    <p:sldId id="321" r:id="rId17"/>
    <p:sldId id="331" r:id="rId18"/>
    <p:sldId id="322" r:id="rId19"/>
    <p:sldId id="330" r:id="rId20"/>
    <p:sldId id="32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92D07101-C514-4E60-B19D-DD59E1BFEC85}"/>
    <pc:docChg chg="addSld modSld">
      <pc:chgData name="Singletary, David S." userId="45c19336-5b87-4564-b40a-d17e89ba411b" providerId="ADAL" clId="{92D07101-C514-4E60-B19D-DD59E1BFEC85}" dt="2022-04-09T15:23:44.398" v="51" actId="403"/>
      <pc:docMkLst>
        <pc:docMk/>
      </pc:docMkLst>
      <pc:sldChg chg="addSp modSp mod">
        <pc:chgData name="Singletary, David S." userId="45c19336-5b87-4564-b40a-d17e89ba411b" providerId="ADAL" clId="{92D07101-C514-4E60-B19D-DD59E1BFEC85}" dt="2022-04-09T15:23:20.625" v="3" actId="1076"/>
        <pc:sldMkLst>
          <pc:docMk/>
          <pc:sldMk cId="3484121390" sldId="321"/>
        </pc:sldMkLst>
        <pc:spChg chg="mod">
          <ac:chgData name="Singletary, David S." userId="45c19336-5b87-4564-b40a-d17e89ba411b" providerId="ADAL" clId="{92D07101-C514-4E60-B19D-DD59E1BFEC85}" dt="2022-04-09T15:23:08.265" v="1"/>
          <ac:spMkLst>
            <pc:docMk/>
            <pc:sldMk cId="3484121390" sldId="321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92D07101-C514-4E60-B19D-DD59E1BFEC85}" dt="2022-04-09T15:23:20.625" v="3" actId="1076"/>
          <ac:spMkLst>
            <pc:docMk/>
            <pc:sldMk cId="3484121390" sldId="321"/>
            <ac:spMk id="5" creationId="{707C0187-3740-40E9-8243-49BC1E00EAFA}"/>
          </ac:spMkLst>
        </pc:spChg>
      </pc:sldChg>
      <pc:sldChg chg="modSp add mod">
        <pc:chgData name="Singletary, David S." userId="45c19336-5b87-4564-b40a-d17e89ba411b" providerId="ADAL" clId="{92D07101-C514-4E60-B19D-DD59E1BFEC85}" dt="2022-04-09T15:23:44.398" v="51" actId="403"/>
        <pc:sldMkLst>
          <pc:docMk/>
          <pc:sldMk cId="3672433281" sldId="331"/>
        </pc:sldMkLst>
        <pc:spChg chg="mod">
          <ac:chgData name="Singletary, David S." userId="45c19336-5b87-4564-b40a-d17e89ba411b" providerId="ADAL" clId="{92D07101-C514-4E60-B19D-DD59E1BFEC85}" dt="2022-04-09T15:23:44.398" v="51" actId="403"/>
          <ac:spMkLst>
            <pc:docMk/>
            <pc:sldMk cId="3672433281" sldId="331"/>
            <ac:spMk id="4" creationId="{8A416CDA-0C51-495F-B0B3-B6D5051825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F2FB9-AFA6-4E67-837D-2BFA2AA91AD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AFC8F-6678-4243-BEC0-2CC946EB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AFC8F-6678-4243-BEC0-2CC946EB18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311-1294-4C0E-AEBB-651D56357DC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4CE-2D9C-44F1-9570-A43659FA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208"/>
          </a:xfrm>
        </p:spPr>
        <p:txBody>
          <a:bodyPr/>
          <a:lstStyle/>
          <a:p>
            <a:r>
              <a:rPr lang="en-US"/>
              <a:t>CIS 2349C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4D05-8FCF-4F4C-A6C9-49405FCD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9296"/>
            <a:ext cx="8791575" cy="676048"/>
          </a:xfrm>
        </p:spPr>
        <p:txBody>
          <a:bodyPr>
            <a:normAutofit lnSpcReduction="10000"/>
          </a:bodyPr>
          <a:lstStyle/>
          <a:p>
            <a:r>
              <a:rPr lang="en-US" sz="3600" cap="none"/>
              <a:t>Introduction To Big Data Using Hadoop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35DF90-D6F6-42F2-AED5-E74C11067F20}"/>
              </a:ext>
            </a:extLst>
          </p:cNvPr>
          <p:cNvSpPr txBox="1">
            <a:spLocks/>
          </p:cNvSpPr>
          <p:nvPr/>
        </p:nvSpPr>
        <p:spPr>
          <a:xfrm>
            <a:off x="1876423" y="3123069"/>
            <a:ext cx="8791575" cy="295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cap="none"/>
              <a:t>Module 8: Batch Analysis</a:t>
            </a:r>
          </a:p>
          <a:p>
            <a:pPr>
              <a:lnSpc>
                <a:spcPct val="100000"/>
              </a:lnSpc>
            </a:pPr>
            <a:r>
              <a:rPr lang="en-US" sz="2400" cap="none"/>
              <a:t>                Textbook (Bahga) Ch. 7 Batch Analysis</a:t>
            </a:r>
          </a:p>
          <a:p>
            <a:pPr>
              <a:lnSpc>
                <a:spcPct val="100000"/>
              </a:lnSpc>
            </a:pPr>
            <a:r>
              <a:rPr lang="en-US" sz="2400" cap="none"/>
              <a:t>                                           (Start with 7.3 (Pig), skip 7.1 &amp; 7.2)</a:t>
            </a:r>
          </a:p>
          <a:p>
            <a:pPr>
              <a:lnSpc>
                <a:spcPct val="100000"/>
              </a:lnSpc>
            </a:pPr>
            <a:r>
              <a:rPr lang="en-US" sz="2400" cap="none"/>
              <a:t>                                            pp. 233-267</a:t>
            </a:r>
          </a:p>
        </p:txBody>
      </p:sp>
    </p:spTree>
    <p:extLst>
      <p:ext uri="{BB962C8B-B14F-4D97-AF65-F5344CB8AC3E}">
        <p14:creationId xmlns:p14="http://schemas.microsoft.com/office/powerpoint/2010/main" val="198905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Pig: Data Filtering and Analysis: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4633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JOIN joins two relations. merges contents of two or more relations.</a:t>
            </a:r>
          </a:p>
          <a:p>
            <a:pPr marL="914400">
              <a:lnSpc>
                <a:spcPct val="100000"/>
              </a:lnSpc>
            </a:pPr>
            <a:r>
              <a:rPr lang="en-US" sz="2800" dirty="0"/>
              <a:t>e.g. join maximum and minimum temperature relations:</a:t>
            </a:r>
          </a:p>
          <a:p>
            <a:pPr marL="914400">
              <a:lnSpc>
                <a:spcPct val="100000"/>
              </a:lnSpc>
            </a:pPr>
            <a:endParaRPr lang="en-US" sz="2800" dirty="0"/>
          </a:p>
          <a:p>
            <a:pPr marL="914400">
              <a:lnSpc>
                <a:spcPct val="100000"/>
              </a:lnSpc>
            </a:pPr>
            <a:endParaRPr lang="en-US" sz="2800" dirty="0"/>
          </a:p>
          <a:p>
            <a:pPr marL="914400">
              <a:lnSpc>
                <a:spcPct val="100000"/>
              </a:lnSpc>
            </a:pPr>
            <a:endParaRPr lang="en-US" sz="2800" dirty="0"/>
          </a:p>
          <a:p>
            <a:pPr marL="914400">
              <a:lnSpc>
                <a:spcPct val="100000"/>
              </a:lnSpc>
            </a:pPr>
            <a:endParaRPr lang="en-US" sz="2800" dirty="0"/>
          </a:p>
          <a:p>
            <a:pPr marL="234950">
              <a:lnSpc>
                <a:spcPct val="100000"/>
              </a:lnSpc>
            </a:pPr>
            <a:r>
              <a:rPr lang="en-US" sz="2800" dirty="0"/>
              <a:t>$0 refers to the column used for the join (a column name can also be provided)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448D8-0AFF-4E76-859E-4C1CC0C17A37}"/>
              </a:ext>
            </a:extLst>
          </p:cNvPr>
          <p:cNvSpPr txBox="1"/>
          <p:nvPr/>
        </p:nvSpPr>
        <p:spPr>
          <a:xfrm>
            <a:off x="1630774" y="2536300"/>
            <a:ext cx="986243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MAX(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monthTemp.temp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monthTemp.temp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maxMinTemp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$0,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$0;</a:t>
            </a:r>
          </a:p>
        </p:txBody>
      </p:sp>
    </p:spTree>
    <p:extLst>
      <p:ext uri="{BB962C8B-B14F-4D97-AF65-F5344CB8AC3E}">
        <p14:creationId xmlns:p14="http://schemas.microsoft.com/office/powerpoint/2010/main" val="346681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Pig: Storing Results: STORE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03A1E4-843D-48BF-A547-EC37A432B4F6}"/>
              </a:ext>
            </a:extLst>
          </p:cNvPr>
          <p:cNvSpPr txBox="1">
            <a:spLocks/>
          </p:cNvSpPr>
          <p:nvPr/>
        </p:nvSpPr>
        <p:spPr>
          <a:xfrm>
            <a:off x="1371599" y="1013460"/>
            <a:ext cx="9862434" cy="192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STORE is used to save results to the filesystem.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Pig delays evaluation of expressions until a STORE or DUMP operator triggers results to be stored or displayed (this is known as "lazy evaluation")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FF8C-4118-4521-ACC9-C133FDE6E43B}"/>
              </a:ext>
            </a:extLst>
          </p:cNvPr>
          <p:cNvSpPr txBox="1"/>
          <p:nvPr/>
        </p:nvSpPr>
        <p:spPr>
          <a:xfrm>
            <a:off x="1618417" y="3429000"/>
            <a:ext cx="98624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 = FILTER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by temp &lt; 20.0;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STORE low;</a:t>
            </a:r>
          </a:p>
        </p:txBody>
      </p:sp>
    </p:spTree>
    <p:extLst>
      <p:ext uri="{BB962C8B-B14F-4D97-AF65-F5344CB8AC3E}">
        <p14:creationId xmlns:p14="http://schemas.microsoft.com/office/powerpoint/2010/main" val="42239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Pig: Debugging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DUMP, DESCRIBE, EXPLAIN, and ILLUSTRATE operators are used to debug Pig scripts.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ILLUSTRATE displays a step-by-step execution of a sequence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22550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 Examples: Computing a Word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013460"/>
            <a:ext cx="10181969" cy="56002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TOKENIZE creates a bag of tuples from the words in a line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FLATTEN "flattens" the bag so tuples can be grouped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7CE0-E805-4AA8-83A2-168D15211F03}"/>
              </a:ext>
            </a:extLst>
          </p:cNvPr>
          <p:cNvSpPr txBox="1"/>
          <p:nvPr/>
        </p:nvSpPr>
        <p:spPr>
          <a:xfrm>
            <a:off x="1631091" y="1397675"/>
            <a:ext cx="95394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 "input.txt" as (lines: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FOREACH data GENERATE FLATTEN(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TOKENIZE(lines)) AS word;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wordGroup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words BY word;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 = FOREACH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wordGroup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GENERATE group, COUNT(words);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store counts into "counts";</a:t>
            </a:r>
          </a:p>
        </p:txBody>
      </p:sp>
    </p:spTree>
    <p:extLst>
      <p:ext uri="{BB962C8B-B14F-4D97-AF65-F5344CB8AC3E}">
        <p14:creationId xmlns:p14="http://schemas.microsoft.com/office/powerpoint/2010/main" val="29914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 Case Study: News Article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Bahga Text, section 7.4, pp238-244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Implements "alpha" pattern: large dataset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distributed filesystem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batch mode analysis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25C7-81D9-41A3-B992-2E0A2A186A0A}"/>
              </a:ext>
            </a:extLst>
          </p:cNvPr>
          <p:cNvSpPr/>
          <p:nvPr/>
        </p:nvSpPr>
        <p:spPr>
          <a:xfrm>
            <a:off x="10730433" y="3787350"/>
            <a:ext cx="1210962" cy="81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Web/App Servers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1A5370-2519-4346-970A-6351A1D4971A}"/>
              </a:ext>
            </a:extLst>
          </p:cNvPr>
          <p:cNvGrpSpPr/>
          <p:nvPr/>
        </p:nvGrpSpPr>
        <p:grpSpPr>
          <a:xfrm>
            <a:off x="794950" y="3787350"/>
            <a:ext cx="1210962" cy="815545"/>
            <a:chOff x="869092" y="2613455"/>
            <a:chExt cx="1210962" cy="8155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E6789E-86FB-4984-8AF5-5DA8086B3F4E}"/>
                </a:ext>
              </a:extLst>
            </p:cNvPr>
            <p:cNvSpPr/>
            <p:nvPr/>
          </p:nvSpPr>
          <p:spPr>
            <a:xfrm>
              <a:off x="869092" y="2613455"/>
              <a:ext cx="1210962" cy="815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AA6B90-CB80-4E85-9CA0-4225A892C75A}"/>
                </a:ext>
              </a:extLst>
            </p:cNvPr>
            <p:cNvSpPr/>
            <p:nvPr/>
          </p:nvSpPr>
          <p:spPr>
            <a:xfrm>
              <a:off x="957967" y="2971798"/>
              <a:ext cx="953211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News Articles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4CB1FD-2437-4B81-B3B0-D30E1E7905A9}"/>
              </a:ext>
            </a:extLst>
          </p:cNvPr>
          <p:cNvGrpSpPr/>
          <p:nvPr/>
        </p:nvGrpSpPr>
        <p:grpSpPr>
          <a:xfrm>
            <a:off x="2711359" y="3550510"/>
            <a:ext cx="1322174" cy="1466335"/>
            <a:chOff x="2582561" y="2376615"/>
            <a:chExt cx="1322174" cy="1466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A888FB-92F5-44E0-B2DF-8397278CBCA2}"/>
                </a:ext>
              </a:extLst>
            </p:cNvPr>
            <p:cNvSpPr/>
            <p:nvPr/>
          </p:nvSpPr>
          <p:spPr>
            <a:xfrm>
              <a:off x="2582561" y="2376615"/>
              <a:ext cx="1322174" cy="1466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Connectors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94039D-EF76-402A-81AA-F601A6043E24}"/>
                </a:ext>
              </a:extLst>
            </p:cNvPr>
            <p:cNvSpPr/>
            <p:nvPr/>
          </p:nvSpPr>
          <p:spPr>
            <a:xfrm>
              <a:off x="2633177" y="3049851"/>
              <a:ext cx="1225380" cy="694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Source/Sink (Flume)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C0458F-7D91-4926-97A7-AF928C906C46}"/>
              </a:ext>
            </a:extLst>
          </p:cNvPr>
          <p:cNvGrpSpPr/>
          <p:nvPr/>
        </p:nvGrpSpPr>
        <p:grpSpPr>
          <a:xfrm>
            <a:off x="4657549" y="3017116"/>
            <a:ext cx="2603158" cy="1140940"/>
            <a:chOff x="4576118" y="2288060"/>
            <a:chExt cx="2603158" cy="1140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D988F-3034-45C9-B58A-ABBC7872566B}"/>
                </a:ext>
              </a:extLst>
            </p:cNvPr>
            <p:cNvSpPr/>
            <p:nvPr/>
          </p:nvSpPr>
          <p:spPr>
            <a:xfrm>
              <a:off x="4576118" y="2288060"/>
              <a:ext cx="2603158" cy="1140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Analysis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7F50E7-900C-47FD-A2BE-0E0B63B1D328}"/>
                </a:ext>
              </a:extLst>
            </p:cNvPr>
            <p:cNvSpPr/>
            <p:nvPr/>
          </p:nvSpPr>
          <p:spPr>
            <a:xfrm>
              <a:off x="4660556" y="2664734"/>
              <a:ext cx="1225380" cy="694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MapReduce (Hadoop)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BF121-6499-4E26-9364-4570CA0D00B6}"/>
                </a:ext>
              </a:extLst>
            </p:cNvPr>
            <p:cNvSpPr/>
            <p:nvPr/>
          </p:nvSpPr>
          <p:spPr>
            <a:xfrm>
              <a:off x="5922568" y="2664734"/>
              <a:ext cx="1225380" cy="694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Script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(Pig)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6500AE-3F3C-4003-8666-EC9C96BFE9D9}"/>
              </a:ext>
            </a:extLst>
          </p:cNvPr>
          <p:cNvGrpSpPr/>
          <p:nvPr/>
        </p:nvGrpSpPr>
        <p:grpSpPr>
          <a:xfrm>
            <a:off x="4601944" y="4395711"/>
            <a:ext cx="2714368" cy="1053618"/>
            <a:chOff x="4576118" y="3963225"/>
            <a:chExt cx="2714368" cy="10536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3C5C3-7057-49F7-8C05-596F303DAA97}"/>
                </a:ext>
              </a:extLst>
            </p:cNvPr>
            <p:cNvSpPr/>
            <p:nvPr/>
          </p:nvSpPr>
          <p:spPr>
            <a:xfrm>
              <a:off x="4576118" y="3963225"/>
              <a:ext cx="2714368" cy="1053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Storage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A67991-EFB9-43DD-831B-DBA42751C0B2}"/>
                </a:ext>
              </a:extLst>
            </p:cNvPr>
            <p:cNvSpPr/>
            <p:nvPr/>
          </p:nvSpPr>
          <p:spPr>
            <a:xfrm>
              <a:off x="4967417" y="4274305"/>
              <a:ext cx="2001795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Distributed Filesystem (HDFS)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5A03C5-ADA4-4748-8F78-F6B2FCD87BEC}"/>
              </a:ext>
            </a:extLst>
          </p:cNvPr>
          <p:cNvGrpSpPr/>
          <p:nvPr/>
        </p:nvGrpSpPr>
        <p:grpSpPr>
          <a:xfrm>
            <a:off x="8047585" y="3461954"/>
            <a:ext cx="1977400" cy="2938849"/>
            <a:chOff x="7704118" y="2288059"/>
            <a:chExt cx="1977400" cy="29388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4FC7C3-45D9-47E1-9347-4C1EFB6F8E90}"/>
                </a:ext>
              </a:extLst>
            </p:cNvPr>
            <p:cNvSpPr/>
            <p:nvPr/>
          </p:nvSpPr>
          <p:spPr>
            <a:xfrm>
              <a:off x="7704118" y="2288059"/>
              <a:ext cx="1977400" cy="2938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Serving Databases, Web Frameworks, Visualization </a:t>
              </a:r>
            </a:p>
            <a:p>
              <a:pPr algn="ctr"/>
              <a:r>
                <a:rPr lang="en-US" dirty="0"/>
                <a:t>Frameworks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2F03DA-E054-45E1-AC25-5E0C08EA4282}"/>
                </a:ext>
              </a:extLst>
            </p:cNvPr>
            <p:cNvSpPr/>
            <p:nvPr/>
          </p:nvSpPr>
          <p:spPr>
            <a:xfrm>
              <a:off x="7824138" y="3643185"/>
              <a:ext cx="1737360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NoSQL (DynamoDB)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90DB28-98BA-4161-8D71-5A3E8A90A80A}"/>
                </a:ext>
              </a:extLst>
            </p:cNvPr>
            <p:cNvSpPr/>
            <p:nvPr/>
          </p:nvSpPr>
          <p:spPr>
            <a:xfrm>
              <a:off x="7839379" y="4409303"/>
              <a:ext cx="1737360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Frameworks (Flask)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1004CC0-D6C6-4E29-A8E9-2F0235FD149F}"/>
              </a:ext>
            </a:extLst>
          </p:cNvPr>
          <p:cNvSpPr/>
          <p:nvPr/>
        </p:nvSpPr>
        <p:spPr>
          <a:xfrm>
            <a:off x="2005912" y="4145593"/>
            <a:ext cx="719431" cy="25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4CFA663-B270-442A-B6A1-0F7697838F0C}"/>
              </a:ext>
            </a:extLst>
          </p:cNvPr>
          <p:cNvSpPr/>
          <p:nvPr/>
        </p:nvSpPr>
        <p:spPr>
          <a:xfrm>
            <a:off x="3987355" y="4145593"/>
            <a:ext cx="640080" cy="25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66B532-9096-4D3F-8585-A0F8D58B2854}"/>
              </a:ext>
            </a:extLst>
          </p:cNvPr>
          <p:cNvSpPr/>
          <p:nvPr/>
        </p:nvSpPr>
        <p:spPr>
          <a:xfrm>
            <a:off x="7316312" y="4145593"/>
            <a:ext cx="719431" cy="25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838BC14-B4B6-451A-8787-76B56A82E875}"/>
              </a:ext>
            </a:extLst>
          </p:cNvPr>
          <p:cNvSpPr/>
          <p:nvPr/>
        </p:nvSpPr>
        <p:spPr>
          <a:xfrm>
            <a:off x="9994348" y="4071451"/>
            <a:ext cx="731520" cy="25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C4A86EF-96B5-48DB-8EA7-218F6BBDF7D5}"/>
              </a:ext>
            </a:extLst>
          </p:cNvPr>
          <p:cNvSpPr/>
          <p:nvPr/>
        </p:nvSpPr>
        <p:spPr>
          <a:xfrm>
            <a:off x="9994348" y="4349579"/>
            <a:ext cx="731520" cy="253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4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Oozie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Oozie is a workflow scheduler that manages Hadoop jobs.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Oozie </a:t>
            </a:r>
            <a:r>
              <a:rPr lang="en-US" sz="2800"/>
              <a:t>workflows are a </a:t>
            </a:r>
            <a:r>
              <a:rPr lang="en-US" sz="2800" dirty="0"/>
              <a:t>collection of actions arranged as DAGs (directed acyclic graphs – see Module 3).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Control dependencies are created between actions which execute only when a preceding action is complete.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Oozie uses an XML-based Process Definition Language called </a:t>
            </a:r>
            <a:r>
              <a:rPr lang="en-US" sz="2800" b="1" dirty="0"/>
              <a:t>Hadoop Process Definitional Language( </a:t>
            </a:r>
            <a:r>
              <a:rPr lang="en-US" sz="2800" b="1" dirty="0" err="1"/>
              <a:t>hPDL</a:t>
            </a:r>
            <a:r>
              <a:rPr lang="en-US" sz="2800" b="1" dirty="0"/>
              <a:t>)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Oozie supports MapReduce, HDFS, Pig, Java, Hive, and other actions.</a:t>
            </a:r>
          </a:p>
        </p:txBody>
      </p:sp>
    </p:spTree>
    <p:extLst>
      <p:ext uri="{BB962C8B-B14F-4D97-AF65-F5344CB8AC3E}">
        <p14:creationId xmlns:p14="http://schemas.microsoft.com/office/powerpoint/2010/main" val="59535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Apache Spark is a unified analytics engine for large-scale data processing.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provides high-level APIs in Java, Scala, Python and R, and an optimized engine that supports general execution graphs.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also supports a rich set of higher-level tools including Spark SQL for SQL and structured data processing, </a:t>
            </a:r>
            <a:r>
              <a:rPr lang="en-US" sz="2800" dirty="0" err="1"/>
              <a:t>MLlib</a:t>
            </a:r>
            <a:r>
              <a:rPr lang="en-US" sz="2800" dirty="0"/>
              <a:t> for machine learning, </a:t>
            </a:r>
            <a:r>
              <a:rPr lang="en-US" sz="2800" dirty="0" err="1"/>
              <a:t>GraphX</a:t>
            </a:r>
            <a:r>
              <a:rPr lang="en-US" sz="2800" dirty="0"/>
              <a:t> for graph processing, and Structured Streaming for incremental computation and stream processing.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Spark runs on Java 8/11, Scala 2.12/2.13, Python 3.6+ and R 3.5+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C0187-3740-40E9-8243-49BC1E00EAFA}"/>
              </a:ext>
            </a:extLst>
          </p:cNvPr>
          <p:cNvSpPr txBox="1"/>
          <p:nvPr/>
        </p:nvSpPr>
        <p:spPr>
          <a:xfrm>
            <a:off x="1743323" y="5955208"/>
            <a:ext cx="489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https://spark.apache.org/docs/latest/index.html</a:t>
            </a:r>
          </a:p>
        </p:txBody>
      </p:sp>
    </p:spTree>
    <p:extLst>
      <p:ext uri="{BB962C8B-B14F-4D97-AF65-F5344CB8AC3E}">
        <p14:creationId xmlns:p14="http://schemas.microsoft.com/office/powerpoint/2010/main" val="348412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Spark supports real-time, batch, and interactive queries and includes the following components: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Core: provides common functionality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Streaming: support for analysis of streaming data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SQL: interactive querying using SQL 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Mlib</a:t>
            </a:r>
            <a:r>
              <a:rPr lang="en-US" sz="2800" dirty="0"/>
              <a:t>: machine learning library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GraphX</a:t>
            </a:r>
            <a:r>
              <a:rPr lang="en-US" sz="2800" dirty="0"/>
              <a:t>: graph computations</a:t>
            </a:r>
          </a:p>
        </p:txBody>
      </p:sp>
    </p:spTree>
    <p:extLst>
      <p:ext uri="{BB962C8B-B14F-4D97-AF65-F5344CB8AC3E}">
        <p14:creationId xmlns:p14="http://schemas.microsoft.com/office/powerpoint/2010/main" val="367243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Apache Spark: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Spark provides a data abstraction called resilient distributed dataset (RDD), a collection of elements partitioned across Spark cluster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RDD elements can be operated on in parallel in a cluster.</a:t>
            </a:r>
          </a:p>
          <a:p>
            <a:pPr>
              <a:lnSpc>
                <a:spcPct val="100000"/>
              </a:lnSpc>
            </a:pPr>
            <a:r>
              <a:rPr lang="en-US" dirty="0"/>
              <a:t>Spark RDDs support </a:t>
            </a:r>
            <a:r>
              <a:rPr lang="en-US" b="1" dirty="0"/>
              <a:t>Transformation</a:t>
            </a:r>
            <a:r>
              <a:rPr lang="en-US" dirty="0"/>
              <a:t> and </a:t>
            </a:r>
            <a:r>
              <a:rPr lang="en-US" b="1" dirty="0"/>
              <a:t>Action</a:t>
            </a:r>
            <a:r>
              <a:rPr lang="en-US" dirty="0"/>
              <a:t> operations.</a:t>
            </a:r>
          </a:p>
          <a:p>
            <a:pPr>
              <a:lnSpc>
                <a:spcPct val="100000"/>
              </a:lnSpc>
            </a:pPr>
            <a:r>
              <a:rPr lang="en-US" dirty="0"/>
              <a:t>Transformation operations use lazy evaluation and include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map: applied to each element of the dataset, maps each input item to another item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filter: filters the source dataset using a specified function to create a new dataset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reduceByKey</a:t>
            </a:r>
            <a:r>
              <a:rPr lang="en-US" dirty="0"/>
              <a:t>: aggregates key-value pairs by key using a specified function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flatMap</a:t>
            </a:r>
            <a:r>
              <a:rPr lang="en-US" dirty="0"/>
              <a:t>: maps each input item to zero or more output items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sample: samples data with or without replacement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union: union of two datasets, creates a new dataset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intersection: intersection of two datasets, creates a new dataset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join: joins two datasets containing key-value pairs, creates a new dataset</a:t>
            </a:r>
          </a:p>
        </p:txBody>
      </p:sp>
    </p:spTree>
    <p:extLst>
      <p:ext uri="{BB962C8B-B14F-4D97-AF65-F5344CB8AC3E}">
        <p14:creationId xmlns:p14="http://schemas.microsoft.com/office/powerpoint/2010/main" val="101295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Spark Operations: 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Action operations use lazy evaluation and include the following: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reduce: aggregates elements using a specified function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collect: returns elements as an array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count: returns number of elements in a dataset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first: returns first element of dataset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take: returns first </a:t>
            </a:r>
            <a:r>
              <a:rPr lang="en-US" sz="2400" b="1" dirty="0"/>
              <a:t>n</a:t>
            </a:r>
            <a:r>
              <a:rPr lang="en-US" sz="2400" dirty="0"/>
              <a:t> elements of dataset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takeSample</a:t>
            </a:r>
            <a:r>
              <a:rPr lang="en-US" sz="2400" dirty="0"/>
              <a:t>: returns a sample of </a:t>
            </a:r>
            <a:r>
              <a:rPr lang="en-US" sz="2400" b="1" dirty="0"/>
              <a:t>n</a:t>
            </a:r>
            <a:r>
              <a:rPr lang="en-US" sz="2400" dirty="0"/>
              <a:t> elements with or without replacement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saveAsTextFile</a:t>
            </a:r>
            <a:r>
              <a:rPr lang="en-US" sz="2400" dirty="0"/>
              <a:t>: writes dataset elements as a text file (local FS or HDFS)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saveAsSequenceFile</a:t>
            </a:r>
            <a:r>
              <a:rPr lang="en-US" sz="2400" dirty="0"/>
              <a:t>: writes elements to a Hadoop </a:t>
            </a:r>
            <a:r>
              <a:rPr lang="en-US" sz="2400" dirty="0" err="1"/>
              <a:t>SequenceFile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0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Pig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Key-Value pairs for some complex analysis jobs can be difficult to identify when working with MapReduce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Complex analysis jobs can require chained MapReduce jobs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Pig is a high-level data processing language which simplifies data analysis scripts that are translated into MapReduce programs by the Pig compiler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Pig is used in local mode for development projects which can then be deployed in MapReduce mode on a Hadoop cluster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Pig provides an interactive shell named </a:t>
            </a:r>
            <a:r>
              <a:rPr lang="en-US" sz="2800" b="1" dirty="0"/>
              <a:t>grunt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Scripts are written in </a:t>
            </a:r>
            <a:r>
              <a:rPr lang="en-US" sz="2800" b="1" dirty="0"/>
              <a:t>Pig Latin, </a:t>
            </a:r>
            <a:r>
              <a:rPr lang="en-US" sz="2800" dirty="0"/>
              <a:t>basic constructs used to process data using Pig</a:t>
            </a:r>
          </a:p>
        </p:txBody>
      </p:sp>
    </p:spTree>
    <p:extLst>
      <p:ext uri="{BB962C8B-B14F-4D97-AF65-F5344CB8AC3E}">
        <p14:creationId xmlns:p14="http://schemas.microsoft.com/office/powerpoint/2010/main" val="257171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Apache Solr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Solr</a:t>
            </a:r>
            <a:r>
              <a:rPr lang="en-US" sz="2800" dirty="0"/>
              <a:t> is a </a:t>
            </a:r>
            <a:r>
              <a:rPr lang="en-US" sz="2800" dirty="0" err="1"/>
              <a:t>scaleable</a:t>
            </a:r>
            <a:r>
              <a:rPr lang="en-US" sz="2800" dirty="0"/>
              <a:t> and open-source framework for searching data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Indexes documents using XML, JSON, CSV, and binary formats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Provides an HTTP-based REST-like web service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Features include auto-suggest, spell-check, highlighting, clustering, spatial search, ranking, grouping, and near real-time search</a:t>
            </a:r>
          </a:p>
        </p:txBody>
      </p:sp>
    </p:spTree>
    <p:extLst>
      <p:ext uri="{BB962C8B-B14F-4D97-AF65-F5344CB8AC3E}">
        <p14:creationId xmlns:p14="http://schemas.microsoft.com/office/powerpoint/2010/main" val="6165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Pig: Loading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Pig provides the LOAD operator for loading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LOAD loads data from a file into a relation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Pig relation is a collection of tuples where each tuple has multiple fields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ata = LOAD 'data.txt' as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text:chararray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53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Pig: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Pig supports simple data types such as int, long, float, double, </a:t>
            </a:r>
            <a:r>
              <a:rPr lang="en-US" sz="2800" dirty="0" err="1"/>
              <a:t>chararray</a:t>
            </a:r>
            <a:r>
              <a:rPr lang="en-US" sz="2800" dirty="0"/>
              <a:t>, </a:t>
            </a:r>
            <a:r>
              <a:rPr lang="en-US" sz="2800" dirty="0" err="1"/>
              <a:t>bytearray</a:t>
            </a:r>
            <a:r>
              <a:rPr lang="en-US" sz="2800" dirty="0"/>
              <a:t>, </a:t>
            </a:r>
            <a:r>
              <a:rPr lang="en-US" sz="2800" dirty="0" err="1"/>
              <a:t>boolean</a:t>
            </a:r>
            <a:r>
              <a:rPr lang="en-US" sz="2800" dirty="0"/>
              <a:t>, datetime, and complex data types such as tuple, bag, and map.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tuple</a:t>
            </a:r>
            <a:r>
              <a:rPr lang="en-US" sz="2800" dirty="0"/>
              <a:t> is a parenthesized ordered set of fields e.g. </a:t>
            </a:r>
          </a:p>
          <a:p>
            <a:pPr marL="914400" indent="0">
              <a:lnSpc>
                <a:spcPct val="10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(1, 10)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bag</a:t>
            </a:r>
            <a:r>
              <a:rPr lang="en-US" sz="2800" dirty="0"/>
              <a:t> is an unordered collection of tuples delimited with curly braces, e.g.</a:t>
            </a:r>
          </a:p>
          <a:p>
            <a:pPr marL="966788" indent="0">
              <a:lnSpc>
                <a:spcPct val="10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(1, 10.4), (1, 4.9), (1, 5.0) 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map</a:t>
            </a:r>
            <a:r>
              <a:rPr lang="en-US" sz="2800" dirty="0"/>
              <a:t> is a set of key-value pairs delimited by square braces, with keys and values separated by a hash tag, e.g.</a:t>
            </a:r>
          </a:p>
          <a:p>
            <a:pPr marL="862013" indent="0">
              <a:lnSpc>
                <a:spcPct val="10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 temp#20.0, humidity#70 ]</a:t>
            </a:r>
          </a:p>
        </p:txBody>
      </p:sp>
    </p:spTree>
    <p:extLst>
      <p:ext uri="{BB962C8B-B14F-4D97-AF65-F5344CB8AC3E}">
        <p14:creationId xmlns:p14="http://schemas.microsoft.com/office/powerpoint/2010/main" val="76656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>
            <a:normAutofit/>
          </a:bodyPr>
          <a:lstStyle/>
          <a:p>
            <a:r>
              <a:rPr lang="en-US" dirty="0"/>
              <a:t>Pig: Data Filtering and Analysis: Built-in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0289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Pig provides many built-in functions, including aggregate functions like AVG, MIN, MAX, SUM, and COUNT.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DUMP executes Pig Latin statements and displays results to the screen.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meant for interactive mode; statements are executed immediately and the results are not saved.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can be used as a debugging mechanism to make sure that the results you are expecting are actually generated.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DESCRIBE is used to view the schema of a relation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EXPLAIN is used to view logical, physical, and MapReduce execution plans for computing a relation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>
            <a:normAutofit fontScale="90000"/>
          </a:bodyPr>
          <a:lstStyle/>
          <a:p>
            <a:r>
              <a:rPr lang="en-US" dirty="0"/>
              <a:t>Pig: Data Filtering and Analysis: FOREACH and GENERATE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1"/>
            <a:ext cx="9862434" cy="224872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Pig provides many operators for filtering and analyzing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FOREACH processes each row in a relation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GENERATE defines fields and generates new rows from original data</a:t>
            </a:r>
          </a:p>
          <a:p>
            <a:pPr marL="914400">
              <a:lnSpc>
                <a:spcPct val="100000"/>
              </a:lnSpc>
            </a:pPr>
            <a:r>
              <a:rPr lang="en-US" sz="2800" dirty="0"/>
              <a:t>e.g. to generate a relation with a month and temperature: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4ADEE-C2CE-4491-A826-39FE0051A105}"/>
              </a:ext>
            </a:extLst>
          </p:cNvPr>
          <p:cNvSpPr txBox="1"/>
          <p:nvPr/>
        </p:nvSpPr>
        <p:spPr>
          <a:xfrm>
            <a:off x="1501186" y="3289994"/>
            <a:ext cx="96032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data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GENERATE SUBSTRING(text, 10, 12) as month,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double)SUBSTRING(text, 38, 45) as temp;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(01, 22.0)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(12, 5.6)</a:t>
            </a:r>
          </a:p>
        </p:txBody>
      </p:sp>
    </p:spTree>
    <p:extLst>
      <p:ext uri="{BB962C8B-B14F-4D97-AF65-F5344CB8AC3E}">
        <p14:creationId xmlns:p14="http://schemas.microsoft.com/office/powerpoint/2010/main" val="191975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Pig: Data Filtering and Analysis: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80" y="1290327"/>
            <a:ext cx="9862434" cy="1436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FILTER filters tuples from a relation based on a specified condition</a:t>
            </a:r>
          </a:p>
          <a:p>
            <a:pPr marL="914400">
              <a:lnSpc>
                <a:spcPct val="100000"/>
              </a:lnSpc>
            </a:pPr>
            <a:r>
              <a:rPr lang="en-US" sz="2800" dirty="0"/>
              <a:t>e.g. filter out all rows with temperature less than 20: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448D8-0AFF-4E76-859E-4C1CC0C17A37}"/>
              </a:ext>
            </a:extLst>
          </p:cNvPr>
          <p:cNvSpPr txBox="1"/>
          <p:nvPr/>
        </p:nvSpPr>
        <p:spPr>
          <a:xfrm>
            <a:off x="1408668" y="3077342"/>
            <a:ext cx="960325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 = FILTER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temp &lt; 20.0;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low;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(01, 10.4)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(12, 4.8)</a:t>
            </a:r>
          </a:p>
        </p:txBody>
      </p:sp>
    </p:spTree>
    <p:extLst>
      <p:ext uri="{BB962C8B-B14F-4D97-AF65-F5344CB8AC3E}">
        <p14:creationId xmlns:p14="http://schemas.microsoft.com/office/powerpoint/2010/main" val="420586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Pig: Data Filtering and Analysis: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1"/>
            <a:ext cx="9862434" cy="1272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GROUP groups data in one or more relations.</a:t>
            </a:r>
          </a:p>
          <a:p>
            <a:pPr marL="914400">
              <a:lnSpc>
                <a:spcPct val="100000"/>
              </a:lnSpc>
            </a:pPr>
            <a:r>
              <a:rPr lang="en-US" sz="2800" dirty="0"/>
              <a:t>e.g. group the </a:t>
            </a:r>
            <a:r>
              <a:rPr lang="en-US" sz="2800" dirty="0" err="1"/>
              <a:t>monthTemp</a:t>
            </a:r>
            <a:r>
              <a:rPr lang="en-US" sz="2800" dirty="0"/>
              <a:t> relation by month: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448D8-0AFF-4E76-859E-4C1CC0C17A37}"/>
              </a:ext>
            </a:extLst>
          </p:cNvPr>
          <p:cNvSpPr txBox="1"/>
          <p:nvPr/>
        </p:nvSpPr>
        <p:spPr>
          <a:xfrm>
            <a:off x="1630774" y="2536300"/>
            <a:ext cx="960325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month;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{group: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{(month: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temp: double)}}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{(1, 11.7),…,()1, 9.7)})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(12, {(12, 20.3),…,(12, 4.8)})</a:t>
            </a:r>
          </a:p>
        </p:txBody>
      </p:sp>
    </p:spTree>
    <p:extLst>
      <p:ext uri="{BB962C8B-B14F-4D97-AF65-F5344CB8AC3E}">
        <p14:creationId xmlns:p14="http://schemas.microsoft.com/office/powerpoint/2010/main" val="322573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Pig: Data Filtering and Analysis: UNION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UNION merges contents of two or more relations.</a:t>
            </a:r>
          </a:p>
          <a:p>
            <a:pPr marL="914400">
              <a:lnSpc>
                <a:spcPct val="100000"/>
              </a:lnSpc>
            </a:pPr>
            <a:r>
              <a:rPr lang="en-US" sz="2800" dirty="0"/>
              <a:t>e.g. obtain the union of two relations: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448D8-0AFF-4E76-859E-4C1CC0C17A37}"/>
              </a:ext>
            </a:extLst>
          </p:cNvPr>
          <p:cNvSpPr txBox="1"/>
          <p:nvPr/>
        </p:nvSpPr>
        <p:spPr>
          <a:xfrm>
            <a:off x="1630774" y="2536300"/>
            <a:ext cx="96032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 = FILTER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temp &lt; 10.0;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 = FILTER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temp &gt; 20.0;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lowHigh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UNION low, high;</a:t>
            </a:r>
          </a:p>
        </p:txBody>
      </p:sp>
    </p:spTree>
    <p:extLst>
      <p:ext uri="{BB962C8B-B14F-4D97-AF65-F5344CB8AC3E}">
        <p14:creationId xmlns:p14="http://schemas.microsoft.com/office/powerpoint/2010/main" val="419761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694</TotalTime>
  <Words>1567</Words>
  <Application>Microsoft Office PowerPoint</Application>
  <PresentationFormat>Widescreen</PresentationFormat>
  <Paragraphs>187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Tw Cen MT</vt:lpstr>
      <vt:lpstr>Circuit</vt:lpstr>
      <vt:lpstr>CIS 2349C</vt:lpstr>
      <vt:lpstr>Pig</vt:lpstr>
      <vt:lpstr>Pig: Loading Data</vt:lpstr>
      <vt:lpstr>Pig: Data Types</vt:lpstr>
      <vt:lpstr>Pig: Data Filtering and Analysis: Built-in Functions</vt:lpstr>
      <vt:lpstr>Pig: Data Filtering and Analysis: FOREACH and GENERATE</vt:lpstr>
      <vt:lpstr>Pig: Data Filtering and Analysis: FILTER</vt:lpstr>
      <vt:lpstr>Pig: Data Filtering and Analysis: GROUP</vt:lpstr>
      <vt:lpstr>Pig: Data Filtering and Analysis: UNION</vt:lpstr>
      <vt:lpstr>Pig: Data Filtering and Analysis: JOIN</vt:lpstr>
      <vt:lpstr>Pig: Storing Results: STORE</vt:lpstr>
      <vt:lpstr>Pig: Debugging Operators</vt:lpstr>
      <vt:lpstr>Pig Examples: Computing a Word Count</vt:lpstr>
      <vt:lpstr>Pig Case Study: News Article Sentiment Analysis</vt:lpstr>
      <vt:lpstr>Apache Oozie</vt:lpstr>
      <vt:lpstr>Apache Spark</vt:lpstr>
      <vt:lpstr>Apache Spark</vt:lpstr>
      <vt:lpstr>Apache Spark: Operations</vt:lpstr>
      <vt:lpstr>Spark Operations: Actions</vt:lpstr>
      <vt:lpstr>Apache Solr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2349C</dc:title>
  <dc:creator>Singletary, David S.</dc:creator>
  <cp:lastModifiedBy>Singletary, David S.</cp:lastModifiedBy>
  <cp:revision>6</cp:revision>
  <dcterms:created xsi:type="dcterms:W3CDTF">2020-04-19T18:12:41Z</dcterms:created>
  <dcterms:modified xsi:type="dcterms:W3CDTF">2022-04-09T15:23:53Z</dcterms:modified>
</cp:coreProperties>
</file>