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92" r:id="rId5"/>
    <p:sldId id="293" r:id="rId6"/>
    <p:sldId id="294" r:id="rId7"/>
    <p:sldId id="299" r:id="rId8"/>
    <p:sldId id="300" r:id="rId9"/>
    <p:sldId id="301" r:id="rId10"/>
    <p:sldId id="302" r:id="rId11"/>
    <p:sldId id="303" r:id="rId12"/>
    <p:sldId id="304" r:id="rId13"/>
    <p:sldId id="295" r:id="rId14"/>
    <p:sldId id="296" r:id="rId15"/>
    <p:sldId id="305" r:id="rId16"/>
    <p:sldId id="306" r:id="rId17"/>
    <p:sldId id="298" r:id="rId18"/>
    <p:sldId id="308" r:id="rId19"/>
    <p:sldId id="309" r:id="rId20"/>
    <p:sldId id="310" r:id="rId21"/>
    <p:sldId id="307" r:id="rId22"/>
    <p:sldId id="311" r:id="rId23"/>
    <p:sldId id="297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ED763B-C5A3-4665-B174-D169D09A1376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68" y="6310313"/>
            <a:ext cx="2103120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597-EA9F-431A-83B2-D8409FC0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4914005"/>
          </a:xfrm>
        </p:spPr>
        <p:txBody>
          <a:bodyPr>
            <a:normAutofit/>
          </a:bodyPr>
          <a:lstStyle/>
          <a:p>
            <a:r>
              <a:rPr lang="en-US"/>
              <a:t>CIS2349C</a:t>
            </a:r>
            <a:br>
              <a:rPr lang="en-US"/>
            </a:br>
            <a:br>
              <a:rPr lang="en-US"/>
            </a:br>
            <a:r>
              <a:rPr lang="en-US"/>
              <a:t>Lab 1</a:t>
            </a:r>
            <a:br>
              <a:rPr lang="en-US"/>
            </a:br>
            <a:r>
              <a:rPr lang="en-US"/>
              <a:t>Introduction to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Wait until the system finishes booting, then select "Hadoop User", </a:t>
            </a:r>
          </a:p>
          <a:p>
            <a:r>
              <a:rPr lang="en-US" sz="2400"/>
              <a:t>password: </a:t>
            </a:r>
            <a:r>
              <a:rPr lang="en-US" sz="2400" b="1"/>
              <a:t>hadoop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3E375-A3F0-4466-ABDA-8E0809066303}"/>
              </a:ext>
            </a:extLst>
          </p:cNvPr>
          <p:cNvSpPr/>
          <p:nvPr/>
        </p:nvSpPr>
        <p:spPr>
          <a:xfrm>
            <a:off x="6096000" y="3115733"/>
            <a:ext cx="2223911" cy="68862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D7E23E-E62C-44B5-80B7-EC132B97D72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42933" y="2856089"/>
            <a:ext cx="1253067" cy="6039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F946DD-B8FA-4AE6-AD17-0FBAF4DC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46" y="1963023"/>
            <a:ext cx="5605556" cy="39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Sign In as the Hadoop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79DE5-775B-4B82-9CB6-89170D15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03" y="1778705"/>
            <a:ext cx="5114925" cy="40576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577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B93B3-7710-4E14-9D28-DD272C58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43" y="1275645"/>
            <a:ext cx="6721711" cy="4572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3988443" cy="4730044"/>
          </a:xfrm>
        </p:spPr>
        <p:txBody>
          <a:bodyPr>
            <a:normAutofit/>
          </a:bodyPr>
          <a:lstStyle/>
          <a:p>
            <a:r>
              <a:rPr lang="en-US" sz="2400"/>
              <a:t>There may be a delay while the desktop renders.</a:t>
            </a:r>
          </a:p>
          <a:p>
            <a:r>
              <a:rPr lang="en-US" sz="2400"/>
              <a:t>When the desktop is visible, open a Terminal by single-clicking on the tool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88B2B9-29F4-4024-9AC8-AD489660909E}"/>
              </a:ext>
            </a:extLst>
          </p:cNvPr>
          <p:cNvCxnSpPr>
            <a:cxnSpLocks/>
          </p:cNvCxnSpPr>
          <p:nvPr/>
        </p:nvCxnSpPr>
        <p:spPr>
          <a:xfrm>
            <a:off x="2847372" y="3171463"/>
            <a:ext cx="1979271" cy="13079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7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Lab Submissions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r>
              <a:rPr lang="en-US" sz="2000"/>
              <a:t>Once you have logged in to the name node in the cluster, use the Ubuntu terminal to complete the following exercises from the command line.</a:t>
            </a:r>
          </a:p>
          <a:p>
            <a:r>
              <a:rPr lang="en-US" sz="2000"/>
              <a:t>Submit screen snips (see image below left) showing the results of commands that are executed</a:t>
            </a:r>
          </a:p>
          <a:p>
            <a:r>
              <a:rPr lang="en-US" sz="2000"/>
              <a:t>If the date is not displayed by the command you run, run the </a:t>
            </a:r>
            <a:r>
              <a:rPr lang="en-US" sz="2000" b="1"/>
              <a:t>date</a:t>
            </a:r>
            <a:r>
              <a:rPr lang="en-US" sz="2000"/>
              <a:t> command at the top of each terminal before executing the commands so it is visible in the screen snip (below right):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C2C1D-717C-47BB-B492-A63AA30BE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69" b="35690"/>
          <a:stretch/>
        </p:blipFill>
        <p:spPr>
          <a:xfrm>
            <a:off x="5760226" y="3022181"/>
            <a:ext cx="5467807" cy="2926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15CA2-3F86-4077-8523-E5494285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86" y="2991597"/>
            <a:ext cx="3938960" cy="292608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1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1125200" cy="833858"/>
          </a:xfrm>
        </p:spPr>
        <p:txBody>
          <a:bodyPr>
            <a:noAutofit/>
          </a:bodyPr>
          <a:lstStyle/>
          <a:p>
            <a:r>
              <a:rPr lang="en-US" sz="4000"/>
              <a:t>1. What version of Hadoop is running on this cluster?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 dirty="0"/>
              <a:t>Use the Hadoop version command to determine the version of Hadoop that is installed on </a:t>
            </a:r>
            <a:r>
              <a:rPr lang="en-US" sz="2400"/>
              <a:t>the namenode </a:t>
            </a:r>
            <a:r>
              <a:rPr lang="en-US" sz="2400" b="1" dirty="0"/>
              <a:t>and</a:t>
            </a:r>
            <a:r>
              <a:rPr lang="en-US" sz="2400" dirty="0"/>
              <a:t> on the </a:t>
            </a:r>
            <a:r>
              <a:rPr lang="en-US" sz="2400"/>
              <a:t>secondary datanode. </a:t>
            </a:r>
          </a:p>
          <a:p>
            <a:r>
              <a:rPr lang="en-US" sz="2400"/>
              <a:t>To </a:t>
            </a:r>
            <a:r>
              <a:rPr lang="en-US" sz="2400" dirty="0"/>
              <a:t>access the </a:t>
            </a:r>
            <a:r>
              <a:rPr lang="en-US" sz="2400"/>
              <a:t>secondary namenode </a:t>
            </a:r>
            <a:r>
              <a:rPr lang="en-US" sz="2400" dirty="0"/>
              <a:t>from the </a:t>
            </a:r>
            <a:r>
              <a:rPr lang="en-US" sz="2400"/>
              <a:t>primary namenode, </a:t>
            </a:r>
            <a:r>
              <a:rPr lang="en-US" sz="2400" dirty="0"/>
              <a:t>use </a:t>
            </a:r>
            <a:r>
              <a:rPr lang="en-US" sz="2400" dirty="0" err="1"/>
              <a:t>ssh</a:t>
            </a:r>
            <a:r>
              <a:rPr lang="en-US" sz="2400" dirty="0"/>
              <a:t> with the </a:t>
            </a:r>
            <a:r>
              <a:rPr lang="en-US" sz="2400"/>
              <a:t>secondary namenode's hostname followed by </a:t>
            </a:r>
            <a:r>
              <a:rPr lang="en-US" sz="2400" dirty="0"/>
              <a:t>the same command used to check the version on the </a:t>
            </a:r>
            <a:r>
              <a:rPr lang="en-US" sz="2400"/>
              <a:t>primary namenode.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23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Autofit/>
          </a:bodyPr>
          <a:lstStyle/>
          <a:p>
            <a:r>
              <a:rPr lang="en-US" sz="4000"/>
              <a:t>2. Verify that IPv6 is disabled on all 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Verify IPv6 is disabled on the namenode </a:t>
            </a:r>
            <a:r>
              <a:rPr lang="en-US" sz="2400" b="1"/>
              <a:t>and</a:t>
            </a:r>
            <a:r>
              <a:rPr lang="en-US" sz="2400"/>
              <a:t> use ssh to verify it is disabled on the secondary datanode (same commands as the namenode, but prefixed with ssh and the secondary datanode hostname).</a:t>
            </a:r>
          </a:p>
        </p:txBody>
      </p:sp>
    </p:spTree>
    <p:extLst>
      <p:ext uri="{BB962C8B-B14F-4D97-AF65-F5344CB8AC3E}">
        <p14:creationId xmlns:p14="http://schemas.microsoft.com/office/powerpoint/2010/main" val="354127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Autofit/>
          </a:bodyPr>
          <a:lstStyle/>
          <a:p>
            <a:r>
              <a:rPr lang="en-US" sz="4000"/>
              <a:t>3. Format the HDFS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This only needs to be done on the namenode / primary datanode system.</a:t>
            </a:r>
          </a:p>
        </p:txBody>
      </p:sp>
    </p:spTree>
    <p:extLst>
      <p:ext uri="{BB962C8B-B14F-4D97-AF65-F5344CB8AC3E}">
        <p14:creationId xmlns:p14="http://schemas.microsoft.com/office/powerpoint/2010/main" val="3378695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4. Start HDFS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This only needs to be done on the namenode / primary datanode system.</a:t>
            </a:r>
          </a:p>
          <a:p>
            <a:pPr lvl="1"/>
            <a:r>
              <a:rPr lang="en-US" sz="2000"/>
              <a:t>Allow a few minutes for the start-up process to complete – even though the command prompt is waiting for input, the process is still starting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99341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 dirty="0"/>
              <a:t>5. Verify the HDFS processes are running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 dirty="0"/>
              <a:t>Show that the appropriate processes are running on the </a:t>
            </a:r>
            <a:r>
              <a:rPr lang="en-US" sz="2400" dirty="0" err="1"/>
              <a:t>namenode</a:t>
            </a:r>
            <a:r>
              <a:rPr lang="en-US" sz="2400" dirty="0"/>
              <a:t> / primary </a:t>
            </a:r>
            <a:r>
              <a:rPr lang="en-US" sz="2400" dirty="0" err="1"/>
              <a:t>datanode</a:t>
            </a:r>
            <a:endParaRPr lang="en-US" sz="2400" dirty="0"/>
          </a:p>
          <a:p>
            <a:r>
              <a:rPr lang="en-US" sz="2400" dirty="0"/>
              <a:t>Show the HDFS processes that are running on the secondary </a:t>
            </a:r>
            <a:r>
              <a:rPr lang="en-US" sz="2400" dirty="0" err="1"/>
              <a:t>datanode</a:t>
            </a:r>
            <a:r>
              <a:rPr lang="en-US" sz="2400" dirty="0"/>
              <a:t>. Does this look correct? Are the same processes running?</a:t>
            </a:r>
          </a:p>
        </p:txBody>
      </p:sp>
    </p:spTree>
    <p:extLst>
      <p:ext uri="{BB962C8B-B14F-4D97-AF65-F5344CB8AC3E}">
        <p14:creationId xmlns:p14="http://schemas.microsoft.com/office/powerpoint/2010/main" val="147946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6. Show the active namenodes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This only needs to be done on the namenode / primary datanode system.</a:t>
            </a:r>
          </a:p>
        </p:txBody>
      </p:sp>
    </p:spTree>
    <p:extLst>
      <p:ext uri="{BB962C8B-B14F-4D97-AF65-F5344CB8AC3E}">
        <p14:creationId xmlns:p14="http://schemas.microsoft.com/office/powerpoint/2010/main" val="35205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2"/>
            <a:ext cx="10515600" cy="832756"/>
          </a:xfrm>
        </p:spPr>
        <p:txBody>
          <a:bodyPr/>
          <a:lstStyle/>
          <a:p>
            <a:r>
              <a:rPr lang="en-US"/>
              <a:t>Lab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455891"/>
          </a:xfrm>
        </p:spPr>
        <p:txBody>
          <a:bodyPr/>
          <a:lstStyle/>
          <a:p>
            <a:r>
              <a:rPr lang="en-US"/>
              <a:t>In this lab we will access the virtual NetLab-based Hadoop cluster and explore the Hadoop environment.</a:t>
            </a:r>
          </a:p>
          <a:p>
            <a:r>
              <a:rPr lang="en-US"/>
              <a:t>We will be using Ubuntu and Hadoop command line utilities to navigate the various folders and view the configuration and files. </a:t>
            </a:r>
          </a:p>
          <a:p>
            <a:r>
              <a:rPr lang="en-US"/>
              <a:t>The Firefox browser will be used to navigate the environment using the Hadoop administrative tool. </a:t>
            </a:r>
          </a:p>
          <a:p>
            <a:r>
              <a:rPr lang="en-US"/>
              <a:t>Refer to the lecture slides for this module for applicable commands.</a:t>
            </a:r>
          </a:p>
        </p:txBody>
      </p:sp>
    </p:spTree>
    <p:extLst>
      <p:ext uri="{BB962C8B-B14F-4D97-AF65-F5344CB8AC3E}">
        <p14:creationId xmlns:p14="http://schemas.microsoft.com/office/powerpoint/2010/main" val="391221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7. Show the status of the datanodes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What is the configured capacity of the cluster?</a:t>
            </a:r>
          </a:p>
          <a:p>
            <a:r>
              <a:rPr lang="en-US" sz="2400"/>
              <a:t>What is the configured capacity of each datanode?</a:t>
            </a:r>
          </a:p>
          <a:p>
            <a:r>
              <a:rPr lang="en-US" sz="2400"/>
              <a:t>How do these two values relate to each other?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6940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8. Create a /data folder on the HDFS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This only needs to be done on the namenode / primary datanode system.</a:t>
            </a:r>
          </a:p>
        </p:txBody>
      </p:sp>
    </p:spTree>
    <p:extLst>
      <p:ext uri="{BB962C8B-B14F-4D97-AF65-F5344CB8AC3E}">
        <p14:creationId xmlns:p14="http://schemas.microsoft.com/office/powerpoint/2010/main" val="345789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9. List the contents of the HDFS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Run the appropriate command on the nam node / primary datanode.</a:t>
            </a:r>
          </a:p>
          <a:p>
            <a:r>
              <a:rPr lang="en-US" sz="2400"/>
              <a:t>Run it again on the secondary namenode using ssh.</a:t>
            </a:r>
          </a:p>
          <a:p>
            <a:r>
              <a:rPr lang="en-US" sz="2400"/>
              <a:t>Are the results the same for both nodes? Why would you expect this?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894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10. Use Firefox to connect to the HDFS console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No date command is needed here, just display the web page with the "Started" date stamp displayed on the Overview page</a:t>
            </a:r>
          </a:p>
          <a:p>
            <a:r>
              <a:rPr lang="en-US" sz="2400"/>
              <a:t>(localhost and port number)</a:t>
            </a:r>
          </a:p>
        </p:txBody>
      </p:sp>
    </p:spTree>
    <p:extLst>
      <p:ext uri="{BB962C8B-B14F-4D97-AF65-F5344CB8AC3E}">
        <p14:creationId xmlns:p14="http://schemas.microsoft.com/office/powerpoint/2010/main" val="297300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Be sure to stop the cluster with stop-dfs.sh when you are done!</a:t>
            </a:r>
          </a:p>
        </p:txBody>
      </p:sp>
    </p:spTree>
    <p:extLst>
      <p:ext uri="{BB962C8B-B14F-4D97-AF65-F5344CB8AC3E}">
        <p14:creationId xmlns:p14="http://schemas.microsoft.com/office/powerpoint/2010/main" val="132260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Open a web browser and navigate to netlab05.fscj.edu</a:t>
            </a:r>
          </a:p>
          <a:p>
            <a:r>
              <a:rPr lang="en-US" sz="2400"/>
              <a:t>Select </a:t>
            </a:r>
            <a:r>
              <a:rPr lang="en-US" sz="2400" b="1"/>
              <a:t>New Lab Reservation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DE607-EF3F-4B1A-A4AA-65CCA149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07" y="2330442"/>
            <a:ext cx="6551210" cy="356616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A40841-C394-45F5-98E4-93A4882E8207}"/>
              </a:ext>
            </a:extLst>
          </p:cNvPr>
          <p:cNvSpPr/>
          <p:nvPr/>
        </p:nvSpPr>
        <p:spPr>
          <a:xfrm>
            <a:off x="2381956" y="5497689"/>
            <a:ext cx="1840088" cy="39891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837F2-5AE6-4B00-BF48-57FFAC1E55B3}"/>
              </a:ext>
            </a:extLst>
          </p:cNvPr>
          <p:cNvCxnSpPr/>
          <p:nvPr/>
        </p:nvCxnSpPr>
        <p:spPr>
          <a:xfrm>
            <a:off x="2506134" y="2098215"/>
            <a:ext cx="0" cy="3252719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Schedule a lab session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837F2-5AE6-4B00-BF48-57FFAC1E55B3}"/>
              </a:ext>
            </a:extLst>
          </p:cNvPr>
          <p:cNvCxnSpPr>
            <a:cxnSpLocks/>
          </p:cNvCxnSpPr>
          <p:nvPr/>
        </p:nvCxnSpPr>
        <p:spPr>
          <a:xfrm>
            <a:off x="2765779" y="1657948"/>
            <a:ext cx="2314221" cy="316261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B470AC-101D-4418-B000-BCD8D238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03" y="2313865"/>
            <a:ext cx="3486928" cy="338328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A40841-C394-45F5-98E4-93A4882E8207}"/>
              </a:ext>
            </a:extLst>
          </p:cNvPr>
          <p:cNvSpPr/>
          <p:nvPr/>
        </p:nvSpPr>
        <p:spPr>
          <a:xfrm>
            <a:off x="5080000" y="4868873"/>
            <a:ext cx="1840088" cy="182880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Select the </a:t>
            </a:r>
            <a:r>
              <a:rPr lang="en-US" sz="2400" b="1"/>
              <a:t>Big Data c</a:t>
            </a:r>
            <a:r>
              <a:rPr lang="en-US" sz="2400"/>
              <a:t>lass (the name you see may be slightly different)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B2EB1-30C8-4B37-932F-B0EBA09F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31" y="2166754"/>
            <a:ext cx="9420225" cy="28860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837F2-5AE6-4B00-BF48-57FFAC1E55B3}"/>
              </a:ext>
            </a:extLst>
          </p:cNvPr>
          <p:cNvCxnSpPr>
            <a:cxnSpLocks/>
          </p:cNvCxnSpPr>
          <p:nvPr/>
        </p:nvCxnSpPr>
        <p:spPr>
          <a:xfrm>
            <a:off x="2765779" y="1657948"/>
            <a:ext cx="0" cy="3049519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Select just below the red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073F6-8233-4E27-B212-F337C78F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631" y="1371600"/>
            <a:ext cx="2603792" cy="41148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837F2-5AE6-4B00-BF48-57FFAC1E55B3}"/>
              </a:ext>
            </a:extLst>
          </p:cNvPr>
          <p:cNvCxnSpPr>
            <a:cxnSpLocks/>
          </p:cNvCxnSpPr>
          <p:nvPr/>
        </p:nvCxnSpPr>
        <p:spPr>
          <a:xfrm>
            <a:off x="4131734" y="1691815"/>
            <a:ext cx="2223910" cy="277858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Adjust the end time as necessary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ABF07-5066-4BA1-9001-84AE6F26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244" y="1400704"/>
            <a:ext cx="4890244" cy="42976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837F2-5AE6-4B00-BF48-57FFAC1E55B3}"/>
              </a:ext>
            </a:extLst>
          </p:cNvPr>
          <p:cNvCxnSpPr>
            <a:cxnSpLocks/>
          </p:cNvCxnSpPr>
          <p:nvPr/>
        </p:nvCxnSpPr>
        <p:spPr>
          <a:xfrm>
            <a:off x="4131734" y="1691815"/>
            <a:ext cx="5858933" cy="3078234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1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Click OK, then Enter Lab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5227C9-3E65-4B18-823D-85B61F31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39" y="3252351"/>
            <a:ext cx="5981700" cy="27336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799608-617B-4F4E-A373-50BE6037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73" y="1096018"/>
            <a:ext cx="6819900" cy="21812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837F2-5AE6-4B00-BF48-57FFAC1E55B3}"/>
              </a:ext>
            </a:extLst>
          </p:cNvPr>
          <p:cNvCxnSpPr>
            <a:cxnSpLocks/>
          </p:cNvCxnSpPr>
          <p:nvPr/>
        </p:nvCxnSpPr>
        <p:spPr>
          <a:xfrm>
            <a:off x="2308578" y="1834444"/>
            <a:ext cx="5492044" cy="89100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544B23-F337-4504-92BD-9CAA8E0340DE}"/>
              </a:ext>
            </a:extLst>
          </p:cNvPr>
          <p:cNvCxnSpPr>
            <a:cxnSpLocks/>
          </p:cNvCxnSpPr>
          <p:nvPr/>
        </p:nvCxnSpPr>
        <p:spPr>
          <a:xfrm>
            <a:off x="2308578" y="1834444"/>
            <a:ext cx="2353733" cy="322297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2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Accessing the NetLab Hadoop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r>
              <a:rPr lang="en-US" sz="2400"/>
              <a:t>Select </a:t>
            </a:r>
            <a:r>
              <a:rPr lang="en-US" sz="2400" b="1"/>
              <a:t>bigdata01</a:t>
            </a:r>
            <a:r>
              <a:rPr lang="en-US" sz="2400"/>
              <a:t>. This is the Hadoop cluster's primary and secondary </a:t>
            </a:r>
            <a:r>
              <a:rPr lang="en-US" sz="2400" b="1"/>
              <a:t>namenode</a:t>
            </a:r>
            <a:r>
              <a:rPr lang="en-US" sz="2400"/>
              <a:t>.</a:t>
            </a:r>
          </a:p>
          <a:p>
            <a:pPr marL="2971800"/>
            <a:r>
              <a:rPr lang="en-US" sz="2400"/>
              <a:t>This system also serves as the first </a:t>
            </a:r>
            <a:r>
              <a:rPr lang="en-US" sz="2400" b="1"/>
              <a:t>datanode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05EF9-97E7-4163-A3CB-7E383DBB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1" y="2199075"/>
            <a:ext cx="5464264" cy="33832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837F2-5AE6-4B00-BF48-57FFAC1E55B3}"/>
              </a:ext>
            </a:extLst>
          </p:cNvPr>
          <p:cNvCxnSpPr>
            <a:cxnSpLocks/>
          </p:cNvCxnSpPr>
          <p:nvPr/>
        </p:nvCxnSpPr>
        <p:spPr>
          <a:xfrm>
            <a:off x="2935111" y="1728788"/>
            <a:ext cx="2447117" cy="284462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5A155C-9A81-4B9B-94EB-BEF416C0E396}"/>
              </a:ext>
            </a:extLst>
          </p:cNvPr>
          <p:cNvSpPr txBox="1">
            <a:spLocks/>
          </p:cNvSpPr>
          <p:nvPr/>
        </p:nvSpPr>
        <p:spPr>
          <a:xfrm>
            <a:off x="8680492" y="3994765"/>
            <a:ext cx="2719387" cy="107156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bigdata02</a:t>
            </a:r>
            <a:r>
              <a:rPr lang="en-US" sz="2400"/>
              <a:t> is the second datanode in the cluster</a:t>
            </a:r>
            <a:endParaRPr lang="en-US" sz="24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19835-735C-4A8E-B141-DF808DF79DE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858126" y="4530547"/>
            <a:ext cx="822366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02788"/>
      </p:ext>
    </p:extLst>
  </p:cSld>
  <p:clrMapOvr>
    <a:masterClrMapping/>
  </p:clrMapOvr>
</p:sld>
</file>

<file path=ppt/theme/theme1.xml><?xml version="1.0" encoding="utf-8"?>
<a:theme xmlns:a="http://schemas.openxmlformats.org/drawingml/2006/main" name="FSCJ Theme 2017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alt" id="{23A8A652-F20C-3248-9EBA-E024E4A1FF86}" vid="{94E19EFD-B661-2E4B-806E-E2FF357D82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12459</TotalTime>
  <Words>750</Words>
  <Application>Microsoft Office PowerPoint</Application>
  <PresentationFormat>Widescreen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Open Sans</vt:lpstr>
      <vt:lpstr>FSCJ Theme 2017</vt:lpstr>
      <vt:lpstr>CIS2349C  Lab 1 Introduction to Hadoop</vt:lpstr>
      <vt:lpstr>Lab Overview</vt:lpstr>
      <vt:lpstr>Accessing the NetLab Hadoop Cluster</vt:lpstr>
      <vt:lpstr>Accessing the NetLab Hadoop Cluster</vt:lpstr>
      <vt:lpstr>Accessing the NetLab Hadoop Cluster</vt:lpstr>
      <vt:lpstr>Accessing the NetLab Hadoop Cluster</vt:lpstr>
      <vt:lpstr>Accessing the NetLab Hadoop Cluster</vt:lpstr>
      <vt:lpstr>Accessing the NetLab Hadoop Cluster</vt:lpstr>
      <vt:lpstr>Accessing the NetLab Hadoop Cluster</vt:lpstr>
      <vt:lpstr>Accessing the NetLab Hadoop Cluster</vt:lpstr>
      <vt:lpstr>Accessing the NetLab Hadoop Cluster</vt:lpstr>
      <vt:lpstr>Accessing the NetLab Hadoop Cluster</vt:lpstr>
      <vt:lpstr>Lab Submissions</vt:lpstr>
      <vt:lpstr>1. What version of Hadoop is running on this cluster?</vt:lpstr>
      <vt:lpstr>2. Verify that IPv6 is disabled on all nodes</vt:lpstr>
      <vt:lpstr>3. Format the HDFS file system</vt:lpstr>
      <vt:lpstr>4. Start HDFS</vt:lpstr>
      <vt:lpstr>5. Verify the HDFS processes are running</vt:lpstr>
      <vt:lpstr>6. Show the active namenodes</vt:lpstr>
      <vt:lpstr>7. Show the status of the datanodes</vt:lpstr>
      <vt:lpstr>8. Create a /data folder on the HDFS file system</vt:lpstr>
      <vt:lpstr>9. List the contents of the HDFS file system</vt:lpstr>
      <vt:lpstr>10. Use Firefox to connect to the HDFS console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 Data Platform</dc:title>
  <dc:creator>Singletary, David S.</dc:creator>
  <cp:lastModifiedBy>Singletary, David S.</cp:lastModifiedBy>
  <cp:revision>27</cp:revision>
  <dcterms:created xsi:type="dcterms:W3CDTF">2021-03-15T12:57:51Z</dcterms:created>
  <dcterms:modified xsi:type="dcterms:W3CDTF">2023-07-20T00:02:49Z</dcterms:modified>
</cp:coreProperties>
</file>