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279" r:id="rId4"/>
    <p:sldId id="280" r:id="rId5"/>
    <p:sldId id="285" r:id="rId6"/>
    <p:sldId id="286" r:id="rId7"/>
    <p:sldId id="281" r:id="rId8"/>
    <p:sldId id="282" r:id="rId9"/>
    <p:sldId id="283" r:id="rId10"/>
    <p:sldId id="287" r:id="rId11"/>
    <p:sldId id="288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type.com/blog/top-8-malicious-attacks-recently-found-on-pypi" TargetMode="External"/><Relationship Id="rId2" Type="http://schemas.openxmlformats.org/officeDocument/2006/relationships/hyperlink" Target="https://thehackernews.com/2024/02/new-malicious-pypi-packages-caugh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itehouse.gov/briefing-room/presidential-actions/2021/05/12/executive-order-on-improving-the-nations-cybersecur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5723"/>
            <a:ext cx="10566400" cy="4743939"/>
          </a:xfrm>
        </p:spPr>
        <p:txBody>
          <a:bodyPr>
            <a:normAutofit/>
          </a:bodyPr>
          <a:lstStyle/>
          <a:p>
            <a:r>
              <a:rPr lang="en-US"/>
              <a:t>Protect Your Python</a:t>
            </a:r>
            <a:br>
              <a:rPr lang="en-US"/>
            </a:br>
            <a:br>
              <a:rPr lang="en-US" sz="4000"/>
            </a:br>
            <a:br>
              <a:rPr lang="en-US" sz="4000"/>
            </a:br>
            <a:br>
              <a:rPr lang="en-US" sz="4000"/>
            </a:br>
            <a:br>
              <a:rPr lang="en-US" sz="4000"/>
            </a:br>
            <a:br>
              <a:rPr lang="en-US"/>
            </a:br>
            <a:r>
              <a:rPr lang="en-US" sz="4000"/>
              <a:t>Summer Working Connections 2024</a:t>
            </a:r>
            <a:br>
              <a:rPr lang="en-US" sz="4000"/>
            </a:br>
            <a:r>
              <a:rPr lang="en-US" sz="4000"/>
              <a:t>Lunchtime Presentation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  <p:pic>
        <p:nvPicPr>
          <p:cNvPr id="2" name="Picture 1" descr="A cartoon of a snake wearing a biohazard suit&#10;&#10;Description automatically generated">
            <a:extLst>
              <a:ext uri="{FF2B5EF4-FFF2-40B4-BE49-F238E27FC236}">
                <a16:creationId xmlns:a16="http://schemas.microsoft.com/office/drawing/2014/main" id="{3E5ECE39-F0C3-227E-E2D3-D8B2DE5F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46" y="1075788"/>
            <a:ext cx="2504246" cy="25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560"/>
            <a:ext cx="11064630" cy="555970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>
                <a:latin typeface="Consolas" panose="020B0609020204030204" pitchFamily="49" charset="0"/>
              </a:rPr>
              <a:t>c:&gt; type sbom.json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{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"components": [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...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{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"bom-ref": "BomRef.8266599203400378.17777486972705125",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"name": "scikit-learn",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"purl": "pkg:pypi/scikit-learn@1.3.1",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"type": "library",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"version": "1.3.1"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}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],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"dependencies": [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...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{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"ref": "BomRef.8266599203400378.17777486972705125"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}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],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"metadata": {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"timestamp": "2024-07-10T18:00:27.973509+00:00",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"tools": [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{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    "name": "cyclonedx-python-lib",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    "vendor": "CycloneDX",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    "version": "7.5.1"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}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]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},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"serialNumber": "urn:uuid:75861a84-ed1e-40a2-bb8f-3d634297a627",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"version": 1,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"$schema": "http://cyclonedx.org/schema/bom-1.3a.schema.json",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"bomFormat": "CycloneDX",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"specVersion": "1.3"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77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560"/>
            <a:ext cx="11064630" cy="555970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>
                <a:latin typeface="Consolas" panose="020B0609020204030204" pitchFamily="49" charset="0"/>
              </a:rPr>
              <a:t>C:\&gt; trivy sbom sbom.json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INFO Vulnerability scanning is enabled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INFO Detected SBOM format format="cyclonedx-json"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WARN Third-party SBOM may lead to inaccurate vulnerability detection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WARN Recommend using Trivy to generate SBOMs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INFO Number of language-specific files num=1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INFO [python-pkg] Detecting vulnerabilities...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Python (python-pkg)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===================</a:t>
            </a:r>
            <a:br>
              <a:rPr lang="en-US" sz="1400" b="1"/>
            </a:br>
            <a:r>
              <a:rPr lang="en-US" sz="1400" b="1">
                <a:latin typeface="Consolas" panose="020B0609020204030204" pitchFamily="49" charset="0"/>
              </a:rPr>
              <a:t>Total: 2 (UNKNOWN: 0, LOW: 0, MEDIUM: 2, HIGH: 0, CRITICAL: 0)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Library: requests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Vulnerability: CVE-2024-35195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Sev: MEDIUM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Installed Version: 2.31.0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Fixed Version: 2.32.0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Title: requests: subsequent requests to the same host ignore cert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Verification: https://avd.aquasec.com/nvd/cve-2024-35195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===================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Library: scikit-learn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Vulnerability: CVE-2024-5206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Sev: MEDIUM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Installed Version: 1.3.1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Fixed Version: 1.5.0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Title: scikit-learn: Possible sensitive data leak 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Verification: https://avd.aquasec.com/nvd/cve-2024-5206</a:t>
            </a:r>
          </a:p>
        </p:txBody>
      </p:sp>
    </p:spTree>
    <p:extLst>
      <p:ext uri="{BB962C8B-B14F-4D97-AF65-F5344CB8AC3E}">
        <p14:creationId xmlns:p14="http://schemas.microsoft.com/office/powerpoint/2010/main" val="278570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Conclusion/Q&amp;A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Based on the scan results, the modules can be updated to versions where the vulnerabilities are patched</a:t>
            </a:r>
          </a:p>
          <a:p>
            <a:r>
              <a:rPr lang="en-US"/>
              <a:t>Scanning tools can also check for licensing issues, ensuring all components comply with project license policies.</a:t>
            </a:r>
          </a:p>
          <a:p>
            <a:r>
              <a:rPr lang="en-US"/>
              <a:t>Languages other than Python are also vulnerable, e.g. JavaScript/Node.js (npm), Java (Maven Central), and others</a:t>
            </a:r>
          </a:p>
          <a:p>
            <a:r>
              <a:rPr lang="en-US"/>
              <a:t>Continuous scanning can be implemented in a CI/CD pipeline to monitor for new vulnerabilities.</a:t>
            </a:r>
          </a:p>
          <a:p>
            <a:pPr marL="228600" lvl="2">
              <a:spcBef>
                <a:spcPts val="1000"/>
              </a:spcBef>
            </a:pPr>
            <a:r>
              <a:rPr lang="en-US" sz="2800"/>
              <a:t>Active community maintenance efforts help in promptly addressing vulnerabilities, but the risk is still non-zero. </a:t>
            </a:r>
          </a:p>
          <a:p>
            <a:pPr marL="228600" lvl="2">
              <a:spcBef>
                <a:spcPts val="1000"/>
              </a:spcBef>
            </a:pPr>
            <a:r>
              <a:rPr lang="en-US" sz="2800"/>
              <a:t>To mitigate risks, use latest versions, apply security patches, perform regular</a:t>
            </a:r>
            <a:br>
              <a:rPr lang="en-US" sz="2800"/>
            </a:br>
            <a:r>
              <a:rPr lang="en-US" sz="2800"/>
              <a:t>vulnerability scans</a:t>
            </a:r>
          </a:p>
          <a:p>
            <a:pPr marL="228600" lvl="2">
              <a:lnSpc>
                <a:spcPct val="12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3FB2-419C-34A7-58A7-D41ED736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437"/>
            <a:ext cx="11017738" cy="474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Open Source Software risks</a:t>
            </a:r>
          </a:p>
          <a:p>
            <a:pPr marL="0" indent="0">
              <a:buNone/>
            </a:pPr>
            <a:r>
              <a:rPr lang="en-US"/>
              <a:t>2. The Software Bill of Materials (SBOM)</a:t>
            </a:r>
          </a:p>
          <a:p>
            <a:pPr marL="0" indent="0">
              <a:buNone/>
            </a:pPr>
            <a:r>
              <a:rPr lang="en-US"/>
              <a:t>3. Open source scanning tools</a:t>
            </a:r>
          </a:p>
          <a:p>
            <a:pPr marL="0" indent="0">
              <a:buNone/>
            </a:pPr>
            <a:r>
              <a:rPr lang="en-US"/>
              <a:t>4. Using scanning tools and SBOMs to enhance security and compliance</a:t>
            </a:r>
          </a:p>
          <a:p>
            <a:pPr marL="0" indent="0">
              <a:buNone/>
            </a:pPr>
            <a:r>
              <a:rPr lang="en-US"/>
              <a:t>5. Example/Walkthrough</a:t>
            </a:r>
          </a:p>
          <a:p>
            <a:pPr marL="0" indent="0">
              <a:buNone/>
            </a:pPr>
            <a:r>
              <a:rPr lang="en-US"/>
              <a:t>6. Conclusion/Q&amp;A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E1671-6C4F-4C67-5ED7-24D02A1C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712"/>
            <a:ext cx="10515600" cy="80702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995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737363"/>
          </a:xfrm>
        </p:spPr>
        <p:txBody>
          <a:bodyPr/>
          <a:lstStyle/>
          <a:p>
            <a:r>
              <a:rPr lang="en-US"/>
              <a:t>Open Source Software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824045"/>
          </a:xfrm>
        </p:spPr>
        <p:txBody>
          <a:bodyPr>
            <a:normAutofit fontScale="92500" lnSpcReduction="20000"/>
          </a:bodyPr>
          <a:lstStyle/>
          <a:p>
            <a:r>
              <a:rPr lang="en-US" sz="2600"/>
              <a:t>U.S. Executive Order 14028</a:t>
            </a:r>
          </a:p>
          <a:p>
            <a:r>
              <a:rPr lang="en-US" sz="2600"/>
              <a:t>Vulnerabilities can occur in any programming language</a:t>
            </a:r>
          </a:p>
          <a:p>
            <a:pPr>
              <a:lnSpc>
                <a:spcPct val="120000"/>
              </a:lnSpc>
            </a:pPr>
            <a:r>
              <a:rPr lang="en-US" sz="2600"/>
              <a:t>Python is a great example because it is  so widely used, especially in data science 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People of all skill levels are using it, so risks are more pronounced</a:t>
            </a:r>
          </a:p>
          <a:p>
            <a:r>
              <a:rPr lang="en-US" sz="2600"/>
              <a:t>Examples of recently reported vulnerabilities in open source Python tools:</a:t>
            </a:r>
          </a:p>
          <a:p>
            <a:pPr marL="457200" indent="0">
              <a:spcAft>
                <a:spcPts val="500"/>
              </a:spcAft>
              <a:buNone/>
            </a:pPr>
            <a:r>
              <a:rPr lang="en-US" sz="2600">
                <a:hlinkClick r:id="rId2"/>
              </a:rPr>
              <a:t>https://thehackernews.com/2024/02/new-malicious-pypi-packages-caught.html</a:t>
            </a:r>
            <a:endParaRPr lang="en-US" sz="2600"/>
          </a:p>
          <a:p>
            <a:pPr marL="914400" lvl="1" indent="0">
              <a:spcAft>
                <a:spcPts val="500"/>
              </a:spcAft>
              <a:buNone/>
            </a:pPr>
            <a:r>
              <a:rPr lang="en-US" b="1"/>
              <a:t>New Malicious PyPI Packages Caught Using Covert Side-Loading Tactics</a:t>
            </a:r>
          </a:p>
          <a:p>
            <a:pPr marL="457200" indent="0">
              <a:spcAft>
                <a:spcPts val="500"/>
              </a:spcAft>
              <a:buNone/>
            </a:pPr>
            <a:r>
              <a:rPr lang="en-US" sz="2600">
                <a:hlinkClick r:id="rId3"/>
              </a:rPr>
              <a:t>https://www.sonatype.com/blog/top-8-malicious-attacks-recently-found-on-pypi </a:t>
            </a:r>
            <a:endParaRPr lang="en-US" sz="2600"/>
          </a:p>
          <a:p>
            <a:pPr marL="914400" lvl="2" indent="0">
              <a:spcAft>
                <a:spcPts val="500"/>
              </a:spcAft>
              <a:buNone/>
            </a:pPr>
            <a:r>
              <a:rPr lang="en-US" sz="2300" b="1"/>
              <a:t>RAT (Remote Access Trojan) Mutants</a:t>
            </a:r>
          </a:p>
          <a:p>
            <a:pPr marL="914400" lvl="2" indent="0">
              <a:buNone/>
            </a:pPr>
            <a:r>
              <a:rPr lang="en-US" sz="2300" b="1"/>
              <a:t>PyTorch Namespace Confusion Attack</a:t>
            </a:r>
          </a:p>
          <a:p>
            <a:pPr marL="914400" lvl="2" indent="0">
              <a:buNone/>
            </a:pPr>
            <a:r>
              <a:rPr lang="en-US" sz="2300" b="1"/>
              <a:t>GTA 5 Multihack Site</a:t>
            </a:r>
            <a:r>
              <a:rPr lang="en-US" sz="2600"/>
              <a:t>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Software Bill of Materials (SBOM)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b="1"/>
              <a:t>Software Bill of Materials (SBOM) </a:t>
            </a:r>
            <a:r>
              <a:rPr lang="en-US"/>
              <a:t>is a detailed inventory of all components, libraries, and dependencies used by a software application</a:t>
            </a:r>
          </a:p>
          <a:p>
            <a:r>
              <a:rPr lang="en-US"/>
              <a:t>It provides a comprehensive record which lists open-source, proprietary, and third-party components</a:t>
            </a:r>
          </a:p>
          <a:p>
            <a:r>
              <a:rPr lang="en-US"/>
              <a:t>It contains component metadata, including version numbers, licenses, and source information</a:t>
            </a:r>
          </a:p>
          <a:p>
            <a:r>
              <a:rPr lang="en-US"/>
              <a:t>SBOMs promote visibility into the software supply chain</a:t>
            </a:r>
          </a:p>
          <a:p>
            <a:r>
              <a:rPr lang="en-US"/>
              <a:t>Used in conjunction with scanning tools to identify components with known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245212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Generating an SBOM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>
            <a:normAutofit/>
          </a:bodyPr>
          <a:lstStyle/>
          <a:p>
            <a:r>
              <a:rPr lang="en-US"/>
              <a:t>Popular SBOM generators include </a:t>
            </a:r>
            <a:r>
              <a:rPr lang="en-US" b="1"/>
              <a:t>CycloneDX</a:t>
            </a:r>
            <a:r>
              <a:rPr lang="en-US"/>
              <a:t>, </a:t>
            </a:r>
            <a:r>
              <a:rPr lang="en-US" b="1"/>
              <a:t>SPDX</a:t>
            </a:r>
            <a:r>
              <a:rPr lang="en-US"/>
              <a:t>, </a:t>
            </a:r>
            <a:r>
              <a:rPr lang="en-US" b="1"/>
              <a:t>OWASP Dependency-Track</a:t>
            </a:r>
            <a:r>
              <a:rPr lang="en-US"/>
              <a:t>, </a:t>
            </a:r>
            <a:r>
              <a:rPr lang="en-US" b="1"/>
              <a:t>Syft</a:t>
            </a:r>
            <a:r>
              <a:rPr lang="en-US"/>
              <a:t>, </a:t>
            </a:r>
            <a:r>
              <a:rPr lang="en-US" b="1"/>
              <a:t>Anchore</a:t>
            </a:r>
            <a:r>
              <a:rPr lang="en-US"/>
              <a:t>, and </a:t>
            </a:r>
            <a:r>
              <a:rPr lang="en-US" b="1"/>
              <a:t>FOSSA</a:t>
            </a:r>
          </a:p>
          <a:p>
            <a:r>
              <a:rPr lang="en-US"/>
              <a:t>Output formats vary, but JSON (JavaScript Object Notation, pronounced "Jason") is one of the most popular</a:t>
            </a:r>
          </a:p>
          <a:p>
            <a:r>
              <a:rPr lang="en-US"/>
              <a:t>JSON is a lightweight, text-based, human-readable format used to represent data as key-value pairs and arrays</a:t>
            </a:r>
          </a:p>
          <a:p>
            <a:r>
              <a:rPr lang="en-US"/>
              <a:t>A simple JSON example:</a:t>
            </a:r>
          </a:p>
          <a:p>
            <a:endParaRPr lang="en-US" sz="1050"/>
          </a:p>
          <a:p>
            <a:pPr marL="517525" indent="0">
              <a:buNone/>
            </a:pPr>
            <a:r>
              <a:rPr lang="en-US" sz="2400" b="1">
                <a:latin typeface="Consolas" panose="020B0609020204030204" pitchFamily="49" charset="0"/>
              </a:rPr>
              <a:t>{  "name": "John Doe",  "age": 30,  "city": "New York"}</a:t>
            </a:r>
          </a:p>
        </p:txBody>
      </p:sp>
    </p:spTree>
    <p:extLst>
      <p:ext uri="{BB962C8B-B14F-4D97-AF65-F5344CB8AC3E}">
        <p14:creationId xmlns:p14="http://schemas.microsoft.com/office/powerpoint/2010/main" val="332433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More JSON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EEB61-1E56-34FF-1593-9CA757D6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54" y="1560016"/>
            <a:ext cx="2542368" cy="3737968"/>
          </a:xfrm>
          <a:prstGeom prst="rect">
            <a:avLst/>
          </a:prstGeom>
        </p:spPr>
      </p:pic>
      <p:pic>
        <p:nvPicPr>
          <p:cNvPr id="1026" name="Picture 2" descr="100+ Famous Jasons | List of Famous People Named Jason">
            <a:extLst>
              <a:ext uri="{FF2B5EF4-FFF2-40B4-BE49-F238E27FC236}">
                <a16:creationId xmlns:a16="http://schemas.microsoft.com/office/drawing/2014/main" id="{E6225532-6691-E035-5EAE-E23A5DEF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56" y="4038600"/>
            <a:ext cx="1921527" cy="19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son Momoa - Wikipedia">
            <a:extLst>
              <a:ext uri="{FF2B5EF4-FFF2-40B4-BE49-F238E27FC236}">
                <a16:creationId xmlns:a16="http://schemas.microsoft.com/office/drawing/2014/main" id="{CCC91501-8876-E991-E60C-82CAAB81C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45" y="968050"/>
            <a:ext cx="2250003" cy="276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ous Jasons, Jacobs, and Jordans">
            <a:extLst>
              <a:ext uri="{FF2B5EF4-FFF2-40B4-BE49-F238E27FC236}">
                <a16:creationId xmlns:a16="http://schemas.microsoft.com/office/drawing/2014/main" id="{A7D462AD-B003-A9A5-A445-3BF2E120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95" y="1291802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lumhouse Still Wants To Make A New FRIDAY THE 13th Movie">
            <a:extLst>
              <a:ext uri="{FF2B5EF4-FFF2-40B4-BE49-F238E27FC236}">
                <a16:creationId xmlns:a16="http://schemas.microsoft.com/office/drawing/2014/main" id="{06FA42BA-13B1-2158-871A-E498B9E0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45" y="4178952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0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Open Source Scanning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>
            <a:normAutofit fontScale="92500"/>
          </a:bodyPr>
          <a:lstStyle/>
          <a:p>
            <a:r>
              <a:rPr lang="en-US"/>
              <a:t>Open source scanning tools scan software codebases to identify open-source components and their licenses</a:t>
            </a:r>
          </a:p>
          <a:p>
            <a:r>
              <a:rPr lang="en-US"/>
              <a:t>The tools find known vulnerabilities in open-source libraries and dependencies</a:t>
            </a:r>
          </a:p>
          <a:p>
            <a:r>
              <a:rPr lang="en-US"/>
              <a:t>They ensures compliance with open-source licenses and legal requirements</a:t>
            </a:r>
          </a:p>
          <a:p>
            <a:r>
              <a:rPr lang="en-US"/>
              <a:t>The tools assess and manage potential risks associated with using open-source software</a:t>
            </a:r>
          </a:p>
          <a:p>
            <a:r>
              <a:rPr lang="en-US"/>
              <a:t>Popular scanning tools include </a:t>
            </a:r>
            <a:r>
              <a:rPr lang="en-US" b="1"/>
              <a:t>Sonatype Nexus IQ</a:t>
            </a:r>
            <a:r>
              <a:rPr lang="en-US"/>
              <a:t>, </a:t>
            </a:r>
            <a:r>
              <a:rPr lang="en-US" b="1"/>
              <a:t>Snyk</a:t>
            </a:r>
            <a:r>
              <a:rPr lang="en-US"/>
              <a:t>, </a:t>
            </a:r>
            <a:r>
              <a:rPr lang="en-US" b="1"/>
              <a:t>Black Duck</a:t>
            </a:r>
            <a:r>
              <a:rPr lang="en-US"/>
              <a:t>, </a:t>
            </a:r>
            <a:r>
              <a:rPr lang="en-US" b="1"/>
              <a:t>OWASP Dependency-Check</a:t>
            </a:r>
            <a:r>
              <a:rPr lang="en-US"/>
              <a:t>, </a:t>
            </a:r>
            <a:r>
              <a:rPr lang="en-US" b="1"/>
              <a:t>WhiteSource</a:t>
            </a:r>
            <a:r>
              <a:rPr lang="en-US"/>
              <a:t>, </a:t>
            </a:r>
            <a:r>
              <a:rPr lang="en-US" b="1"/>
              <a:t>Trivy</a:t>
            </a:r>
            <a:r>
              <a:rPr lang="en-US"/>
              <a:t>, and </a:t>
            </a:r>
            <a:r>
              <a:rPr lang="en-US" b="1"/>
              <a:t>Clair</a:t>
            </a:r>
          </a:p>
          <a:p>
            <a:r>
              <a:rPr lang="en-US">
                <a:hlinkClick r:id="rId2"/>
              </a:rPr>
              <a:t>U.S. Executive Order 14028</a:t>
            </a:r>
            <a:r>
              <a:rPr lang="en-US"/>
              <a:t> mandates the verification of open source software components using these types of tools</a:t>
            </a:r>
          </a:p>
        </p:txBody>
      </p:sp>
    </p:spTree>
    <p:extLst>
      <p:ext uri="{BB962C8B-B14F-4D97-AF65-F5344CB8AC3E}">
        <p14:creationId xmlns:p14="http://schemas.microsoft.com/office/powerpoint/2010/main" val="264103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Scanning + SBOMs For Security and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>
            <a:normAutofit/>
          </a:bodyPr>
          <a:lstStyle/>
          <a:p>
            <a:r>
              <a:rPr lang="en-US"/>
              <a:t>Create the project SBOM (includes components, dependencies, and  metadata)</a:t>
            </a:r>
          </a:p>
          <a:p>
            <a:r>
              <a:rPr lang="en-US"/>
              <a:t>Configure the scanner to use the generated SBOM</a:t>
            </a:r>
          </a:p>
          <a:p>
            <a:r>
              <a:rPr lang="en-US"/>
              <a:t>The scanner cross-references SBOM data with vulnerability databases to identify known issues </a:t>
            </a:r>
          </a:p>
          <a:p>
            <a:pPr marL="914400" indent="0">
              <a:buNone/>
            </a:pPr>
            <a:r>
              <a:rPr lang="en-US" sz="2400" b="1"/>
              <a:t>e.g., CVE (Common Vulnerabilities and Exposures), National Vulnerability Database (NVD), Aqua Vulnerability Database, OSS Index, GitHub Advisory Database, Snyk Vulnerability Database </a:t>
            </a:r>
          </a:p>
          <a:p>
            <a:r>
              <a:rPr lang="en-US"/>
              <a:t>A report is generated highlighting vulnerabilities and providing actionable insights for remediation and updates</a:t>
            </a:r>
          </a:p>
        </p:txBody>
      </p:sp>
    </p:spTree>
    <p:extLst>
      <p:ext uri="{BB962C8B-B14F-4D97-AF65-F5344CB8AC3E}">
        <p14:creationId xmlns:p14="http://schemas.microsoft.com/office/powerpoint/2010/main" val="424824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Example/Walkthrough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>
            <a:normAutofit/>
          </a:bodyPr>
          <a:lstStyle/>
          <a:p>
            <a:r>
              <a:rPr lang="en-US"/>
              <a:t>The following example demonstrates how to perform a scan for a Python program which uses TensorFlow, a widely-used open source machine learning library.</a:t>
            </a:r>
          </a:p>
          <a:p>
            <a:pPr marL="914400" indent="-288925">
              <a:buFont typeface="+mj-lt"/>
              <a:buAutoNum type="arabicPeriod"/>
            </a:pPr>
            <a:r>
              <a:rPr lang="en-US"/>
              <a:t>The scenario is that we are developing a Python application which uses several popular data science libraries (numpy, pandas, etc.)</a:t>
            </a:r>
          </a:p>
          <a:p>
            <a:pPr marL="914400" indent="-288925">
              <a:buFont typeface="+mj-lt"/>
              <a:buAutoNum type="arabicPeriod"/>
            </a:pPr>
            <a:r>
              <a:rPr lang="en-US"/>
              <a:t>A JSON-based SBOM is created using the </a:t>
            </a:r>
            <a:r>
              <a:rPr lang="en-US" b="1"/>
              <a:t>cyclonedx</a:t>
            </a:r>
            <a:r>
              <a:rPr lang="en-US"/>
              <a:t> generator</a:t>
            </a:r>
          </a:p>
          <a:p>
            <a:pPr marL="914400" indent="-288925">
              <a:buFont typeface="+mj-lt"/>
              <a:buAutoNum type="arabicPeriod"/>
            </a:pPr>
            <a:r>
              <a:rPr lang="en-US"/>
              <a:t>The </a:t>
            </a:r>
            <a:r>
              <a:rPr lang="en-US" b="1"/>
              <a:t>trivy</a:t>
            </a:r>
            <a:r>
              <a:rPr lang="en-US"/>
              <a:t> scanner is executed against the generated SBOM to identify known vulnerabilities in the installed modules</a:t>
            </a:r>
          </a:p>
        </p:txBody>
      </p:sp>
    </p:spTree>
    <p:extLst>
      <p:ext uri="{BB962C8B-B14F-4D97-AF65-F5344CB8AC3E}">
        <p14:creationId xmlns:p14="http://schemas.microsoft.com/office/powerpoint/2010/main" val="2520027892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7369</TotalTime>
  <Words>1124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fscj</vt:lpstr>
      <vt:lpstr>Protect Your Python      Summer Working Connections 2024 Lunchtime Presentation</vt:lpstr>
      <vt:lpstr>Agenda</vt:lpstr>
      <vt:lpstr>Open Source Software Risks</vt:lpstr>
      <vt:lpstr>The Software Bill of Materials (SBOM)</vt:lpstr>
      <vt:lpstr>Generating an SBOM</vt:lpstr>
      <vt:lpstr>More JSON examples</vt:lpstr>
      <vt:lpstr>Open Source Scanning Tools</vt:lpstr>
      <vt:lpstr>Scanning + SBOMs For Security and Compliance</vt:lpstr>
      <vt:lpstr>Example/Walkthrough</vt:lpstr>
      <vt:lpstr>PowerPoint Presentation</vt:lpstr>
      <vt:lpstr>PowerPoint Presentation</vt:lpstr>
      <vt:lpstr>Conclusion/Q&amp;A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David Singletary</cp:lastModifiedBy>
  <cp:revision>36</cp:revision>
  <dcterms:created xsi:type="dcterms:W3CDTF">2022-06-19T00:56:55Z</dcterms:created>
  <dcterms:modified xsi:type="dcterms:W3CDTF">2024-07-10T18:52:48Z</dcterms:modified>
</cp:coreProperties>
</file>