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type.com/blog/top-8-malicious-attacks-recently-found-on-pypi" TargetMode="External"/><Relationship Id="rId2" Type="http://schemas.openxmlformats.org/officeDocument/2006/relationships/hyperlink" Target="https://thehackernews.com/2024/02/new-malicious-pypi-packages-caugh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5723"/>
            <a:ext cx="10566400" cy="4743939"/>
          </a:xfrm>
        </p:spPr>
        <p:txBody>
          <a:bodyPr>
            <a:normAutofit/>
          </a:bodyPr>
          <a:lstStyle/>
          <a:p>
            <a:r>
              <a:rPr lang="en-US"/>
              <a:t>Protect Your Python</a:t>
            </a:r>
            <a:br>
              <a:rPr lang="en-US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/>
            </a:br>
            <a:r>
              <a:rPr lang="en-US" sz="4000"/>
              <a:t>Summer Working Connections 2024</a:t>
            </a:r>
            <a:br>
              <a:rPr lang="en-US" sz="4000"/>
            </a:br>
            <a:r>
              <a:rPr lang="en-US" sz="4000"/>
              <a:t>Lunchtime Presentation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  <p:pic>
        <p:nvPicPr>
          <p:cNvPr id="2" name="Picture 1" descr="A cartoon of a snake wearing a biohazard suit&#10;&#10;Description automatically generated">
            <a:extLst>
              <a:ext uri="{FF2B5EF4-FFF2-40B4-BE49-F238E27FC236}">
                <a16:creationId xmlns:a16="http://schemas.microsoft.com/office/drawing/2014/main" id="{3E5ECE39-F0C3-227E-E2D3-D8B2DE5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6" y="1075788"/>
            <a:ext cx="2504246" cy="25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1017738" cy="474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Free and Open Source Software (FOSS) risks</a:t>
            </a:r>
          </a:p>
          <a:p>
            <a:pPr marL="0" indent="0">
              <a:buNone/>
            </a:pPr>
            <a:r>
              <a:rPr lang="en-US"/>
              <a:t>2. The Software Bill of Materials (SBOM)</a:t>
            </a:r>
          </a:p>
          <a:p>
            <a:pPr marL="0" indent="0">
              <a:buNone/>
            </a:pPr>
            <a:r>
              <a:rPr lang="en-US"/>
              <a:t>3. Open source scanning tools</a:t>
            </a:r>
          </a:p>
          <a:p>
            <a:pPr marL="0" indent="0">
              <a:buNone/>
            </a:pPr>
            <a:r>
              <a:rPr lang="en-US"/>
              <a:t>4. Using scanning tools and SBOMs to enhance security and compliance</a:t>
            </a:r>
          </a:p>
          <a:p>
            <a:pPr marL="0" indent="0">
              <a:buNone/>
            </a:pPr>
            <a:r>
              <a:rPr lang="en-US"/>
              <a:t>5. Example/Walkthrough</a:t>
            </a:r>
          </a:p>
          <a:p>
            <a:pPr marL="0" indent="0">
              <a:buNone/>
            </a:pPr>
            <a:r>
              <a:rPr lang="en-US"/>
              <a:t>6. Conclusion/Q&amp;A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r>
              <a:rPr lang="en-US"/>
              <a:t>Free and Open Source Software (FOSS)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824045"/>
          </a:xfrm>
        </p:spPr>
        <p:txBody>
          <a:bodyPr>
            <a:normAutofit fontScale="92500" lnSpcReduction="10000"/>
          </a:bodyPr>
          <a:lstStyle/>
          <a:p>
            <a:r>
              <a:rPr lang="en-US" sz="2600"/>
              <a:t>Vulnerabilities can occur in any programming language</a:t>
            </a:r>
          </a:p>
          <a:p>
            <a:pPr>
              <a:lnSpc>
                <a:spcPct val="120000"/>
              </a:lnSpc>
            </a:pPr>
            <a:r>
              <a:rPr lang="en-US" sz="2600"/>
              <a:t>Python is a great example because it is  so widely used, especially in data science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People of all skill levels are using it, so risks are more pronounced</a:t>
            </a:r>
          </a:p>
          <a:p>
            <a:r>
              <a:rPr lang="en-US" sz="2600"/>
              <a:t>Examples of recently reported vulnerabilities in open source Python tools:</a:t>
            </a:r>
          </a:p>
          <a:p>
            <a:pPr marL="457200" indent="0">
              <a:buNone/>
            </a:pPr>
            <a:r>
              <a:rPr lang="en-US" sz="2600">
                <a:hlinkClick r:id="rId2"/>
              </a:rPr>
              <a:t>https://thehackernews.com/2024/02/new-malicious-pypi-packages-caught.html</a:t>
            </a:r>
            <a:endParaRPr lang="en-US" sz="2600"/>
          </a:p>
          <a:p>
            <a:pPr marL="914400" lvl="1" indent="0">
              <a:buNone/>
            </a:pPr>
            <a:r>
              <a:rPr lang="en-US" b="1"/>
              <a:t>New Malicious PyPI Packages Caught Using Covert Side-Loading Tactics</a:t>
            </a:r>
          </a:p>
          <a:p>
            <a:pPr marL="457200" indent="0">
              <a:buNone/>
            </a:pPr>
            <a:r>
              <a:rPr lang="en-US" sz="2600">
                <a:hlinkClick r:id="rId3"/>
              </a:rPr>
              <a:t>https://www.sonatype.com/blog/top-8-malicious-attacks-recently-found-on-pypi </a:t>
            </a:r>
            <a:endParaRPr lang="en-US" sz="2600"/>
          </a:p>
          <a:p>
            <a:pPr marL="914400" lvl="2" indent="0">
              <a:buNone/>
            </a:pPr>
            <a:r>
              <a:rPr lang="en-US" sz="2300" b="1"/>
              <a:t>RAT (Remote Access Trojan) Mutants</a:t>
            </a:r>
          </a:p>
          <a:p>
            <a:pPr marL="914400" lvl="2" indent="0">
              <a:buNone/>
            </a:pPr>
            <a:r>
              <a:rPr lang="en-US" sz="2300" b="1"/>
              <a:t>PyTorch Namespace Confusion Attack</a:t>
            </a:r>
          </a:p>
          <a:p>
            <a:pPr marL="914400" lvl="2" indent="0">
              <a:buNone/>
            </a:pPr>
            <a:r>
              <a:rPr lang="en-US" sz="2300" b="1"/>
              <a:t>GTA 5 Multihack Site</a:t>
            </a:r>
            <a:r>
              <a:rPr lang="en-US" sz="2600"/>
              <a:t>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Software Bill of Materials (SBOM)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 fontScale="92500"/>
          </a:bodyPr>
          <a:lstStyle/>
          <a:p>
            <a:r>
              <a:rPr lang="en-US"/>
              <a:t>A </a:t>
            </a:r>
            <a:r>
              <a:rPr lang="en-US" b="1"/>
              <a:t>Software Bill of Materials (SBOM) </a:t>
            </a:r>
            <a:r>
              <a:rPr lang="en-US"/>
              <a:t>is a detailed inventory of all components, libraries, and dependencies used by a software application</a:t>
            </a:r>
          </a:p>
          <a:p>
            <a:r>
              <a:rPr lang="en-US"/>
              <a:t>It provides a comprehensive record which lists open-source, proprietary, and third-party components</a:t>
            </a:r>
          </a:p>
          <a:p>
            <a:r>
              <a:rPr lang="en-US"/>
              <a:t>It contains component metadata, including version numbers, licenses, and source information</a:t>
            </a:r>
          </a:p>
          <a:p>
            <a:r>
              <a:rPr lang="en-US"/>
              <a:t>SBOMs promote visibility into the software supply chain</a:t>
            </a:r>
          </a:p>
          <a:p>
            <a:r>
              <a:rPr lang="en-US"/>
              <a:t>Used in conjunction with scanning tools to identify components with known security issues</a:t>
            </a:r>
          </a:p>
          <a:p>
            <a:r>
              <a:rPr lang="en-US"/>
              <a:t>Popular SBOM generators include </a:t>
            </a:r>
            <a:r>
              <a:rPr lang="en-US" b="1"/>
              <a:t>CycloneDX</a:t>
            </a:r>
            <a:r>
              <a:rPr lang="en-US"/>
              <a:t>, </a:t>
            </a:r>
            <a:r>
              <a:rPr lang="en-US" b="1"/>
              <a:t>SPDX</a:t>
            </a:r>
            <a:r>
              <a:rPr lang="en-US"/>
              <a:t>, </a:t>
            </a:r>
            <a:r>
              <a:rPr lang="en-US" b="1"/>
              <a:t>OWASP Dependency-Track</a:t>
            </a:r>
            <a:r>
              <a:rPr lang="en-US"/>
              <a:t>, </a:t>
            </a:r>
            <a:r>
              <a:rPr lang="en-US" b="1"/>
              <a:t>Syft</a:t>
            </a:r>
            <a:r>
              <a:rPr lang="en-US"/>
              <a:t>, </a:t>
            </a:r>
            <a:r>
              <a:rPr lang="en-US" b="1"/>
              <a:t>Anchore</a:t>
            </a:r>
            <a:r>
              <a:rPr lang="en-US"/>
              <a:t>, and </a:t>
            </a:r>
            <a:r>
              <a:rPr lang="en-US" b="1"/>
              <a:t>FOSSA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2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Open Source Scanning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/>
          </a:bodyPr>
          <a:lstStyle/>
          <a:p>
            <a:r>
              <a:rPr lang="en-US"/>
              <a:t>Open source scanning tools scan software codebases to identify open-source components and their licenses</a:t>
            </a:r>
          </a:p>
          <a:p>
            <a:r>
              <a:rPr lang="en-US"/>
              <a:t>The tools find known vulnerabilities in open-source libraries and dependencies</a:t>
            </a:r>
          </a:p>
          <a:p>
            <a:r>
              <a:rPr lang="en-US"/>
              <a:t>They ensures compliance with open-source licenses and legal requirements</a:t>
            </a:r>
          </a:p>
          <a:p>
            <a:r>
              <a:rPr lang="en-US"/>
              <a:t>The tools assess and manage potential risks associated with using open-source software</a:t>
            </a:r>
          </a:p>
          <a:p>
            <a:r>
              <a:rPr lang="en-US"/>
              <a:t>Popular scanning tools include </a:t>
            </a:r>
            <a:r>
              <a:rPr lang="en-US" b="1"/>
              <a:t>Sonatype Nexus IQ</a:t>
            </a:r>
            <a:r>
              <a:rPr lang="en-US"/>
              <a:t>, </a:t>
            </a:r>
            <a:r>
              <a:rPr lang="en-US" b="1"/>
              <a:t>Snyk</a:t>
            </a:r>
            <a:r>
              <a:rPr lang="en-US"/>
              <a:t>, </a:t>
            </a:r>
            <a:r>
              <a:rPr lang="en-US" b="1"/>
              <a:t>Black Duck</a:t>
            </a:r>
            <a:r>
              <a:rPr lang="en-US"/>
              <a:t>, </a:t>
            </a:r>
            <a:r>
              <a:rPr lang="en-US" b="1"/>
              <a:t>OWASP Dependency-Check</a:t>
            </a:r>
            <a:r>
              <a:rPr lang="en-US"/>
              <a:t>, </a:t>
            </a:r>
            <a:r>
              <a:rPr lang="en-US" b="1"/>
              <a:t>WhiteSource</a:t>
            </a:r>
            <a:r>
              <a:rPr lang="en-US"/>
              <a:t>, </a:t>
            </a:r>
            <a:r>
              <a:rPr lang="en-US" b="1"/>
              <a:t>Trivy</a:t>
            </a:r>
            <a:r>
              <a:rPr lang="en-US"/>
              <a:t>, and </a:t>
            </a:r>
            <a:r>
              <a:rPr lang="en-US" b="1"/>
              <a:t>Clair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Scanning + SBOMs For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Create the project SBOM (includes components, dependencies, and  metadata)</a:t>
            </a:r>
          </a:p>
          <a:p>
            <a:r>
              <a:rPr lang="en-US"/>
              <a:t>Configure the scanner to use the generated SBOM</a:t>
            </a:r>
          </a:p>
          <a:p>
            <a:r>
              <a:rPr lang="en-US"/>
              <a:t>The scanner cross-references SBOM data with vulnerability databases </a:t>
            </a:r>
          </a:p>
          <a:p>
            <a:pPr marL="914400" indent="0">
              <a:buNone/>
            </a:pPr>
            <a:r>
              <a:rPr lang="en-US" sz="2400"/>
              <a:t>e.g., </a:t>
            </a:r>
            <a:r>
              <a:rPr lang="en-US" sz="2400" b="1"/>
              <a:t>National Vulnerability Database (NVD), Common Vulnerabilities and Exposures (CVE), OSS Index, GitHub Advisory Database, Snyk Vulnerability Database </a:t>
            </a:r>
          </a:p>
          <a:p>
            <a:pPr indent="0">
              <a:buNone/>
            </a:pPr>
            <a:r>
              <a:rPr lang="en-US"/>
              <a:t>to identify known issues</a:t>
            </a:r>
          </a:p>
          <a:p>
            <a:r>
              <a:rPr lang="en-US"/>
              <a:t>A detailed report is generated highlighting vulnerabilities and providing actionable insights for remediation and updates.</a:t>
            </a:r>
          </a:p>
        </p:txBody>
      </p:sp>
    </p:spTree>
    <p:extLst>
      <p:ext uri="{BB962C8B-B14F-4D97-AF65-F5344CB8AC3E}">
        <p14:creationId xmlns:p14="http://schemas.microsoft.com/office/powerpoint/2010/main" val="42482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The following example demonstrates how to perform a scan.</a:t>
            </a:r>
          </a:p>
          <a:p>
            <a:r>
              <a:rPr lang="en-US"/>
              <a:t>Scenario: You are developing a machine learning model using TensorFlow, a widely-used open source machine learning library.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Run the scanning tool to identify known vulnerabilities in the TensorFlow library and its dependencies.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The scan detects critical vulnerabilities in specific versions of TensorFlow and dependencies that could allow remote code execution.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Based on the scan results, update TensorFlow to a version where the vulnerability is patched.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Conclusion/Q&amp;A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 sz="2400"/>
              <a:t>Additional steps: Implement continuous scanning in your CI/CD pipeline to monitor for new vulnerabilities in dependencies.</a:t>
            </a:r>
          </a:p>
          <a:p>
            <a:r>
              <a:rPr lang="en-US" sz="2400"/>
              <a:t>The scan also checks for licensing issues, ensuring all components comply with your project's license policy.</a:t>
            </a:r>
          </a:p>
          <a:p>
            <a:pPr marL="228600" lvl="2">
              <a:lnSpc>
                <a:spcPct val="120000"/>
              </a:lnSpc>
            </a:pPr>
            <a:r>
              <a:rPr lang="en-US" sz="2400"/>
              <a:t>Active community maintenance efforts help in promptly addressing vulnerabilities, but the risk is still non-zero. </a:t>
            </a:r>
          </a:p>
          <a:p>
            <a:pPr marL="228600" lvl="2">
              <a:lnSpc>
                <a:spcPct val="120000"/>
              </a:lnSpc>
            </a:pPr>
            <a:r>
              <a:rPr lang="en-US" sz="2400"/>
              <a:t>To mitigate risks, it is essential to use latest versions, apply security patches, and perform regular vulnerability scans</a:t>
            </a:r>
          </a:p>
          <a:p>
            <a:pPr marL="228600" lvl="2">
              <a:lnSpc>
                <a:spcPct val="12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2935</TotalTime>
  <Words>598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fscj</vt:lpstr>
      <vt:lpstr>Protect Your Python      Summer Working Connections 2024 Lunchtime Presentation</vt:lpstr>
      <vt:lpstr>Agenda</vt:lpstr>
      <vt:lpstr>Free and Open Source Software (FOSS) Risks</vt:lpstr>
      <vt:lpstr>The Software Bill of Materials (SBOM)</vt:lpstr>
      <vt:lpstr>Open Source Scanning Tools</vt:lpstr>
      <vt:lpstr>Scanning + SBOMs For Security and Compliance</vt:lpstr>
      <vt:lpstr>Example/Walkthrough</vt:lpstr>
      <vt:lpstr>Conclusion/Q&amp;A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David Singletary</cp:lastModifiedBy>
  <cp:revision>26</cp:revision>
  <dcterms:created xsi:type="dcterms:W3CDTF">2022-06-19T00:56:55Z</dcterms:created>
  <dcterms:modified xsi:type="dcterms:W3CDTF">2024-07-04T22:51:58Z</dcterms:modified>
</cp:coreProperties>
</file>