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82" r:id="rId2"/>
    <p:sldId id="406" r:id="rId3"/>
    <p:sldId id="408" r:id="rId4"/>
    <p:sldId id="407" r:id="rId5"/>
    <p:sldId id="409" r:id="rId6"/>
    <p:sldId id="405" r:id="rId7"/>
    <p:sldId id="402" r:id="rId8"/>
    <p:sldId id="404" r:id="rId9"/>
    <p:sldId id="40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95" autoAdjust="0"/>
    <p:restoredTop sz="94660"/>
  </p:normalViewPr>
  <p:slideViewPr>
    <p:cSldViewPr snapToGrid="0">
      <p:cViewPr varScale="1">
        <p:scale>
          <a:sx n="57" d="100"/>
          <a:sy n="57" d="100"/>
        </p:scale>
        <p:origin x="324"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37D171EF-4C07-4D11-9D75-8A931879EA0E}" type="slidenum">
              <a:rPr lang="en-US" smtClean="0"/>
              <a:t>‹#›</a:t>
            </a:fld>
            <a:endParaRPr lang="en-US"/>
          </a:p>
        </p:txBody>
      </p:sp>
    </p:spTree>
    <p:extLst>
      <p:ext uri="{BB962C8B-B14F-4D97-AF65-F5344CB8AC3E}">
        <p14:creationId xmlns:p14="http://schemas.microsoft.com/office/powerpoint/2010/main" val="1231029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7D171EF-4C07-4D11-9D75-8A931879EA0E}" type="slidenum">
              <a:rPr lang="en-US" smtClean="0"/>
              <a:t>‹#›</a:t>
            </a:fld>
            <a:endParaRPr lang="en-US"/>
          </a:p>
        </p:txBody>
      </p:sp>
    </p:spTree>
    <p:extLst>
      <p:ext uri="{BB962C8B-B14F-4D97-AF65-F5344CB8AC3E}">
        <p14:creationId xmlns:p14="http://schemas.microsoft.com/office/powerpoint/2010/main" val="2522527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7D171EF-4C07-4D11-9D75-8A931879EA0E}" type="slidenum">
              <a:rPr lang="en-US" smtClean="0"/>
              <a:t>‹#›</a:t>
            </a:fld>
            <a:endParaRPr lang="en-US"/>
          </a:p>
        </p:txBody>
      </p:sp>
    </p:spTree>
    <p:extLst>
      <p:ext uri="{BB962C8B-B14F-4D97-AF65-F5344CB8AC3E}">
        <p14:creationId xmlns:p14="http://schemas.microsoft.com/office/powerpoint/2010/main" val="948621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624989"/>
            <a:ext cx="975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p>
        </p:txBody>
      </p:sp>
      <p:sp>
        <p:nvSpPr>
          <p:cNvPr id="3" name="Date Placeholder 1"/>
          <p:cNvSpPr>
            <a:spLocks noGrp="1"/>
          </p:cNvSpPr>
          <p:nvPr>
            <p:ph type="dt" sz="half" idx="10"/>
          </p:nvPr>
        </p:nvSpPr>
        <p:spPr>
          <a:ln/>
        </p:spPr>
        <p:txBody>
          <a:bodyPr/>
          <a:lstStyle>
            <a:lvl1pPr>
              <a:defRPr sz="1800"/>
            </a:lvl1pPr>
          </a:lstStyle>
          <a:p>
            <a:fld id="{4190563A-194A-4594-9DA3-D09373A98290}" type="datetimeFigureOut">
              <a:rPr lang="en-US" smtClean="0"/>
              <a:t>2/2/2024</a:t>
            </a:fld>
            <a:endParaRPr lang="en-US"/>
          </a:p>
        </p:txBody>
      </p:sp>
      <p:sp>
        <p:nvSpPr>
          <p:cNvPr id="4" name="Footer Placeholder 2"/>
          <p:cNvSpPr>
            <a:spLocks noGrp="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99490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7D171EF-4C07-4D11-9D75-8A931879EA0E}" type="slidenum">
              <a:rPr lang="en-US" smtClean="0"/>
              <a:t>‹#›</a:t>
            </a:fld>
            <a:endParaRPr lang="en-US"/>
          </a:p>
        </p:txBody>
      </p:sp>
    </p:spTree>
    <p:extLst>
      <p:ext uri="{BB962C8B-B14F-4D97-AF65-F5344CB8AC3E}">
        <p14:creationId xmlns:p14="http://schemas.microsoft.com/office/powerpoint/2010/main" val="178016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37D171EF-4C07-4D11-9D75-8A931879EA0E}" type="slidenum">
              <a:rPr lang="en-US" smtClean="0"/>
              <a:t>‹#›</a:t>
            </a:fld>
            <a:endParaRPr lang="en-US"/>
          </a:p>
        </p:txBody>
      </p:sp>
    </p:spTree>
    <p:extLst>
      <p:ext uri="{BB962C8B-B14F-4D97-AF65-F5344CB8AC3E}">
        <p14:creationId xmlns:p14="http://schemas.microsoft.com/office/powerpoint/2010/main" val="221486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37D171EF-4C07-4D11-9D75-8A931879EA0E}" type="slidenum">
              <a:rPr lang="en-US" smtClean="0"/>
              <a:t>‹#›</a:t>
            </a:fld>
            <a:endParaRPr lang="en-US"/>
          </a:p>
        </p:txBody>
      </p:sp>
    </p:spTree>
    <p:extLst>
      <p:ext uri="{BB962C8B-B14F-4D97-AF65-F5344CB8AC3E}">
        <p14:creationId xmlns:p14="http://schemas.microsoft.com/office/powerpoint/2010/main" val="5840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37D171EF-4C07-4D11-9D75-8A931879EA0E}" type="slidenum">
              <a:rPr lang="en-US" smtClean="0"/>
              <a:t>‹#›</a:t>
            </a:fld>
            <a:endParaRPr lang="en-US"/>
          </a:p>
        </p:txBody>
      </p:sp>
    </p:spTree>
    <p:extLst>
      <p:ext uri="{BB962C8B-B14F-4D97-AF65-F5344CB8AC3E}">
        <p14:creationId xmlns:p14="http://schemas.microsoft.com/office/powerpoint/2010/main" val="465828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37D171EF-4C07-4D11-9D75-8A931879EA0E}" type="slidenum">
              <a:rPr lang="en-US" smtClean="0"/>
              <a:t>‹#›</a:t>
            </a:fld>
            <a:endParaRPr lang="en-US"/>
          </a:p>
        </p:txBody>
      </p:sp>
    </p:spTree>
    <p:extLst>
      <p:ext uri="{BB962C8B-B14F-4D97-AF65-F5344CB8AC3E}">
        <p14:creationId xmlns:p14="http://schemas.microsoft.com/office/powerpoint/2010/main" val="1872090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7D171EF-4C07-4D11-9D75-8A931879EA0E}" type="slidenum">
              <a:rPr lang="en-US" smtClean="0"/>
              <a:t>‹#›</a:t>
            </a:fld>
            <a:endParaRPr lang="en-US"/>
          </a:p>
        </p:txBody>
      </p:sp>
    </p:spTree>
    <p:extLst>
      <p:ext uri="{BB962C8B-B14F-4D97-AF65-F5344CB8AC3E}">
        <p14:creationId xmlns:p14="http://schemas.microsoft.com/office/powerpoint/2010/main" val="156021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37D171EF-4C07-4D11-9D75-8A931879EA0E}"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0667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fld id="{37D171EF-4C07-4D11-9D75-8A931879EA0E}" type="slidenum">
              <a:rPr lang="en-US" smtClean="0"/>
              <a:t>‹#›</a:t>
            </a:fld>
            <a:endParaRPr lang="en-US"/>
          </a:p>
        </p:txBody>
      </p:sp>
    </p:spTree>
    <p:extLst>
      <p:ext uri="{BB962C8B-B14F-4D97-AF65-F5344CB8AC3E}">
        <p14:creationId xmlns:p14="http://schemas.microsoft.com/office/powerpoint/2010/main" val="61392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a:noFill/>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a:solidFill>
            <a:schemeClr val="accent2">
              <a:lumMod val="60000"/>
              <a:lumOff val="40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a:spLocks noChangeAspect="1"/>
          </p:cNvSpPr>
          <p:nvPr/>
        </p:nvSpPr>
        <p:spPr>
          <a:xfrm>
            <a:off x="11371870" y="3235577"/>
            <a:ext cx="731520" cy="548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noChangeAspect="1"/>
          </p:cNvSpPr>
          <p:nvPr>
            <p:ph type="sldNum" sz="quarter" idx="4"/>
          </p:nvPr>
        </p:nvSpPr>
        <p:spPr>
          <a:xfrm>
            <a:off x="11451134" y="3398137"/>
            <a:ext cx="506437" cy="27432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7D171EF-4C07-4D11-9D75-8A931879EA0E}" type="slidenum">
              <a:rPr lang="en-US" smtClean="0"/>
              <a:t>‹#›</a:t>
            </a:fld>
            <a:endParaRPr lang="en-US"/>
          </a:p>
        </p:txBody>
      </p:sp>
      <p:pic>
        <p:nvPicPr>
          <p:cNvPr id="12" name="Picture 11">
            <a:extLst>
              <a:ext uri="{FF2B5EF4-FFF2-40B4-BE49-F238E27FC236}">
                <a16:creationId xmlns:a16="http://schemas.microsoft.com/office/drawing/2014/main" id="{23AD4B6A-5AF3-4A09-A445-3A40ADD5E22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318885" y="6133525"/>
            <a:ext cx="831779" cy="626660"/>
          </a:xfrm>
          <a:prstGeom prst="rect">
            <a:avLst/>
          </a:prstGeom>
        </p:spPr>
      </p:pic>
    </p:spTree>
    <p:extLst>
      <p:ext uri="{BB962C8B-B14F-4D97-AF65-F5344CB8AC3E}">
        <p14:creationId xmlns:p14="http://schemas.microsoft.com/office/powerpoint/2010/main" val="23248069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C50D-AC96-11C5-E9A0-E4D4ECFC6FF2}"/>
              </a:ext>
            </a:extLst>
          </p:cNvPr>
          <p:cNvSpPr>
            <a:spLocks noGrp="1"/>
          </p:cNvSpPr>
          <p:nvPr>
            <p:ph type="title"/>
          </p:nvPr>
        </p:nvSpPr>
        <p:spPr>
          <a:xfrm>
            <a:off x="609600" y="58638"/>
            <a:ext cx="10160000" cy="689866"/>
          </a:xfrm>
        </p:spPr>
        <p:txBody>
          <a:bodyPr/>
          <a:lstStyle/>
          <a:p>
            <a:r>
              <a:rPr lang="en-US" sz="4000"/>
              <a:t>What is Data Science?</a:t>
            </a:r>
          </a:p>
        </p:txBody>
      </p:sp>
      <p:sp>
        <p:nvSpPr>
          <p:cNvPr id="3" name="Content Placeholder 2">
            <a:extLst>
              <a:ext uri="{FF2B5EF4-FFF2-40B4-BE49-F238E27FC236}">
                <a16:creationId xmlns:a16="http://schemas.microsoft.com/office/drawing/2014/main" id="{75A7E5F1-1C32-A5DB-AAB2-1AF1460B396F}"/>
              </a:ext>
            </a:extLst>
          </p:cNvPr>
          <p:cNvSpPr>
            <a:spLocks noGrp="1"/>
          </p:cNvSpPr>
          <p:nvPr>
            <p:ph idx="1"/>
          </p:nvPr>
        </p:nvSpPr>
        <p:spPr>
          <a:xfrm>
            <a:off x="609600" y="864000"/>
            <a:ext cx="10160000" cy="5806110"/>
          </a:xfrm>
        </p:spPr>
        <p:txBody>
          <a:bodyPr>
            <a:normAutofit lnSpcReduction="10000"/>
          </a:bodyPr>
          <a:lstStyle/>
          <a:p>
            <a:pPr marL="230188"/>
            <a:r>
              <a:rPr lang="en-US" sz="2400"/>
              <a:t>Data Science helps us understand big and complex questions by looking at lots of information. It involves the following steps:</a:t>
            </a:r>
          </a:p>
          <a:p>
            <a:pPr marL="527368" lvl="1"/>
            <a:r>
              <a:rPr lang="en-US" sz="2200"/>
              <a:t>Collecting Data: Data can come from many places: what people buy in stores, the weather, or even what people say on social media.</a:t>
            </a:r>
          </a:p>
          <a:p>
            <a:pPr marL="527368" lvl="1"/>
            <a:r>
              <a:rPr lang="en-US" sz="2200"/>
              <a:t>Cleaning Data: Sometimes data is messy, missing parts, or contains mistakes that need to be cleaned up. It is estimated that data scientists spend as much as 80% of their time cleaning data.</a:t>
            </a:r>
          </a:p>
          <a:p>
            <a:pPr marL="527368" lvl="1"/>
            <a:r>
              <a:rPr lang="en-US" sz="2200"/>
              <a:t>Analyzing Data: Data Scientists use special tools and techniques to look for patterns or trends. For example, they might look at sales data to find out which video games are the most popular. A key initial step in this process is Exploratory Data Analysis (EDA), which involves detective-like work that helps uncover patterns, spot irregularities, and test hypotheses with the data.</a:t>
            </a:r>
          </a:p>
          <a:p>
            <a:pPr marL="527368" lvl="1"/>
            <a:r>
              <a:rPr lang="en-US" sz="2200"/>
              <a:t>Making Predictions: After analyzing the data, Data Scientists can make predictions, like guessing what might happen next.</a:t>
            </a:r>
          </a:p>
          <a:p>
            <a:pPr marL="527368" lvl="1"/>
            <a:r>
              <a:rPr lang="en-US" sz="2200"/>
              <a:t>Helping Make Decisions: The predictions made by analyzing data can be used to make decisions. For instance, a company might use data science to decide what new flavor of ice cream to make based on what flavors are most popular.</a:t>
            </a:r>
          </a:p>
        </p:txBody>
      </p:sp>
    </p:spTree>
    <p:extLst>
      <p:ext uri="{BB962C8B-B14F-4D97-AF65-F5344CB8AC3E}">
        <p14:creationId xmlns:p14="http://schemas.microsoft.com/office/powerpoint/2010/main" val="487824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C50D-AC96-11C5-E9A0-E4D4ECFC6FF2}"/>
              </a:ext>
            </a:extLst>
          </p:cNvPr>
          <p:cNvSpPr>
            <a:spLocks noGrp="1"/>
          </p:cNvSpPr>
          <p:nvPr>
            <p:ph type="title"/>
          </p:nvPr>
        </p:nvSpPr>
        <p:spPr>
          <a:xfrm>
            <a:off x="609600" y="58638"/>
            <a:ext cx="10160000" cy="689866"/>
          </a:xfrm>
        </p:spPr>
        <p:txBody>
          <a:bodyPr/>
          <a:lstStyle/>
          <a:p>
            <a:r>
              <a:rPr lang="en-US" sz="4000"/>
              <a:t>Data Science Tools</a:t>
            </a:r>
          </a:p>
        </p:txBody>
      </p:sp>
      <p:sp>
        <p:nvSpPr>
          <p:cNvPr id="3" name="Content Placeholder 2">
            <a:extLst>
              <a:ext uri="{FF2B5EF4-FFF2-40B4-BE49-F238E27FC236}">
                <a16:creationId xmlns:a16="http://schemas.microsoft.com/office/drawing/2014/main" id="{75A7E5F1-1C32-A5DB-AAB2-1AF1460B396F}"/>
              </a:ext>
            </a:extLst>
          </p:cNvPr>
          <p:cNvSpPr>
            <a:spLocks noGrp="1"/>
          </p:cNvSpPr>
          <p:nvPr>
            <p:ph idx="1"/>
          </p:nvPr>
        </p:nvSpPr>
        <p:spPr>
          <a:xfrm>
            <a:off x="609600" y="864000"/>
            <a:ext cx="10160000" cy="5806110"/>
          </a:xfrm>
        </p:spPr>
        <p:txBody>
          <a:bodyPr>
            <a:normAutofit lnSpcReduction="10000"/>
          </a:bodyPr>
          <a:lstStyle/>
          <a:p>
            <a:pPr marL="230188"/>
            <a:r>
              <a:rPr lang="en-US" sz="2400"/>
              <a:t>Data Science uses many tools to help us understand and use data, including statistics, programming, data visualization, and machine learning. </a:t>
            </a:r>
          </a:p>
          <a:p>
            <a:pPr marL="230188"/>
            <a:r>
              <a:rPr lang="en-US" sz="2400"/>
              <a:t>Machine learning refers to the way computers learn from experience; the more examples they are exposed to, the better they understand. </a:t>
            </a:r>
          </a:p>
          <a:p>
            <a:pPr marL="230188"/>
            <a:r>
              <a:rPr lang="en-US" sz="2400"/>
              <a:t>It is a part of Artificial Intelligence (AI), which is about making computers  smart enough to solve problems on their own.</a:t>
            </a:r>
          </a:p>
          <a:p>
            <a:pPr marL="230188"/>
            <a:r>
              <a:rPr lang="en-US" sz="2400"/>
              <a:t>There are several types of machine learning:</a:t>
            </a:r>
          </a:p>
          <a:p>
            <a:pPr marL="230188"/>
            <a:r>
              <a:rPr lang="en-US" sz="2400"/>
              <a:t>supervised learning: training a model on a labeled dataset; each training example is paired with an output label</a:t>
            </a:r>
          </a:p>
          <a:p>
            <a:pPr marL="230188"/>
            <a:r>
              <a:rPr lang="en-US" sz="2400"/>
              <a:t>unsupervised learning:  training a model on data that does not have labeled responses; system tries to learn the patterns and the structure from the data without any explicit instructions</a:t>
            </a:r>
          </a:p>
          <a:p>
            <a:pPr marL="230188"/>
            <a:r>
              <a:rPr lang="en-US" sz="2400"/>
              <a:t>reinforcement learning: the system learns to make decisions by taking actions in an environment to achieve some goals; it receives rewards or penalties for the actions it takes and learns to maximize the reward</a:t>
            </a:r>
          </a:p>
        </p:txBody>
      </p:sp>
    </p:spTree>
    <p:extLst>
      <p:ext uri="{BB962C8B-B14F-4D97-AF65-F5344CB8AC3E}">
        <p14:creationId xmlns:p14="http://schemas.microsoft.com/office/powerpoint/2010/main" val="115600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C50D-AC96-11C5-E9A0-E4D4ECFC6FF2}"/>
              </a:ext>
            </a:extLst>
          </p:cNvPr>
          <p:cNvSpPr>
            <a:spLocks noGrp="1"/>
          </p:cNvSpPr>
          <p:nvPr>
            <p:ph type="title"/>
          </p:nvPr>
        </p:nvSpPr>
        <p:spPr>
          <a:xfrm>
            <a:off x="609600" y="58638"/>
            <a:ext cx="10160000" cy="689866"/>
          </a:xfrm>
        </p:spPr>
        <p:txBody>
          <a:bodyPr/>
          <a:lstStyle/>
          <a:p>
            <a:r>
              <a:rPr lang="en-US" sz="4000"/>
              <a:t>Machine Learning</a:t>
            </a:r>
          </a:p>
        </p:txBody>
      </p:sp>
      <p:sp>
        <p:nvSpPr>
          <p:cNvPr id="3" name="Content Placeholder 2">
            <a:extLst>
              <a:ext uri="{FF2B5EF4-FFF2-40B4-BE49-F238E27FC236}">
                <a16:creationId xmlns:a16="http://schemas.microsoft.com/office/drawing/2014/main" id="{75A7E5F1-1C32-A5DB-AAB2-1AF1460B396F}"/>
              </a:ext>
            </a:extLst>
          </p:cNvPr>
          <p:cNvSpPr>
            <a:spLocks noGrp="1"/>
          </p:cNvSpPr>
          <p:nvPr>
            <p:ph idx="1"/>
          </p:nvPr>
        </p:nvSpPr>
        <p:spPr>
          <a:xfrm>
            <a:off x="609600" y="864000"/>
            <a:ext cx="10160000" cy="5806110"/>
          </a:xfrm>
        </p:spPr>
        <p:txBody>
          <a:bodyPr>
            <a:normAutofit lnSpcReduction="10000"/>
          </a:bodyPr>
          <a:lstStyle/>
          <a:p>
            <a:pPr marL="230188"/>
            <a:r>
              <a:rPr lang="en-US" sz="2800"/>
              <a:t>Machine learning refers to the way computers learn from experience; the more examples they are exposed to, the better they understand. </a:t>
            </a:r>
          </a:p>
          <a:p>
            <a:pPr marL="527368" lvl="1"/>
            <a:r>
              <a:rPr lang="en-US" sz="2400"/>
              <a:t>It is a part of Artificial Intelligence (AI), which is about making computers  smart enough to solve problems on their own.</a:t>
            </a:r>
          </a:p>
          <a:p>
            <a:pPr marL="230188"/>
            <a:r>
              <a:rPr lang="en-US" sz="2800"/>
              <a:t>There are several types of machine learning:</a:t>
            </a:r>
          </a:p>
          <a:p>
            <a:pPr marL="527368" lvl="1"/>
            <a:r>
              <a:rPr lang="en-US" sz="2400" b="1"/>
              <a:t>supervised learning</a:t>
            </a:r>
            <a:r>
              <a:rPr lang="en-US" sz="2400"/>
              <a:t>: training a system on a labeled dataset; each training example is paired with an output label</a:t>
            </a:r>
          </a:p>
          <a:p>
            <a:pPr marL="527368" lvl="1"/>
            <a:r>
              <a:rPr lang="en-US" sz="2400" b="1"/>
              <a:t>unsupervised learning</a:t>
            </a:r>
            <a:r>
              <a:rPr lang="en-US" sz="2400"/>
              <a:t>:  training a system on data that does not have labeled responses; system tries to learn the patterns and the structure from the data without any explicit instructions</a:t>
            </a:r>
          </a:p>
          <a:p>
            <a:pPr marL="527368" lvl="1"/>
            <a:r>
              <a:rPr lang="en-US" sz="2400" b="1"/>
              <a:t>reinforcement learning</a:t>
            </a:r>
            <a:r>
              <a:rPr lang="en-US" sz="2400"/>
              <a:t>: the system learns to make decisions by taking actions in an environment to achieve some goals; it receives rewards or penalties for the actions it takes and learns to maximize the reward</a:t>
            </a:r>
          </a:p>
        </p:txBody>
      </p:sp>
    </p:spTree>
    <p:extLst>
      <p:ext uri="{BB962C8B-B14F-4D97-AF65-F5344CB8AC3E}">
        <p14:creationId xmlns:p14="http://schemas.microsoft.com/office/powerpoint/2010/main" val="2308741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C50D-AC96-11C5-E9A0-E4D4ECFC6FF2}"/>
              </a:ext>
            </a:extLst>
          </p:cNvPr>
          <p:cNvSpPr>
            <a:spLocks noGrp="1"/>
          </p:cNvSpPr>
          <p:nvPr>
            <p:ph type="title"/>
          </p:nvPr>
        </p:nvSpPr>
        <p:spPr>
          <a:xfrm>
            <a:off x="609600" y="58638"/>
            <a:ext cx="10160000" cy="689866"/>
          </a:xfrm>
        </p:spPr>
        <p:txBody>
          <a:bodyPr/>
          <a:lstStyle/>
          <a:p>
            <a:r>
              <a:rPr lang="en-US" sz="4000"/>
              <a:t>Examples of How Machine Learning is Used</a:t>
            </a:r>
          </a:p>
        </p:txBody>
      </p:sp>
      <p:sp>
        <p:nvSpPr>
          <p:cNvPr id="3" name="Content Placeholder 2">
            <a:extLst>
              <a:ext uri="{FF2B5EF4-FFF2-40B4-BE49-F238E27FC236}">
                <a16:creationId xmlns:a16="http://schemas.microsoft.com/office/drawing/2014/main" id="{75A7E5F1-1C32-A5DB-AAB2-1AF1460B396F}"/>
              </a:ext>
            </a:extLst>
          </p:cNvPr>
          <p:cNvSpPr>
            <a:spLocks noGrp="1"/>
          </p:cNvSpPr>
          <p:nvPr>
            <p:ph idx="1"/>
          </p:nvPr>
        </p:nvSpPr>
        <p:spPr>
          <a:xfrm>
            <a:off x="609600" y="864000"/>
            <a:ext cx="10160000" cy="5806110"/>
          </a:xfrm>
        </p:spPr>
        <p:txBody>
          <a:bodyPr>
            <a:normAutofit lnSpcReduction="10000"/>
          </a:bodyPr>
          <a:lstStyle/>
          <a:p>
            <a:pPr marL="230188"/>
            <a:r>
              <a:rPr lang="en-US" sz="2400"/>
              <a:t>Video games: Some video games use machine learning to make the game more exciting. The game learns how you play and then changes to make it more challenging and fun.</a:t>
            </a:r>
          </a:p>
          <a:p>
            <a:pPr marL="230188"/>
            <a:r>
              <a:rPr lang="en-US" sz="2400"/>
              <a:t>Music and Movie Recommendations: Ever wondered how Spotify knows what song you might like, or how Netflix suggests movies you enjoy? They use machine learning to learn from what you and millions of others watch or listen to, and then suggest new things you might like.</a:t>
            </a:r>
          </a:p>
          <a:p>
            <a:pPr marL="230188"/>
            <a:r>
              <a:rPr lang="en-US" sz="2400"/>
              <a:t>Social Media: Apps like Instagram and TikTok use machine learning to understand what kind of photos or videos you like to see. They notice what you spend time on and then show you more of that stuff.</a:t>
            </a:r>
          </a:p>
          <a:p>
            <a:pPr marL="230188"/>
            <a:r>
              <a:rPr lang="en-US" sz="2400"/>
              <a:t>Self-Driving Cars: These cars use machine learning to understand the road and make decisions, like when to slow down or how to avoid accidents. They learn from lots of data about driving to get really good at it.</a:t>
            </a:r>
          </a:p>
          <a:p>
            <a:pPr marL="230188"/>
            <a:r>
              <a:rPr lang="en-US" sz="2400"/>
              <a:t>Helping with Homework: There are apps that can help you solve math problems or improve your writing. They use machine learning to understand the problem and suggest solutions</a:t>
            </a:r>
          </a:p>
        </p:txBody>
      </p:sp>
    </p:spTree>
    <p:extLst>
      <p:ext uri="{BB962C8B-B14F-4D97-AF65-F5344CB8AC3E}">
        <p14:creationId xmlns:p14="http://schemas.microsoft.com/office/powerpoint/2010/main" val="3387399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C50D-AC96-11C5-E9A0-E4D4ECFC6FF2}"/>
              </a:ext>
            </a:extLst>
          </p:cNvPr>
          <p:cNvSpPr>
            <a:spLocks noGrp="1"/>
          </p:cNvSpPr>
          <p:nvPr>
            <p:ph type="title"/>
          </p:nvPr>
        </p:nvSpPr>
        <p:spPr>
          <a:xfrm>
            <a:off x="609600" y="58638"/>
            <a:ext cx="10160000" cy="689866"/>
          </a:xfrm>
        </p:spPr>
        <p:txBody>
          <a:bodyPr/>
          <a:lstStyle/>
          <a:p>
            <a:r>
              <a:rPr lang="en-US" sz="4000"/>
              <a:t>Machine Learning Algorithms</a:t>
            </a:r>
          </a:p>
        </p:txBody>
      </p:sp>
      <p:sp>
        <p:nvSpPr>
          <p:cNvPr id="3" name="Content Placeholder 2">
            <a:extLst>
              <a:ext uri="{FF2B5EF4-FFF2-40B4-BE49-F238E27FC236}">
                <a16:creationId xmlns:a16="http://schemas.microsoft.com/office/drawing/2014/main" id="{75A7E5F1-1C32-A5DB-AAB2-1AF1460B396F}"/>
              </a:ext>
            </a:extLst>
          </p:cNvPr>
          <p:cNvSpPr>
            <a:spLocks noGrp="1"/>
          </p:cNvSpPr>
          <p:nvPr>
            <p:ph idx="1"/>
          </p:nvPr>
        </p:nvSpPr>
        <p:spPr>
          <a:xfrm>
            <a:off x="609600" y="864000"/>
            <a:ext cx="10160000" cy="5806110"/>
          </a:xfrm>
        </p:spPr>
        <p:txBody>
          <a:bodyPr>
            <a:normAutofit/>
          </a:bodyPr>
          <a:lstStyle/>
          <a:p>
            <a:pPr marL="230188"/>
            <a:r>
              <a:rPr lang="en-US" sz="3200"/>
              <a:t>An algorithm is a step-by-step process to perform a task</a:t>
            </a:r>
          </a:p>
          <a:p>
            <a:pPr marL="230188"/>
            <a:r>
              <a:rPr lang="en-US" sz="3200"/>
              <a:t>There are many different algorithms used in machine learning:</a:t>
            </a:r>
          </a:p>
          <a:p>
            <a:pPr marL="527368" lvl="1"/>
            <a:r>
              <a:rPr lang="en-US" sz="3000"/>
              <a:t>Decision Trees</a:t>
            </a:r>
          </a:p>
          <a:p>
            <a:pPr marL="527368" lvl="1"/>
            <a:r>
              <a:rPr lang="en-US" sz="3000"/>
              <a:t>Logistic Regression</a:t>
            </a:r>
          </a:p>
          <a:p>
            <a:pPr marL="527368" lvl="1"/>
            <a:r>
              <a:rPr lang="en-US" sz="3000"/>
              <a:t>K-Nearest Neighbor (KNN)</a:t>
            </a:r>
          </a:p>
          <a:p>
            <a:pPr marL="527368" lvl="1"/>
            <a:r>
              <a:rPr lang="en-US" sz="3000"/>
              <a:t>Support Vector Networks</a:t>
            </a:r>
          </a:p>
          <a:p>
            <a:pPr marL="527368" lvl="1"/>
            <a:r>
              <a:rPr lang="en-US" sz="3000"/>
              <a:t>Artificial Neural Networks</a:t>
            </a:r>
          </a:p>
          <a:p>
            <a:pPr marL="527368" lvl="1"/>
            <a:r>
              <a:rPr lang="en-US" sz="3000"/>
              <a:t>and many more</a:t>
            </a:r>
          </a:p>
          <a:p>
            <a:pPr marL="230188"/>
            <a:endParaRPr lang="en-US" sz="2400"/>
          </a:p>
        </p:txBody>
      </p:sp>
    </p:spTree>
    <p:extLst>
      <p:ext uri="{BB962C8B-B14F-4D97-AF65-F5344CB8AC3E}">
        <p14:creationId xmlns:p14="http://schemas.microsoft.com/office/powerpoint/2010/main" val="12299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C50D-AC96-11C5-E9A0-E4D4ECFC6FF2}"/>
              </a:ext>
            </a:extLst>
          </p:cNvPr>
          <p:cNvSpPr>
            <a:spLocks noGrp="1"/>
          </p:cNvSpPr>
          <p:nvPr>
            <p:ph type="title"/>
          </p:nvPr>
        </p:nvSpPr>
        <p:spPr>
          <a:xfrm>
            <a:off x="609600" y="58638"/>
            <a:ext cx="10160000" cy="689866"/>
          </a:xfrm>
        </p:spPr>
        <p:txBody>
          <a:bodyPr/>
          <a:lstStyle/>
          <a:p>
            <a:r>
              <a:rPr lang="en-US" sz="4000"/>
              <a:t>KNN Algorithm for Classification </a:t>
            </a:r>
          </a:p>
        </p:txBody>
      </p:sp>
      <p:sp>
        <p:nvSpPr>
          <p:cNvPr id="3" name="Content Placeholder 2">
            <a:extLst>
              <a:ext uri="{FF2B5EF4-FFF2-40B4-BE49-F238E27FC236}">
                <a16:creationId xmlns:a16="http://schemas.microsoft.com/office/drawing/2014/main" id="{75A7E5F1-1C32-A5DB-AAB2-1AF1460B396F}"/>
              </a:ext>
            </a:extLst>
          </p:cNvPr>
          <p:cNvSpPr>
            <a:spLocks noGrp="1"/>
          </p:cNvSpPr>
          <p:nvPr>
            <p:ph idx="1"/>
          </p:nvPr>
        </p:nvSpPr>
        <p:spPr>
          <a:xfrm>
            <a:off x="609600" y="864000"/>
            <a:ext cx="10160000" cy="5806110"/>
          </a:xfrm>
        </p:spPr>
        <p:txBody>
          <a:bodyPr>
            <a:normAutofit/>
          </a:bodyPr>
          <a:lstStyle/>
          <a:p>
            <a:pPr marL="230188"/>
            <a:r>
              <a:rPr lang="en-US" sz="2400"/>
              <a:t> </a:t>
            </a:r>
          </a:p>
        </p:txBody>
      </p:sp>
      <p:pic>
        <p:nvPicPr>
          <p:cNvPr id="4" name="Picture 2" descr="A graphical representation of the value of k in the k-NN algorithm.">
            <a:extLst>
              <a:ext uri="{FF2B5EF4-FFF2-40B4-BE49-F238E27FC236}">
                <a16:creationId xmlns:a16="http://schemas.microsoft.com/office/drawing/2014/main" id="{338428FA-79E5-7565-889D-14D147B29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000" y="1514158"/>
            <a:ext cx="4856992" cy="45057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571D6BB7-8732-BAC5-631B-592BE2976B6F}"/>
              </a:ext>
            </a:extLst>
          </p:cNvPr>
          <p:cNvSpPr txBox="1">
            <a:spLocks/>
          </p:cNvSpPr>
          <p:nvPr/>
        </p:nvSpPr>
        <p:spPr>
          <a:xfrm>
            <a:off x="609600" y="864000"/>
            <a:ext cx="4545600" cy="5806110"/>
          </a:xfrm>
          <a:prstGeom prst="rect">
            <a:avLst/>
          </a:prstGeom>
          <a:solidFill>
            <a:schemeClr val="accent2">
              <a:lumMod val="60000"/>
              <a:lumOff val="40000"/>
            </a:schemeClr>
          </a:solidFill>
        </p:spPr>
        <p:txBody>
          <a:bodyPr vert="horz" lIns="91440" tIns="45720" rIns="91440" bIns="45720" rtlCol="0">
            <a:normAutofit lnSpcReduction="10000"/>
          </a:bodyPr>
          <a:lst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230188"/>
            <a:r>
              <a:rPr lang="en-US" sz="2400"/>
              <a:t>The object in this example is to assign the new case either to circles or squares, based on its closeness (similarity) to one or the other</a:t>
            </a:r>
          </a:p>
          <a:p>
            <a:pPr marL="230188"/>
            <a:r>
              <a:rPr lang="en-US" sz="2400"/>
              <a:t>If k is 1, the star should be assigned to squares because the closest example to a star is a square</a:t>
            </a:r>
          </a:p>
          <a:p>
            <a:pPr marL="230188"/>
            <a:r>
              <a:rPr lang="en-US" sz="2400"/>
              <a:t>If k is 3, then it should  be a circle because there are two circles and one square, and simple majority vote rule means the circle gets assigned the new case</a:t>
            </a:r>
          </a:p>
          <a:p>
            <a:pPr marL="230188"/>
            <a:r>
              <a:rPr lang="en-US" sz="2400"/>
              <a:t>If k is 5 the assignment should be made to the square class</a:t>
            </a:r>
          </a:p>
        </p:txBody>
      </p:sp>
      <p:cxnSp>
        <p:nvCxnSpPr>
          <p:cNvPr id="7" name="Straight Arrow Connector 6">
            <a:extLst>
              <a:ext uri="{FF2B5EF4-FFF2-40B4-BE49-F238E27FC236}">
                <a16:creationId xmlns:a16="http://schemas.microsoft.com/office/drawing/2014/main" id="{BA5362BB-DE8D-1E12-CE93-E62619D44259}"/>
              </a:ext>
            </a:extLst>
          </p:cNvPr>
          <p:cNvCxnSpPr/>
          <p:nvPr/>
        </p:nvCxnSpPr>
        <p:spPr>
          <a:xfrm>
            <a:off x="5054400" y="3045600"/>
            <a:ext cx="3420000" cy="604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87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C50D-AC96-11C5-E9A0-E4D4ECFC6FF2}"/>
              </a:ext>
            </a:extLst>
          </p:cNvPr>
          <p:cNvSpPr>
            <a:spLocks noGrp="1"/>
          </p:cNvSpPr>
          <p:nvPr>
            <p:ph type="title"/>
          </p:nvPr>
        </p:nvSpPr>
        <p:spPr>
          <a:xfrm>
            <a:off x="609600" y="58638"/>
            <a:ext cx="10160000" cy="689866"/>
          </a:xfrm>
        </p:spPr>
        <p:txBody>
          <a:bodyPr/>
          <a:lstStyle/>
          <a:p>
            <a:r>
              <a:rPr lang="en-US" sz="4000" dirty="0"/>
              <a:t>Support Vector Machines</a:t>
            </a:r>
          </a:p>
        </p:txBody>
      </p:sp>
      <p:sp>
        <p:nvSpPr>
          <p:cNvPr id="3" name="Content Placeholder 2">
            <a:extLst>
              <a:ext uri="{FF2B5EF4-FFF2-40B4-BE49-F238E27FC236}">
                <a16:creationId xmlns:a16="http://schemas.microsoft.com/office/drawing/2014/main" id="{75A7E5F1-1C32-A5DB-AAB2-1AF1460B396F}"/>
              </a:ext>
            </a:extLst>
          </p:cNvPr>
          <p:cNvSpPr>
            <a:spLocks noGrp="1"/>
          </p:cNvSpPr>
          <p:nvPr>
            <p:ph idx="1"/>
          </p:nvPr>
        </p:nvSpPr>
        <p:spPr>
          <a:xfrm>
            <a:off x="609600" y="864000"/>
            <a:ext cx="10160000" cy="5806110"/>
          </a:xfrm>
        </p:spPr>
        <p:txBody>
          <a:bodyPr>
            <a:normAutofit/>
          </a:bodyPr>
          <a:lstStyle/>
          <a:p>
            <a:pPr marL="1588" indent="0">
              <a:buNone/>
            </a:pPr>
            <a:r>
              <a:rPr lang="en-US" sz="2400"/>
              <a:t> </a:t>
            </a:r>
            <a:endParaRPr lang="en-US" sz="2400" dirty="0"/>
          </a:p>
        </p:txBody>
      </p:sp>
      <p:pic>
        <p:nvPicPr>
          <p:cNvPr id="1026" name="Picture 2" descr="An illustration of two classes through support vector machines.">
            <a:extLst>
              <a:ext uri="{FF2B5EF4-FFF2-40B4-BE49-F238E27FC236}">
                <a16:creationId xmlns:a16="http://schemas.microsoft.com/office/drawing/2014/main" id="{4F7B9D28-0C05-D13A-EA8B-B9A247A4C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636" y="1281852"/>
            <a:ext cx="9695000" cy="480275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12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C50D-AC96-11C5-E9A0-E4D4ECFC6FF2}"/>
              </a:ext>
            </a:extLst>
          </p:cNvPr>
          <p:cNvSpPr>
            <a:spLocks noGrp="1"/>
          </p:cNvSpPr>
          <p:nvPr>
            <p:ph type="title"/>
          </p:nvPr>
        </p:nvSpPr>
        <p:spPr>
          <a:xfrm>
            <a:off x="609600" y="58638"/>
            <a:ext cx="10160000" cy="689866"/>
          </a:xfrm>
        </p:spPr>
        <p:txBody>
          <a:bodyPr/>
          <a:lstStyle/>
          <a:p>
            <a:r>
              <a:rPr lang="en-US" sz="4000"/>
              <a:t>Artificial Neural Networks</a:t>
            </a:r>
            <a:endParaRPr lang="en-US" sz="4000" dirty="0"/>
          </a:p>
        </p:txBody>
      </p:sp>
      <p:sp>
        <p:nvSpPr>
          <p:cNvPr id="3" name="Content Placeholder 2">
            <a:extLst>
              <a:ext uri="{FF2B5EF4-FFF2-40B4-BE49-F238E27FC236}">
                <a16:creationId xmlns:a16="http://schemas.microsoft.com/office/drawing/2014/main" id="{75A7E5F1-1C32-A5DB-AAB2-1AF1460B396F}"/>
              </a:ext>
            </a:extLst>
          </p:cNvPr>
          <p:cNvSpPr>
            <a:spLocks noGrp="1"/>
          </p:cNvSpPr>
          <p:nvPr>
            <p:ph idx="1"/>
          </p:nvPr>
        </p:nvSpPr>
        <p:spPr>
          <a:xfrm>
            <a:off x="609600" y="864000"/>
            <a:ext cx="10160000" cy="5806110"/>
          </a:xfrm>
        </p:spPr>
        <p:txBody>
          <a:bodyPr>
            <a:normAutofit/>
          </a:bodyPr>
          <a:lstStyle/>
          <a:p>
            <a:pPr marL="1588" indent="0">
              <a:buNone/>
            </a:pPr>
            <a:r>
              <a:rPr lang="en-US" sz="2400"/>
              <a:t> </a:t>
            </a:r>
            <a:endParaRPr lang="en-US" sz="2400" dirty="0"/>
          </a:p>
        </p:txBody>
      </p:sp>
      <p:pic>
        <p:nvPicPr>
          <p:cNvPr id="2050" name="Picture 2" descr="Image">
            <a:extLst>
              <a:ext uri="{FF2B5EF4-FFF2-40B4-BE49-F238E27FC236}">
                <a16:creationId xmlns:a16="http://schemas.microsoft.com/office/drawing/2014/main" id="{393D5292-7A78-15F0-7AC6-73AE46A329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44" y="1419142"/>
            <a:ext cx="9753600" cy="469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870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C50D-AC96-11C5-E9A0-E4D4ECFC6FF2}"/>
              </a:ext>
            </a:extLst>
          </p:cNvPr>
          <p:cNvSpPr>
            <a:spLocks noGrp="1"/>
          </p:cNvSpPr>
          <p:nvPr>
            <p:ph type="title"/>
          </p:nvPr>
        </p:nvSpPr>
        <p:spPr>
          <a:xfrm>
            <a:off x="609600" y="58638"/>
            <a:ext cx="10160000" cy="689866"/>
          </a:xfrm>
        </p:spPr>
        <p:txBody>
          <a:bodyPr/>
          <a:lstStyle/>
          <a:p>
            <a:r>
              <a:rPr lang="en-US" sz="4000"/>
              <a:t>KNN IRIS Notebook (on Binder)</a:t>
            </a:r>
            <a:endParaRPr lang="en-US" sz="4000" dirty="0"/>
          </a:p>
        </p:txBody>
      </p:sp>
      <p:sp>
        <p:nvSpPr>
          <p:cNvPr id="3" name="Content Placeholder 2">
            <a:extLst>
              <a:ext uri="{FF2B5EF4-FFF2-40B4-BE49-F238E27FC236}">
                <a16:creationId xmlns:a16="http://schemas.microsoft.com/office/drawing/2014/main" id="{75A7E5F1-1C32-A5DB-AAB2-1AF1460B396F}"/>
              </a:ext>
            </a:extLst>
          </p:cNvPr>
          <p:cNvSpPr>
            <a:spLocks noGrp="1"/>
          </p:cNvSpPr>
          <p:nvPr>
            <p:ph idx="1"/>
          </p:nvPr>
        </p:nvSpPr>
        <p:spPr>
          <a:xfrm>
            <a:off x="609600" y="864000"/>
            <a:ext cx="10160000" cy="5806110"/>
          </a:xfrm>
        </p:spPr>
        <p:txBody>
          <a:bodyPr>
            <a:normAutofit/>
          </a:bodyPr>
          <a:lstStyle/>
          <a:p>
            <a:pPr marL="1588" indent="0">
              <a:buNone/>
            </a:pPr>
            <a:r>
              <a:rPr lang="en-US" sz="2800"/>
              <a:t> https://mybinder.org/v2/gh/FSCJ-Innovation/knn-iris.git/HEAD</a:t>
            </a:r>
            <a:endParaRPr lang="en-US" sz="2800" dirty="0"/>
          </a:p>
        </p:txBody>
      </p:sp>
      <p:pic>
        <p:nvPicPr>
          <p:cNvPr id="1029" name="Picture 5" descr="Data Science Example - Iris dataset">
            <a:extLst>
              <a:ext uri="{FF2B5EF4-FFF2-40B4-BE49-F238E27FC236}">
                <a16:creationId xmlns:a16="http://schemas.microsoft.com/office/drawing/2014/main" id="{177D14E4-C6F3-C809-51DA-B3F61BBB5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768" y="1803164"/>
            <a:ext cx="9889664" cy="3691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7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OCPJavaSE17DeveloperStudyGuide</Template>
  <TotalTime>9133</TotalTime>
  <Words>924</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Cambria</vt:lpstr>
      <vt:lpstr>Adjacency</vt:lpstr>
      <vt:lpstr>What is Data Science?</vt:lpstr>
      <vt:lpstr>Data Science Tools</vt:lpstr>
      <vt:lpstr>Machine Learning</vt:lpstr>
      <vt:lpstr>Examples of How Machine Learning is Used</vt:lpstr>
      <vt:lpstr>Machine Learning Algorithms</vt:lpstr>
      <vt:lpstr>KNN Algorithm for Classification </vt:lpstr>
      <vt:lpstr>Support Vector Machines</vt:lpstr>
      <vt:lpstr>Artificial Neural Networks</vt:lpstr>
      <vt:lpstr>KNN IRIS Notebook (on Binder)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Networks</dc:title>
  <dc:creator>Singletary, David S.</dc:creator>
  <cp:lastModifiedBy>Singletary, David S.</cp:lastModifiedBy>
  <cp:revision>64</cp:revision>
  <dcterms:created xsi:type="dcterms:W3CDTF">2020-07-13T17:52:20Z</dcterms:created>
  <dcterms:modified xsi:type="dcterms:W3CDTF">2024-02-02T11:18:25Z</dcterms:modified>
</cp:coreProperties>
</file>