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311" r:id="rId2"/>
    <p:sldId id="638" r:id="rId3"/>
    <p:sldId id="657" r:id="rId4"/>
    <p:sldId id="658" r:id="rId5"/>
    <p:sldId id="659" r:id="rId6"/>
    <p:sldId id="660" r:id="rId7"/>
    <p:sldId id="661" r:id="rId8"/>
    <p:sldId id="663" r:id="rId9"/>
    <p:sldId id="706" r:id="rId10"/>
    <p:sldId id="703" r:id="rId11"/>
    <p:sldId id="704" r:id="rId12"/>
    <p:sldId id="662" r:id="rId13"/>
    <p:sldId id="671" r:id="rId14"/>
    <p:sldId id="664" r:id="rId15"/>
    <p:sldId id="700" r:id="rId16"/>
    <p:sldId id="698" r:id="rId17"/>
    <p:sldId id="701" r:id="rId18"/>
    <p:sldId id="674" r:id="rId19"/>
    <p:sldId id="710" r:id="rId20"/>
    <p:sldId id="705" r:id="rId21"/>
    <p:sldId id="675" r:id="rId22"/>
    <p:sldId id="676" r:id="rId23"/>
    <p:sldId id="677" r:id="rId24"/>
    <p:sldId id="678" r:id="rId25"/>
    <p:sldId id="679" r:id="rId26"/>
    <p:sldId id="680" r:id="rId27"/>
    <p:sldId id="681" r:id="rId28"/>
    <p:sldId id="682" r:id="rId29"/>
    <p:sldId id="683" r:id="rId30"/>
    <p:sldId id="684" r:id="rId31"/>
    <p:sldId id="692" r:id="rId32"/>
    <p:sldId id="693" r:id="rId33"/>
    <p:sldId id="694" r:id="rId34"/>
    <p:sldId id="695" r:id="rId35"/>
    <p:sldId id="707" r:id="rId36"/>
    <p:sldId id="708" r:id="rId37"/>
    <p:sldId id="709" r:id="rId38"/>
    <p:sldId id="690" r:id="rId39"/>
    <p:sldId id="691" r:id="rId40"/>
    <p:sldId id="688" r:id="rId41"/>
    <p:sldId id="689" r:id="rId42"/>
    <p:sldId id="665" r:id="rId43"/>
    <p:sldId id="666" r:id="rId44"/>
    <p:sldId id="65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DDF89-E70A-416E-9C2E-E3EC658F6F50}" v="1" dt="2025-08-07T10:46:24.618"/>
    <p1510:client id="{087072AD-067F-82EA-1025-21D9F68BAD25}" v="65" dt="2025-08-07T05:02:19.793"/>
    <p1510:client id="{0F5AA44A-6B94-CDE7-86F3-F82D1E6A1470}" v="296" dt="2025-08-06T18:39:04.050"/>
    <p1510:client id="{4C404464-F226-3A9F-751A-5F0E9498486C}" v="469" dt="2025-08-07T08:58:56.535"/>
    <p1510:client id="{50C78B59-0220-2D16-9DD9-078F7941DD0D}" v="305" dt="2025-08-06T19:38:39.574"/>
    <p1510:client id="{5812CB06-45B3-C49D-3250-49756BE41A4F}" v="1520" dt="2025-08-07T10:08:00.751"/>
    <p1510:client id="{70FB92C1-9F2B-B2FF-B98B-B22C12D60A27}" v="314" dt="2025-08-06T20:21:07.805"/>
    <p1510:client id="{7EF3BF01-BD33-F80F-1CC8-AE7D168AA310}" v="75" dt="2025-08-07T09:39:48.312"/>
    <p1510:client id="{951C7B53-8D44-F65B-CD7F-FA5570C0A3A3}" v="39" dt="2025-08-07T06:22:58.301"/>
    <p1510:client id="{9650B5DE-56AE-9225-E8C3-3ECBBA84F478}" v="9" dt="2025-08-07T04:49:02.298"/>
    <p1510:client id="{995F35B8-4E0F-DF00-2C07-65E47F81E786}" v="12" dt="2025-08-07T04:54:30.071"/>
    <p1510:client id="{A0DE0EE4-4316-BCC5-E1DE-B7C25D20EBD9}" v="174" dt="2025-08-07T05:48:54.928"/>
    <p1510:client id="{D0F355B5-189A-7D1E-86DF-873D6D7EC405}" v="230" dt="2025-08-07T10:08:02.995"/>
    <p1510:client id="{D8B5AD0C-4E1A-3E57-E7E1-07F74F7831C8}" v="3" dt="2025-08-07T04:45:16.999"/>
    <p1510:client id="{EF60A1C7-BA9C-B69B-1491-C3BAD7876E1D}" v="196" dt="2025-08-07T09:51:19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bir Poonawala" userId="c72a4980b86adaeb" providerId="LiveId" clId="{052DDF89-E70A-416E-9C2E-E3EC658F6F50}"/>
    <pc:docChg chg="custSel delSld modSld">
      <pc:chgData name="Sabbir Poonawala" userId="c72a4980b86adaeb" providerId="LiveId" clId="{052DDF89-E70A-416E-9C2E-E3EC658F6F50}" dt="2025-08-07T10:50:14.436" v="701" actId="20577"/>
      <pc:docMkLst>
        <pc:docMk/>
      </pc:docMkLst>
      <pc:sldChg chg="modSp mod">
        <pc:chgData name="Sabbir Poonawala" userId="c72a4980b86adaeb" providerId="LiveId" clId="{052DDF89-E70A-416E-9C2E-E3EC658F6F50}" dt="2025-08-07T10:32:26.987" v="108" actId="20577"/>
        <pc:sldMkLst>
          <pc:docMk/>
          <pc:sldMk cId="708952057" sldId="659"/>
        </pc:sldMkLst>
        <pc:spChg chg="mod">
          <ac:chgData name="Sabbir Poonawala" userId="c72a4980b86adaeb" providerId="LiveId" clId="{052DDF89-E70A-416E-9C2E-E3EC658F6F50}" dt="2025-08-07T10:32:26.987" v="108" actId="20577"/>
          <ac:spMkLst>
            <pc:docMk/>
            <pc:sldMk cId="708952057" sldId="659"/>
            <ac:spMk id="16" creationId="{223400D0-4537-FE4D-8BC9-3130172C2F7A}"/>
          </ac:spMkLst>
        </pc:spChg>
      </pc:sldChg>
      <pc:sldChg chg="modSp mod">
        <pc:chgData name="Sabbir Poonawala" userId="c72a4980b86adaeb" providerId="LiveId" clId="{052DDF89-E70A-416E-9C2E-E3EC658F6F50}" dt="2025-08-07T10:37:00.335" v="253" actId="20577"/>
        <pc:sldMkLst>
          <pc:docMk/>
          <pc:sldMk cId="3697300642" sldId="662"/>
        </pc:sldMkLst>
        <pc:spChg chg="mod">
          <ac:chgData name="Sabbir Poonawala" userId="c72a4980b86adaeb" providerId="LiveId" clId="{052DDF89-E70A-416E-9C2E-E3EC658F6F50}" dt="2025-08-07T10:37:00.335" v="253" actId="20577"/>
          <ac:spMkLst>
            <pc:docMk/>
            <pc:sldMk cId="3697300642" sldId="662"/>
            <ac:spMk id="16" creationId="{223400D0-4537-FE4D-8BC9-3130172C2F7A}"/>
          </ac:spMkLst>
        </pc:spChg>
      </pc:sldChg>
      <pc:sldChg chg="modSp mod">
        <pc:chgData name="Sabbir Poonawala" userId="c72a4980b86adaeb" providerId="LiveId" clId="{052DDF89-E70A-416E-9C2E-E3EC658F6F50}" dt="2025-08-07T10:38:14.572" v="323" actId="20577"/>
        <pc:sldMkLst>
          <pc:docMk/>
          <pc:sldMk cId="2808471243" sldId="664"/>
        </pc:sldMkLst>
        <pc:spChg chg="mod">
          <ac:chgData name="Sabbir Poonawala" userId="c72a4980b86adaeb" providerId="LiveId" clId="{052DDF89-E70A-416E-9C2E-E3EC658F6F50}" dt="2025-08-07T10:38:14.572" v="323" actId="20577"/>
          <ac:spMkLst>
            <pc:docMk/>
            <pc:sldMk cId="2808471243" sldId="664"/>
            <ac:spMk id="14" creationId="{2E1603C1-C3BA-DA6D-97E1-6BEB6C25E921}"/>
          </ac:spMkLst>
        </pc:spChg>
      </pc:sldChg>
      <pc:sldChg chg="modSp mod">
        <pc:chgData name="Sabbir Poonawala" userId="c72a4980b86adaeb" providerId="LiveId" clId="{052DDF89-E70A-416E-9C2E-E3EC658F6F50}" dt="2025-08-07T10:50:14.436" v="701" actId="20577"/>
        <pc:sldMkLst>
          <pc:docMk/>
          <pc:sldMk cId="2264321403" sldId="665"/>
        </pc:sldMkLst>
        <pc:spChg chg="mod">
          <ac:chgData name="Sabbir Poonawala" userId="c72a4980b86adaeb" providerId="LiveId" clId="{052DDF89-E70A-416E-9C2E-E3EC658F6F50}" dt="2025-08-07T10:50:14.436" v="701" actId="20577"/>
          <ac:spMkLst>
            <pc:docMk/>
            <pc:sldMk cId="2264321403" sldId="665"/>
            <ac:spMk id="16" creationId="{223400D0-4537-FE4D-8BC9-3130172C2F7A}"/>
          </ac:spMkLst>
        </pc:spChg>
      </pc:sldChg>
      <pc:sldChg chg="modSp mod">
        <pc:chgData name="Sabbir Poonawala" userId="c72a4980b86adaeb" providerId="LiveId" clId="{052DDF89-E70A-416E-9C2E-E3EC658F6F50}" dt="2025-08-07T10:37:37.013" v="282" actId="20577"/>
        <pc:sldMkLst>
          <pc:docMk/>
          <pc:sldMk cId="1677480274" sldId="671"/>
        </pc:sldMkLst>
        <pc:spChg chg="mod">
          <ac:chgData name="Sabbir Poonawala" userId="c72a4980b86adaeb" providerId="LiveId" clId="{052DDF89-E70A-416E-9C2E-E3EC658F6F50}" dt="2025-08-07T10:37:37.013" v="282" actId="20577"/>
          <ac:spMkLst>
            <pc:docMk/>
            <pc:sldMk cId="1677480274" sldId="671"/>
            <ac:spMk id="2" creationId="{9B44860B-C3EF-7CE3-D490-BF558FD130A5}"/>
          </ac:spMkLst>
        </pc:spChg>
      </pc:sldChg>
      <pc:sldChg chg="modSp mod">
        <pc:chgData name="Sabbir Poonawala" userId="c72a4980b86adaeb" providerId="LiveId" clId="{052DDF89-E70A-416E-9C2E-E3EC658F6F50}" dt="2025-08-07T10:44:05.806" v="501" actId="20577"/>
        <pc:sldMkLst>
          <pc:docMk/>
          <pc:sldMk cId="4290565500" sldId="683"/>
        </pc:sldMkLst>
        <pc:spChg chg="mod">
          <ac:chgData name="Sabbir Poonawala" userId="c72a4980b86adaeb" providerId="LiveId" clId="{052DDF89-E70A-416E-9C2E-E3EC658F6F50}" dt="2025-08-07T10:44:05.806" v="501" actId="20577"/>
          <ac:spMkLst>
            <pc:docMk/>
            <pc:sldMk cId="4290565500" sldId="683"/>
            <ac:spMk id="2" creationId="{C2CAD305-5AB4-B8C6-841D-48A81F65C1FB}"/>
          </ac:spMkLst>
        </pc:spChg>
      </pc:sldChg>
      <pc:sldChg chg="addSp modSp mod">
        <pc:chgData name="Sabbir Poonawala" userId="c72a4980b86adaeb" providerId="LiveId" clId="{052DDF89-E70A-416E-9C2E-E3EC658F6F50}" dt="2025-08-07T10:48:07.274" v="621" actId="20577"/>
        <pc:sldMkLst>
          <pc:docMk/>
          <pc:sldMk cId="3996000531" sldId="689"/>
        </pc:sldMkLst>
        <pc:spChg chg="mod">
          <ac:chgData name="Sabbir Poonawala" userId="c72a4980b86adaeb" providerId="LiveId" clId="{052DDF89-E70A-416E-9C2E-E3EC658F6F50}" dt="2025-08-07T10:48:07.274" v="621" actId="20577"/>
          <ac:spMkLst>
            <pc:docMk/>
            <pc:sldMk cId="3996000531" sldId="689"/>
            <ac:spMk id="2" creationId="{CE162059-07B9-EAF4-75E0-6A92DAA806D1}"/>
          </ac:spMkLst>
        </pc:spChg>
        <pc:picChg chg="add mod">
          <ac:chgData name="Sabbir Poonawala" userId="c72a4980b86adaeb" providerId="LiveId" clId="{052DDF89-E70A-416E-9C2E-E3EC658F6F50}" dt="2025-08-07T10:46:56.873" v="575" actId="1076"/>
          <ac:picMkLst>
            <pc:docMk/>
            <pc:sldMk cId="3996000531" sldId="689"/>
            <ac:picMk id="3" creationId="{9620B228-39BF-D852-5E00-5EEDA92792DE}"/>
          </ac:picMkLst>
        </pc:picChg>
        <pc:picChg chg="mod">
          <ac:chgData name="Sabbir Poonawala" userId="c72a4980b86adaeb" providerId="LiveId" clId="{052DDF89-E70A-416E-9C2E-E3EC658F6F50}" dt="2025-08-07T10:48:00.189" v="620" actId="1076"/>
          <ac:picMkLst>
            <pc:docMk/>
            <pc:sldMk cId="3996000531" sldId="689"/>
            <ac:picMk id="4" creationId="{F55DA98A-305B-E0D5-AE5B-B9DDB17F4EA5}"/>
          </ac:picMkLst>
        </pc:picChg>
      </pc:sldChg>
      <pc:sldChg chg="modSp mod">
        <pc:chgData name="Sabbir Poonawala" userId="c72a4980b86adaeb" providerId="LiveId" clId="{052DDF89-E70A-416E-9C2E-E3EC658F6F50}" dt="2025-08-07T10:44:27.361" v="531" actId="20577"/>
        <pc:sldMkLst>
          <pc:docMk/>
          <pc:sldMk cId="402933102" sldId="692"/>
        </pc:sldMkLst>
        <pc:spChg chg="mod">
          <ac:chgData name="Sabbir Poonawala" userId="c72a4980b86adaeb" providerId="LiveId" clId="{052DDF89-E70A-416E-9C2E-E3EC658F6F50}" dt="2025-08-07T10:44:27.361" v="531" actId="20577"/>
          <ac:spMkLst>
            <pc:docMk/>
            <pc:sldMk cId="402933102" sldId="692"/>
            <ac:spMk id="2" creationId="{AA895401-EBE1-B67B-727E-ECCDD8ABD724}"/>
          </ac:spMkLst>
        </pc:spChg>
      </pc:sldChg>
      <pc:sldChg chg="modSp mod">
        <pc:chgData name="Sabbir Poonawala" userId="c72a4980b86adaeb" providerId="LiveId" clId="{052DDF89-E70A-416E-9C2E-E3EC658F6F50}" dt="2025-08-07T10:45:12.689" v="567" actId="313"/>
        <pc:sldMkLst>
          <pc:docMk/>
          <pc:sldMk cId="4016691340" sldId="694"/>
        </pc:sldMkLst>
        <pc:spChg chg="mod">
          <ac:chgData name="Sabbir Poonawala" userId="c72a4980b86adaeb" providerId="LiveId" clId="{052DDF89-E70A-416E-9C2E-E3EC658F6F50}" dt="2025-08-07T10:45:12.689" v="567" actId="313"/>
          <ac:spMkLst>
            <pc:docMk/>
            <pc:sldMk cId="4016691340" sldId="694"/>
            <ac:spMk id="3" creationId="{49D22FDD-1491-09C7-65A9-FB3DFD6F0FF9}"/>
          </ac:spMkLst>
        </pc:spChg>
      </pc:sldChg>
      <pc:sldChg chg="modSp mod">
        <pc:chgData name="Sabbir Poonawala" userId="c72a4980b86adaeb" providerId="LiveId" clId="{052DDF89-E70A-416E-9C2E-E3EC658F6F50}" dt="2025-08-07T10:40:09.736" v="398" actId="20577"/>
        <pc:sldMkLst>
          <pc:docMk/>
          <pc:sldMk cId="1187923763" sldId="698"/>
        </pc:sldMkLst>
        <pc:spChg chg="mod">
          <ac:chgData name="Sabbir Poonawala" userId="c72a4980b86adaeb" providerId="LiveId" clId="{052DDF89-E70A-416E-9C2E-E3EC658F6F50}" dt="2025-08-07T10:40:09.736" v="398" actId="20577"/>
          <ac:spMkLst>
            <pc:docMk/>
            <pc:sldMk cId="1187923763" sldId="698"/>
            <ac:spMk id="2" creationId="{EC259ADB-6E47-D13C-1BC2-529863D65349}"/>
          </ac:spMkLst>
        </pc:spChg>
        <pc:spChg chg="mod">
          <ac:chgData name="Sabbir Poonawala" userId="c72a4980b86adaeb" providerId="LiveId" clId="{052DDF89-E70A-416E-9C2E-E3EC658F6F50}" dt="2025-08-07T10:39:14.869" v="333" actId="20577"/>
          <ac:spMkLst>
            <pc:docMk/>
            <pc:sldMk cId="1187923763" sldId="698"/>
            <ac:spMk id="4" creationId="{6E42D04E-1B39-6342-F652-2000BD671D2E}"/>
          </ac:spMkLst>
        </pc:spChg>
      </pc:sldChg>
      <pc:sldChg chg="modSp mod">
        <pc:chgData name="Sabbir Poonawala" userId="c72a4980b86adaeb" providerId="LiveId" clId="{052DDF89-E70A-416E-9C2E-E3EC658F6F50}" dt="2025-08-07T10:38:39.724" v="329" actId="20577"/>
        <pc:sldMkLst>
          <pc:docMk/>
          <pc:sldMk cId="115283725" sldId="700"/>
        </pc:sldMkLst>
        <pc:spChg chg="mod">
          <ac:chgData name="Sabbir Poonawala" userId="c72a4980b86adaeb" providerId="LiveId" clId="{052DDF89-E70A-416E-9C2E-E3EC658F6F50}" dt="2025-08-07T10:38:39.724" v="329" actId="20577"/>
          <ac:spMkLst>
            <pc:docMk/>
            <pc:sldMk cId="115283725" sldId="700"/>
            <ac:spMk id="2" creationId="{AAA22A97-D168-732C-33B8-3A3F13447920}"/>
          </ac:spMkLst>
        </pc:spChg>
      </pc:sldChg>
      <pc:sldChg chg="modSp mod">
        <pc:chgData name="Sabbir Poonawala" userId="c72a4980b86adaeb" providerId="LiveId" clId="{052DDF89-E70A-416E-9C2E-E3EC658F6F50}" dt="2025-08-07T10:40:55.678" v="410" actId="20577"/>
        <pc:sldMkLst>
          <pc:docMk/>
          <pc:sldMk cId="307529612" sldId="701"/>
        </pc:sldMkLst>
        <pc:spChg chg="mod">
          <ac:chgData name="Sabbir Poonawala" userId="c72a4980b86adaeb" providerId="LiveId" clId="{052DDF89-E70A-416E-9C2E-E3EC658F6F50}" dt="2025-08-07T10:40:55.678" v="410" actId="20577"/>
          <ac:spMkLst>
            <pc:docMk/>
            <pc:sldMk cId="307529612" sldId="701"/>
            <ac:spMk id="2" creationId="{D984128E-5DA6-BBF5-301A-AB39383FF027}"/>
          </ac:spMkLst>
        </pc:spChg>
      </pc:sldChg>
      <pc:sldChg chg="modSp mod">
        <pc:chgData name="Sabbir Poonawala" userId="c72a4980b86adaeb" providerId="LiveId" clId="{052DDF89-E70A-416E-9C2E-E3EC658F6F50}" dt="2025-08-07T10:33:40.134" v="128" actId="20577"/>
        <pc:sldMkLst>
          <pc:docMk/>
          <pc:sldMk cId="1068081803" sldId="703"/>
        </pc:sldMkLst>
        <pc:spChg chg="mod">
          <ac:chgData name="Sabbir Poonawala" userId="c72a4980b86adaeb" providerId="LiveId" clId="{052DDF89-E70A-416E-9C2E-E3EC658F6F50}" dt="2025-08-07T10:33:40.134" v="128" actId="20577"/>
          <ac:spMkLst>
            <pc:docMk/>
            <pc:sldMk cId="1068081803" sldId="703"/>
            <ac:spMk id="14" creationId="{27172B66-A0B5-12FF-140A-DE8A7D9CA6F6}"/>
          </ac:spMkLst>
        </pc:spChg>
      </pc:sldChg>
      <pc:sldChg chg="modSp mod">
        <pc:chgData name="Sabbir Poonawala" userId="c72a4980b86adaeb" providerId="LiveId" clId="{052DDF89-E70A-416E-9C2E-E3EC658F6F50}" dt="2025-08-07T10:34:32.184" v="135" actId="20577"/>
        <pc:sldMkLst>
          <pc:docMk/>
          <pc:sldMk cId="3193714892" sldId="704"/>
        </pc:sldMkLst>
        <pc:spChg chg="mod">
          <ac:chgData name="Sabbir Poonawala" userId="c72a4980b86adaeb" providerId="LiveId" clId="{052DDF89-E70A-416E-9C2E-E3EC658F6F50}" dt="2025-08-07T10:34:32.184" v="135" actId="20577"/>
          <ac:spMkLst>
            <pc:docMk/>
            <pc:sldMk cId="3193714892" sldId="704"/>
            <ac:spMk id="14" creationId="{51DE4C9B-7D9F-1E7A-B66E-B4518DCF258B}"/>
          </ac:spMkLst>
        </pc:spChg>
      </pc:sldChg>
      <pc:sldChg chg="modSp mod">
        <pc:chgData name="Sabbir Poonawala" userId="c72a4980b86adaeb" providerId="LiveId" clId="{052DDF89-E70A-416E-9C2E-E3EC658F6F50}" dt="2025-08-07T10:42:24.216" v="447" actId="20577"/>
        <pc:sldMkLst>
          <pc:docMk/>
          <pc:sldMk cId="2436888166" sldId="705"/>
        </pc:sldMkLst>
        <pc:spChg chg="mod">
          <ac:chgData name="Sabbir Poonawala" userId="c72a4980b86adaeb" providerId="LiveId" clId="{052DDF89-E70A-416E-9C2E-E3EC658F6F50}" dt="2025-08-07T10:42:24.216" v="447" actId="20577"/>
          <ac:spMkLst>
            <pc:docMk/>
            <pc:sldMk cId="2436888166" sldId="705"/>
            <ac:spMk id="2" creationId="{D0D8A1B6-6C02-3C5A-02F4-2EB1D8D4421F}"/>
          </ac:spMkLst>
        </pc:spChg>
      </pc:sldChg>
      <pc:sldChg chg="del">
        <pc:chgData name="Sabbir Poonawala" userId="c72a4980b86adaeb" providerId="LiveId" clId="{052DDF89-E70A-416E-9C2E-E3EC658F6F50}" dt="2025-08-07T10:47:20.720" v="576" actId="2696"/>
        <pc:sldMkLst>
          <pc:docMk/>
          <pc:sldMk cId="1791554168" sldId="7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51CE7-51A1-4FF9-B89F-16ADA53AA10B}" type="datetimeFigureOut">
              <a:t>8/7/2025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2962C-54AF-4D9D-8AD6-495AD3D19B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26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E9B0E4A-AA28-C688-9D06-E789785E156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53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1616B-A42D-DB66-985C-5712789B7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CD0EE4-559E-7C66-581A-4F46A08EE5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AA4201-AB67-F10A-7FF6-E76425934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21F37B9-ED53-494F-31EB-0BC18CFA64B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03CA9-573A-89BF-08FF-48BA943925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45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05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7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58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44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55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29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1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90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2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13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26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03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100C6-B3FE-DDBE-2F59-061D50D1D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6A8821-DE4F-687F-BF4D-03A3D0A66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68B7D5-9C54-AFA6-4FF1-DA9B3909A5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A25A255-0D5F-C8B9-C6A5-73D27E9F237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C21A7-568C-A427-73E1-310F1862D6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9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50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013"/>
            </a:lvl1pPr>
            <a:lvl2pPr marL="383499" indent="0" algn="ctr">
              <a:buNone/>
              <a:defRPr sz="1678"/>
            </a:lvl2pPr>
            <a:lvl3pPr marL="766999" indent="0" algn="ctr">
              <a:buNone/>
              <a:defRPr sz="1510"/>
            </a:lvl3pPr>
            <a:lvl4pPr marL="1150498" indent="0" algn="ctr">
              <a:buNone/>
              <a:defRPr sz="1342"/>
            </a:lvl4pPr>
            <a:lvl5pPr marL="1533997" indent="0" algn="ctr">
              <a:buNone/>
              <a:defRPr sz="1342"/>
            </a:lvl5pPr>
            <a:lvl6pPr marL="1917497" indent="0" algn="ctr">
              <a:buNone/>
              <a:defRPr sz="1342"/>
            </a:lvl6pPr>
            <a:lvl7pPr marL="2300996" indent="0" algn="ctr">
              <a:buNone/>
              <a:defRPr sz="1342"/>
            </a:lvl7pPr>
            <a:lvl8pPr marL="2684496" indent="0" algn="ctr">
              <a:buNone/>
              <a:defRPr sz="1342"/>
            </a:lvl8pPr>
            <a:lvl9pPr marL="3067995" indent="0" algn="ctr">
              <a:buNone/>
              <a:defRPr sz="134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ight - Title with Abstract Bor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Field">
            <a:extLst>
              <a:ext uri="{FF2B5EF4-FFF2-40B4-BE49-F238E27FC236}">
                <a16:creationId xmlns:a16="http://schemas.microsoft.com/office/drawing/2014/main" id="{7F29C372-9BB3-B540-BC47-46BD6E5941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706393"/>
            <a:ext cx="5077970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Presenter’s Title</a:t>
            </a:r>
          </a:p>
          <a:p>
            <a:pPr lvl="0"/>
            <a:r>
              <a:rPr lang="en-US"/>
              <a:t>Organization, Division or Business Unit</a:t>
            </a:r>
          </a:p>
          <a:p>
            <a:pPr lvl="0"/>
            <a:r>
              <a:rPr lang="en-US"/>
              <a:t>Month 00, 2019</a:t>
            </a:r>
          </a:p>
        </p:txBody>
      </p:sp>
      <p:sp>
        <p:nvSpPr>
          <p:cNvPr id="15" name="Text Field">
            <a:extLst>
              <a:ext uri="{FF2B5EF4-FFF2-40B4-BE49-F238E27FC236}">
                <a16:creationId xmlns:a16="http://schemas.microsoft.com/office/drawing/2014/main" id="{5EDA7B8D-9195-5945-993F-1344630DF99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368799"/>
            <a:ext cx="5077970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Subhead">
            <a:extLst>
              <a:ext uri="{FF2B5EF4-FFF2-40B4-BE49-F238E27FC236}">
                <a16:creationId xmlns:a16="http://schemas.microsoft.com/office/drawing/2014/main" id="{12EB3548-39AB-5846-A4F6-A7D8515AEE5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4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766999" rtl="0" eaLnBrk="1" fontAlgn="auto" latinLnBrk="0" hangingPunct="1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13" b="0">
                <a:solidFill>
                  <a:schemeClr val="accent5"/>
                </a:solidFill>
              </a:defRPr>
            </a:lvl1pPr>
          </a:lstStyle>
          <a:p>
            <a:pPr marL="0" marR="0" lvl="0" indent="0" algn="l" defTabSz="766999" rtl="0" eaLnBrk="1" fontAlgn="auto" latinLnBrk="0" hangingPunct="1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goes here on one line</a:t>
            </a: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2E021ED4-814D-9648-831F-EDE24ED2D4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3355"/>
              </a:lnSpc>
              <a:defRPr sz="3355" b="0">
                <a:latin typeface="Georgia" panose="02040502050405020303" pitchFamily="18" charset="0"/>
              </a:defRPr>
            </a:lvl1pPr>
          </a:lstStyle>
          <a:p>
            <a:r>
              <a:rPr lang="en-US"/>
              <a:t>Title goes here (up to two lines) </a:t>
            </a:r>
            <a:br>
              <a:rPr lang="en-US"/>
            </a:br>
            <a:r>
              <a:rPr lang="en-US"/>
              <a:t>Georgia Regular 40pt</a:t>
            </a:r>
          </a:p>
        </p:txBody>
      </p:sp>
      <p:pic>
        <p:nvPicPr>
          <p:cNvPr id="12" name="Abstract Illustration">
            <a:extLst>
              <a:ext uri="{FF2B5EF4-FFF2-40B4-BE49-F238E27FC236}">
                <a16:creationId xmlns:a16="http://schemas.microsoft.com/office/drawing/2014/main" id="{E5246624-F21C-C74D-A490-03903A0F51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761999 w 12192000"/>
              <a:gd name="connsiteY0" fmla="*/ 587874 h 6858000"/>
              <a:gd name="connsiteX1" fmla="*/ 761999 w 12192000"/>
              <a:gd name="connsiteY1" fmla="*/ 6270127 h 6858000"/>
              <a:gd name="connsiteX2" fmla="*/ 11430000 w 12192000"/>
              <a:gd name="connsiteY2" fmla="*/ 6270127 h 6858000"/>
              <a:gd name="connsiteX3" fmla="*/ 1143000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1999" y="587874"/>
                </a:moveTo>
                <a:lnTo>
                  <a:pt x="761999" y="6270127"/>
                </a:lnTo>
                <a:lnTo>
                  <a:pt x="11430000" y="6270127"/>
                </a:lnTo>
                <a:lnTo>
                  <a:pt x="1143000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3" name="OTag">
            <a:extLst>
              <a:ext uri="{FF2B5EF4-FFF2-40B4-BE49-F238E27FC236}">
                <a16:creationId xmlns:a16="http://schemas.microsoft.com/office/drawing/2014/main" id="{EDF18AE6-A97A-EC4A-9347-1802C0689B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14" name="Accent Mark">
            <a:extLst>
              <a:ext uri="{FF2B5EF4-FFF2-40B4-BE49-F238E27FC236}">
                <a16:creationId xmlns:a16="http://schemas.microsoft.com/office/drawing/2014/main" id="{AA45C8D8-A5D7-DC46-8327-6FCBF03151F6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8030" y="4114800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Oracle Logo">
            <a:extLst>
              <a:ext uri="{FF2B5EF4-FFF2-40B4-BE49-F238E27FC236}">
                <a16:creationId xmlns:a16="http://schemas.microsoft.com/office/drawing/2014/main" id="{221EC6FF-8F78-9E44-AD47-BEE824DD0F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- Numbered Outline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CDE9-9415-4B6A-88C5-02BDAA76AAC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000" y="1609725"/>
            <a:ext cx="5084064" cy="4505325"/>
          </a:xfrm>
          <a:noFill/>
        </p:spPr>
        <p:txBody>
          <a:bodyPr vert="horz" lIns="0" tIns="0" rIns="0" bIns="0" rtlCol="0">
            <a:noAutofit/>
          </a:bodyPr>
          <a:lstStyle>
            <a:lvl1pPr marL="306267" indent="-306267">
              <a:buClr>
                <a:srgbClr val="CC4520"/>
              </a:buClr>
              <a:buFont typeface="+mj-lt"/>
              <a:buAutoNum type="arabicPeriod"/>
              <a:defRPr lang="en-US" dirty="0"/>
            </a:lvl1pPr>
            <a:lvl2pPr marL="460199">
              <a:defRPr lang="en-US" dirty="0"/>
            </a:lvl2pPr>
            <a:lvl3pPr marL="613599">
              <a:defRPr lang="en-US" dirty="0"/>
            </a:lvl3pPr>
            <a:lvl4pPr marL="766999">
              <a:defRPr lang="en-US" dirty="0"/>
            </a:lvl4pPr>
            <a:lvl5pPr marL="920398"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807732-3520-4DBF-9B75-86BA2E562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6362-5F33-4F04-9B32-535D333E29C7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260-593D-4AD6-A0E4-834F8BAAC63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F68-88E7-48F0-B084-32D91B0A0B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3AB42C3-C7C2-47CD-8E87-C5D5963E7A0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364986" y="1609725"/>
            <a:ext cx="5084064" cy="4505325"/>
          </a:xfrm>
          <a:noFill/>
        </p:spPr>
        <p:txBody>
          <a:bodyPr vert="horz" lIns="0" tIns="0" rIns="0" bIns="0" rtlCol="0">
            <a:noAutofit/>
          </a:bodyPr>
          <a:lstStyle>
            <a:lvl1pPr marL="306267" indent="-306267">
              <a:buClr>
                <a:srgbClr val="CC4520"/>
              </a:buClr>
              <a:buFont typeface="+mj-lt"/>
              <a:buAutoNum type="arabicPeriod"/>
              <a:defRPr lang="en-US" dirty="0"/>
            </a:lvl1pPr>
            <a:lvl2pPr marL="460199">
              <a:defRPr lang="en-US" dirty="0"/>
            </a:lvl2pPr>
            <a:lvl3pPr marL="613599">
              <a:defRPr lang="en-US" dirty="0"/>
            </a:lvl3pPr>
            <a:lvl4pPr marL="766999">
              <a:defRPr lang="en-US" dirty="0"/>
            </a:lvl4pPr>
            <a:lvl5pPr marL="920398"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3717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0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013">
                <a:solidFill>
                  <a:schemeClr val="tx1">
                    <a:tint val="82000"/>
                  </a:schemeClr>
                </a:solidFill>
              </a:defRPr>
            </a:lvl1pPr>
            <a:lvl2pPr marL="383499" indent="0">
              <a:buNone/>
              <a:defRPr sz="1678">
                <a:solidFill>
                  <a:schemeClr val="tx1">
                    <a:tint val="82000"/>
                  </a:schemeClr>
                </a:solidFill>
              </a:defRPr>
            </a:lvl2pPr>
            <a:lvl3pPr marL="766999" indent="0">
              <a:buNone/>
              <a:defRPr sz="1510">
                <a:solidFill>
                  <a:schemeClr val="tx1">
                    <a:tint val="82000"/>
                  </a:schemeClr>
                </a:solidFill>
              </a:defRPr>
            </a:lvl3pPr>
            <a:lvl4pPr marL="1150498" indent="0">
              <a:buNone/>
              <a:defRPr sz="1342">
                <a:solidFill>
                  <a:schemeClr val="tx1">
                    <a:tint val="82000"/>
                  </a:schemeClr>
                </a:solidFill>
              </a:defRPr>
            </a:lvl4pPr>
            <a:lvl5pPr marL="1533997" indent="0">
              <a:buNone/>
              <a:defRPr sz="1342">
                <a:solidFill>
                  <a:schemeClr val="tx1">
                    <a:tint val="82000"/>
                  </a:schemeClr>
                </a:solidFill>
              </a:defRPr>
            </a:lvl5pPr>
            <a:lvl6pPr marL="1917497" indent="0">
              <a:buNone/>
              <a:defRPr sz="1342">
                <a:solidFill>
                  <a:schemeClr val="tx1">
                    <a:tint val="82000"/>
                  </a:schemeClr>
                </a:solidFill>
              </a:defRPr>
            </a:lvl6pPr>
            <a:lvl7pPr marL="2300996" indent="0">
              <a:buNone/>
              <a:defRPr sz="1342">
                <a:solidFill>
                  <a:schemeClr val="tx1">
                    <a:tint val="82000"/>
                  </a:schemeClr>
                </a:solidFill>
              </a:defRPr>
            </a:lvl7pPr>
            <a:lvl8pPr marL="2684496" indent="0">
              <a:buNone/>
              <a:defRPr sz="1342">
                <a:solidFill>
                  <a:schemeClr val="tx1">
                    <a:tint val="82000"/>
                  </a:schemeClr>
                </a:solidFill>
              </a:defRPr>
            </a:lvl8pPr>
            <a:lvl9pPr marL="3067995" indent="0">
              <a:buNone/>
              <a:defRPr sz="134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013" b="1"/>
            </a:lvl1pPr>
            <a:lvl2pPr marL="383499" indent="0">
              <a:buNone/>
              <a:defRPr sz="1678" b="1"/>
            </a:lvl2pPr>
            <a:lvl3pPr marL="766999" indent="0">
              <a:buNone/>
              <a:defRPr sz="1510" b="1"/>
            </a:lvl3pPr>
            <a:lvl4pPr marL="1150498" indent="0">
              <a:buNone/>
              <a:defRPr sz="1342" b="1"/>
            </a:lvl4pPr>
            <a:lvl5pPr marL="1533997" indent="0">
              <a:buNone/>
              <a:defRPr sz="1342" b="1"/>
            </a:lvl5pPr>
            <a:lvl6pPr marL="1917497" indent="0">
              <a:buNone/>
              <a:defRPr sz="1342" b="1"/>
            </a:lvl6pPr>
            <a:lvl7pPr marL="2300996" indent="0">
              <a:buNone/>
              <a:defRPr sz="1342" b="1"/>
            </a:lvl7pPr>
            <a:lvl8pPr marL="2684496" indent="0">
              <a:buNone/>
              <a:defRPr sz="1342" b="1"/>
            </a:lvl8pPr>
            <a:lvl9pPr marL="3067995" indent="0">
              <a:buNone/>
              <a:defRPr sz="13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013" b="1"/>
            </a:lvl1pPr>
            <a:lvl2pPr marL="383499" indent="0">
              <a:buNone/>
              <a:defRPr sz="1678" b="1"/>
            </a:lvl2pPr>
            <a:lvl3pPr marL="766999" indent="0">
              <a:buNone/>
              <a:defRPr sz="1510" b="1"/>
            </a:lvl3pPr>
            <a:lvl4pPr marL="1150498" indent="0">
              <a:buNone/>
              <a:defRPr sz="1342" b="1"/>
            </a:lvl4pPr>
            <a:lvl5pPr marL="1533997" indent="0">
              <a:buNone/>
              <a:defRPr sz="1342" b="1"/>
            </a:lvl5pPr>
            <a:lvl6pPr marL="1917497" indent="0">
              <a:buNone/>
              <a:defRPr sz="1342" b="1"/>
            </a:lvl6pPr>
            <a:lvl7pPr marL="2300996" indent="0">
              <a:buNone/>
              <a:defRPr sz="1342" b="1"/>
            </a:lvl7pPr>
            <a:lvl8pPr marL="2684496" indent="0">
              <a:buNone/>
              <a:defRPr sz="1342" b="1"/>
            </a:lvl8pPr>
            <a:lvl9pPr marL="3067995" indent="0">
              <a:buNone/>
              <a:defRPr sz="13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68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684"/>
            </a:lvl1pPr>
            <a:lvl2pPr>
              <a:defRPr sz="2349"/>
            </a:lvl2pPr>
            <a:lvl3pPr>
              <a:defRPr sz="2013"/>
            </a:lvl3pPr>
            <a:lvl4pPr>
              <a:defRPr sz="1678"/>
            </a:lvl4pPr>
            <a:lvl5pPr>
              <a:defRPr sz="1678"/>
            </a:lvl5pPr>
            <a:lvl6pPr>
              <a:defRPr sz="1678"/>
            </a:lvl6pPr>
            <a:lvl7pPr>
              <a:defRPr sz="1678"/>
            </a:lvl7pPr>
            <a:lvl8pPr>
              <a:defRPr sz="1678"/>
            </a:lvl8pPr>
            <a:lvl9pPr>
              <a:defRPr sz="16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342"/>
            </a:lvl1pPr>
            <a:lvl2pPr marL="383499" indent="0">
              <a:buNone/>
              <a:defRPr sz="1174"/>
            </a:lvl2pPr>
            <a:lvl3pPr marL="766999" indent="0">
              <a:buNone/>
              <a:defRPr sz="1007"/>
            </a:lvl3pPr>
            <a:lvl4pPr marL="1150498" indent="0">
              <a:buNone/>
              <a:defRPr sz="839"/>
            </a:lvl4pPr>
            <a:lvl5pPr marL="1533997" indent="0">
              <a:buNone/>
              <a:defRPr sz="839"/>
            </a:lvl5pPr>
            <a:lvl6pPr marL="1917497" indent="0">
              <a:buNone/>
              <a:defRPr sz="839"/>
            </a:lvl6pPr>
            <a:lvl7pPr marL="2300996" indent="0">
              <a:buNone/>
              <a:defRPr sz="839"/>
            </a:lvl7pPr>
            <a:lvl8pPr marL="2684496" indent="0">
              <a:buNone/>
              <a:defRPr sz="839"/>
            </a:lvl8pPr>
            <a:lvl9pPr marL="3067995" indent="0">
              <a:buNone/>
              <a:defRPr sz="8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68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2684"/>
            </a:lvl1pPr>
            <a:lvl2pPr marL="383499" indent="0">
              <a:buNone/>
              <a:defRPr sz="2349"/>
            </a:lvl2pPr>
            <a:lvl3pPr marL="766999" indent="0">
              <a:buNone/>
              <a:defRPr sz="2013"/>
            </a:lvl3pPr>
            <a:lvl4pPr marL="1150498" indent="0">
              <a:buNone/>
              <a:defRPr sz="1678"/>
            </a:lvl4pPr>
            <a:lvl5pPr marL="1533997" indent="0">
              <a:buNone/>
              <a:defRPr sz="1678"/>
            </a:lvl5pPr>
            <a:lvl6pPr marL="1917497" indent="0">
              <a:buNone/>
              <a:defRPr sz="1678"/>
            </a:lvl6pPr>
            <a:lvl7pPr marL="2300996" indent="0">
              <a:buNone/>
              <a:defRPr sz="1678"/>
            </a:lvl7pPr>
            <a:lvl8pPr marL="2684496" indent="0">
              <a:buNone/>
              <a:defRPr sz="1678"/>
            </a:lvl8pPr>
            <a:lvl9pPr marL="3067995" indent="0">
              <a:buNone/>
              <a:defRPr sz="1678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342"/>
            </a:lvl1pPr>
            <a:lvl2pPr marL="383499" indent="0">
              <a:buNone/>
              <a:defRPr sz="1174"/>
            </a:lvl2pPr>
            <a:lvl3pPr marL="766999" indent="0">
              <a:buNone/>
              <a:defRPr sz="1007"/>
            </a:lvl3pPr>
            <a:lvl4pPr marL="1150498" indent="0">
              <a:buNone/>
              <a:defRPr sz="839"/>
            </a:lvl4pPr>
            <a:lvl5pPr marL="1533997" indent="0">
              <a:buNone/>
              <a:defRPr sz="839"/>
            </a:lvl5pPr>
            <a:lvl6pPr marL="1917497" indent="0">
              <a:buNone/>
              <a:defRPr sz="839"/>
            </a:lvl6pPr>
            <a:lvl7pPr marL="2300996" indent="0">
              <a:buNone/>
              <a:defRPr sz="839"/>
            </a:lvl7pPr>
            <a:lvl8pPr marL="2684496" indent="0">
              <a:buNone/>
              <a:defRPr sz="839"/>
            </a:lvl8pPr>
            <a:lvl9pPr marL="3067995" indent="0">
              <a:buNone/>
              <a:defRPr sz="8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E71E08-3CF2-FA93-71B7-4ED0D3715AD5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1" y="6642099"/>
            <a:ext cx="1543050" cy="129138"/>
          </a:xfrm>
          <a:prstGeom prst="rect">
            <a:avLst/>
          </a:prstGeom>
        </p:spPr>
        <p:txBody>
          <a:bodyPr horzOverflow="overflow" wrap="square" lIns="0" tIns="0" rIns="0" bIns="0">
            <a:spAutoFit/>
          </a:bodyPr>
          <a:lstStyle/>
          <a:p>
            <a:pPr algn="l"/>
            <a:r>
              <a:rPr lang="en-US" sz="839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– Oracle Internal</a:t>
            </a:r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AD28C8F-E502-4145-8B73-9A41B878349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-585223" y="3904184"/>
            <a:ext cx="4259372" cy="1238958"/>
          </a:xfrm>
        </p:spPr>
        <p:txBody>
          <a:bodyPr/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214798" y="4118544"/>
            <a:ext cx="8521297" cy="485440"/>
          </a:xfrm>
        </p:spPr>
        <p:txBody>
          <a:bodyPr vert="horz" lIns="76699" tIns="38350" rIns="76699" bIns="38350" rtlCol="0" anchor="t">
            <a:no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10" b="1">
                <a:solidFill>
                  <a:schemeClr val="tx1"/>
                </a:solidFill>
                <a:latin typeface="Georgia"/>
                <a:cs typeface="Arial"/>
              </a:rPr>
              <a:t>Team Members</a:t>
            </a:r>
          </a:p>
          <a:p>
            <a:r>
              <a:rPr lang="en-US" sz="1510">
                <a:solidFill>
                  <a:schemeClr val="tx1"/>
                </a:solidFill>
              </a:rPr>
              <a:t>Kirthika T, </a:t>
            </a:r>
            <a:r>
              <a:rPr lang="en-US" sz="1510" err="1">
                <a:solidFill>
                  <a:schemeClr val="tx1"/>
                </a:solidFill>
              </a:rPr>
              <a:t>Shrreya</a:t>
            </a:r>
            <a:r>
              <a:rPr lang="en-US" sz="1510">
                <a:solidFill>
                  <a:schemeClr val="tx1"/>
                </a:solidFill>
              </a:rPr>
              <a:t> Balaji, </a:t>
            </a:r>
            <a:r>
              <a:rPr lang="en-US" sz="1510" err="1">
                <a:solidFill>
                  <a:schemeClr val="tx1"/>
                </a:solidFill>
              </a:rPr>
              <a:t>Subikksha</a:t>
            </a:r>
            <a:r>
              <a:rPr lang="en-US" sz="1510">
                <a:solidFill>
                  <a:schemeClr val="tx1"/>
                </a:solidFill>
              </a:rPr>
              <a:t> Ranganathan, Sandeep Kumaresan, Abhishek G</a:t>
            </a:r>
            <a:endParaRPr lang="en-US" sz="1510" b="1">
              <a:solidFill>
                <a:schemeClr val="tx1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  <a:p>
            <a:r>
              <a:rPr lang="en-US" sz="1510" b="1">
                <a:solidFill>
                  <a:schemeClr val="tx1"/>
                </a:solidFill>
                <a:latin typeface="Georgia"/>
                <a:cs typeface="Arial"/>
              </a:rPr>
              <a:t>Date: </a:t>
            </a:r>
            <a:r>
              <a:rPr lang="en-US" sz="1510">
                <a:solidFill>
                  <a:schemeClr val="tx1"/>
                </a:solidFill>
                <a:latin typeface="Georgia"/>
                <a:cs typeface="Arial"/>
              </a:rPr>
              <a:t>08.08.2025</a:t>
            </a:r>
          </a:p>
          <a:p>
            <a:r>
              <a:rPr lang="en-US" sz="1510" b="1">
                <a:solidFill>
                  <a:schemeClr val="tx1"/>
                </a:solidFill>
                <a:latin typeface="Georgia"/>
                <a:cs typeface="Arial"/>
              </a:rPr>
              <a:t>Batch 10</a:t>
            </a: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729008" y="2730511"/>
            <a:ext cx="8738224" cy="860537"/>
          </a:xfrm>
        </p:spPr>
        <p:txBody>
          <a:bodyPr/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691" b="1">
                <a:latin typeface="Georgia"/>
              </a:rPr>
              <a:t>ASSET LIABILITY </a:t>
            </a:r>
            <a:br>
              <a:rPr lang="en-US" sz="3691" b="1">
                <a:latin typeface="Georgia"/>
              </a:rPr>
            </a:br>
            <a:r>
              <a:rPr lang="en-US" sz="3691" b="1">
                <a:latin typeface="Georgia"/>
              </a:rPr>
              <a:t>MANAGEMENT SYSTEM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5885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7E3D9-3BCC-8BFA-9604-4D426E1F2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6" descr="A diagram of a currency exchange&#10;&#10;AI-generated content may be incorrect.">
            <a:extLst>
              <a:ext uri="{FF2B5EF4-FFF2-40B4-BE49-F238E27FC236}">
                <a16:creationId xmlns:a16="http://schemas.microsoft.com/office/drawing/2014/main" id="{492ED06B-20A6-4497-8DCB-CC26E402F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215" y="1185289"/>
            <a:ext cx="9694287" cy="4757192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27172B66-A0B5-12FF-140A-DE8A7D9CA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046" y="276781"/>
            <a:ext cx="8820425" cy="111187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/>
              <a:t>Entity Classes Relationship Diagram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F257EF0-9404-0DA4-10DE-008B00337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76699" tIns="38350" rIns="76699" bIns="38350" rtlCol="0" anchor="t"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499" lvl="1" indent="0">
              <a:buNone/>
            </a:pPr>
            <a:endParaRPr lang="en-IN" b="1" dirty="0"/>
          </a:p>
          <a:p>
            <a:pPr marL="383499" lvl="1" indent="0">
              <a:buNone/>
            </a:pPr>
            <a:endParaRPr lang="en-IN" b="1" dirty="0"/>
          </a:p>
          <a:p>
            <a:pPr marL="383499" lvl="1" indent="0">
              <a:buNone/>
            </a:pPr>
            <a:endParaRPr lang="en-IN" b="1" dirty="0"/>
          </a:p>
          <a:p>
            <a:pPr marL="383499" lvl="1" indent="0">
              <a:buNone/>
            </a:pPr>
            <a:endParaRPr lang="en-IN" b="1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C0A0253D-12E3-7B02-A884-0AC434E4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FA4E5D9E-F4D9-8EA5-2E2D-D2372C6125C3}"/>
              </a:ext>
            </a:extLst>
          </p:cNvPr>
          <p:cNvSpPr txBox="1">
            <a:spLocks/>
          </p:cNvSpPr>
          <p:nvPr/>
        </p:nvSpPr>
        <p:spPr>
          <a:xfrm>
            <a:off x="11336739" y="6306755"/>
            <a:ext cx="2300980" cy="3062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617F0DC-6FC0-9481-7775-59DECA461A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19" name="Picture 18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91C9C0CD-A1F5-74FC-72E6-982521E57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1E64F60-206E-F247-9F1E-6CB08FE15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</p:spTree>
    <p:extLst>
      <p:ext uri="{BB962C8B-B14F-4D97-AF65-F5344CB8AC3E}">
        <p14:creationId xmlns:p14="http://schemas.microsoft.com/office/powerpoint/2010/main" val="106808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A2387-612A-33AA-B4BD-3D732774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1DE4C9B-7D9F-1E7A-B66E-B4518DCF2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997" y="-997036"/>
            <a:ext cx="7669934" cy="200270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/>
              <a:t>System Flow Diagram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10E7140-01A6-65AA-B30D-6D80A7014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76699" tIns="38350" rIns="76699" bIns="38350" rtlCol="0" anchor="t"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499" lvl="1" indent="0">
              <a:buNone/>
            </a:pPr>
            <a:endParaRPr lang="en-IN" b="1"/>
          </a:p>
          <a:p>
            <a:pPr marL="383499" lvl="1" indent="0">
              <a:buNone/>
            </a:pPr>
            <a:endParaRPr lang="en-IN" b="1"/>
          </a:p>
          <a:p>
            <a:pPr marL="383499" lvl="1" indent="0">
              <a:buNone/>
            </a:pPr>
            <a:endParaRPr lang="en-IN" b="1"/>
          </a:p>
          <a:p>
            <a:pPr marL="383499" lvl="1" indent="0">
              <a:buNone/>
            </a:pPr>
            <a:endParaRPr lang="en-IN" b="1"/>
          </a:p>
        </p:txBody>
      </p:sp>
      <p:pic>
        <p:nvPicPr>
          <p:cNvPr id="8" name="Picture 7" descr="A diagram of a program&#10;&#10;AI-generated content may be incorrect.">
            <a:extLst>
              <a:ext uri="{FF2B5EF4-FFF2-40B4-BE49-F238E27FC236}">
                <a16:creationId xmlns:a16="http://schemas.microsoft.com/office/drawing/2014/main" id="{C965C70D-7542-DD4E-EA13-8A87347F6D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1" t="4832" b="-147"/>
          <a:stretch>
            <a:fillRect/>
          </a:stretch>
        </p:blipFill>
        <p:spPr>
          <a:xfrm>
            <a:off x="693574" y="1232614"/>
            <a:ext cx="10610444" cy="5261072"/>
          </a:xfrm>
          <a:prstGeom prst="rect">
            <a:avLst/>
          </a:prstGeom>
        </p:spPr>
      </p:pic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4985893B-878D-D91A-1911-E8D19555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EE52F6B4-3581-49A2-7B09-3AB1F2CC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218600-57C3-6E0B-4744-C2A0A32E49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21" name="Picture 20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C64783FC-5C4F-725D-1322-19329B906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8308" y="8452"/>
            <a:ext cx="899875" cy="120732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AEDD122-F61A-9C10-B693-FCE2CBB17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</p:spTree>
    <p:extLst>
      <p:ext uri="{BB962C8B-B14F-4D97-AF65-F5344CB8AC3E}">
        <p14:creationId xmlns:p14="http://schemas.microsoft.com/office/powerpoint/2010/main" val="319371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2E1603C1-C3BA-DA6D-97E1-6BEB6C25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202" y="371411"/>
            <a:ext cx="8820425" cy="111187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b="1"/>
              <a:t>Step by Step Process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23400D0-4537-FE4D-8BC9-3130172C2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621" y="1357023"/>
            <a:ext cx="9315706" cy="3781211"/>
          </a:xfrm>
        </p:spPr>
        <p:txBody>
          <a:bodyPr vert="horz" lIns="76699" tIns="38350" rIns="76699" bIns="38350" rtlCol="0" anchor="t">
            <a:no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4705" lvl="1" indent="-239395" algn="just">
              <a:lnSpc>
                <a:spcPct val="100000"/>
              </a:lnSpc>
              <a:buFont typeface="Arial"/>
              <a:buChar char="•"/>
            </a:pPr>
            <a:r>
              <a:rPr lang="en-IN" sz="2000" b="1" dirty="0">
                <a:latin typeface="Arial"/>
                <a:ea typeface="+mn-lt"/>
                <a:cs typeface="+mn-lt"/>
              </a:rPr>
              <a:t>Requirement Gathering</a:t>
            </a:r>
            <a:r>
              <a:rPr lang="en-IN" sz="2000" dirty="0">
                <a:latin typeface="Arial"/>
                <a:ea typeface="+mn-lt"/>
                <a:cs typeface="+mn-lt"/>
              </a:rPr>
              <a:t> Identified business needs, risk metrics, and reporting expectations.</a:t>
            </a:r>
            <a:endParaRPr lang="en-US" sz="2000" dirty="0">
              <a:latin typeface="Arial"/>
              <a:cs typeface="Arial"/>
            </a:endParaRPr>
          </a:p>
          <a:p>
            <a:pPr marL="814705" lvl="1" indent="-239395" algn="just">
              <a:lnSpc>
                <a:spcPct val="100000"/>
              </a:lnSpc>
              <a:buFont typeface="Arial"/>
              <a:buChar char="•"/>
            </a:pPr>
            <a:r>
              <a:rPr lang="en-IN" sz="2000" b="1" dirty="0">
                <a:latin typeface="Arial"/>
                <a:ea typeface="+mn-lt"/>
                <a:cs typeface="+mn-lt"/>
              </a:rPr>
              <a:t>Technology Stack Finalization</a:t>
            </a:r>
            <a:r>
              <a:rPr lang="en-IN" sz="2000" dirty="0">
                <a:latin typeface="Arial"/>
                <a:ea typeface="+mn-lt"/>
                <a:cs typeface="+mn-lt"/>
              </a:rPr>
              <a:t> Selected tools and frameworks based on scalability and integration needs.</a:t>
            </a:r>
            <a:endParaRPr lang="en-IN" sz="2000" dirty="0">
              <a:latin typeface="Arial"/>
              <a:cs typeface="Arial"/>
            </a:endParaRPr>
          </a:p>
          <a:p>
            <a:pPr marL="814705" lvl="1" indent="-239395" algn="just">
              <a:lnSpc>
                <a:spcPct val="100000"/>
              </a:lnSpc>
              <a:buFont typeface="Arial"/>
              <a:buChar char="•"/>
            </a:pPr>
            <a:r>
              <a:rPr lang="en-IN" sz="2000" b="1" dirty="0">
                <a:latin typeface="Arial"/>
                <a:ea typeface="+mn-lt"/>
                <a:cs typeface="+mn-lt"/>
              </a:rPr>
              <a:t>System Design</a:t>
            </a:r>
            <a:r>
              <a:rPr lang="en-IN" sz="2000" dirty="0">
                <a:latin typeface="Arial"/>
                <a:ea typeface="+mn-lt"/>
                <a:cs typeface="+mn-lt"/>
              </a:rPr>
              <a:t> Defined architecture, entities, module boundaries, and data flow.</a:t>
            </a:r>
            <a:endParaRPr lang="en-IN" sz="2000" dirty="0">
              <a:latin typeface="Arial"/>
              <a:cs typeface="Arial"/>
            </a:endParaRPr>
          </a:p>
          <a:p>
            <a:pPr marL="814705" lvl="1" indent="-239395" algn="just">
              <a:lnSpc>
                <a:spcPct val="100000"/>
              </a:lnSpc>
              <a:buFont typeface="Arial"/>
              <a:buChar char="•"/>
            </a:pPr>
            <a:r>
              <a:rPr lang="en-IN" sz="2000" b="1" dirty="0">
                <a:latin typeface="Arial"/>
                <a:ea typeface="+mn-lt"/>
                <a:cs typeface="+mn-lt"/>
              </a:rPr>
              <a:t>Backend &amp; API Development</a:t>
            </a:r>
            <a:r>
              <a:rPr lang="en-IN" sz="2000" dirty="0">
                <a:latin typeface="Arial"/>
                <a:ea typeface="+mn-lt"/>
                <a:cs typeface="+mn-lt"/>
              </a:rPr>
              <a:t> Built core services using Java 17, Spring Boot 3.5.4, and REST APIs.</a:t>
            </a:r>
            <a:endParaRPr lang="en-IN" sz="2000" dirty="0">
              <a:latin typeface="Arial"/>
              <a:cs typeface="Arial"/>
            </a:endParaRPr>
          </a:p>
          <a:p>
            <a:pPr marL="814705" lvl="1" indent="-239395" algn="just">
              <a:lnSpc>
                <a:spcPct val="100000"/>
              </a:lnSpc>
              <a:buFont typeface="Arial"/>
              <a:buChar char="•"/>
            </a:pPr>
            <a:r>
              <a:rPr lang="en-IN" sz="2000" b="1" dirty="0">
                <a:latin typeface="Arial"/>
                <a:ea typeface="+mn-lt"/>
                <a:cs typeface="+mn-lt"/>
              </a:rPr>
              <a:t>Frontend Implementation</a:t>
            </a:r>
            <a:r>
              <a:rPr lang="en-IN" sz="2000" dirty="0">
                <a:latin typeface="Arial"/>
                <a:ea typeface="+mn-lt"/>
                <a:cs typeface="+mn-lt"/>
              </a:rPr>
              <a:t> Developed UI using OJET V</a:t>
            </a:r>
            <a:r>
              <a:rPr lang="en-IN" sz="2000" dirty="0">
                <a:ea typeface="+mn-lt"/>
                <a:cs typeface="+mn-lt"/>
              </a:rPr>
              <a:t>18.1.0.</a:t>
            </a:r>
            <a:endParaRPr lang="en-IN" sz="2000" dirty="0">
              <a:latin typeface="Aptos"/>
              <a:ea typeface="+mn-lt"/>
              <a:cs typeface="Arial"/>
            </a:endParaRPr>
          </a:p>
          <a:p>
            <a:pPr marL="814705" lvl="1" indent="-239395" algn="just">
              <a:lnSpc>
                <a:spcPct val="100000"/>
              </a:lnSpc>
              <a:buFont typeface="Arial"/>
              <a:buChar char="•"/>
            </a:pPr>
            <a:r>
              <a:rPr lang="en-IN" sz="2000" b="1" dirty="0">
                <a:latin typeface="Arial"/>
                <a:ea typeface="+mn-lt"/>
                <a:cs typeface="+mn-lt"/>
              </a:rPr>
              <a:t>Integration &amp; Testing</a:t>
            </a:r>
            <a:r>
              <a:rPr lang="en-IN" sz="2000" dirty="0">
                <a:latin typeface="Arial"/>
                <a:ea typeface="+mn-lt"/>
                <a:cs typeface="+mn-lt"/>
              </a:rPr>
              <a:t> interaction between modules, validated APIs, and tested risk calculations.</a:t>
            </a:r>
            <a:endParaRPr lang="en-IN" sz="2000" dirty="0">
              <a:latin typeface="Arial"/>
              <a:cs typeface="Arial"/>
            </a:endParaRPr>
          </a:p>
          <a:p>
            <a:pPr marL="814705" lvl="1" indent="-239395" algn="just">
              <a:lnSpc>
                <a:spcPct val="100000"/>
              </a:lnSpc>
              <a:buFont typeface="Arial"/>
              <a:buChar char="•"/>
            </a:pPr>
            <a:r>
              <a:rPr lang="en-IN" sz="2000" b="1" dirty="0">
                <a:latin typeface="Arial"/>
                <a:ea typeface="+mn-lt"/>
                <a:cs typeface="+mn-lt"/>
              </a:rPr>
              <a:t>Documentation &amp; Deployment</a:t>
            </a:r>
            <a:r>
              <a:rPr lang="en-IN" sz="2000" dirty="0">
                <a:latin typeface="Arial"/>
                <a:ea typeface="+mn-lt"/>
                <a:cs typeface="+mn-lt"/>
              </a:rPr>
              <a:t> Open API Specification documentation using Swagger , endpoint testing with Postman</a:t>
            </a:r>
            <a:endParaRPr lang="en-IN" sz="2000" b="1" dirty="0">
              <a:latin typeface="Arial"/>
              <a:cs typeface="Arial"/>
            </a:endParaRP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D26EEB70-B49C-68BC-372B-7E3B684A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Copyright © 2025, Oracle and/or its affiliates  |  Confidential: Internal/Restricted/Highly Restricted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53F3AA7C-18AA-C9B4-0093-C884978D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12B47B-D67D-D23E-A789-A07BEE06A8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18" name="Picture 17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4CB7AA60-C9C4-C86D-8FFD-8D463EE3A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4B77882-D4FC-5FCD-8EFF-598B066CF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</p:spTree>
    <p:extLst>
      <p:ext uri="{BB962C8B-B14F-4D97-AF65-F5344CB8AC3E}">
        <p14:creationId xmlns:p14="http://schemas.microsoft.com/office/powerpoint/2010/main" val="3697300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860B-C3EF-7CE3-D490-BF558FD1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109" y="167135"/>
            <a:ext cx="8820425" cy="111187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Backend Application Structure</a:t>
            </a:r>
            <a:endParaRPr lang="en-US" sz="2800" dirty="0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BD410B2-27E2-1703-451B-56A432C6F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44" y="1460568"/>
            <a:ext cx="2485658" cy="4557498"/>
          </a:xfrm>
          <a:prstGeom prst="rect">
            <a:avLst/>
          </a:prstGeom>
        </p:spPr>
      </p:pic>
      <p:pic>
        <p:nvPicPr>
          <p:cNvPr id="8" name="Content Placeholder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702C9E2-7FD2-D717-5D04-BA918CA0B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80175" y="1469264"/>
            <a:ext cx="2307993" cy="4563055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8A9827-5CA8-B10E-7CB8-C72E9CE40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153" y="1467130"/>
            <a:ext cx="2332130" cy="4589533"/>
          </a:xfrm>
          <a:prstGeom prst="rect">
            <a:avLst/>
          </a:prstGeom>
        </p:spPr>
      </p:pic>
      <p:pic>
        <p:nvPicPr>
          <p:cNvPr id="10" name="Picture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E06BBBC-9D36-8927-7B1E-2C9A5829F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3166" y="1449377"/>
            <a:ext cx="2156231" cy="4580656"/>
          </a:xfrm>
          <a:prstGeom prst="rect">
            <a:avLst/>
          </a:prstGeom>
        </p:spPr>
      </p:pic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B4DF021E-D01D-9247-B3F0-12F4D402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36BACB2-3E7A-7E2C-070D-968C7629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F73EEC-9B8D-4183-1854-D17838D464B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14" name="Picture 13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429E94B7-C876-00A7-49D3-0CA3255C29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2609" y="-1986"/>
            <a:ext cx="1035574" cy="129082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F63833-659D-5C57-2350-CC720F140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</p:spTree>
    <p:extLst>
      <p:ext uri="{BB962C8B-B14F-4D97-AF65-F5344CB8AC3E}">
        <p14:creationId xmlns:p14="http://schemas.microsoft.com/office/powerpoint/2010/main" val="1677480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2E1603C1-C3BA-DA6D-97E1-6BEB6C25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04" y="188237"/>
            <a:ext cx="8820425" cy="111187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/>
              <a:t>ORM Mapping</a:t>
            </a:r>
          </a:p>
        </p:txBody>
      </p:sp>
      <p:pic>
        <p:nvPicPr>
          <p:cNvPr id="11" name="Content Placeholder 10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764B067-E1B1-F955-D9EF-415F5B84C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4171" y="1098352"/>
            <a:ext cx="5515519" cy="4651116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9BEAFA7-05DB-83A0-A4EE-CA75B207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64420C8C-23C6-BF76-00FC-C3642523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4C9DD2-B05A-8CE9-790A-7833CC97C7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17" name="Picture 16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1C08FD25-5B38-DA74-9669-678961333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308B94B-742D-5220-5CF6-195F582B8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9639958-4EAD-4C59-B2D4-41568F39CD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5264" y="1093120"/>
            <a:ext cx="5658334" cy="475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71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2A97-D168-732C-33B8-3A3F1344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997" y="548337"/>
            <a:ext cx="8820425" cy="111187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Aptos"/>
                <a:cs typeface="Arial"/>
              </a:rPr>
              <a:t>Scenario - Portfolio Calculation using Java Stream API</a:t>
            </a:r>
          </a:p>
        </p:txBody>
      </p:sp>
      <p:pic>
        <p:nvPicPr>
          <p:cNvPr id="4" name="Content Placeholder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3038D77-20AC-78E4-A08B-CE9E628DC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135" y="1477613"/>
            <a:ext cx="8841730" cy="404320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D08D8-18CB-643E-1A0B-DE32097B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B7E5FBA-E80E-F698-AA96-E1101650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023A04-DEDB-4091-7C82-F625BA7FE2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12" name="Picture 11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0B774874-9FE2-9A19-9CAA-718079F05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A766CB7-B3B8-39F0-0AF7-85A246018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</p:spTree>
    <p:extLst>
      <p:ext uri="{BB962C8B-B14F-4D97-AF65-F5344CB8AC3E}">
        <p14:creationId xmlns:p14="http://schemas.microsoft.com/office/powerpoint/2010/main" val="115283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9ADB-6E47-D13C-1BC2-529863D65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55" y="378792"/>
            <a:ext cx="8820425" cy="111187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ea typeface="+mn-lt"/>
                <a:cs typeface="+mn-lt"/>
              </a:rPr>
              <a:t>Risk analysis computations</a:t>
            </a:r>
            <a:endParaRPr lang="en-US" sz="2800" b="1" dirty="0">
              <a:latin typeface="+mn-lt"/>
              <a:ea typeface="+mn-lt"/>
              <a:cs typeface="+mn-lt"/>
            </a:endParaRPr>
          </a:p>
        </p:txBody>
      </p:sp>
      <p:pic>
        <p:nvPicPr>
          <p:cNvPr id="11" name="Content Placeholder 10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970CE1DF-B58A-588E-434E-FDDE40A1B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890" y="1215217"/>
            <a:ext cx="8363262" cy="2522180"/>
          </a:xfrm>
          <a:prstGeom prst="rect">
            <a:avLst/>
          </a:prstGeom>
        </p:spPr>
      </p:pic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F01642C-F6AE-B2E5-4890-3115DC20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D840FA8F-4F53-680D-5330-E3170024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1AD1A85-8F95-2665-9D21-0675DA2FD7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18" name="Picture 17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7CC7A43D-C47D-0DD2-F77A-C1421A0B0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73F4894-2ECB-A1A0-49DE-36438D2CB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DF5F8559-7109-71B8-FA58-74D102F204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301" y="4666206"/>
            <a:ext cx="9001125" cy="1638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42D04E-1B39-6342-F652-2000BD671D2E}"/>
              </a:ext>
            </a:extLst>
          </p:cNvPr>
          <p:cNvSpPr txBox="1"/>
          <p:nvPr/>
        </p:nvSpPr>
        <p:spPr>
          <a:xfrm>
            <a:off x="683210" y="3924338"/>
            <a:ext cx="3192049" cy="53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Custom JPA Query</a:t>
            </a:r>
            <a:endParaRPr lang="en-US" sz="28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7923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128E-5DA6-BBF5-301A-AB39383F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092" y="186004"/>
            <a:ext cx="8820425" cy="111187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Aptos"/>
                <a:cs typeface="Arial"/>
              </a:rPr>
              <a:t>Spring Boot Configuration using </a:t>
            </a:r>
            <a:r>
              <a:rPr lang="en-US" sz="2800" b="1" dirty="0" err="1">
                <a:latin typeface="Aptos"/>
                <a:cs typeface="Arial"/>
              </a:rPr>
              <a:t>application.yml</a:t>
            </a:r>
            <a:endParaRPr lang="en-US" sz="2800" b="1" dirty="0">
              <a:latin typeface="Aptos"/>
              <a:cs typeface="Arial"/>
            </a:endParaRPr>
          </a:p>
        </p:txBody>
      </p:sp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56E17C9B-8FA0-B6C0-FC53-931CAAC52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715" y="1105596"/>
            <a:ext cx="7393958" cy="4650981"/>
          </a:xfrm>
          <a:prstGeom prst="rect">
            <a:avLst/>
          </a:prstGeom>
        </p:spPr>
      </p:pic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227E03D-FEE0-2A72-D52F-BF65B858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6F43049C-6F37-ABDD-E42E-9B97CBA6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41219E-2748-2E63-AF49-F0464EB45A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18" name="Picture 17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87CBCEF0-F93D-B6FD-7DE8-3A91A058D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2EEF6E7-719B-1427-BAB1-0C95CB76A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</p:spTree>
    <p:extLst>
      <p:ext uri="{BB962C8B-B14F-4D97-AF65-F5344CB8AC3E}">
        <p14:creationId xmlns:p14="http://schemas.microsoft.com/office/powerpoint/2010/main" val="307529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16D2-38DF-26A2-14A7-2203696F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91" y="555710"/>
            <a:ext cx="8820425" cy="111187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latin typeface="Aptos Display"/>
                <a:cs typeface="Arial"/>
              </a:rPr>
              <a:t>User Interface Preview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C3EBC75-56AD-5E54-98E9-02B48B4AE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939" y="2103601"/>
            <a:ext cx="9367384" cy="390881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55E7A8C-5267-C1ED-0293-6A27224A9193}"/>
              </a:ext>
            </a:extLst>
          </p:cNvPr>
          <p:cNvSpPr txBox="1">
            <a:spLocks/>
          </p:cNvSpPr>
          <p:nvPr/>
        </p:nvSpPr>
        <p:spPr>
          <a:xfrm>
            <a:off x="1291784" y="1113715"/>
            <a:ext cx="8820425" cy="1111875"/>
          </a:xfrm>
          <a:prstGeom prst="rect">
            <a:avLst/>
          </a:prstGeom>
        </p:spPr>
        <p:txBody>
          <a:bodyPr vert="horz" lIns="76699" tIns="38350" rIns="76699" bIns="38350" rtlCol="0" anchor="ctr"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49">
                <a:latin typeface="Arial"/>
                <a:cs typeface="Arial"/>
              </a:rPr>
              <a:t>Dashboard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57DC73A-DA1A-B233-2E76-36F6BEE8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F3C07064-2901-AACE-3528-DFB9E5C4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1F7B17-B187-5EBE-6596-7AC6D95DBB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15" name="Picture 14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673B9786-C444-5169-ED4B-3CE881C74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6D4B26E-CB05-7043-FCAE-10ECB0C58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</p:spTree>
    <p:extLst>
      <p:ext uri="{BB962C8B-B14F-4D97-AF65-F5344CB8AC3E}">
        <p14:creationId xmlns:p14="http://schemas.microsoft.com/office/powerpoint/2010/main" val="1191465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6D50-4BE5-6110-96CA-57FC0573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8431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>
                <a:latin typeface="Arial"/>
                <a:cs typeface="Arial"/>
              </a:rPr>
              <a:t>Internationalization (German)</a:t>
            </a:r>
          </a:p>
        </p:txBody>
      </p:sp>
      <p:pic>
        <p:nvPicPr>
          <p:cNvPr id="4" name="Content Placeholder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40585CF-44B4-752A-D2D0-84F30E781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494" y="1513705"/>
            <a:ext cx="10525930" cy="461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5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2E1603C1-C3BA-DA6D-97E1-6BEB6C25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051" y="732731"/>
            <a:ext cx="8820425" cy="1111875"/>
          </a:xfrm>
        </p:spPr>
        <p:txBody>
          <a:bodyPr/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IN" sz="1500"/>
            </a:br>
            <a:r>
              <a:rPr lang="en-IN" sz="4400" b="1"/>
              <a:t>Contents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23400D0-4537-FE4D-8BC9-3130172C2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125" y="1592433"/>
            <a:ext cx="9125225" cy="3916577"/>
          </a:xfrm>
        </p:spPr>
        <p:txBody>
          <a:bodyPr vert="horz" lIns="76699" tIns="38350" rIns="76699" bIns="38350" rtlCol="0" anchor="t">
            <a:no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905" lvl="1" indent="0">
              <a:lnSpc>
                <a:spcPct val="150000"/>
              </a:lnSpc>
              <a:buNone/>
            </a:pPr>
            <a:endParaRPr lang="en-IN" sz="1650">
              <a:latin typeface="Arial"/>
              <a:cs typeface="Arial"/>
            </a:endParaRPr>
          </a:p>
          <a:p>
            <a:pPr marL="389890" lvl="1">
              <a:lnSpc>
                <a:spcPct val="100000"/>
              </a:lnSpc>
            </a:pPr>
            <a:r>
              <a:rPr lang="en-US" sz="2000">
                <a:latin typeface="Arial"/>
                <a:cs typeface="Arial"/>
              </a:rPr>
              <a:t>Problem statement</a:t>
            </a:r>
            <a:endParaRPr lang="en-IN" sz="2000">
              <a:latin typeface="Arial"/>
              <a:cs typeface="Arial"/>
            </a:endParaRPr>
          </a:p>
          <a:p>
            <a:pPr marL="389890" lvl="1">
              <a:lnSpc>
                <a:spcPct val="100000"/>
              </a:lnSpc>
            </a:pPr>
            <a:r>
              <a:rPr lang="en-US" sz="2000">
                <a:latin typeface="Arial"/>
                <a:cs typeface="Arial"/>
              </a:rPr>
              <a:t>Objective of the project </a:t>
            </a:r>
          </a:p>
          <a:p>
            <a:pPr marL="389890" lvl="1">
              <a:lnSpc>
                <a:spcPct val="100000"/>
              </a:lnSpc>
            </a:pPr>
            <a:r>
              <a:rPr lang="en-US" sz="2000">
                <a:latin typeface="Arial"/>
                <a:cs typeface="Arial"/>
              </a:rPr>
              <a:t>Tools &amp; Technologies</a:t>
            </a:r>
          </a:p>
          <a:p>
            <a:pPr marL="389890" lvl="1">
              <a:lnSpc>
                <a:spcPct val="100000"/>
              </a:lnSpc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High-level architecture</a:t>
            </a:r>
            <a:endParaRPr lang="en-US" altLang="en-US" sz="200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38989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Key </a:t>
            </a:r>
            <a:r>
              <a:rPr lang="en-US" altLang="en-US" sz="2000">
                <a:latin typeface="Arial"/>
                <a:cs typeface="Arial"/>
              </a:rPr>
              <a:t>features</a:t>
            </a:r>
            <a:endParaRPr lang="en-US" altLang="en-US" sz="200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38989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latin typeface="Arial"/>
                <a:cs typeface="Arial"/>
              </a:rPr>
              <a:t>ER Diagram and Flow Diagram</a:t>
            </a:r>
            <a:endParaRPr lang="en-US" altLang="en-US" sz="200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38989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Step-by-step process</a:t>
            </a:r>
            <a:endParaRPr lang="en-US" altLang="en-US" sz="200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38989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latin typeface="Arial"/>
                <a:cs typeface="Arial"/>
              </a:rPr>
              <a:t>Implementation Preview</a:t>
            </a:r>
            <a:endParaRPr lang="en-US" altLang="en-US" sz="2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marL="38989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Challenges faced</a:t>
            </a:r>
            <a:endParaRPr lang="en-US" altLang="en-US" sz="200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389890" lvl="1">
              <a:lnSpc>
                <a:spcPct val="100000"/>
              </a:lnSpc>
            </a:pPr>
            <a:r>
              <a:rPr lang="en-IN" sz="2000">
                <a:latin typeface="Arial"/>
                <a:cs typeface="Arial"/>
              </a:rPr>
              <a:t>Learnings &amp; Takeaways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20E77-382F-9DAB-E46D-10D0A1D8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2" name="Picture 1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05169823-B2D0-13F5-4FD2-1419A3FE1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2B335A-66B0-F9B4-EEFA-0A7E15CFF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</p:spTree>
    <p:extLst>
      <p:ext uri="{BB962C8B-B14F-4D97-AF65-F5344CB8AC3E}">
        <p14:creationId xmlns:p14="http://schemas.microsoft.com/office/powerpoint/2010/main" val="910867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A1B6-6C02-3C5A-02F4-2EB1D8D4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326" y="465386"/>
            <a:ext cx="8820425" cy="111187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ptos"/>
                <a:cs typeface="Arial"/>
              </a:rPr>
              <a:t>Useful insights on Assets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961D9D4-BEF3-D6AC-0B2B-6A22C754B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995" y="1299953"/>
            <a:ext cx="7566736" cy="440267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88A2E-8F2F-9BAC-15BD-A429A115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E5FD3D6-54C5-65BF-5EA9-2EDB1F89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61F5B4-2A3D-47EB-6B65-04681224B9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12" name="Picture 11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31A26292-70A2-CCBE-2E74-50DB3302E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EE148D8-4F72-7089-60EC-710B92663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</p:spTree>
    <p:extLst>
      <p:ext uri="{BB962C8B-B14F-4D97-AF65-F5344CB8AC3E}">
        <p14:creationId xmlns:p14="http://schemas.microsoft.com/office/powerpoint/2010/main" val="2436888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3CCA-4CA8-FE15-CAC4-B0AA7CB9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788" y="663741"/>
            <a:ext cx="8820425" cy="111187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latin typeface="Aptos"/>
                <a:cs typeface="Arial"/>
              </a:rPr>
              <a:t>Interest Rate Impact on Asset value</a:t>
            </a:r>
          </a:p>
        </p:txBody>
      </p:sp>
      <p:pic>
        <p:nvPicPr>
          <p:cNvPr id="7" name="Content Placeholder 6" descr="A screen shot of a graph&#10;&#10;AI-generated content may be incorrect.">
            <a:extLst>
              <a:ext uri="{FF2B5EF4-FFF2-40B4-BE49-F238E27FC236}">
                <a16:creationId xmlns:a16="http://schemas.microsoft.com/office/drawing/2014/main" id="{43D13192-541D-DC5D-9995-F3DD583F6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962" y="1630927"/>
            <a:ext cx="7998391" cy="4431943"/>
          </a:xfrm>
          <a:prstGeom prst="rect">
            <a:avLst/>
          </a:prstGeom>
        </p:spPr>
      </p:pic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8F4BFAFE-4A69-9BEA-E7D9-365078C8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9AAD5DB-7886-6CE9-492C-A6290971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D8CCA5-018E-D782-5F4C-EA495EDBE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11" name="Picture 10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124C77C6-762D-C06B-C73C-543397A91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1BEB9D9-0957-D7DA-CA10-E79207FAA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</p:spTree>
    <p:extLst>
      <p:ext uri="{BB962C8B-B14F-4D97-AF65-F5344CB8AC3E}">
        <p14:creationId xmlns:p14="http://schemas.microsoft.com/office/powerpoint/2010/main" val="509432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03F2-852D-97A5-1B71-863693E9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788" y="548337"/>
            <a:ext cx="8820425" cy="111187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latin typeface="Aptos"/>
                <a:cs typeface="Arial"/>
              </a:rPr>
              <a:t>Analytics Dashboard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806179D-77A0-93D6-C747-028049D13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172" y="1491369"/>
            <a:ext cx="8681939" cy="4400351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6F02D8E-92F8-FE2F-64A3-10218390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7DD6306-4A9A-5706-24C6-9120A7A6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06ABD7-E168-36C8-156D-BA7A70E559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11" name="Picture 10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96EAB284-BE5B-7C10-FCC4-1DAF2F157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B26AE40-F108-1481-FC52-16ADD1989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</p:spTree>
    <p:extLst>
      <p:ext uri="{BB962C8B-B14F-4D97-AF65-F5344CB8AC3E}">
        <p14:creationId xmlns:p14="http://schemas.microsoft.com/office/powerpoint/2010/main" val="2459430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F71C-BD61-F230-A8C0-545A37B5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788" y="548337"/>
            <a:ext cx="8820425" cy="111187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latin typeface="Aptos"/>
                <a:cs typeface="Arial"/>
              </a:rPr>
              <a:t>Gap Value Analysis</a:t>
            </a:r>
          </a:p>
        </p:txBody>
      </p:sp>
      <p:pic>
        <p:nvPicPr>
          <p:cNvPr id="4" name="Content Placeholder 3" descr="A graph on a screen&#10;&#10;AI-generated content may be incorrect.">
            <a:extLst>
              <a:ext uri="{FF2B5EF4-FFF2-40B4-BE49-F238E27FC236}">
                <a16:creationId xmlns:a16="http://schemas.microsoft.com/office/drawing/2014/main" id="{7B2CEBD4-626C-F9A1-1843-B69A9DF6A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012" y="1663869"/>
            <a:ext cx="8593167" cy="4055350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7B5D28B6-846C-0F8D-56E2-C77608FE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BB823B2-243F-829E-4BAE-6D7D638D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D59601-5282-6C98-D8E8-484768F313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11" name="Picture 10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EC404C86-6FD0-EC95-DFDD-79F734B93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2681C93-A2BD-C3E2-7B9D-93AC5EE48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</p:spTree>
    <p:extLst>
      <p:ext uri="{BB962C8B-B14F-4D97-AF65-F5344CB8AC3E}">
        <p14:creationId xmlns:p14="http://schemas.microsoft.com/office/powerpoint/2010/main" val="2538469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816A-5572-FA59-253E-B2EE62AB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788" y="645987"/>
            <a:ext cx="8820425" cy="111187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latin typeface="Aptos"/>
                <a:cs typeface="Arial"/>
              </a:rPr>
              <a:t>NIM value analysis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4DA9547-AF2D-5D8B-6040-6600BF1CD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105" t="221"/>
          <a:stretch>
            <a:fillRect/>
          </a:stretch>
        </p:blipFill>
        <p:spPr>
          <a:xfrm>
            <a:off x="1445885" y="1767713"/>
            <a:ext cx="9310672" cy="4076438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DDF85CE3-ECF1-9DE7-0B03-999948B1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1769C84-978C-9B79-DD80-C77F77F4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961EFF-1835-78EC-6982-595E57CC3C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11" name="Picture 10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CE957ADD-CE36-4634-DC65-251969B2D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2EAE068-1A7E-1F0F-EC8C-CBABDDB5A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</p:spTree>
    <p:extLst>
      <p:ext uri="{BB962C8B-B14F-4D97-AF65-F5344CB8AC3E}">
        <p14:creationId xmlns:p14="http://schemas.microsoft.com/office/powerpoint/2010/main" val="2901937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F65C-02DA-C136-3443-C3D9F06A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788" y="583846"/>
            <a:ext cx="8820425" cy="111187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latin typeface="Aptos"/>
                <a:cs typeface="Arial"/>
              </a:rPr>
              <a:t>Duration Gap Analysis</a:t>
            </a:r>
          </a:p>
        </p:txBody>
      </p:sp>
      <p:pic>
        <p:nvPicPr>
          <p:cNvPr id="4" name="Content Placeholder 3" descr="A screen shot of a graph&#10;&#10;AI-generated content may be incorrect.">
            <a:extLst>
              <a:ext uri="{FF2B5EF4-FFF2-40B4-BE49-F238E27FC236}">
                <a16:creationId xmlns:a16="http://schemas.microsoft.com/office/drawing/2014/main" id="{6922B67E-3CCA-44B0-D630-3AF6B67EC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050" y="1456719"/>
            <a:ext cx="8317971" cy="4576180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4EEA0887-167C-2270-9C1B-6170AEA6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C94B5E1-01E5-69F5-4A2A-B64EEFE8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E8D05D-2800-148C-6E8D-24F384B69E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11" name="Picture 10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AA09BEF2-9053-EABF-F659-5C525F700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0C0E9BB-829C-302A-C969-A6F684272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</p:spTree>
    <p:extLst>
      <p:ext uri="{BB962C8B-B14F-4D97-AF65-F5344CB8AC3E}">
        <p14:creationId xmlns:p14="http://schemas.microsoft.com/office/powerpoint/2010/main" val="3442713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2786-78F1-A0C9-5250-162A47A6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latin typeface="Aptos"/>
                <a:cs typeface="Arial"/>
              </a:rPr>
              <a:t>EVE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98B20A-59CF-942B-A6AB-58C723B91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013" y="2281165"/>
            <a:ext cx="8823975" cy="3495431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AA89BC88-FAE6-FE0F-E778-22136F66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EF5DAE9-287F-DB8C-976D-991306E9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A69B8B-88A0-167C-F5F0-3D2F71F462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11" name="Picture 10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13EA161C-1AF4-141C-7257-9BB5F8BB7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D99EA5A-F765-3CA7-4330-A40A0C3F6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</p:spTree>
    <p:extLst>
      <p:ext uri="{BB962C8B-B14F-4D97-AF65-F5344CB8AC3E}">
        <p14:creationId xmlns:p14="http://schemas.microsoft.com/office/powerpoint/2010/main" val="1358301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21F78-A50A-8549-83F9-AE57AAAEB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330" y="681495"/>
            <a:ext cx="8820425" cy="1111875"/>
          </a:xfrm>
        </p:spPr>
        <p:txBody>
          <a:bodyPr/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err="1">
                <a:latin typeface="Aptos"/>
                <a:cs typeface="Arial"/>
              </a:rPr>
              <a:t>VaR</a:t>
            </a:r>
            <a:r>
              <a:rPr lang="en-US" sz="2800">
                <a:latin typeface="Aptos"/>
                <a:cs typeface="Arial"/>
              </a:rPr>
              <a:t> analysis</a:t>
            </a:r>
          </a:p>
        </p:txBody>
      </p:sp>
      <p:pic>
        <p:nvPicPr>
          <p:cNvPr id="4" name="Content Placeholder 3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785BF464-E6C3-064D-F49B-2DCECB52E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556" y="1991378"/>
            <a:ext cx="9480890" cy="3462472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DC6088D-CDA0-8F15-EAF7-F2A7C190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712FF3F-2E82-3491-51CF-EF9F554E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7E6692-0644-96F1-4522-0EBB8536FA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11" name="Picture 10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4B9B42B1-AADE-2F38-5661-F719CEE1B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9245C60-5EE2-944C-7DDF-A556C35D0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</p:spTree>
    <p:extLst>
      <p:ext uri="{BB962C8B-B14F-4D97-AF65-F5344CB8AC3E}">
        <p14:creationId xmlns:p14="http://schemas.microsoft.com/office/powerpoint/2010/main" val="2731606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698F-B240-D6A4-6E64-F41E86F6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08" y="452923"/>
            <a:ext cx="8820425" cy="111187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latin typeface="Aptos"/>
                <a:cs typeface="Arial"/>
              </a:rPr>
              <a:t>Liquidity Analysis</a:t>
            </a:r>
          </a:p>
        </p:txBody>
      </p:sp>
      <p:pic>
        <p:nvPicPr>
          <p:cNvPr id="4" name="Content Placeholder 3" descr="A graph with a line&#10;&#10;AI-generated content may be incorrect.">
            <a:extLst>
              <a:ext uri="{FF2B5EF4-FFF2-40B4-BE49-F238E27FC236}">
                <a16:creationId xmlns:a16="http://schemas.microsoft.com/office/drawing/2014/main" id="{299475E6-E894-D465-9C61-70197B67C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469" y="1855498"/>
            <a:ext cx="9400995" cy="3583323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565D50B-661C-501D-ADDB-BBD7F26D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F1E026D-0C35-BB39-1CF6-E954041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BA60CF-1B96-5F16-F6BC-1B00577EE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11" name="Picture 10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80569982-9DD2-21AD-9DA9-354E2F1AE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2123637-A2FB-61A7-43C7-A856D0F7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</p:spTree>
    <p:extLst>
      <p:ext uri="{BB962C8B-B14F-4D97-AF65-F5344CB8AC3E}">
        <p14:creationId xmlns:p14="http://schemas.microsoft.com/office/powerpoint/2010/main" val="981897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D305-5AB4-B8C6-841D-48A81F65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575" y="681495"/>
            <a:ext cx="8820425" cy="111187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ptos"/>
                <a:cs typeface="Arial"/>
              </a:rPr>
              <a:t>Open API Specification documentation using Swagger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F7F2AEC-6B58-9E13-3449-447779C72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5833" r="22206" b="-446"/>
          <a:stretch>
            <a:fillRect/>
          </a:stretch>
        </p:blipFill>
        <p:spPr>
          <a:xfrm>
            <a:off x="1337801" y="1976924"/>
            <a:ext cx="9518090" cy="3266136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4B369157-C1C5-7A21-F069-1CBAB2B8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1F71F55-6308-0DAE-B2BC-AD60D474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976FD3-D98F-05BB-D29F-6870B567F5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11" name="Picture 10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12D7C76F-687E-7FCA-8A6B-8849B3BCF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DFC3F7D-14F1-2C4F-E3E2-C830FF772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</p:spTree>
    <p:extLst>
      <p:ext uri="{BB962C8B-B14F-4D97-AF65-F5344CB8AC3E}">
        <p14:creationId xmlns:p14="http://schemas.microsoft.com/office/powerpoint/2010/main" val="429056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2E1603C1-C3BA-DA6D-97E1-6BEB6C25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394" y="927722"/>
            <a:ext cx="8820425" cy="111187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b="1"/>
              <a:t>Problem statement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23400D0-4537-FE4D-8BC9-3130172C2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776" y="1886456"/>
            <a:ext cx="8286332" cy="3693655"/>
          </a:xfrm>
        </p:spPr>
        <p:txBody>
          <a:bodyPr vert="horz" lIns="76699" tIns="38350" rIns="76699" bIns="38350" rtlCol="0" anchor="t"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905" lvl="1" indent="0">
              <a:buNone/>
            </a:pPr>
            <a:endParaRPr lang="en-IN" sz="2000" b="1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  <a:ea typeface="+mn-lt"/>
                <a:cs typeface="+mn-lt"/>
              </a:rPr>
              <a:t>Financial institutions face risks from mismatches between assets and liabilities.</a:t>
            </a:r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  <a:ea typeface="+mn-lt"/>
                <a:cs typeface="+mn-lt"/>
              </a:rPr>
              <a:t>Key risks include changes in interest rates, liquidity shortfalls, credit defaults, and fluctuations in currency.</a:t>
            </a:r>
            <a:endParaRPr lang="en-US" sz="200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  <a:ea typeface="+mn-lt"/>
                <a:cs typeface="+mn-lt"/>
              </a:rPr>
              <a:t>Scenario-based analysis and risk forecasting are important for good financial management.</a:t>
            </a:r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  <a:ea typeface="+mn-lt"/>
                <a:cs typeface="+mn-lt"/>
              </a:rPr>
              <a:t>A strong Java-based ALM system is needed to monitor, measure, and report these risks effectively.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D2147618-A9A1-67EF-210B-B3A8915C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25" name="Slide Number Placeholder 4">
            <a:extLst>
              <a:ext uri="{FF2B5EF4-FFF2-40B4-BE49-F238E27FC236}">
                <a16:creationId xmlns:a16="http://schemas.microsoft.com/office/drawing/2014/main" id="{1B79175F-261D-E429-5E0C-6E1E8DF5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512828C-2C65-50AB-EBF7-14BEB5C8DC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29" name="Picture 28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FD405A6E-925E-7D3C-4A3C-C3B839EC7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325BFB3-388B-C499-A3B2-F9A1D3C35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</p:spTree>
    <p:extLst>
      <p:ext uri="{BB962C8B-B14F-4D97-AF65-F5344CB8AC3E}">
        <p14:creationId xmlns:p14="http://schemas.microsoft.com/office/powerpoint/2010/main" val="1418761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7B1E3C4E-A0A9-21BA-0858-78F7C7D6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3B0C440-3FAE-3CCD-8074-E26A0613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2BC4C3-CD3D-C3DE-9404-D29567561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11" name="Picture 10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C8F4EF03-C44A-72E4-8F45-647C0CC91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9CA5570-799D-791E-96FA-686AA87BC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  <p:pic>
        <p:nvPicPr>
          <p:cNvPr id="3" name="Content Placeholder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A81A4CB-FF72-15E5-3C14-476CFE9E6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l="393" r="29741" b="74"/>
          <a:stretch>
            <a:fillRect/>
          </a:stretch>
        </p:blipFill>
        <p:spPr>
          <a:xfrm>
            <a:off x="545264" y="276329"/>
            <a:ext cx="4184667" cy="5673349"/>
          </a:xfrm>
          <a:prstGeom prst="rect">
            <a:avLst/>
          </a:prstGeom>
        </p:spPr>
      </p:pic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A7A2D33-1F73-4997-7F0C-D7BA24067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521" y="38745"/>
            <a:ext cx="5497433" cy="645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92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5401-EBE1-B67B-727E-ECCDD8AB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69" y="443953"/>
            <a:ext cx="8820425" cy="111187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ptos"/>
                <a:cs typeface="Arial"/>
              </a:rPr>
              <a:t>Endpoint testing using Postman</a:t>
            </a:r>
          </a:p>
        </p:txBody>
      </p:sp>
      <p:pic>
        <p:nvPicPr>
          <p:cNvPr id="4" name="Content Placeholder 3" descr="A black rectangular object with white lines&#10;&#10;AI-generated content may be incorrect.">
            <a:extLst>
              <a:ext uri="{FF2B5EF4-FFF2-40B4-BE49-F238E27FC236}">
                <a16:creationId xmlns:a16="http://schemas.microsoft.com/office/drawing/2014/main" id="{2C073481-AC99-7621-C6C7-534118B11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8966" r="51742" b="10266"/>
          <a:stretch>
            <a:fillRect/>
          </a:stretch>
        </p:blipFill>
        <p:spPr>
          <a:xfrm>
            <a:off x="1231273" y="2732189"/>
            <a:ext cx="5224103" cy="543020"/>
          </a:xfrm>
          <a:prstGeom prst="rect">
            <a:avLst/>
          </a:prstGeom>
        </p:spPr>
      </p:pic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8FDD323-9006-7EA2-E03E-849F7BC64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693" y="1555017"/>
            <a:ext cx="4127029" cy="436937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6760A-729B-DDFC-84EF-E1E1DEE7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2D14DB6-CB7B-4DB8-77A7-08187423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034CE5-C41B-D840-44E9-B6ACD6F99A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12" name="Picture 11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1F15746C-F4AF-7A91-360C-4B4ED1F18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146A03-74A5-7FA1-C84A-00B3DE803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</p:spTree>
    <p:extLst>
      <p:ext uri="{BB962C8B-B14F-4D97-AF65-F5344CB8AC3E}">
        <p14:creationId xmlns:p14="http://schemas.microsoft.com/office/powerpoint/2010/main" val="402933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D8E42D-FD7F-78BD-4706-A76689445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4248" y="1255597"/>
            <a:ext cx="6269472" cy="491181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94A6E62-EABA-4FC0-0A4A-97CF0CB7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33" y="256063"/>
            <a:ext cx="8820425" cy="111187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latin typeface="Aptos"/>
                <a:cs typeface="Arial"/>
              </a:rPr>
              <a:t>Generate Report for the Scenario ID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425CA-32F2-ADF6-A39D-F5468B31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95D112A-1232-3BE0-22A8-376A5785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C380A5-E582-2D60-7216-E4087F1F30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12" name="Picture 11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20850833-6DE6-F69D-CE77-A780588DF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2341672-8DF5-AF89-6076-5693379CE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</p:spTree>
    <p:extLst>
      <p:ext uri="{BB962C8B-B14F-4D97-AF65-F5344CB8AC3E}">
        <p14:creationId xmlns:p14="http://schemas.microsoft.com/office/powerpoint/2010/main" val="815612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D16B3A8-5610-9FCD-D19A-EC36C19E2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858" y="1491099"/>
            <a:ext cx="8078287" cy="34599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9D22FDD-1491-09C7-65A9-FB3DFD6F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69" y="443953"/>
            <a:ext cx="8820425" cy="111187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ptos"/>
                <a:cs typeface="Arial"/>
              </a:rPr>
              <a:t>Asset updating Endpoint Testing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9C988-DA11-4C4E-7096-D70EE307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41409AE-D4ED-B580-6D20-8DE0566E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5C2BF9-E52C-365B-E590-FA22F7DDED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12" name="Picture 11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535E1ADD-E88E-D2B2-93A2-3F2EB7B96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C22D7F-7038-916E-3100-02DC1A48A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</p:spTree>
    <p:extLst>
      <p:ext uri="{BB962C8B-B14F-4D97-AF65-F5344CB8AC3E}">
        <p14:creationId xmlns:p14="http://schemas.microsoft.com/office/powerpoint/2010/main" val="4016691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24E5C2-B326-6992-F5B8-DDA878C89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108" y="1295691"/>
            <a:ext cx="8276595" cy="489278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29AF1F9-80A3-8A56-3BCF-E17F6327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40" y="193432"/>
            <a:ext cx="8820425" cy="111187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latin typeface="Aptos"/>
                <a:cs typeface="Arial"/>
              </a:rPr>
              <a:t>Deletion of Report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5F911-2D16-C2E9-899C-16563F28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A9D1C69-5947-460A-4D90-36D74F63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932F7C-D3AD-7E67-7040-F07A9895A2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12" name="Picture 11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B078D51F-1945-E4F6-F3AD-DEFBEB7EE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EEB693F-B1B5-FDF9-6539-0517E9277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</p:spTree>
    <p:extLst>
      <p:ext uri="{BB962C8B-B14F-4D97-AF65-F5344CB8AC3E}">
        <p14:creationId xmlns:p14="http://schemas.microsoft.com/office/powerpoint/2010/main" val="3380122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F58F-E5A3-B9A0-E310-B08B3878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66" y="691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/>
              <a:t>Scenario Payload Validation</a:t>
            </a:r>
          </a:p>
        </p:txBody>
      </p:sp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11DBDB6-A572-51E2-1A17-E4347542B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198" b="5376"/>
          <a:stretch>
            <a:fillRect/>
          </a:stretch>
        </p:blipFill>
        <p:spPr>
          <a:xfrm>
            <a:off x="2256934" y="1115633"/>
            <a:ext cx="7667101" cy="534027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4A892-27F9-0D74-99D5-0910BC87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7285EF3-1B79-5E86-7A0C-C29E3427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714379-8F8E-E644-5001-0D93B1BC3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12" name="Picture 11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FEC4E6B0-80F4-B0BE-92B1-E0A35D2A7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1187EE3-4FC7-29A9-7AEE-5A99ACA41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</p:spTree>
    <p:extLst>
      <p:ext uri="{BB962C8B-B14F-4D97-AF65-F5344CB8AC3E}">
        <p14:creationId xmlns:p14="http://schemas.microsoft.com/office/powerpoint/2010/main" val="2565713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0ACF-1A55-2F7B-160C-21CB9E0C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99" y="132651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/>
              <a:t> Loan Payload validation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5806D0-CD63-A8C2-891A-3D3EF57D9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7624" y="381879"/>
            <a:ext cx="7203110" cy="589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83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F80A-90D3-B407-A666-D1C90ED5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89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/>
              <a:t>Investment Payload</a:t>
            </a:r>
            <a:br>
              <a:rPr lang="en-US" sz="2800"/>
            </a:br>
            <a:r>
              <a:rPr lang="en-US" sz="2800"/>
              <a:t> Validation</a:t>
            </a:r>
          </a:p>
        </p:txBody>
      </p:sp>
      <p:pic>
        <p:nvPicPr>
          <p:cNvPr id="11" name="Content Placeholder 10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4B71105-3E9B-D05D-0F35-CBB8FB4E0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0764" y="408689"/>
            <a:ext cx="8013944" cy="603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535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8F3A-B9F8-55BB-98C7-EDCBEC097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064" y="433515"/>
            <a:ext cx="8820425" cy="111187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+mn-lt"/>
                <a:cs typeface="+mn-lt"/>
              </a:rPr>
              <a:t>Static code analysis tools</a:t>
            </a:r>
            <a:r>
              <a:rPr lang="en-US" sz="2800">
                <a:latin typeface="Aptos"/>
                <a:cs typeface="Arial"/>
              </a:rPr>
              <a:t> - PMD</a:t>
            </a:r>
            <a:endParaRPr lang="en-US" sz="150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83F0DD6-D85C-E7B4-426C-05C622F20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6537" y="1688594"/>
            <a:ext cx="6168528" cy="3034519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441A85-0224-959D-0F46-7A52AF10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7900421-5863-B941-F3EE-11A0C186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B2C881-6D7D-C3C1-4B06-CBFFE41438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11" name="Picture 10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47E9342F-7E2E-EDA2-368F-EB173ED04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CABBDE-288C-EC1C-E4B3-28108EB83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55F4977-A60F-CF80-1FC2-53C22D74A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749" y="1864962"/>
            <a:ext cx="5047928" cy="267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33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93F8-91ED-1653-3C8F-8A00F00D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188" y="266501"/>
            <a:ext cx="8820425" cy="111187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err="1">
                <a:latin typeface="Aptos"/>
                <a:cs typeface="Arial"/>
              </a:rPr>
              <a:t>Spotbugs</a:t>
            </a:r>
            <a:endParaRPr lang="en-US" sz="2800">
              <a:latin typeface="Aptos"/>
              <a:cs typeface="Arial"/>
            </a:endParaRP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8A168D-02FA-BD59-C184-314B1B756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0649" y="1906132"/>
            <a:ext cx="6038062" cy="3043976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E4F0758-ECE9-1BB6-4B48-2DEFD6BB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DF3A4EB-9A88-2458-C3BE-61AE1D42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D1148E-A4B9-8682-CA00-AC7EA11A76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11" name="Picture 10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E543939F-A25D-0FA4-D5BB-F25511C61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563684D-14F5-8FE7-2809-E4881AD76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FF3256D-E164-6860-9F3B-7B1BCF5F3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189" y="2167061"/>
            <a:ext cx="5360315" cy="211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6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2E1603C1-C3BA-DA6D-97E1-6BEB6C25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608" y="1027057"/>
            <a:ext cx="8820425" cy="111187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b="1"/>
              <a:t>Objective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23400D0-4537-FE4D-8BC9-3130172C2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703" y="1822826"/>
            <a:ext cx="8181263" cy="3737433"/>
          </a:xfrm>
        </p:spPr>
        <p:txBody>
          <a:bodyPr vert="horz" lIns="76699" tIns="38350" rIns="76699" bIns="38350" rtlCol="0" anchor="t">
            <a:no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905" lvl="1" indent="0" algn="just">
              <a:buNone/>
            </a:pPr>
            <a:endParaRPr lang="en-IN" sz="2000" b="1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  <a:ea typeface="+mn-lt"/>
                <a:cs typeface="+mn-lt"/>
              </a:rPr>
              <a:t>Design and develop a modular ALM system using Java-based technologies.</a:t>
            </a:r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  <a:ea typeface="+mn-lt"/>
                <a:cs typeface="+mn-lt"/>
              </a:rPr>
              <a:t>Implement core modules for data ingestion, risk calculation, scenario analysis, and reporting.</a:t>
            </a:r>
            <a:endParaRPr lang="en-US" sz="200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  <a:ea typeface="+mn-lt"/>
                <a:cs typeface="+mn-lt"/>
              </a:rPr>
              <a:t>Integrate risk metrics like gap analysis, duration, NIM, </a:t>
            </a:r>
            <a:r>
              <a:rPr lang="en-US" sz="2000" err="1">
                <a:latin typeface="Arial"/>
                <a:ea typeface="+mn-lt"/>
                <a:cs typeface="+mn-lt"/>
              </a:rPr>
              <a:t>VaR</a:t>
            </a:r>
            <a:r>
              <a:rPr lang="en-US" sz="2000">
                <a:latin typeface="Arial"/>
                <a:ea typeface="+mn-lt"/>
                <a:cs typeface="+mn-lt"/>
              </a:rPr>
              <a:t>, EVE, and liquidity evaluation.</a:t>
            </a:r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  <a:ea typeface="+mn-lt"/>
                <a:cs typeface="+mn-lt"/>
              </a:rPr>
              <a:t>Provide a user-friendly interface for simulation, visualization, and report generation.</a:t>
            </a:r>
          </a:p>
          <a:p>
            <a:pPr algn="just"/>
            <a:endParaRPr lang="en-US" sz="2000">
              <a:latin typeface="Arial"/>
              <a:cs typeface="Arial"/>
            </a:endParaRPr>
          </a:p>
        </p:txBody>
      </p:sp>
      <p:sp>
        <p:nvSpPr>
          <p:cNvPr id="24" name="Footer Placeholder 5">
            <a:extLst>
              <a:ext uri="{FF2B5EF4-FFF2-40B4-BE49-F238E27FC236}">
                <a16:creationId xmlns:a16="http://schemas.microsoft.com/office/drawing/2014/main" id="{70A91CDB-ED55-B337-1599-EA382AC9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9E568C5F-15A9-8716-95BC-B86C4C0D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1D41DEB-403C-A18A-14E9-D1CC2B37CF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30" name="Picture 29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69D629DF-2272-B69E-BE61-B7AC6EBDB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384EE49-0B4F-C02D-9ADD-F4F2CE5C2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</p:spTree>
    <p:extLst>
      <p:ext uri="{BB962C8B-B14F-4D97-AF65-F5344CB8AC3E}">
        <p14:creationId xmlns:p14="http://schemas.microsoft.com/office/powerpoint/2010/main" val="2208096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62EF2-011B-5B60-E43F-2D543212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788" y="574968"/>
            <a:ext cx="8820425" cy="111187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err="1">
                <a:latin typeface="Aptos"/>
                <a:cs typeface="Arial"/>
              </a:rPr>
              <a:t>Checkstyle</a:t>
            </a:r>
            <a:endParaRPr lang="en-US" sz="2800">
              <a:latin typeface="Aptos"/>
              <a:cs typeface="Arial"/>
            </a:endParaRP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BFB5610-0D93-BB82-6768-78B4C22FE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1944" y="1749604"/>
            <a:ext cx="6576689" cy="3352695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F39EE73-5825-839A-6251-C769A76F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FB3B935B-52F1-C66C-D13E-29B53308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5E63C1-B960-BA18-100C-E5314E21EF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11" name="Picture 10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45588589-99B4-7D0E-0A6C-38655FE0C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01C5566-26BD-F646-724A-A541C4CD3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  <p:pic>
        <p:nvPicPr>
          <p:cNvPr id="3" name="Picture 2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90FF4FDD-3A9F-EDEF-EE53-46DF5142A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692" y="2030843"/>
            <a:ext cx="4849194" cy="234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07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2059-07B9-EAF4-75E0-6A92DAA8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698" y="548338"/>
            <a:ext cx="8820425" cy="111187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ptos"/>
                <a:cs typeface="Arial"/>
              </a:rPr>
              <a:t>Documentation  of Java codes using Maven Javadoc Plugin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55DA98A-305B-E0D5-AE5B-B9DDB17F4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943" y="1487169"/>
            <a:ext cx="6092704" cy="2666938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02385BE-0AD4-1A2A-5886-467113B9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E0ECD34-1E68-CC66-7A04-3695F612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46F044-2D3C-130E-E0EA-1A0D9758F1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11" name="Picture 10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EC4D7ADE-8BBB-F334-6BBB-23CEEF76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8C24946-7057-598F-43FF-3C2B5070A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  <p:pic>
        <p:nvPicPr>
          <p:cNvPr id="3" name="Content Placeholder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620B228-39BF-D852-5E00-5EEDA9279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19049"/>
            <a:ext cx="5660279" cy="239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00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2E1603C1-C3BA-DA6D-97E1-6BEB6C25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928" y="604133"/>
            <a:ext cx="8820425" cy="111187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/>
              <a:t>Challenges Faced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23400D0-4537-FE4D-8BC9-3130172C2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952" y="1942694"/>
            <a:ext cx="8820425" cy="3649877"/>
          </a:xfrm>
        </p:spPr>
        <p:txBody>
          <a:bodyPr vert="horz" lIns="76699" tIns="38350" rIns="76699" bIns="38350" rtlCol="0" anchor="t">
            <a:normAutofit lnSpcReduction="10000"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sz="2000" dirty="0">
                <a:latin typeface="Arial"/>
                <a:ea typeface="+mn-lt"/>
                <a:cs typeface="+mn-lt"/>
              </a:rPr>
              <a:t>Converting complex financial models like </a:t>
            </a:r>
            <a:r>
              <a:rPr lang="en-IN" sz="2000" dirty="0" err="1">
                <a:latin typeface="Arial"/>
                <a:ea typeface="+mn-lt"/>
                <a:cs typeface="+mn-lt"/>
              </a:rPr>
              <a:t>VaR</a:t>
            </a:r>
            <a:r>
              <a:rPr lang="en-IN" sz="2000" dirty="0">
                <a:latin typeface="Arial"/>
                <a:ea typeface="+mn-lt"/>
                <a:cs typeface="+mn-lt"/>
              </a:rPr>
              <a:t> and EVE into clean, efficient code</a:t>
            </a:r>
            <a:endParaRPr lang="en-IN" sz="2000" dirty="0">
              <a:latin typeface="Arial"/>
              <a:cs typeface="Arial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Arial"/>
                <a:ea typeface="+mn-lt"/>
                <a:cs typeface="+mn-lt"/>
              </a:rPr>
              <a:t>Understanding banking domain concepts like risk metrics and regulations</a:t>
            </a:r>
            <a:endParaRPr lang="en-IN" sz="2000" dirty="0">
              <a:latin typeface="Arial"/>
              <a:cs typeface="Arial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Arial"/>
                <a:ea typeface="+mn-lt"/>
                <a:cs typeface="+mn-lt"/>
              </a:rPr>
              <a:t>Understanding Oracle JET to create responsive user interfaces while adjusting to its preset component structure and data binding patterns</a:t>
            </a:r>
            <a:endParaRPr lang="en-IN" sz="2000" dirty="0">
              <a:latin typeface="Arial"/>
              <a:cs typeface="Arial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Arial"/>
                <a:ea typeface="+mn-lt"/>
                <a:cs typeface="+mn-lt"/>
              </a:rPr>
              <a:t>Fixing mismatches between backend API data and frontend rendering</a:t>
            </a:r>
            <a:endParaRPr lang="en-IN" sz="2000" dirty="0">
              <a:latin typeface="Arial"/>
              <a:cs typeface="Arial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Arial"/>
                <a:ea typeface="+mn-lt"/>
                <a:cs typeface="+mn-lt"/>
              </a:rPr>
              <a:t>Updating Swagger documentation in accordance with  API versioning</a:t>
            </a:r>
            <a:endParaRPr lang="en-IN" sz="2000" dirty="0">
              <a:latin typeface="Arial"/>
              <a:cs typeface="Arial"/>
            </a:endParaRPr>
          </a:p>
          <a:p>
            <a:pPr algn="just">
              <a:lnSpc>
                <a:spcPct val="150000"/>
              </a:lnSpc>
            </a:pPr>
            <a:endParaRPr lang="en-IN" sz="2000" dirty="0">
              <a:latin typeface="Arial"/>
              <a:cs typeface="Arial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3094442-550F-A012-7E81-8231D593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4B2CA445-6076-D36F-616E-AD089AB5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82A850-1EF1-471F-6604-80C73B08E9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15" name="Picture 14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0B1F0A42-1C81-BD6E-FCC7-BAFA794CF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6CFC58C-F6CE-DD27-D6B8-ACB95F7E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</p:spTree>
    <p:extLst>
      <p:ext uri="{BB962C8B-B14F-4D97-AF65-F5344CB8AC3E}">
        <p14:creationId xmlns:p14="http://schemas.microsoft.com/office/powerpoint/2010/main" val="2264321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2E1603C1-C3BA-DA6D-97E1-6BEB6C25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152" y="743151"/>
            <a:ext cx="8820425" cy="111187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>
                <a:latin typeface="Aptos Display"/>
                <a:cs typeface="Arial"/>
              </a:rPr>
              <a:t>Learnings And Takeaways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23400D0-4537-FE4D-8BC9-3130172C2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137" y="2032119"/>
            <a:ext cx="9187373" cy="3768324"/>
          </a:xfrm>
        </p:spPr>
        <p:txBody>
          <a:bodyPr vert="horz" lIns="76699" tIns="38350" rIns="76699" bIns="38350" rtlCol="0" anchor="t"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IN" sz="2000">
                <a:latin typeface="Arial"/>
                <a:ea typeface="+mn-lt"/>
                <a:cs typeface="+mn-lt"/>
              </a:rPr>
              <a:t>Gained hands-on experience building a full-stack app with </a:t>
            </a:r>
            <a:r>
              <a:rPr lang="en-IN" sz="2000" b="1">
                <a:latin typeface="Arial"/>
                <a:ea typeface="+mn-lt"/>
                <a:cs typeface="+mn-lt"/>
              </a:rPr>
              <a:t>Spring Boot</a:t>
            </a:r>
            <a:r>
              <a:rPr lang="en-IN" sz="2000">
                <a:latin typeface="Arial"/>
                <a:ea typeface="+mn-lt"/>
                <a:cs typeface="+mn-lt"/>
              </a:rPr>
              <a:t>, </a:t>
            </a:r>
            <a:r>
              <a:rPr lang="en-IN" sz="2000" b="1">
                <a:latin typeface="Arial"/>
                <a:ea typeface="+mn-lt"/>
                <a:cs typeface="+mn-lt"/>
              </a:rPr>
              <a:t>JPA (</a:t>
            </a:r>
            <a:r>
              <a:rPr lang="en-IN" sz="2000" b="1" err="1">
                <a:latin typeface="Arial"/>
                <a:ea typeface="+mn-lt"/>
                <a:cs typeface="+mn-lt"/>
              </a:rPr>
              <a:t>EclipseLink</a:t>
            </a:r>
            <a:r>
              <a:rPr lang="en-IN" sz="2000" b="1">
                <a:latin typeface="Arial"/>
                <a:ea typeface="+mn-lt"/>
                <a:cs typeface="+mn-lt"/>
              </a:rPr>
              <a:t>)</a:t>
            </a:r>
            <a:r>
              <a:rPr lang="en-IN" sz="2000">
                <a:latin typeface="Arial"/>
                <a:ea typeface="+mn-lt"/>
                <a:cs typeface="+mn-lt"/>
              </a:rPr>
              <a:t>, </a:t>
            </a:r>
            <a:r>
              <a:rPr lang="en-IN" sz="2000" b="1">
                <a:latin typeface="Arial"/>
                <a:ea typeface="+mn-lt"/>
                <a:cs typeface="+mn-lt"/>
              </a:rPr>
              <a:t>MySQL</a:t>
            </a:r>
            <a:r>
              <a:rPr lang="en-IN" sz="2000">
                <a:latin typeface="Arial"/>
                <a:ea typeface="+mn-lt"/>
                <a:cs typeface="+mn-lt"/>
              </a:rPr>
              <a:t>, and </a:t>
            </a:r>
            <a:r>
              <a:rPr lang="en-IN" sz="2000" b="1">
                <a:latin typeface="Arial"/>
                <a:ea typeface="+mn-lt"/>
                <a:cs typeface="+mn-lt"/>
              </a:rPr>
              <a:t>Oracle JET</a:t>
            </a:r>
            <a:endParaRPr lang="en-US" sz="2000" b="1">
              <a:latin typeface="Arial"/>
              <a:ea typeface="+mn-lt"/>
              <a:cs typeface="+mn-lt"/>
            </a:endParaRPr>
          </a:p>
          <a:p>
            <a:pPr algn="just">
              <a:lnSpc>
                <a:spcPct val="100000"/>
              </a:lnSpc>
            </a:pPr>
            <a:r>
              <a:rPr lang="en-IN" sz="2000">
                <a:latin typeface="Arial"/>
                <a:ea typeface="+mn-lt"/>
                <a:cs typeface="+mn-lt"/>
              </a:rPr>
              <a:t>Learned to design and implement financial models like </a:t>
            </a:r>
            <a:r>
              <a:rPr lang="en-IN" sz="2000" b="1">
                <a:latin typeface="Arial"/>
                <a:ea typeface="+mn-lt"/>
                <a:cs typeface="+mn-lt"/>
              </a:rPr>
              <a:t>Gap Analysis</a:t>
            </a:r>
            <a:r>
              <a:rPr lang="en-IN" sz="2000">
                <a:latin typeface="Arial"/>
                <a:ea typeface="+mn-lt"/>
                <a:cs typeface="+mn-lt"/>
              </a:rPr>
              <a:t>, </a:t>
            </a:r>
            <a:r>
              <a:rPr lang="en-IN" sz="2000" b="1">
                <a:latin typeface="Arial"/>
                <a:ea typeface="+mn-lt"/>
                <a:cs typeface="+mn-lt"/>
              </a:rPr>
              <a:t>NIM</a:t>
            </a:r>
            <a:r>
              <a:rPr lang="en-IN" sz="2000">
                <a:latin typeface="Arial"/>
                <a:ea typeface="+mn-lt"/>
                <a:cs typeface="+mn-lt"/>
              </a:rPr>
              <a:t> and </a:t>
            </a:r>
            <a:r>
              <a:rPr lang="en-IN" sz="2000" b="1">
                <a:latin typeface="Arial"/>
                <a:ea typeface="+mn-lt"/>
                <a:cs typeface="+mn-lt"/>
              </a:rPr>
              <a:t>Var analysis</a:t>
            </a:r>
          </a:p>
          <a:p>
            <a:pPr algn="just">
              <a:lnSpc>
                <a:spcPct val="100000"/>
              </a:lnSpc>
            </a:pPr>
            <a:r>
              <a:rPr lang="en-IN" sz="2000">
                <a:latin typeface="Arial"/>
                <a:ea typeface="+mn-lt"/>
                <a:cs typeface="+mn-lt"/>
              </a:rPr>
              <a:t>Documented and tested APIs using the </a:t>
            </a:r>
            <a:r>
              <a:rPr lang="en-IN" sz="2000" b="1">
                <a:latin typeface="Arial"/>
                <a:ea typeface="+mn-lt"/>
                <a:cs typeface="+mn-lt"/>
              </a:rPr>
              <a:t>OpenAPI specification</a:t>
            </a:r>
            <a:r>
              <a:rPr lang="en-IN" sz="2000">
                <a:latin typeface="Arial"/>
                <a:ea typeface="+mn-lt"/>
                <a:cs typeface="+mn-lt"/>
              </a:rPr>
              <a:t>, leveraging tools like </a:t>
            </a:r>
            <a:r>
              <a:rPr lang="en-IN" sz="2000" b="1">
                <a:latin typeface="Arial"/>
                <a:ea typeface="+mn-lt"/>
                <a:cs typeface="+mn-lt"/>
              </a:rPr>
              <a:t>Swagger</a:t>
            </a:r>
            <a:r>
              <a:rPr lang="en-IN" sz="2000">
                <a:latin typeface="Arial"/>
                <a:ea typeface="+mn-lt"/>
                <a:cs typeface="+mn-lt"/>
              </a:rPr>
              <a:t> and </a:t>
            </a:r>
            <a:r>
              <a:rPr lang="en-IN" sz="2000" b="1">
                <a:latin typeface="Arial"/>
                <a:ea typeface="+mn-lt"/>
                <a:cs typeface="+mn-lt"/>
              </a:rPr>
              <a:t>Postman</a:t>
            </a:r>
            <a:r>
              <a:rPr lang="en-IN" sz="2000">
                <a:latin typeface="Arial"/>
                <a:ea typeface="+mn-lt"/>
                <a:cs typeface="+mn-lt"/>
              </a:rPr>
              <a:t> to maintain clean architecture and integration standards</a:t>
            </a:r>
            <a:endParaRPr lang="en-IN" sz="2000" b="1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2000">
                <a:latin typeface="Arial"/>
                <a:ea typeface="+mn-lt"/>
                <a:cs typeface="+mn-lt"/>
              </a:rPr>
              <a:t>Learned to maintain code quality and consistency using </a:t>
            </a:r>
            <a:r>
              <a:rPr lang="en-IN" sz="2000" b="1">
                <a:latin typeface="Arial"/>
                <a:ea typeface="+mn-lt"/>
                <a:cs typeface="+mn-lt"/>
              </a:rPr>
              <a:t>static analysis tools</a:t>
            </a:r>
            <a:r>
              <a:rPr lang="en-IN" sz="2000">
                <a:latin typeface="Arial"/>
                <a:ea typeface="+mn-lt"/>
                <a:cs typeface="+mn-lt"/>
              </a:rPr>
              <a:t> like </a:t>
            </a:r>
            <a:r>
              <a:rPr lang="en-IN" sz="2000" b="1">
                <a:latin typeface="Arial"/>
                <a:ea typeface="+mn-lt"/>
                <a:cs typeface="+mn-lt"/>
              </a:rPr>
              <a:t>PMD</a:t>
            </a:r>
            <a:r>
              <a:rPr lang="en-IN" sz="2000">
                <a:latin typeface="Arial"/>
                <a:ea typeface="+mn-lt"/>
                <a:cs typeface="+mn-lt"/>
              </a:rPr>
              <a:t>, </a:t>
            </a:r>
            <a:r>
              <a:rPr lang="en-IN" sz="2000" b="1" err="1">
                <a:latin typeface="Arial"/>
                <a:ea typeface="+mn-lt"/>
                <a:cs typeface="+mn-lt"/>
              </a:rPr>
              <a:t>SpotBugs</a:t>
            </a:r>
            <a:r>
              <a:rPr lang="en-IN" sz="2000">
                <a:latin typeface="Arial"/>
                <a:ea typeface="+mn-lt"/>
                <a:cs typeface="+mn-lt"/>
              </a:rPr>
              <a:t>, and </a:t>
            </a:r>
            <a:r>
              <a:rPr lang="en-IN" sz="2000" b="1" err="1">
                <a:latin typeface="Arial"/>
                <a:ea typeface="+mn-lt"/>
                <a:cs typeface="+mn-lt"/>
              </a:rPr>
              <a:t>Checkstyle</a:t>
            </a:r>
            <a:r>
              <a:rPr lang="en-IN" sz="2000">
                <a:latin typeface="Arial"/>
                <a:ea typeface="+mn-lt"/>
                <a:cs typeface="+mn-lt"/>
              </a:rPr>
              <a:t>, identifying potential bugs, style violations, and performance issues early in development</a:t>
            </a:r>
            <a:endParaRPr lang="en-IN" sz="200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endParaRPr lang="en-IN" sz="2000">
              <a:latin typeface="Arial"/>
              <a:cs typeface="Arial"/>
            </a:endParaRPr>
          </a:p>
          <a:p>
            <a:pPr marL="389890" lvl="1">
              <a:lnSpc>
                <a:spcPct val="100000"/>
              </a:lnSpc>
            </a:pPr>
            <a:endParaRPr lang="en-IN" sz="2000">
              <a:latin typeface="Arial"/>
              <a:cs typeface="Arial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F07CA98-4E35-443B-1FAE-F0AFC822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E14367EC-AED0-D894-A741-1437CE80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8BF685-9753-D347-6BC3-047833F32F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15" name="Picture 14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9C591C39-3D20-9F6D-713F-87DF2AF46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81DBF67-A6DD-A82F-13D9-496898D23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</p:spTree>
    <p:extLst>
      <p:ext uri="{BB962C8B-B14F-4D97-AF65-F5344CB8AC3E}">
        <p14:creationId xmlns:p14="http://schemas.microsoft.com/office/powerpoint/2010/main" val="3587753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A573B-0109-5E69-D86D-BF0D9ACB856E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1C0A76-C56F-AC15-4AE8-FEFE50F3BEB9}"/>
              </a:ext>
            </a:extLst>
          </p:cNvPr>
          <p:cNvGrpSpPr>
            <a:grpSpLocks/>
          </p:cNvGrpSpPr>
          <p:nvPr/>
        </p:nvGrpSpPr>
        <p:grpSpPr>
          <a:xfrm>
            <a:off x="5179" y="9131"/>
            <a:ext cx="12191778" cy="6852327"/>
            <a:chOff x="268986" y="126525"/>
            <a:chExt cx="12192000" cy="6858000"/>
          </a:xfrm>
        </p:grpSpPr>
        <p:pic>
          <p:nvPicPr>
            <p:cNvPr id="8" name="Image 144">
              <a:extLst>
                <a:ext uri="{FF2B5EF4-FFF2-40B4-BE49-F238E27FC236}">
                  <a16:creationId xmlns:a16="http://schemas.microsoft.com/office/drawing/2014/main" id="{A340E90F-313C-D785-4750-1F98F88F9DE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986" y="126525"/>
              <a:ext cx="12192000" cy="6858000"/>
            </a:xfrm>
            <a:prstGeom prst="rect">
              <a:avLst/>
            </a:prstGeom>
          </p:spPr>
        </p:pic>
        <p:sp>
          <p:nvSpPr>
            <p:cNvPr id="9" name="Graphic 145">
              <a:extLst>
                <a:ext uri="{FF2B5EF4-FFF2-40B4-BE49-F238E27FC236}">
                  <a16:creationId xmlns:a16="http://schemas.microsoft.com/office/drawing/2014/main" id="{BAAE8B51-5794-61FD-8DEA-5921E60EFE97}"/>
                </a:ext>
              </a:extLst>
            </p:cNvPr>
            <p:cNvSpPr/>
            <p:nvPr/>
          </p:nvSpPr>
          <p:spPr>
            <a:xfrm>
              <a:off x="11401425" y="6465994"/>
              <a:ext cx="401955" cy="391795"/>
            </a:xfrm>
            <a:custGeom>
              <a:avLst/>
              <a:gdLst/>
              <a:ahLst/>
              <a:cxnLst/>
              <a:rect l="l" t="t" r="r" b="b"/>
              <a:pathLst>
                <a:path w="401955" h="391795">
                  <a:moveTo>
                    <a:pt x="401583" y="0"/>
                  </a:moveTo>
                  <a:lnTo>
                    <a:pt x="0" y="0"/>
                  </a:lnTo>
                  <a:lnTo>
                    <a:pt x="0" y="391594"/>
                  </a:lnTo>
                  <a:lnTo>
                    <a:pt x="401583" y="391594"/>
                  </a:lnTo>
                  <a:lnTo>
                    <a:pt x="401583" y="0"/>
                  </a:lnTo>
                  <a:close/>
                </a:path>
              </a:pathLst>
            </a:custGeom>
            <a:solidFill>
              <a:srgbClr val="C7352F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780806" rtl="0" eaLnBrk="1" latinLnBrk="0" hangingPunct="1">
                <a:defRPr sz="153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90403" algn="l" defTabSz="780806" rtl="0" eaLnBrk="1" latinLnBrk="0" hangingPunct="1">
                <a:defRPr sz="153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80806" algn="l" defTabSz="780806" rtl="0" eaLnBrk="1" latinLnBrk="0" hangingPunct="1">
                <a:defRPr sz="153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71209" algn="l" defTabSz="780806" rtl="0" eaLnBrk="1" latinLnBrk="0" hangingPunct="1">
                <a:defRPr sz="153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61612" algn="l" defTabSz="780806" rtl="0" eaLnBrk="1" latinLnBrk="0" hangingPunct="1">
                <a:defRPr sz="153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52015" algn="l" defTabSz="780806" rtl="0" eaLnBrk="1" latinLnBrk="0" hangingPunct="1">
                <a:defRPr sz="153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42418" algn="l" defTabSz="780806" rtl="0" eaLnBrk="1" latinLnBrk="0" hangingPunct="1">
                <a:defRPr sz="153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32822" algn="l" defTabSz="780806" rtl="0" eaLnBrk="1" latinLnBrk="0" hangingPunct="1">
                <a:defRPr sz="153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23225" algn="l" defTabSz="780806" rtl="0" eaLnBrk="1" latinLnBrk="0" hangingPunct="1">
                <a:defRPr sz="153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sz="1768"/>
            </a:p>
          </p:txBody>
        </p:sp>
        <p:pic>
          <p:nvPicPr>
            <p:cNvPr id="10" name="Image 146">
              <a:extLst>
                <a:ext uri="{FF2B5EF4-FFF2-40B4-BE49-F238E27FC236}">
                  <a16:creationId xmlns:a16="http://schemas.microsoft.com/office/drawing/2014/main" id="{16CC818C-ADE6-D9ED-8673-DAD73F116C3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89882" y="6591617"/>
              <a:ext cx="224668" cy="139858"/>
            </a:xfrm>
            <a:prstGeom prst="rect">
              <a:avLst/>
            </a:prstGeom>
          </p:spPr>
        </p:pic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8E656-C7DA-5166-D859-62FFD8B07FDF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>
          <a:xfrm>
            <a:off x="212366" y="6233157"/>
            <a:ext cx="4342623" cy="499993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12FD49-3A74-5CB4-21BC-1F2B0BD98E6B}"/>
              </a:ext>
            </a:extLst>
          </p:cNvPr>
          <p:cNvSpPr txBox="1"/>
          <p:nvPr/>
        </p:nvSpPr>
        <p:spPr>
          <a:xfrm>
            <a:off x="4166277" y="3101407"/>
            <a:ext cx="2983097" cy="6454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76699" tIns="38350" rIns="76699" bIns="3835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91" b="1">
                <a:latin typeface="Arial"/>
                <a:cs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09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2E1603C1-C3BA-DA6D-97E1-6BEB6C25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824" y="906503"/>
            <a:ext cx="8820425" cy="111187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b="1"/>
              <a:t>Tools and technologies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23400D0-4537-FE4D-8BC9-3130172C2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324" y="1747519"/>
            <a:ext cx="9208567" cy="3814737"/>
          </a:xfrm>
        </p:spPr>
        <p:txBody>
          <a:bodyPr vert="horz" lIns="76699" tIns="38350" rIns="76699" bIns="38350" rtlCol="0" anchor="t"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905" lvl="1" indent="0" algn="just">
              <a:lnSpc>
                <a:spcPct val="100000"/>
              </a:lnSpc>
              <a:buNone/>
            </a:pPr>
            <a:endParaRPr lang="en-IN" sz="2000" b="1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1" dirty="0">
                <a:latin typeface="Arial"/>
                <a:ea typeface="+mn-lt"/>
                <a:cs typeface="Arial"/>
              </a:rPr>
              <a:t>Java 17 &amp; Spring Boot</a:t>
            </a:r>
            <a:r>
              <a:rPr lang="en-US" sz="2000" dirty="0">
                <a:latin typeface="Arial"/>
                <a:ea typeface="+mn-lt"/>
                <a:cs typeface="Arial"/>
              </a:rPr>
              <a:t> </a:t>
            </a:r>
            <a:r>
              <a:rPr lang="en-US" sz="2000" b="1" dirty="0">
                <a:latin typeface="Arial"/>
                <a:ea typeface="+mn-lt"/>
                <a:cs typeface="Arial"/>
              </a:rPr>
              <a:t>3.5.4</a:t>
            </a:r>
            <a:r>
              <a:rPr lang="en-US" sz="2000" dirty="0">
                <a:latin typeface="Arial"/>
                <a:ea typeface="+mn-lt"/>
                <a:cs typeface="Arial"/>
              </a:rPr>
              <a:t>– Backend development.</a:t>
            </a:r>
          </a:p>
          <a:p>
            <a:pPr algn="just">
              <a:lnSpc>
                <a:spcPct val="100000"/>
              </a:lnSpc>
            </a:pPr>
            <a:r>
              <a:rPr lang="en-US" sz="2000" b="1" dirty="0">
                <a:latin typeface="Arial"/>
                <a:ea typeface="+mn-lt"/>
                <a:cs typeface="Arial"/>
              </a:rPr>
              <a:t>REST API</a:t>
            </a:r>
            <a:r>
              <a:rPr lang="en-US" sz="2000" dirty="0">
                <a:latin typeface="Arial"/>
                <a:ea typeface="+mn-lt"/>
                <a:cs typeface="Arial"/>
              </a:rPr>
              <a:t> – Service communication</a:t>
            </a:r>
            <a:endParaRPr lang="en-US" sz="20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1" dirty="0">
                <a:latin typeface="Arial"/>
                <a:ea typeface="+mn-lt"/>
                <a:cs typeface="Arial"/>
              </a:rPr>
              <a:t>OJET </a:t>
            </a:r>
            <a:r>
              <a:rPr lang="en-US" sz="2000" b="1" dirty="0">
                <a:latin typeface="Aptos"/>
                <a:ea typeface="+mn-lt"/>
                <a:cs typeface="Arial"/>
              </a:rPr>
              <a:t>18.1.0</a:t>
            </a:r>
            <a:r>
              <a:rPr lang="en-US" sz="2000" dirty="0">
                <a:latin typeface="Arial"/>
                <a:ea typeface="+mn-lt"/>
                <a:cs typeface="Arial"/>
              </a:rPr>
              <a:t>– Frontend development</a:t>
            </a:r>
            <a:endParaRPr lang="en-US" sz="20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1" dirty="0">
                <a:latin typeface="Arial"/>
                <a:ea typeface="+mn-lt"/>
                <a:cs typeface="Arial"/>
              </a:rPr>
              <a:t>MySQL </a:t>
            </a:r>
            <a:r>
              <a:rPr lang="en-US" sz="2000" b="1" dirty="0">
                <a:ea typeface="+mn-lt"/>
                <a:cs typeface="+mn-lt"/>
              </a:rPr>
              <a:t>23.8.0.25.04</a:t>
            </a:r>
            <a:r>
              <a:rPr lang="en-US" sz="2000" dirty="0">
                <a:latin typeface="Aptos"/>
                <a:ea typeface="+mn-lt"/>
                <a:cs typeface="Arial"/>
              </a:rPr>
              <a:t> &amp; </a:t>
            </a:r>
            <a:r>
              <a:rPr lang="en-US" sz="2000" b="1" dirty="0" err="1">
                <a:latin typeface="Arial"/>
                <a:ea typeface="+mn-lt"/>
                <a:cs typeface="Arial"/>
              </a:rPr>
              <a:t>EclipseLink</a:t>
            </a:r>
            <a:r>
              <a:rPr lang="en-US" sz="2000" dirty="0">
                <a:latin typeface="Arial"/>
                <a:ea typeface="+mn-lt"/>
                <a:cs typeface="Arial"/>
              </a:rPr>
              <a:t> </a:t>
            </a:r>
            <a:r>
              <a:rPr lang="en-US" sz="2000" b="1" dirty="0">
                <a:latin typeface="Arial"/>
                <a:ea typeface="+mn-lt"/>
                <a:cs typeface="Arial"/>
              </a:rPr>
              <a:t>4.0.7</a:t>
            </a:r>
            <a:r>
              <a:rPr lang="en-US" sz="2000" dirty="0">
                <a:latin typeface="Arial"/>
                <a:ea typeface="+mn-lt"/>
                <a:cs typeface="Arial"/>
              </a:rPr>
              <a:t>– Database and ORM</a:t>
            </a:r>
            <a:endParaRPr lang="en-US" sz="20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1" dirty="0">
                <a:latin typeface="Arial"/>
                <a:ea typeface="+mn-lt"/>
                <a:cs typeface="Arial"/>
              </a:rPr>
              <a:t>JSON</a:t>
            </a:r>
            <a:r>
              <a:rPr lang="en-US" sz="2000" dirty="0">
                <a:latin typeface="Arial"/>
                <a:ea typeface="+mn-lt"/>
                <a:cs typeface="Arial"/>
              </a:rPr>
              <a:t> – Data exchange format</a:t>
            </a:r>
            <a:endParaRPr lang="en-US" sz="20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1" dirty="0">
                <a:latin typeface="Arial"/>
                <a:ea typeface="+mn-lt"/>
                <a:cs typeface="Arial"/>
              </a:rPr>
              <a:t>Maven</a:t>
            </a:r>
            <a:r>
              <a:rPr lang="en-US" sz="2000" dirty="0">
                <a:latin typeface="Arial"/>
                <a:ea typeface="+mn-lt"/>
                <a:cs typeface="Arial"/>
              </a:rPr>
              <a:t> </a:t>
            </a:r>
            <a:r>
              <a:rPr lang="en-US" sz="2000" b="1" dirty="0">
                <a:latin typeface="Arial"/>
                <a:ea typeface="+mn-lt"/>
                <a:cs typeface="Arial"/>
              </a:rPr>
              <a:t> </a:t>
            </a:r>
            <a:r>
              <a:rPr lang="en-US" sz="2000" b="1" dirty="0">
                <a:ea typeface="+mn-lt"/>
                <a:cs typeface="+mn-lt"/>
              </a:rPr>
              <a:t>3.26.0</a:t>
            </a:r>
            <a:r>
              <a:rPr lang="en-US" sz="2000" dirty="0">
                <a:latin typeface="Arial"/>
                <a:ea typeface="+mn-lt"/>
                <a:cs typeface="Arial"/>
              </a:rPr>
              <a:t>– Build automation and dependency management</a:t>
            </a:r>
            <a:endParaRPr lang="en-US" sz="20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1" dirty="0">
                <a:latin typeface="Arial"/>
                <a:ea typeface="+mn-lt"/>
                <a:cs typeface="Arial"/>
              </a:rPr>
              <a:t>Postman &amp; Swagger 3.1.0</a:t>
            </a:r>
            <a:r>
              <a:rPr lang="en-US" sz="2000" dirty="0">
                <a:latin typeface="Arial"/>
                <a:ea typeface="+mn-lt"/>
                <a:cs typeface="Arial"/>
              </a:rPr>
              <a:t> – API testing and documentation</a:t>
            </a:r>
            <a:endParaRPr lang="en-US" sz="20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87ADAE8C-F92D-84E4-5434-9B9BEC0D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635F5247-2110-F2BB-3052-EE121C23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09EAE54-9DAF-D198-809B-DD7ABB397B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24" name="Picture 23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4BB524EA-7204-3B93-DE08-D0E723435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C5245F9-475F-F91F-B452-33A5C6E04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</p:spTree>
    <p:extLst>
      <p:ext uri="{BB962C8B-B14F-4D97-AF65-F5344CB8AC3E}">
        <p14:creationId xmlns:p14="http://schemas.microsoft.com/office/powerpoint/2010/main" val="70895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2E1603C1-C3BA-DA6D-97E1-6BEB6C25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03" y="49580"/>
            <a:ext cx="8717103" cy="1434756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b="1"/>
              <a:t>ARCHITECTURE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89E10D70-5E59-B53F-375B-7DCC0BE7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5807" y="6246675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B5492CC7-AFCC-9C88-CF62-6FD40E6F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44F65D3-CFB3-99B8-E2DE-163F4EA139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26" name="Picture 25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80700076-4335-D756-E2AC-504098593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A3EECC3-688C-88E9-6657-4FE3C39A8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  <p:pic>
        <p:nvPicPr>
          <p:cNvPr id="5" name="Content Placeholder 4" descr="A diagram of a software application&#10;&#10;AI-generated content may be incorrect.">
            <a:extLst>
              <a:ext uri="{FF2B5EF4-FFF2-40B4-BE49-F238E27FC236}">
                <a16:creationId xmlns:a16="http://schemas.microsoft.com/office/drawing/2014/main" id="{13F072DD-9C60-79AF-C924-CAFAEFCA9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rcRect l="-59" t="-900" r="-25" b="19184"/>
          <a:stretch>
            <a:fillRect/>
          </a:stretch>
        </p:blipFill>
        <p:spPr>
          <a:xfrm>
            <a:off x="689410" y="1481463"/>
            <a:ext cx="10648673" cy="41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8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2E1603C1-C3BA-DA6D-97E1-6BEB6C25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991" y="337188"/>
            <a:ext cx="3748538" cy="810536"/>
          </a:xfrm>
        </p:spPr>
        <p:txBody>
          <a:bodyPr>
            <a:no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b="1"/>
              <a:t>Key Features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23400D0-4537-FE4D-8BC9-3130172C2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35" y="1592966"/>
            <a:ext cx="9670738" cy="4210794"/>
          </a:xfrm>
        </p:spPr>
        <p:txBody>
          <a:bodyPr vert="horz" lIns="76699" tIns="38350" rIns="76699" bIns="38350" rtlCol="0" anchor="t">
            <a:no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000" b="1">
                <a:latin typeface="Arial"/>
                <a:ea typeface="+mn-lt"/>
                <a:cs typeface="Arial"/>
              </a:rPr>
              <a:t>Risk Calculation Engine</a:t>
            </a:r>
            <a:r>
              <a:rPr lang="en-US" sz="2000">
                <a:latin typeface="Arial"/>
                <a:ea typeface="+mn-lt"/>
                <a:cs typeface="Arial"/>
              </a:rPr>
              <a:t> Calculates key metrics like Net Interest Margin (NIM), Value at Risk (</a:t>
            </a:r>
            <a:r>
              <a:rPr lang="en-US" sz="2000" err="1">
                <a:latin typeface="Arial"/>
                <a:ea typeface="+mn-lt"/>
                <a:cs typeface="Arial"/>
              </a:rPr>
              <a:t>VaR</a:t>
            </a:r>
            <a:r>
              <a:rPr lang="en-US" sz="2000">
                <a:latin typeface="Arial"/>
                <a:ea typeface="+mn-lt"/>
                <a:cs typeface="Arial"/>
              </a:rPr>
              <a:t>), and Economic Value of Equity (EVE) to assess financial risk.</a:t>
            </a:r>
            <a:endParaRPr lang="en-US" sz="200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1">
                <a:latin typeface="Arial"/>
                <a:ea typeface="+mn-lt"/>
                <a:cs typeface="Arial"/>
              </a:rPr>
              <a:t>Scenario Analysis</a:t>
            </a:r>
            <a:r>
              <a:rPr lang="en-US" sz="2000">
                <a:latin typeface="Arial"/>
                <a:ea typeface="+mn-lt"/>
                <a:cs typeface="Arial"/>
              </a:rPr>
              <a:t> Allows simulation of various interest rate and liquidity scenarios to evaluate potential impacts on balance sheet and profitability.</a:t>
            </a:r>
            <a:endParaRPr lang="en-US" sz="200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1">
                <a:latin typeface="Arial"/>
                <a:ea typeface="+mn-lt"/>
                <a:cs typeface="Arial"/>
              </a:rPr>
              <a:t>Gap &amp; Duration Analysis</a:t>
            </a:r>
            <a:r>
              <a:rPr lang="en-US" sz="2000">
                <a:latin typeface="Arial"/>
                <a:ea typeface="+mn-lt"/>
                <a:cs typeface="Arial"/>
              </a:rPr>
              <a:t> Identifies mismatches in asset and liability maturities and computes duration-based risk exposure.</a:t>
            </a:r>
            <a:endParaRPr lang="en-US" sz="200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1">
                <a:latin typeface="Arial"/>
                <a:ea typeface="+mn-lt"/>
                <a:cs typeface="Arial"/>
              </a:rPr>
              <a:t>Reporting Module</a:t>
            </a:r>
            <a:r>
              <a:rPr lang="en-US" sz="2000">
                <a:latin typeface="Arial"/>
                <a:ea typeface="+mn-lt"/>
                <a:cs typeface="Arial"/>
              </a:rPr>
              <a:t> Generates comprehensive reports with charts and tables for risk metrics, trends, and scenario outcomes.</a:t>
            </a:r>
            <a:endParaRPr lang="en-US" sz="200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1">
                <a:latin typeface="Arial"/>
                <a:ea typeface="+mn-lt"/>
                <a:cs typeface="Arial"/>
              </a:rPr>
              <a:t>User Interface</a:t>
            </a:r>
            <a:r>
              <a:rPr lang="en-US" sz="2000">
                <a:latin typeface="Arial"/>
                <a:ea typeface="+mn-lt"/>
                <a:cs typeface="Arial"/>
              </a:rPr>
              <a:t> Provides interactive dashboards for visualizing results, running simulations, and accessing reports.</a:t>
            </a:r>
            <a:endParaRPr lang="en-US" sz="200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1">
                <a:latin typeface="Arial"/>
                <a:ea typeface="+mn-lt"/>
                <a:cs typeface="Arial"/>
              </a:rPr>
              <a:t>API Integration</a:t>
            </a:r>
            <a:r>
              <a:rPr lang="en-US" sz="2000">
                <a:latin typeface="Arial"/>
                <a:ea typeface="+mn-lt"/>
                <a:cs typeface="Arial"/>
              </a:rPr>
              <a:t> Enables smooth data exchange with external systems and supports interoperability across modules</a:t>
            </a:r>
            <a:endParaRPr lang="en-US" sz="200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endParaRPr lang="en-US" sz="200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endParaRPr lang="en-US" sz="2000">
              <a:latin typeface="Arial"/>
              <a:cs typeface="Arial"/>
            </a:endParaRP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A9414179-2877-A0E0-8F14-888D120A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34" name="Slide Number Placeholder 4">
            <a:extLst>
              <a:ext uri="{FF2B5EF4-FFF2-40B4-BE49-F238E27FC236}">
                <a16:creationId xmlns:a16="http://schemas.microsoft.com/office/drawing/2014/main" id="{3CD650E5-A703-9AAE-9357-D19D6631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60278EF-062E-080A-7919-1400424EF3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38" name="Picture 37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6B4AD2CF-730A-78CE-C55A-DEBE4439D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2D8A13E8-4D49-CA65-DDB5-A94C10B1A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</p:spTree>
    <p:extLst>
      <p:ext uri="{BB962C8B-B14F-4D97-AF65-F5344CB8AC3E}">
        <p14:creationId xmlns:p14="http://schemas.microsoft.com/office/powerpoint/2010/main" val="121784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2E1603C1-C3BA-DA6D-97E1-6BEB6C25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94" y="433357"/>
            <a:ext cx="8820425" cy="111187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/>
              <a:t>Class Diagram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23400D0-4537-FE4D-8BC9-3130172C2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76699" tIns="38350" rIns="76699" bIns="38350" rtlCol="0" anchor="t"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499" lvl="1" indent="0">
              <a:buNone/>
            </a:pPr>
            <a:endParaRPr lang="en-IN" b="1"/>
          </a:p>
          <a:p>
            <a:pPr marL="383499" lvl="1" indent="0">
              <a:buNone/>
            </a:pPr>
            <a:endParaRPr lang="en-IN" b="1"/>
          </a:p>
          <a:p>
            <a:pPr marL="383499" lvl="1" indent="0">
              <a:buNone/>
            </a:pPr>
            <a:endParaRPr lang="en-IN" b="1"/>
          </a:p>
          <a:p>
            <a:pPr marL="383499" lvl="1" indent="0">
              <a:buNone/>
            </a:pPr>
            <a:endParaRPr lang="en-IN" b="1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0F56DE5E-880E-C90D-BFEC-D5749AEE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BDEA6F0E-560A-FCD7-D9CB-EA263F56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AEA36B-002A-0797-1219-3A1463C437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18" name="Picture 17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EE8C9BD1-A4F0-407F-BB92-43D34D404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6993" y="-1986"/>
            <a:ext cx="931190" cy="113425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617AEC9-ABE8-BCF6-A991-A005F7A00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  <p:pic>
        <p:nvPicPr>
          <p:cNvPr id="21" name="Picture 20" descr="A diagram of a business flow&#10;&#10;AI-generated content may be incorrect.">
            <a:extLst>
              <a:ext uri="{FF2B5EF4-FFF2-40B4-BE49-F238E27FC236}">
                <a16:creationId xmlns:a16="http://schemas.microsoft.com/office/drawing/2014/main" id="{B12226BD-DDD6-632F-EA32-4A29211D2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57236"/>
            <a:ext cx="12192000" cy="334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7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B001-73FC-921D-B113-DDA5C2E3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713" y="586902"/>
            <a:ext cx="9801500" cy="842352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/>
              <a:t>ER Diagram</a:t>
            </a:r>
          </a:p>
        </p:txBody>
      </p:sp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1608AD3-2017-5352-EEE5-1A6313125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4532" y="434241"/>
            <a:ext cx="6219732" cy="5715616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485248F2-FE34-7762-2985-A6B3160C2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943" y="6117522"/>
            <a:ext cx="5476951" cy="375899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1E5B4A64-E2BB-58F9-4695-D5EA527E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739" y="6306755"/>
            <a:ext cx="2300980" cy="306265"/>
          </a:xfrm>
        </p:spPr>
        <p:txBody>
          <a:bodyPr/>
          <a:lstStyle>
            <a:defPPr>
              <a:defRPr lang="en-US"/>
            </a:defPPr>
            <a:lvl1pPr marL="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47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494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241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988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3735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4820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229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19761" algn="l" defTabSz="654940" rtl="0" eaLnBrk="1" latinLnBrk="0" hangingPunct="1">
              <a:defRPr sz="12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983BD0-1DAF-CDBC-9730-E7FF1CE954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4" y="5933382"/>
            <a:ext cx="2478087" cy="747625"/>
          </a:xfrm>
          <a:prstGeom prst="rect">
            <a:avLst/>
          </a:prstGeom>
        </p:spPr>
      </p:pic>
      <p:pic>
        <p:nvPicPr>
          <p:cNvPr id="17" name="Picture 16" descr="A person climbing a ladder to a cloud&#10;&#10;AI-generated content may be incorrect.">
            <a:extLst>
              <a:ext uri="{FF2B5EF4-FFF2-40B4-BE49-F238E27FC236}">
                <a16:creationId xmlns:a16="http://schemas.microsoft.com/office/drawing/2014/main" id="{6D85E9DC-2239-E587-54A3-940E8860C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075" y="8452"/>
            <a:ext cx="1202587" cy="147871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2A1AF88-7F6B-006B-C3EA-A3999238F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4" y="276475"/>
            <a:ext cx="421126" cy="30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699" tIns="38350" rIns="76699" bIns="3835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403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0806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1209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161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201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2418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2822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3225" algn="l" defTabSz="780806" rtl="0" eaLnBrk="1" latinLnBrk="0" hangingPunct="1">
              <a:defRPr sz="15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69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1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</p:spTree>
    <p:extLst>
      <p:ext uri="{BB962C8B-B14F-4D97-AF65-F5344CB8AC3E}">
        <p14:creationId xmlns:p14="http://schemas.microsoft.com/office/powerpoint/2010/main" val="5111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1585</Words>
  <Application>Microsoft Office PowerPoint</Application>
  <PresentationFormat>Widescreen</PresentationFormat>
  <Paragraphs>242</Paragraphs>
  <Slides>44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Aptos</vt:lpstr>
      <vt:lpstr>Aptos Display</vt:lpstr>
      <vt:lpstr>Arial</vt:lpstr>
      <vt:lpstr>Calibri</vt:lpstr>
      <vt:lpstr>Georgia</vt:lpstr>
      <vt:lpstr>office theme</vt:lpstr>
      <vt:lpstr>ASSET LIABILITY  MANAGEMENT SYSTEM</vt:lpstr>
      <vt:lpstr> Contents</vt:lpstr>
      <vt:lpstr>Problem statement</vt:lpstr>
      <vt:lpstr>Objective</vt:lpstr>
      <vt:lpstr>Tools and technologies</vt:lpstr>
      <vt:lpstr>ARCHITECTURE</vt:lpstr>
      <vt:lpstr>Key Features</vt:lpstr>
      <vt:lpstr>Class Diagram</vt:lpstr>
      <vt:lpstr>ER Diagram</vt:lpstr>
      <vt:lpstr>Entity Classes Relationship Diagram</vt:lpstr>
      <vt:lpstr>System Flow Diagram</vt:lpstr>
      <vt:lpstr>Step by Step Process</vt:lpstr>
      <vt:lpstr>Backend Application Structure</vt:lpstr>
      <vt:lpstr>ORM Mapping</vt:lpstr>
      <vt:lpstr>Scenario - Portfolio Calculation using Java Stream API</vt:lpstr>
      <vt:lpstr>Risk analysis computations</vt:lpstr>
      <vt:lpstr>Spring Boot Configuration using application.yml</vt:lpstr>
      <vt:lpstr>User Interface Preview</vt:lpstr>
      <vt:lpstr>Internationalization (German)</vt:lpstr>
      <vt:lpstr>Useful insights on Assets</vt:lpstr>
      <vt:lpstr>Interest Rate Impact on Asset value</vt:lpstr>
      <vt:lpstr>Analytics Dashboard</vt:lpstr>
      <vt:lpstr>Gap Value Analysis</vt:lpstr>
      <vt:lpstr>NIM value analysis</vt:lpstr>
      <vt:lpstr>Duration Gap Analysis</vt:lpstr>
      <vt:lpstr>EVE analysis</vt:lpstr>
      <vt:lpstr>VaR analysis</vt:lpstr>
      <vt:lpstr>Liquidity Analysis</vt:lpstr>
      <vt:lpstr>Open API Specification documentation using Swagger</vt:lpstr>
      <vt:lpstr>PowerPoint Presentation</vt:lpstr>
      <vt:lpstr>Endpoint testing using Postman</vt:lpstr>
      <vt:lpstr>Generate Report for the Scenario ID</vt:lpstr>
      <vt:lpstr>Asset updating Endpoint Testing</vt:lpstr>
      <vt:lpstr>Deletion of Report</vt:lpstr>
      <vt:lpstr>Scenario Payload Validation</vt:lpstr>
      <vt:lpstr> Loan Payload validation</vt:lpstr>
      <vt:lpstr>Investment Payload  Validation</vt:lpstr>
      <vt:lpstr>Static code analysis tools - PMD</vt:lpstr>
      <vt:lpstr>Spotbugs</vt:lpstr>
      <vt:lpstr>Checkstyle</vt:lpstr>
      <vt:lpstr>Documentation  of Java codes using Maven Javadoc Plugin</vt:lpstr>
      <vt:lpstr>Challenges Faced</vt:lpstr>
      <vt:lpstr>Learnings And Takeaways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Sabbir Poonawala</cp:lastModifiedBy>
  <cp:revision>4</cp:revision>
  <dcterms:created xsi:type="dcterms:W3CDTF">2025-08-06T09:14:29Z</dcterms:created>
  <dcterms:modified xsi:type="dcterms:W3CDTF">2025-08-07T10:50:23Z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4de43ec-192a-49eb-8e54-baeb8c71bbbe_Enabled">
    <vt:lpwstr>true</vt:lpwstr>
  </property>
  <property fmtid="{D5CDD505-2E9C-101B-9397-08002B2CF9AE}" pid="3" name="MSIP_Label_a4de43ec-192a-49eb-8e54-baeb8c71bbbe_SetDate">
    <vt:lpwstr>2025-08-06T09:21:19Z</vt:lpwstr>
  </property>
  <property fmtid="{D5CDD505-2E9C-101B-9397-08002B2CF9AE}" pid="4" name="MSIP_Label_a4de43ec-192a-49eb-8e54-baeb8c71bbbe_Method">
    <vt:lpwstr>Standard</vt:lpwstr>
  </property>
  <property fmtid="{D5CDD505-2E9C-101B-9397-08002B2CF9AE}" pid="5" name="MSIP_Label_a4de43ec-192a-49eb-8e54-baeb8c71bbbe_Name">
    <vt:lpwstr>Confidential – Oracle Internal</vt:lpwstr>
  </property>
  <property fmtid="{D5CDD505-2E9C-101B-9397-08002B2CF9AE}" pid="6" name="MSIP_Label_a4de43ec-192a-49eb-8e54-baeb8c71bbbe_SiteId">
    <vt:lpwstr>4e2c6054-71cb-48f1-bd6c-3a9705aca71b</vt:lpwstr>
  </property>
  <property fmtid="{D5CDD505-2E9C-101B-9397-08002B2CF9AE}" pid="7" name="MSIP_Label_a4de43ec-192a-49eb-8e54-baeb8c71bbbe_ActionId">
    <vt:lpwstr>6bd539f7-b969-4162-ae5e-fe37bbc54169</vt:lpwstr>
  </property>
  <property fmtid="{D5CDD505-2E9C-101B-9397-08002B2CF9AE}" pid="8" name="MSIP_Label_a4de43ec-192a-49eb-8e54-baeb8c71bbbe_ContentBits">
    <vt:lpwstr>2</vt:lpwstr>
  </property>
  <property fmtid="{D5CDD505-2E9C-101B-9397-08002B2CF9AE}" pid="9" name="MSIP_Label_a4de43ec-192a-49eb-8e54-baeb8c71bbbe_Tag">
    <vt:lpwstr>10, 3, 0, 2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Confidential – Oracle Internal</vt:lpwstr>
  </property>
</Properties>
</file>