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3" r:id="rId2"/>
    <p:sldMasterId id="2147483672" r:id="rId3"/>
    <p:sldMasterId id="2147483684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7" r:id="rId6"/>
    <p:sldId id="258" r:id="rId7"/>
    <p:sldId id="259" r:id="rId8"/>
    <p:sldId id="305" r:id="rId9"/>
    <p:sldId id="260" r:id="rId10"/>
    <p:sldId id="262" r:id="rId11"/>
    <p:sldId id="318" r:id="rId12"/>
    <p:sldId id="319" r:id="rId13"/>
    <p:sldId id="261" r:id="rId14"/>
    <p:sldId id="325" r:id="rId15"/>
    <p:sldId id="328" r:id="rId16"/>
    <p:sldId id="329" r:id="rId17"/>
    <p:sldId id="331" r:id="rId18"/>
    <p:sldId id="334" r:id="rId19"/>
    <p:sldId id="337" r:id="rId20"/>
    <p:sldId id="264" r:id="rId21"/>
    <p:sldId id="332" r:id="rId22"/>
    <p:sldId id="330" r:id="rId23"/>
    <p:sldId id="342" r:id="rId24"/>
    <p:sldId id="343" r:id="rId25"/>
    <p:sldId id="338" r:id="rId26"/>
    <p:sldId id="345" r:id="rId27"/>
    <p:sldId id="326" r:id="rId28"/>
    <p:sldId id="339" r:id="rId29"/>
    <p:sldId id="341" r:id="rId30"/>
    <p:sldId id="340" r:id="rId31"/>
    <p:sldId id="327" r:id="rId32"/>
    <p:sldId id="344" r:id="rId33"/>
    <p:sldId id="282" r:id="rId34"/>
    <p:sldId id="286" r:id="rId35"/>
    <p:sldId id="321" r:id="rId36"/>
    <p:sldId id="320" r:id="rId37"/>
    <p:sldId id="322" r:id="rId38"/>
    <p:sldId id="323" r:id="rId39"/>
    <p:sldId id="285" r:id="rId40"/>
    <p:sldId id="336" r:id="rId41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5" autoAdjust="0"/>
  </p:normalViewPr>
  <p:slideViewPr>
    <p:cSldViewPr snapToGrid="0">
      <p:cViewPr varScale="1">
        <p:scale>
          <a:sx n="83" d="100"/>
          <a:sy n="83" d="100"/>
        </p:scale>
        <p:origin x="58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970B16D-8014-4C5E-B187-ACD0B4CA268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563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80768" tIns="40379" rIns="80768" bIns="40379" anchor="t" anchorCtr="0" compatLnSpc="0">
            <a:noAutofit/>
          </a:bodyPr>
          <a:lstStyle>
            <a:lvl1pPr eaLnBrk="1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rgbClr val="000000"/>
                </a:solidFill>
                <a:latin typeface="Arial" pitchFamily="18"/>
                <a:ea typeface="Microsoft YaHei" pitchFamily="2"/>
                <a:cs typeface="Lucida Sans" pitchFamily="2"/>
              </a:defRPr>
            </a:lvl1pPr>
          </a:lstStyle>
          <a:p>
            <a:pPr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9BCA47-F756-485C-A0B6-3F6C3D4A354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80768" tIns="40379" rIns="80768" bIns="40379" anchor="t" anchorCtr="0" compatLnSpc="0">
            <a:noAutofit/>
          </a:bodyPr>
          <a:lstStyle>
            <a:lvl1pPr algn="r" eaLnBrk="1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rgbClr val="000000"/>
                </a:solidFill>
                <a:latin typeface="Arial" pitchFamily="18"/>
                <a:ea typeface="Microsoft YaHei" pitchFamily="2"/>
                <a:cs typeface="Lucida Sans" pitchFamily="2"/>
              </a:defRPr>
            </a:lvl1pPr>
          </a:lstStyle>
          <a:p>
            <a:pPr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EB9A0C-6BFE-40B0-A8A8-E750A162065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563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80768" tIns="40379" rIns="80768" bIns="40379" anchor="b" anchorCtr="0" compatLnSpc="0">
            <a:noAutofit/>
          </a:bodyPr>
          <a:lstStyle>
            <a:lvl1pPr eaLnBrk="1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rgbClr val="000000"/>
                </a:solidFill>
                <a:latin typeface="Arial" pitchFamily="18"/>
                <a:ea typeface="Microsoft YaHei" pitchFamily="2"/>
                <a:cs typeface="Lucida Sans" pitchFamily="2"/>
              </a:defRPr>
            </a:lvl1pPr>
          </a:lstStyle>
          <a:p>
            <a:pPr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8E80EC-F01C-4284-A39A-5DBC24B3704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80768" tIns="40379" rIns="80768" bIns="40379" anchor="b" anchorCtr="0" compatLnSpc="0">
            <a:noAutofit/>
          </a:bodyPr>
          <a:lstStyle>
            <a:lvl1pPr algn="r" eaLnBrk="1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rgbClr val="000000"/>
                </a:solidFill>
                <a:latin typeface="Arial" pitchFamily="18"/>
                <a:ea typeface="Microsoft YaHei" pitchFamily="2"/>
                <a:cs typeface="Lucida Sans" pitchFamily="2"/>
              </a:defRPr>
            </a:lvl1pPr>
          </a:lstStyle>
          <a:p>
            <a:pPr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5CA4ADF-55DA-4D77-9673-A6D94950B599}" type="slidenum">
              <a:rPr lang="en-US" kern="0"/>
              <a:pPr>
                <a:defRPr sz="14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‹N°›</a:t>
            </a:fld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>
            <a:extLst>
              <a:ext uri="{FF2B5EF4-FFF2-40B4-BE49-F238E27FC236}">
                <a16:creationId xmlns:a16="http://schemas.microsoft.com/office/drawing/2014/main" id="{912AD2EF-C5AB-4109-9F69-474BB194D134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4984D06-8D5E-40C4-882D-1294AD550B2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CD525EDB-E084-4878-9D93-D8B523513DA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eaLnBrk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1A0952-44F0-40E9-BFFD-18ACCCC3D66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8963" y="0"/>
            <a:ext cx="3373437" cy="503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eaLnBrk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E53E84-EF8D-4CB3-8049-70A9AA7BD4F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eaLnBrk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6AEA11-8FAC-4F54-ADCB-ABAA125D71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eaLnBrk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 smtClean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fld id="{478DE202-5BF9-46D5-B6E0-35739A793D29}" type="slidenum">
              <a:rPr/>
              <a:pPr>
                <a:defRPr/>
              </a:pPr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0"/>
      </a:spcBef>
      <a:spcAft>
        <a:spcPct val="0"/>
      </a:spcAft>
      <a:defRPr lang="en-US" sz="2000" kern="1200">
        <a:solidFill>
          <a:srgbClr val="000000"/>
        </a:solidFill>
        <a:latin typeface="Arial" pitchFamily="18"/>
        <a:ea typeface="Microsoft YaHei" pitchFamily="2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numéro de diapositive 6">
            <a:extLst>
              <a:ext uri="{FF2B5EF4-FFF2-40B4-BE49-F238E27FC236}">
                <a16:creationId xmlns:a16="http://schemas.microsoft.com/office/drawing/2014/main" id="{54F2BF31-2ACC-4C64-A2A9-7639B0DCD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1DB7D42F-BE9B-4157-B415-2CBC03114AAF}" type="slidenum">
              <a:rPr lang="en-US" altLang="fr-FR">
                <a:solidFill>
                  <a:srgbClr val="000000"/>
                </a:solidFill>
              </a:rPr>
              <a:pPr eaLnBrk="1" hangingPunct="1"/>
              <a:t>1</a:t>
            </a:fld>
            <a:endParaRPr lang="en-US" altLang="fr-FR" dirty="0">
              <a:solidFill>
                <a:srgbClr val="000000"/>
              </a:solidFill>
            </a:endParaRPr>
          </a:p>
        </p:txBody>
      </p:sp>
      <p:sp>
        <p:nvSpPr>
          <p:cNvPr id="10243" name="Espace réservé du numéro de diapositive 6">
            <a:extLst>
              <a:ext uri="{FF2B5EF4-FFF2-40B4-BE49-F238E27FC236}">
                <a16:creationId xmlns:a16="http://schemas.microsoft.com/office/drawing/2014/main" id="{BA9E543B-EBDE-4F97-B1C4-2FC4E87C1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90F7058E-F8D2-4FB7-9834-AC94665A9B81}" type="slidenum">
              <a:rPr lang="en-US" altLang="fr-FR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1</a:t>
            </a:fld>
            <a:endParaRPr lang="en-US" altLang="fr-FR" sz="1400" dirty="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10244" name="Espace réservé de l'image des diapositives 1">
            <a:extLst>
              <a:ext uri="{FF2B5EF4-FFF2-40B4-BE49-F238E27FC236}">
                <a16:creationId xmlns:a16="http://schemas.microsoft.com/office/drawing/2014/main" id="{EF80D6EC-E578-47C3-BA39-2546324660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4472C4"/>
          </a:solidFill>
          <a:ln w="25402">
            <a:solidFill>
              <a:srgbClr val="2F528F"/>
            </a:solidFill>
            <a:miter lim="800000"/>
            <a:headEnd/>
            <a:tailEnd/>
          </a:ln>
        </p:spPr>
      </p:sp>
      <p:sp>
        <p:nvSpPr>
          <p:cNvPr id="10245" name="Espace réservé des notes 2">
            <a:extLst>
              <a:ext uri="{FF2B5EF4-FFF2-40B4-BE49-F238E27FC236}">
                <a16:creationId xmlns:a16="http://schemas.microsoft.com/office/drawing/2014/main" id="{EB2F6839-CBCB-4CF3-8A65-1C46EF814E02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xfrm>
            <a:off x="685800" y="4400550"/>
            <a:ext cx="5486400" cy="4205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numCol="1">
            <a:prstTxWarp prst="textNoShape">
              <a:avLst/>
            </a:prstTxWarp>
            <a:spAutoFit/>
          </a:bodyPr>
          <a:lstStyle/>
          <a:p>
            <a:pPr eaLnBrk="1"/>
            <a:endParaRPr lang="fr-FR" altLang="fr-FR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u numéro de diapositive 6">
            <a:extLst>
              <a:ext uri="{FF2B5EF4-FFF2-40B4-BE49-F238E27FC236}">
                <a16:creationId xmlns:a16="http://schemas.microsoft.com/office/drawing/2014/main" id="{66E2DD7E-6BF4-4181-A6D4-AEC11B28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50AD5C90-F557-4E1B-9B5F-E44899FB8C8E}" type="slidenum">
              <a:rPr lang="en-US" altLang="fr-FR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14</a:t>
            </a:fld>
            <a:endParaRPr lang="en-US" altLang="fr-FR" sz="1400" dirty="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189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u numéro de diapositive 6">
            <a:extLst>
              <a:ext uri="{FF2B5EF4-FFF2-40B4-BE49-F238E27FC236}">
                <a16:creationId xmlns:a16="http://schemas.microsoft.com/office/drawing/2014/main" id="{66E2DD7E-6BF4-4181-A6D4-AEC11B28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50AD5C90-F557-4E1B-9B5F-E44899FB8C8E}" type="slidenum">
              <a:rPr lang="en-US" altLang="fr-FR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17</a:t>
            </a:fld>
            <a:endParaRPr lang="en-US" altLang="fr-FR" sz="1400" dirty="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45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u numéro de diapositive 6">
            <a:extLst>
              <a:ext uri="{FF2B5EF4-FFF2-40B4-BE49-F238E27FC236}">
                <a16:creationId xmlns:a16="http://schemas.microsoft.com/office/drawing/2014/main" id="{66E2DD7E-6BF4-4181-A6D4-AEC11B28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50AD5C90-F557-4E1B-9B5F-E44899FB8C8E}" type="slidenum">
              <a:rPr lang="en-US" altLang="fr-FR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20</a:t>
            </a:fld>
            <a:endParaRPr lang="en-US" altLang="fr-FR" sz="1400" dirty="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59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u numéro de diapositive 6">
            <a:extLst>
              <a:ext uri="{FF2B5EF4-FFF2-40B4-BE49-F238E27FC236}">
                <a16:creationId xmlns:a16="http://schemas.microsoft.com/office/drawing/2014/main" id="{66E2DD7E-6BF4-4181-A6D4-AEC11B28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50AD5C90-F557-4E1B-9B5F-E44899FB8C8E}" type="slidenum">
              <a:rPr lang="en-US" altLang="fr-FR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24</a:t>
            </a:fld>
            <a:endParaRPr lang="en-US" altLang="fr-FR" sz="1400" dirty="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315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ce réservé du numéro de diapositive 6">
            <a:extLst>
              <a:ext uri="{FF2B5EF4-FFF2-40B4-BE49-F238E27FC236}">
                <a16:creationId xmlns:a16="http://schemas.microsoft.com/office/drawing/2014/main" id="{4A7435B8-5972-4FCF-8AD0-568470704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9CE601F1-F4AF-43A6-9BEF-5EABD027B4A5}" type="slidenum">
              <a:rPr lang="en-US" altLang="fr-FR">
                <a:solidFill>
                  <a:srgbClr val="000000"/>
                </a:solidFill>
              </a:rPr>
              <a:pPr eaLnBrk="1" hangingPunct="1"/>
              <a:t>30</a:t>
            </a:fld>
            <a:endParaRPr lang="en-US" altLang="fr-FR">
              <a:solidFill>
                <a:srgbClr val="000000"/>
              </a:solidFill>
            </a:endParaRPr>
          </a:p>
        </p:txBody>
      </p:sp>
      <p:sp>
        <p:nvSpPr>
          <p:cNvPr id="73731" name="Espace réservé du numéro de diapositive 6">
            <a:extLst>
              <a:ext uri="{FF2B5EF4-FFF2-40B4-BE49-F238E27FC236}">
                <a16:creationId xmlns:a16="http://schemas.microsoft.com/office/drawing/2014/main" id="{6323F298-2B4E-42E6-AB2C-F6A950F7D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68FE09E3-F2ED-4B20-B7D1-D035B14A76CD}" type="slidenum">
              <a:rPr lang="en-US" altLang="fr-FR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30</a:t>
            </a:fld>
            <a:endParaRPr lang="en-US" altLang="fr-FR" sz="140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73732" name="Espace réservé de l'image des diapositives 1">
            <a:extLst>
              <a:ext uri="{FF2B5EF4-FFF2-40B4-BE49-F238E27FC236}">
                <a16:creationId xmlns:a16="http://schemas.microsoft.com/office/drawing/2014/main" id="{30CB50B1-832B-4348-9A9B-D229CAA56D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4472C4"/>
          </a:solidFill>
          <a:ln w="25402">
            <a:solidFill>
              <a:srgbClr val="2F528F"/>
            </a:solidFill>
            <a:miter lim="800000"/>
            <a:headEnd/>
            <a:tailEnd/>
          </a:ln>
        </p:spPr>
      </p:sp>
      <p:sp>
        <p:nvSpPr>
          <p:cNvPr id="73733" name="Espace réservé des notes 2">
            <a:extLst>
              <a:ext uri="{FF2B5EF4-FFF2-40B4-BE49-F238E27FC236}">
                <a16:creationId xmlns:a16="http://schemas.microsoft.com/office/drawing/2014/main" id="{B3BDBC43-BD89-4C54-A8DC-BF3C53AD8012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xfrm>
            <a:off x="685800" y="4400550"/>
            <a:ext cx="5486400" cy="4205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numCol="1">
            <a:prstTxWarp prst="textNoShape">
              <a:avLst/>
            </a:prstTxWarp>
            <a:spAutoFit/>
          </a:bodyPr>
          <a:lstStyle/>
          <a:p>
            <a:pPr eaLnBrk="1"/>
            <a:endParaRPr lang="fr-FR" altLang="fr-FR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u numéro de diapositive 6">
            <a:extLst>
              <a:ext uri="{FF2B5EF4-FFF2-40B4-BE49-F238E27FC236}">
                <a16:creationId xmlns:a16="http://schemas.microsoft.com/office/drawing/2014/main" id="{6922B54F-8446-495E-9F7E-BA83876C7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F78A184D-DCC5-4A09-8614-806D1A7BFBE1}" type="slidenum">
              <a:rPr lang="en-US" altLang="fr-FR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31</a:t>
            </a:fld>
            <a:endParaRPr lang="en-US" altLang="fr-FR" sz="1400" dirty="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u numéro de diapositive 6">
            <a:extLst>
              <a:ext uri="{FF2B5EF4-FFF2-40B4-BE49-F238E27FC236}">
                <a16:creationId xmlns:a16="http://schemas.microsoft.com/office/drawing/2014/main" id="{6922B54F-8446-495E-9F7E-BA83876C7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F78A184D-DCC5-4A09-8614-806D1A7BFBE1}" type="slidenum">
              <a:rPr lang="en-US" altLang="fr-FR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33</a:t>
            </a:fld>
            <a:endParaRPr lang="en-US" altLang="fr-FR" sz="1400" dirty="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39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ce réservé du numéro de diapositive 6">
            <a:extLst>
              <a:ext uri="{FF2B5EF4-FFF2-40B4-BE49-F238E27FC236}">
                <a16:creationId xmlns:a16="http://schemas.microsoft.com/office/drawing/2014/main" id="{BEF93490-D45D-4E85-9234-4838F54B6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918001C4-A21C-4B1E-B5E1-D2B01E3F0BF1}" type="slidenum">
              <a:rPr lang="en-US" altLang="fr-FR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36</a:t>
            </a:fld>
            <a:endParaRPr lang="en-US" altLang="fr-FR" sz="140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75779" name="Espace réservé de l'image des diapositives 1">
            <a:extLst>
              <a:ext uri="{FF2B5EF4-FFF2-40B4-BE49-F238E27FC236}">
                <a16:creationId xmlns:a16="http://schemas.microsoft.com/office/drawing/2014/main" id="{C796EE86-83DE-4A8A-B6C0-F383E7DAC8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4472C4"/>
          </a:solidFill>
          <a:ln w="25402">
            <a:solidFill>
              <a:srgbClr val="2F528F"/>
            </a:solidFill>
            <a:miter lim="800000"/>
            <a:headEnd/>
            <a:tailEnd/>
          </a:ln>
        </p:spPr>
      </p:sp>
      <p:sp>
        <p:nvSpPr>
          <p:cNvPr id="75780" name="Espace réservé des notes 2">
            <a:extLst>
              <a:ext uri="{FF2B5EF4-FFF2-40B4-BE49-F238E27FC236}">
                <a16:creationId xmlns:a16="http://schemas.microsoft.com/office/drawing/2014/main" id="{5CE4DCE6-32DD-48D1-A5C6-453B86B36A3C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fr-FR" altLang="fr-FR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numéro de diapositive 6">
            <a:extLst>
              <a:ext uri="{FF2B5EF4-FFF2-40B4-BE49-F238E27FC236}">
                <a16:creationId xmlns:a16="http://schemas.microsoft.com/office/drawing/2014/main" id="{4A133298-CA5F-4BD7-B0EB-07B503C7D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D44F1496-FCBA-440F-9A08-1C28CE3EE86C}" type="slidenum">
              <a:rPr lang="en-US" altLang="fr-FR">
                <a:solidFill>
                  <a:srgbClr val="000000"/>
                </a:solidFill>
              </a:rPr>
              <a:pPr eaLnBrk="1" hangingPunct="1"/>
              <a:t>2</a:t>
            </a:fld>
            <a:endParaRPr lang="en-US" altLang="fr-FR" dirty="0">
              <a:solidFill>
                <a:srgbClr val="000000"/>
              </a:solidFill>
            </a:endParaRPr>
          </a:p>
        </p:txBody>
      </p:sp>
      <p:sp>
        <p:nvSpPr>
          <p:cNvPr id="12291" name="Espace réservé du numéro de diapositive 6">
            <a:extLst>
              <a:ext uri="{FF2B5EF4-FFF2-40B4-BE49-F238E27FC236}">
                <a16:creationId xmlns:a16="http://schemas.microsoft.com/office/drawing/2014/main" id="{9EBE9143-2246-4A72-BF39-E2D57EED4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4C2E9B75-82AC-41E6-BB7C-5C23829B61F9}" type="slidenum">
              <a:rPr lang="en-US" altLang="fr-FR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2</a:t>
            </a:fld>
            <a:endParaRPr lang="en-US" altLang="fr-FR" sz="1400" dirty="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12292" name="Espace réservé de l'image des diapositives 1">
            <a:extLst>
              <a:ext uri="{FF2B5EF4-FFF2-40B4-BE49-F238E27FC236}">
                <a16:creationId xmlns:a16="http://schemas.microsoft.com/office/drawing/2014/main" id="{4DADA987-DCF4-4744-97AD-D1B14EA5A6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4472C4"/>
          </a:solidFill>
          <a:ln w="25402">
            <a:solidFill>
              <a:srgbClr val="2F528F"/>
            </a:solidFill>
            <a:miter lim="800000"/>
            <a:headEnd/>
            <a:tailEnd/>
          </a:ln>
        </p:spPr>
      </p:sp>
      <p:sp>
        <p:nvSpPr>
          <p:cNvPr id="12293" name="Espace réservé des notes 2">
            <a:extLst>
              <a:ext uri="{FF2B5EF4-FFF2-40B4-BE49-F238E27FC236}">
                <a16:creationId xmlns:a16="http://schemas.microsoft.com/office/drawing/2014/main" id="{85DAA075-29D5-4ECF-8A78-D6031AC24BA4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xfrm>
            <a:off x="685800" y="4400550"/>
            <a:ext cx="5486400" cy="4205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numCol="1">
            <a:prstTxWarp prst="textNoShape">
              <a:avLst/>
            </a:prstTxWarp>
            <a:spAutoFit/>
          </a:bodyPr>
          <a:lstStyle/>
          <a:p>
            <a:pPr eaLnBrk="1"/>
            <a:endParaRPr lang="fr-FR" altLang="fr-FR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numéro de diapositive 6">
            <a:extLst>
              <a:ext uri="{FF2B5EF4-FFF2-40B4-BE49-F238E27FC236}">
                <a16:creationId xmlns:a16="http://schemas.microsoft.com/office/drawing/2014/main" id="{3818BE00-2E77-4FEA-9419-4F0748A6E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5BCC35CE-7AE4-4A39-A362-0AD6CDC6621C}" type="slidenum">
              <a:rPr lang="en-US" altLang="fr-FR">
                <a:solidFill>
                  <a:srgbClr val="000000"/>
                </a:solidFill>
              </a:rPr>
              <a:pPr eaLnBrk="1" hangingPunct="1"/>
              <a:t>3</a:t>
            </a:fld>
            <a:endParaRPr lang="en-US" altLang="fr-FR" dirty="0">
              <a:solidFill>
                <a:srgbClr val="000000"/>
              </a:solidFill>
            </a:endParaRPr>
          </a:p>
        </p:txBody>
      </p:sp>
      <p:sp>
        <p:nvSpPr>
          <p:cNvPr id="14339" name="Espace réservé du numéro de diapositive 6">
            <a:extLst>
              <a:ext uri="{FF2B5EF4-FFF2-40B4-BE49-F238E27FC236}">
                <a16:creationId xmlns:a16="http://schemas.microsoft.com/office/drawing/2014/main" id="{1DEE4C0F-4763-482B-BAE3-EE489496D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543A26CB-B343-4259-9CA5-D854839F4046}" type="slidenum">
              <a:rPr lang="en-US" altLang="fr-FR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3</a:t>
            </a:fld>
            <a:endParaRPr lang="en-US" altLang="fr-FR" sz="1400" dirty="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14340" name="Espace réservé de l'image des diapositives 1">
            <a:extLst>
              <a:ext uri="{FF2B5EF4-FFF2-40B4-BE49-F238E27FC236}">
                <a16:creationId xmlns:a16="http://schemas.microsoft.com/office/drawing/2014/main" id="{5FE9658D-D5E8-40CA-B12D-5C1CAD244C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4472C4"/>
          </a:solidFill>
          <a:ln w="25402">
            <a:solidFill>
              <a:srgbClr val="2F528F"/>
            </a:solidFill>
            <a:miter lim="800000"/>
            <a:headEnd/>
            <a:tailEnd/>
          </a:ln>
        </p:spPr>
      </p:sp>
      <p:sp>
        <p:nvSpPr>
          <p:cNvPr id="14341" name="Espace réservé des notes 2">
            <a:extLst>
              <a:ext uri="{FF2B5EF4-FFF2-40B4-BE49-F238E27FC236}">
                <a16:creationId xmlns:a16="http://schemas.microsoft.com/office/drawing/2014/main" id="{981FE6C4-D8DF-46FC-A761-2BA38CF1DE91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xfrm>
            <a:off x="685800" y="4400550"/>
            <a:ext cx="5486400" cy="4205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numCol="1">
            <a:prstTxWarp prst="textNoShape">
              <a:avLst/>
            </a:prstTxWarp>
            <a:spAutoFit/>
          </a:bodyPr>
          <a:lstStyle/>
          <a:p>
            <a:pPr eaLnBrk="1"/>
            <a:endParaRPr lang="fr-FR" altLang="fr-FR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numéro de diapositive 6">
            <a:extLst>
              <a:ext uri="{FF2B5EF4-FFF2-40B4-BE49-F238E27FC236}">
                <a16:creationId xmlns:a16="http://schemas.microsoft.com/office/drawing/2014/main" id="{E98273BF-7F29-49B5-8D55-740B9524E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E58BFDD5-A882-4F90-81BB-5E60FCE2A827}" type="slidenum">
              <a:rPr lang="en-US" altLang="fr-FR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4</a:t>
            </a:fld>
            <a:endParaRPr lang="en-US" altLang="fr-FR" sz="1400" dirty="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16387" name="Espace réservé de l'image des diapositives 1">
            <a:extLst>
              <a:ext uri="{FF2B5EF4-FFF2-40B4-BE49-F238E27FC236}">
                <a16:creationId xmlns:a16="http://schemas.microsoft.com/office/drawing/2014/main" id="{B629EA18-36EB-4219-BD92-76E809B839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4472C4"/>
          </a:solidFill>
          <a:ln w="25402">
            <a:solidFill>
              <a:srgbClr val="2F528F"/>
            </a:solidFill>
            <a:miter lim="800000"/>
            <a:headEnd/>
            <a:tailEnd/>
          </a:ln>
        </p:spPr>
      </p:sp>
      <p:sp>
        <p:nvSpPr>
          <p:cNvPr id="16388" name="Espace réservé des notes 2">
            <a:extLst>
              <a:ext uri="{FF2B5EF4-FFF2-40B4-BE49-F238E27FC236}">
                <a16:creationId xmlns:a16="http://schemas.microsoft.com/office/drawing/2014/main" id="{8B69B2E9-441F-42BE-9609-94A3D1877B94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fr-FR" altLang="fr-FR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numéro de diapositive 6">
            <a:extLst>
              <a:ext uri="{FF2B5EF4-FFF2-40B4-BE49-F238E27FC236}">
                <a16:creationId xmlns:a16="http://schemas.microsoft.com/office/drawing/2014/main" id="{9C8A71EB-50A6-4211-9F77-BF01F4240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71C54F17-E5C2-4F66-B4BB-5A4DA9974F86}" type="slidenum">
              <a:rPr lang="en-US" altLang="fr-FR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6</a:t>
            </a:fld>
            <a:endParaRPr lang="en-US" altLang="fr-FR" sz="1400" dirty="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18435" name="Espace réservé de l'image des diapositives 1">
            <a:extLst>
              <a:ext uri="{FF2B5EF4-FFF2-40B4-BE49-F238E27FC236}">
                <a16:creationId xmlns:a16="http://schemas.microsoft.com/office/drawing/2014/main" id="{CA64CB13-BF28-4044-9EB0-7CF020E6AD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4472C4"/>
          </a:solidFill>
          <a:ln w="25402">
            <a:solidFill>
              <a:srgbClr val="2F528F"/>
            </a:solidFill>
            <a:miter lim="800000"/>
            <a:headEnd/>
            <a:tailEnd/>
          </a:ln>
        </p:spPr>
      </p:sp>
      <p:sp>
        <p:nvSpPr>
          <p:cNvPr id="18436" name="Espace réservé des notes 2">
            <a:extLst>
              <a:ext uri="{FF2B5EF4-FFF2-40B4-BE49-F238E27FC236}">
                <a16:creationId xmlns:a16="http://schemas.microsoft.com/office/drawing/2014/main" id="{97028676-FDB6-4278-ABEB-D35D38400776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fr-FR" altLang="fr-FR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numéro de diapositive 6">
            <a:extLst>
              <a:ext uri="{FF2B5EF4-FFF2-40B4-BE49-F238E27FC236}">
                <a16:creationId xmlns:a16="http://schemas.microsoft.com/office/drawing/2014/main" id="{67BB3B4E-1AD8-422C-B584-A23CBA1F6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A1EC3A0C-ABE7-4E8B-AD9F-1197440C0CB5}" type="slidenum">
              <a:rPr lang="en-US" altLang="fr-FR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7</a:t>
            </a:fld>
            <a:endParaRPr lang="en-US" altLang="fr-FR" sz="1400" dirty="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20483" name="Espace réservé de l'image des diapositives 1">
            <a:extLst>
              <a:ext uri="{FF2B5EF4-FFF2-40B4-BE49-F238E27FC236}">
                <a16:creationId xmlns:a16="http://schemas.microsoft.com/office/drawing/2014/main" id="{B6E71088-480D-4FCD-A5AE-BDC2E4CF48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4472C4"/>
          </a:solidFill>
          <a:ln w="25402">
            <a:solidFill>
              <a:srgbClr val="2F528F"/>
            </a:solidFill>
            <a:miter lim="800000"/>
            <a:headEnd/>
            <a:tailEnd/>
          </a:ln>
        </p:spPr>
      </p:sp>
      <p:sp>
        <p:nvSpPr>
          <p:cNvPr id="20484" name="Espace réservé des notes 2">
            <a:extLst>
              <a:ext uri="{FF2B5EF4-FFF2-40B4-BE49-F238E27FC236}">
                <a16:creationId xmlns:a16="http://schemas.microsoft.com/office/drawing/2014/main" id="{B04ED036-CEEB-4679-8057-96AB84D0832E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fr-FR" altLang="fr-FR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numéro de diapositive 6">
            <a:extLst>
              <a:ext uri="{FF2B5EF4-FFF2-40B4-BE49-F238E27FC236}">
                <a16:creationId xmlns:a16="http://schemas.microsoft.com/office/drawing/2014/main" id="{9C8A71EB-50A6-4211-9F77-BF01F4240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71C54F17-E5C2-4F66-B4BB-5A4DA9974F86}" type="slidenum">
              <a:rPr lang="en-US" altLang="fr-FR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8</a:t>
            </a:fld>
            <a:endParaRPr lang="en-US" altLang="fr-FR" sz="1400" dirty="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18435" name="Espace réservé de l'image des diapositives 1">
            <a:extLst>
              <a:ext uri="{FF2B5EF4-FFF2-40B4-BE49-F238E27FC236}">
                <a16:creationId xmlns:a16="http://schemas.microsoft.com/office/drawing/2014/main" id="{CA64CB13-BF28-4044-9EB0-7CF020E6AD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4472C4"/>
          </a:solidFill>
          <a:ln w="25402">
            <a:solidFill>
              <a:srgbClr val="2F528F"/>
            </a:solidFill>
            <a:miter lim="800000"/>
            <a:headEnd/>
            <a:tailEnd/>
          </a:ln>
        </p:spPr>
      </p:sp>
      <p:sp>
        <p:nvSpPr>
          <p:cNvPr id="18436" name="Espace réservé des notes 2">
            <a:extLst>
              <a:ext uri="{FF2B5EF4-FFF2-40B4-BE49-F238E27FC236}">
                <a16:creationId xmlns:a16="http://schemas.microsoft.com/office/drawing/2014/main" id="{97028676-FDB6-4278-ABEB-D35D38400776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fr-FR" altLang="fr-FR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u numéro de diapositive 6">
            <a:extLst>
              <a:ext uri="{FF2B5EF4-FFF2-40B4-BE49-F238E27FC236}">
                <a16:creationId xmlns:a16="http://schemas.microsoft.com/office/drawing/2014/main" id="{0D90E468-F5A9-4E4F-AAD3-024D2603A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55DD2E84-651E-459B-8A89-80396CCA25F6}" type="slidenum">
              <a:rPr lang="en-US" altLang="fr-FR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fr-FR" dirty="0">
              <a:solidFill>
                <a:srgbClr val="000000"/>
              </a:solidFill>
            </a:endParaRPr>
          </a:p>
        </p:txBody>
      </p:sp>
      <p:sp>
        <p:nvSpPr>
          <p:cNvPr id="24579" name="Espace réservé du numéro de diapositive 6">
            <a:extLst>
              <a:ext uri="{FF2B5EF4-FFF2-40B4-BE49-F238E27FC236}">
                <a16:creationId xmlns:a16="http://schemas.microsoft.com/office/drawing/2014/main" id="{B445CC41-7D38-4B58-8819-45D72211C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AC50D9CB-5316-4353-AA41-8A0A571D0167}" type="slidenum">
              <a:rPr lang="en-US" altLang="fr-FR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10</a:t>
            </a:fld>
            <a:endParaRPr lang="en-US" altLang="fr-FR" sz="1400" dirty="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24580" name="Espace réservé de l'image des diapositives 1">
            <a:extLst>
              <a:ext uri="{FF2B5EF4-FFF2-40B4-BE49-F238E27FC236}">
                <a16:creationId xmlns:a16="http://schemas.microsoft.com/office/drawing/2014/main" id="{4256668B-67E4-4F54-9F1E-6FCAF9A688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4472C4"/>
          </a:solidFill>
          <a:ln w="25402">
            <a:solidFill>
              <a:srgbClr val="2F528F"/>
            </a:solidFill>
            <a:miter lim="800000"/>
            <a:headEnd/>
            <a:tailEnd/>
          </a:ln>
        </p:spPr>
      </p:sp>
      <p:sp>
        <p:nvSpPr>
          <p:cNvPr id="24581" name="Espace réservé des notes 2">
            <a:extLst>
              <a:ext uri="{FF2B5EF4-FFF2-40B4-BE49-F238E27FC236}">
                <a16:creationId xmlns:a16="http://schemas.microsoft.com/office/drawing/2014/main" id="{BD5C9D2B-9C7C-4708-9A60-D5CC0E7D7A9F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 bwMode="auto">
          <a:xfrm>
            <a:off x="685800" y="4400550"/>
            <a:ext cx="5486400" cy="4205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numCol="1">
            <a:prstTxWarp prst="textNoShape">
              <a:avLst/>
            </a:prstTxWarp>
            <a:spAutoFit/>
          </a:bodyPr>
          <a:lstStyle/>
          <a:p>
            <a:pPr eaLnBrk="1"/>
            <a:endParaRPr lang="fr-FR" altLang="fr-FR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u numéro de diapositive 6">
            <a:extLst>
              <a:ext uri="{FF2B5EF4-FFF2-40B4-BE49-F238E27FC236}">
                <a16:creationId xmlns:a16="http://schemas.microsoft.com/office/drawing/2014/main" id="{66E2DD7E-6BF4-4181-A6D4-AEC11B28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/>
            <a:fld id="{50AD5C90-F557-4E1B-9B5F-E44899FB8C8E}" type="slidenum">
              <a:rPr lang="en-US" altLang="fr-FR" sz="1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pPr algn="r" eaLnBrk="1"/>
              <a:t>11</a:t>
            </a:fld>
            <a:endParaRPr lang="en-US" altLang="fr-FR" sz="1400" dirty="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34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algn="ctr">
              <a:buNone/>
              <a:defRPr lang="fr-FR"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D18B35-4991-4E65-B7F0-AD4B769B5ED4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EEF8F-7A6E-4150-BDEB-821422F6ED7B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9D9635-ACD9-421E-AD73-D4931624556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1C409-211E-4BF6-A7D5-3836EDEFFC13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1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3BF8DC-200D-4055-BD90-85D9BDDC07B8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930F43-F797-4A99-BF27-D2E9E6E6C816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FB6A72-B502-4E7F-ADF8-8FB6133E93E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D657C-F57E-435D-ADF6-304D4A7FD5A3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200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8839203" y="273048"/>
            <a:ext cx="2741608" cy="585787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609603" y="273048"/>
            <a:ext cx="8077196" cy="5857875"/>
          </a:xfrm>
        </p:spPr>
        <p:txBody>
          <a:bodyPr vert="eaVert"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4AB516-3070-4C71-AB29-0FABD9533F53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7A0CCB-353C-41E7-8F9D-3F8DB95B202F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0A45C4-6B3F-4715-9D7F-48E8466E3F4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AD24B-C47D-4546-A054-C4EBEC1192F4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4534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1606D-F56A-41F8-8C9E-4D415A844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9DE234-2A43-475A-99B0-8E439EA53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53F274-6B59-4881-9E81-09CAA95E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4B83-745B-4F0D-90CC-828280984AC6}" type="datetimeFigureOut">
              <a:rPr lang="fr-FR" smtClean="0"/>
              <a:t>16/06/2021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337C2C-4A3E-4788-8168-8CF76DBA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44D93-F865-4EF7-A727-B387C86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4988-D236-4622-AA7D-1FBC5722A74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163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3F538-293F-470B-B2E0-D2BBC00C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6DD0E1-F716-4B4D-B0F1-9285B0B1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9ED7E6-CF0A-467E-A91C-8567C157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4B83-745B-4F0D-90CC-828280984AC6}" type="datetimeFigureOut">
              <a:rPr lang="fr-FR" smtClean="0"/>
              <a:t>16/06/2021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FA0F1C-5EDD-4578-B2CD-4A030C44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C43A0-E6FD-44EB-8AD5-F92AF4DD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4988-D236-4622-AA7D-1FBC5722A74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781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ECB85-ABCA-4D6D-8A54-98B16DF0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DDCD1D-966F-42B9-8865-94A1D6B0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C1E4F9-F214-4BEA-86B0-3A6192B8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4B83-745B-4F0D-90CC-828280984AC6}" type="datetimeFigureOut">
              <a:rPr lang="fr-FR" smtClean="0"/>
              <a:t>16/06/2021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997DB7-0452-409F-869C-12802765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3FF512-328F-4624-A455-8610032D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4988-D236-4622-AA7D-1FBC5722A74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0362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52761-BF18-425F-9C1D-6C87D7E4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61BA60-8098-417D-AE4C-BB6020A89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19E78D-1683-493C-9193-E51077E0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CD3C75-2405-4187-BC4D-9FF89586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4B83-745B-4F0D-90CC-828280984AC6}" type="datetimeFigureOut">
              <a:rPr lang="fr-FR" smtClean="0"/>
              <a:t>16/06/2021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8B7222-5A1B-4385-A1AB-4B600390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B1CFAF-3199-4D18-8A4D-62CB76B8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4988-D236-4622-AA7D-1FBC5722A74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652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109BC-D8DC-456D-87BC-7CED6838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36D7E6-C6DE-4C88-A048-760794AB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BABFE6-A453-40A9-A8B6-F79028CFE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F908CB-B8F8-4B6F-A872-1DDE531C9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0061477-F2AB-4B98-A8A2-9FF03145A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CEB23C-F8E1-4574-83FE-B640FEDC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4B83-745B-4F0D-90CC-828280984AC6}" type="datetimeFigureOut">
              <a:rPr lang="fr-FR" smtClean="0"/>
              <a:t>16/06/2021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BCB154-D101-4E9A-B3AE-B1D6A0C2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9F3CE7-3E4F-46DD-AAF5-D620E155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4988-D236-4622-AA7D-1FBC5722A74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3642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6EDE5-FD54-4BD8-ADB9-44F15AA5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E864C1-C4D9-4CA8-A016-344CD39B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4B83-745B-4F0D-90CC-828280984AC6}" type="datetimeFigureOut">
              <a:rPr lang="fr-FR" smtClean="0"/>
              <a:t>16/06/2021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5C3993-334A-4600-8DCC-AF6C0CBE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C70E71-6FD9-4248-AF24-898D6153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4988-D236-4622-AA7D-1FBC5722A74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3475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B0DDFC-FEE1-4BA7-B414-ABC6386F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4B83-745B-4F0D-90CC-828280984AC6}" type="datetimeFigureOut">
              <a:rPr lang="fr-FR" smtClean="0"/>
              <a:t>16/06/2021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63795A-18A5-45A4-93F6-B6624726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9FD367-A009-4D1E-956B-2C65240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4988-D236-4622-AA7D-1FBC5722A74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4692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B0E3A-FFDA-4D59-A8B6-DAF9AED4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BD5263-625D-48D2-9D3E-A7EC39DA7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DDD7F3-7122-4780-BD30-962223674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62B56A-9EA1-418B-91B3-ED512B15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4B83-745B-4F0D-90CC-828280984AC6}" type="datetimeFigureOut">
              <a:rPr lang="fr-FR" smtClean="0"/>
              <a:t>16/06/2021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4C7346-93E3-486A-B85F-469458BE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3E902-7A08-42B1-A055-9362EE16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4988-D236-4622-AA7D-1FBC5722A74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65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A7347F-199F-4235-AA69-B14E937252A2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10CF5E-9A08-443E-8D1B-5E3D1A385DED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910DDE-8AC8-4AAC-97DC-B9AA1EE58ED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4F428-089B-4293-BFBF-E5FDD414D4A5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5976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A4620-3C68-4C79-A7B2-35DB0CC6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69C891-5797-412E-801F-88ACF51BA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2C37E2-57E8-4FEA-B7B7-0A59851A7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75C432-7485-4DCE-B1B1-CEB6E163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4B83-745B-4F0D-90CC-828280984AC6}" type="datetimeFigureOut">
              <a:rPr lang="fr-FR" smtClean="0"/>
              <a:t>16/06/2021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FDD8C9-FC3A-4068-90D4-3C3965C3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70CD06-5FD2-441C-B0E8-273AABF5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4988-D236-4622-AA7D-1FBC5722A74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353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F4404-1F50-427D-A8E6-F8543347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29F3AC-8D02-439A-B72A-7804A203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CD1997-59B7-4471-A058-81F10BFD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4B83-745B-4F0D-90CC-828280984AC6}" type="datetimeFigureOut">
              <a:rPr lang="fr-FR" smtClean="0"/>
              <a:t>16/06/2021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82DD75-B44C-48AF-A0B5-5FF13F43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3820BB-6D5B-46B9-8A92-54D1DE72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4988-D236-4622-AA7D-1FBC5722A74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817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9726B2-B5BA-42F9-98F8-199686DED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E426DF-42DB-4BFC-94AC-6F1294B6C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F10888-072E-42E6-B9B1-9B69F3F2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4B83-745B-4F0D-90CC-828280984AC6}" type="datetimeFigureOut">
              <a:rPr lang="fr-FR" smtClean="0"/>
              <a:t>16/06/2021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5E605A-1C95-4C74-B9B9-2B250943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66878F-EFB6-4F1D-8B43-A2DD70AC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4988-D236-4622-AA7D-1FBC5722A74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3240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algn="ctr">
              <a:defRPr sz="4000"/>
            </a:lvl1pPr>
          </a:lstStyle>
          <a:p>
            <a:pPr lvl="0"/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2E05D6-42D2-4A81-8A1E-8369FA5EC07A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8B730-3376-4670-9B77-F2692CB2796D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032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8A1C77-BB8E-45FF-B0C4-B08DBB2DBF9D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D125A-5115-4680-9392-9F69B8174C85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3138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57CAC5-4A75-4396-90AA-014A1C2F4C0D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914FD-1E7C-4F45-8619-D5A80EE23FD3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9536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609603" y="1604964"/>
            <a:ext cx="54102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72200" y="1604964"/>
            <a:ext cx="54102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B5146FAB-E123-48B8-894C-46BE4029DAE9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BDE56-719A-4ECF-BEF3-AFCC572590F7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6367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FCE0D16A-75A8-48FD-85F3-48F3331168B2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69174-3DD0-4A7C-A408-596D23FCA32F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433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D56068D1-3C4C-4377-96E3-769ED07EA7BB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960C7-10A9-473B-90D9-0DC22DD695A5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1973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24C095EA-2A10-41B6-86BE-E7019D425535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25DCE-2BA1-4F66-BEB4-811B67C26243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71886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>
              <a:buNone/>
              <a:defRPr lang="fr-FR"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551ABB-A8A9-414B-8E06-3269E0CE8A58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26D912-9273-4197-96C1-9051CB925395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658A8A-1DA2-4CD8-BE8F-77A01B39841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5016-3A8F-487D-9EB0-399A5BFBF609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0796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321B5D23-CC5E-40E1-A44C-6CB1C1D1254E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109EF-69C6-409A-A75A-E82A4BD8BF8D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8905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BA7A25DA-6589-4290-B447-F8583FDC8A71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E02AE-5214-4A58-8CB6-A429667260F6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22366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EE92CA-186C-4FE6-8C17-E7B8E3E18CAD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A7387-647C-4B3E-8352-5C565E7C9933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56375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8839203" y="273048"/>
            <a:ext cx="2743200" cy="585787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609603" y="273048"/>
            <a:ext cx="8077196" cy="585787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9751AD-7B3D-48C2-B54D-D8290C3F29A0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47835-E4F2-4106-B7E8-09B83FBC7128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5126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1">
            <a:extLst>
              <a:ext uri="{FF2B5EF4-FFF2-40B4-BE49-F238E27FC236}">
                <a16:creationId xmlns:a16="http://schemas.microsoft.com/office/drawing/2014/main" id="{08AF0483-4793-43C6-B0F9-9BD6C5CB6F5E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A9B7E-BAA3-4DD2-A4FC-6ABB19B3C912}" type="datetime1">
              <a:rPr lang="fr-FR"/>
              <a:pPr>
                <a:defRPr/>
              </a:pPr>
              <a:t>16/06/2021</a:t>
            </a:fld>
            <a:endParaRPr dirty="0"/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F1A900AA-CC53-44B8-854F-8CD8FE24800D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5600C436-A33F-4891-AD11-98F1E71CD5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1C6D0-5545-43FB-BA26-E2B8D215491B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2933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1">
            <a:extLst>
              <a:ext uri="{FF2B5EF4-FFF2-40B4-BE49-F238E27FC236}">
                <a16:creationId xmlns:a16="http://schemas.microsoft.com/office/drawing/2014/main" id="{1987C354-DCC5-4EA4-823B-A41A1E3E2795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D7BCE-04BC-414B-8BF2-3BA549A05CCF}" type="datetime1">
              <a:rPr lang="fr-FR"/>
              <a:pPr>
                <a:defRPr/>
              </a:pPr>
              <a:t>16/06/2021</a:t>
            </a:fld>
            <a:endParaRPr dirty="0"/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3EFAB4EE-ED41-4E86-B95C-DCD7939EA21A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89BE49A7-AAA6-40D5-A1AB-0F179CCBD6F9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299E4-34E0-49B8-9AF3-2BDF43676829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3433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1">
            <a:extLst>
              <a:ext uri="{FF2B5EF4-FFF2-40B4-BE49-F238E27FC236}">
                <a16:creationId xmlns:a16="http://schemas.microsoft.com/office/drawing/2014/main" id="{635BE39B-2553-4D55-BC68-DBBC7B236914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62861-4249-4CC8-9719-80A44B7AADEE}" type="datetime1">
              <a:rPr lang="fr-FR"/>
              <a:pPr>
                <a:defRPr/>
              </a:pPr>
              <a:t>16/06/2021</a:t>
            </a:fld>
            <a:endParaRPr dirty="0"/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FD7B57AC-AB7A-4DFD-88A5-5BCF7721DF43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D44DBA57-39E0-4938-8CC3-735FDF76E88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81D22-3814-41E8-8089-1E847CD5FEDD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841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609603" y="1604964"/>
            <a:ext cx="54102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72200" y="1604964"/>
            <a:ext cx="54102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ADE71009-9729-4D94-86BD-D3C8F774DC49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943F1-8DD6-43DF-9F0F-0F06B1B8618D}" type="datetime1">
              <a:rPr lang="fr-FR"/>
              <a:pPr>
                <a:defRPr/>
              </a:pPr>
              <a:t>16/06/2021</a:t>
            </a:fld>
            <a:endParaRPr dirty="0"/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7423B127-9C0F-46E6-8F6F-F32A1C1B86BB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BB5AEB85-9E57-477A-89B5-D51E8C1594B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7F9AE-1CEF-40D6-A0F6-FCC50C668289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4874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5AD1FB73-9DC7-4DFD-A849-748C484EF60C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64558-65E3-4E5A-8547-8F130C8DED06}" type="datetime1">
              <a:rPr lang="fr-FR"/>
              <a:pPr>
                <a:defRPr/>
              </a:pPr>
              <a:t>16/06/2021</a:t>
            </a:fld>
            <a:endParaRPr dirty="0"/>
          </a:p>
        </p:txBody>
      </p:sp>
      <p:sp>
        <p:nvSpPr>
          <p:cNvPr id="8" name="Espace réservé du pied de page 2">
            <a:extLst>
              <a:ext uri="{FF2B5EF4-FFF2-40B4-BE49-F238E27FC236}">
                <a16:creationId xmlns:a16="http://schemas.microsoft.com/office/drawing/2014/main" id="{51CBDEEC-7D94-4327-8D84-A91C2712ED52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71E5D6B9-EAC1-495C-8958-BA5DE4591B6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81B90-66D3-4205-907C-73E1EF716D71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705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1">
            <a:extLst>
              <a:ext uri="{FF2B5EF4-FFF2-40B4-BE49-F238E27FC236}">
                <a16:creationId xmlns:a16="http://schemas.microsoft.com/office/drawing/2014/main" id="{698B3775-B2E0-4B93-B10D-1C39299CF0C4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7F52E-B016-4195-B777-A9F514A491DC}" type="datetime1">
              <a:rPr lang="fr-FR"/>
              <a:pPr>
                <a:defRPr/>
              </a:pPr>
              <a:t>16/06/2021</a:t>
            </a:fld>
            <a:endParaRPr dirty="0"/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0E932980-4FBB-4FD0-AA33-59840C4F635D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5238010C-0609-454F-9302-CE1DC215AC0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0C6C6-9124-43D1-B9FE-41723D52DB92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426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609603" y="1604964"/>
            <a:ext cx="5408611" cy="4525959"/>
          </a:xfrm>
        </p:spPr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70608" y="1604964"/>
            <a:ext cx="5410203" cy="4525959"/>
          </a:xfrm>
        </p:spPr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61A9CC4F-FC86-4CA2-9343-9045AA991771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AFB2750B-095C-497D-AB87-98380B17BD4B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24225288-EBC8-40F4-AD9D-50EF0E01542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3B370-CE5D-47B6-8C1C-98FED60C759C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8580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DF6533-D925-4483-93BA-33FA68C998DB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3398B-796E-4314-B078-D4CF7362AA8A}" type="datetime1">
              <a:rPr lang="fr-FR"/>
              <a:pPr>
                <a:defRPr/>
              </a:pPr>
              <a:t>16/06/2021</a:t>
            </a:fld>
            <a:endParaRPr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60EC01-88C8-47E5-AC99-71EB32F6353E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99DAD7-EDC8-48AE-B679-43461B048E0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7F88B-56B7-417C-A9FA-7A27E0E57EE7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0413487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85E0E800-90D3-493A-8B3A-158F0B0BE910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02B7-B4EF-484A-88E5-ED687F821EF1}" type="datetime1">
              <a:rPr lang="fr-FR"/>
              <a:pPr>
                <a:defRPr/>
              </a:pPr>
              <a:t>16/06/2021</a:t>
            </a:fld>
            <a:endParaRPr dirty="0"/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DFA12E3D-0B7E-4FF0-90B2-2CC7EA4F8DBC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12180042-F6EA-4000-AD74-19A82F6A45C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372DF-8BCC-4BE6-8D69-3C64E6D28121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71014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endParaRPr lang="fr-FR" noProof="0" dirty="0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2B524F17-6FC8-4446-8AF4-822BE66D2D8A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139D-03F0-4B76-A7EE-11F6ACEC85C8}" type="datetime1">
              <a:rPr lang="fr-FR"/>
              <a:pPr>
                <a:defRPr/>
              </a:pPr>
              <a:t>16/06/2021</a:t>
            </a:fld>
            <a:endParaRPr dirty="0"/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316CE0CF-27DB-4C2B-8922-B74B8716838E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533489B8-D7CD-446A-B3D0-1C3FF318C98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6C4DA-553C-47FE-A9DC-077EFE0BCD36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13406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1">
            <a:extLst>
              <a:ext uri="{FF2B5EF4-FFF2-40B4-BE49-F238E27FC236}">
                <a16:creationId xmlns:a16="http://schemas.microsoft.com/office/drawing/2014/main" id="{883E817A-82DF-492E-AE74-C753793EF231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02DBF-C072-4CBD-B484-5196E6A7C1A6}" type="datetime1">
              <a:rPr lang="fr-FR"/>
              <a:pPr>
                <a:defRPr/>
              </a:pPr>
              <a:t>16/06/2021</a:t>
            </a:fld>
            <a:endParaRPr dirty="0"/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1F769360-34F5-4C69-BBF0-1F023194F8C3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3B3B336A-E0B5-43FF-BAAA-1003A6E44A3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341E7-FCAB-4348-8407-1D908220E980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45454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8839203" y="273048"/>
            <a:ext cx="2743200" cy="585787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609603" y="273048"/>
            <a:ext cx="8077196" cy="585787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1">
            <a:extLst>
              <a:ext uri="{FF2B5EF4-FFF2-40B4-BE49-F238E27FC236}">
                <a16:creationId xmlns:a16="http://schemas.microsoft.com/office/drawing/2014/main" id="{FE046B80-4A6C-4872-9FC5-91656FA9ADD8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A05E3-1AD9-4E18-8281-1F6E159A2DD6}" type="datetime1">
              <a:rPr lang="fr-FR"/>
              <a:pPr>
                <a:defRPr/>
              </a:pPr>
              <a:t>16/06/2021</a:t>
            </a:fld>
            <a:endParaRPr dirty="0"/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1722ABBD-58B6-4580-B65E-DD431BD45599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1A5A7318-B781-4D2C-ACB2-1DDD185907D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3126D-AF52-4C40-B524-5C450D1C1101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01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>
              <a:buNone/>
              <a:defRPr lang="fr-FR"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>
              <a:buNone/>
              <a:defRPr lang="fr-FR"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6842B266-DDC9-4B93-8F02-EB9CAC612D22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F563745F-37AE-4C96-AAC3-27158A40C6E4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DD935A43-3F6E-4BAA-AAF9-683FAE4F90F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4A256-D446-405A-847F-7C62A1F74D88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30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09088728-4F24-4066-A89F-F2DB92297D7B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258C2249-62CC-45E0-9A4A-C3C19101C42D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54101FD7-D38D-4299-B291-199DF75C05A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DECD4-17A5-46FE-8DDB-383F7F1B7B04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91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AB345280-C938-4A73-9460-263593BE559A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79323D3B-D891-413F-8874-DC6F46986108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08B76B86-2FA8-4F09-ADD3-7D5C6EF139E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46CAD-9DFE-4787-9032-95541F7AA424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2183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lang="fr-FR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>
              <a:buNone/>
              <a:defRPr lang="fr-FR"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3E4410A0-93F4-4A64-B482-1D66096F52CF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974108D-F7A1-4472-8222-2D1B357F51BB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A43519D2-DF86-4D47-92CC-3E8A08A0DFA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EDAFE-6BF6-48EE-9BE8-7D3FDFB6E2CC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581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buNone/>
              <a:defRPr lang="fr-FR"/>
            </a:lvl1pPr>
          </a:lstStyle>
          <a:p>
            <a:pPr lvl="0"/>
            <a:endParaRPr lang="fr-FR" noProof="0" dirty="0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>
              <a:buNone/>
              <a:defRPr lang="fr-FR"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D559ED58-C919-47D5-A483-235DD3039CAF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D94D1B51-9BC9-4B71-9221-BD53BD129E94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45D6E37-9876-4320-B132-B2088FC44A8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505E9-63E0-4CB5-B578-4C64E063A2F5}" type="slidenum">
              <a:rPr/>
              <a:pPr>
                <a:defRPr/>
              </a:pPr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41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>
            <a:extLst>
              <a:ext uri="{FF2B5EF4-FFF2-40B4-BE49-F238E27FC236}">
                <a16:creationId xmlns:a16="http://schemas.microsoft.com/office/drawing/2014/main" id="{7F77BDC5-844A-4A93-B2DB-E3ADDD19C35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09600" y="273050"/>
            <a:ext cx="10971213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4" tIns="44997" rIns="90004" bIns="44997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éditer le format du texte-titreModifiez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D5DDAD-BDAB-4117-99E9-92D78C948C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71213" cy="4525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/>
          <a:p>
            <a:pPr lvl="0"/>
            <a:r>
              <a:rPr lang="en-US" dirty="0" err="1"/>
              <a:t>Cliquez</a:t>
            </a:r>
            <a:r>
              <a:rPr lang="en-US" dirty="0"/>
              <a:t> pour </a:t>
            </a:r>
            <a:r>
              <a:rPr lang="en-US" dirty="0" err="1"/>
              <a:t>éditer</a:t>
            </a:r>
            <a:r>
              <a:rPr lang="en-US" dirty="0"/>
              <a:t> le format du plan de </a:t>
            </a:r>
            <a:r>
              <a:rPr lang="en-US" dirty="0" err="1"/>
              <a:t>texte</a:t>
            </a:r>
            <a:endParaRPr lang="en-US" dirty="0"/>
          </a:p>
          <a:p>
            <a:pPr lvl="1"/>
            <a:r>
              <a:rPr lang="en-US" dirty="0"/>
              <a:t>Second </a:t>
            </a:r>
            <a:r>
              <a:rPr lang="en-US" dirty="0" err="1"/>
              <a:t>niveau</a:t>
            </a:r>
            <a:r>
              <a:rPr lang="en-US" dirty="0"/>
              <a:t> de plan</a:t>
            </a:r>
          </a:p>
          <a:p>
            <a:pPr lvl="2"/>
            <a:r>
              <a:rPr lang="en-US" dirty="0" err="1"/>
              <a:t>Troisième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de plan</a:t>
            </a:r>
          </a:p>
          <a:p>
            <a:pPr lvl="3"/>
            <a:r>
              <a:rPr lang="en-US" dirty="0" err="1"/>
              <a:t>Quatrième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de plan</a:t>
            </a:r>
          </a:p>
          <a:p>
            <a:pPr lvl="4"/>
            <a:r>
              <a:rPr lang="en-US" dirty="0" err="1"/>
              <a:t>Cinquième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de plan</a:t>
            </a:r>
          </a:p>
          <a:p>
            <a:pPr lvl="5"/>
            <a:r>
              <a:rPr lang="en-US" dirty="0" err="1"/>
              <a:t>Sixième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de plan</a:t>
            </a:r>
          </a:p>
          <a:p>
            <a:pPr lvl="6"/>
            <a:r>
              <a:rPr lang="en-US" dirty="0" err="1"/>
              <a:t>Septième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de plan</a:t>
            </a:r>
          </a:p>
          <a:p>
            <a:pPr lvl="7"/>
            <a:r>
              <a:rPr lang="en-US" dirty="0" err="1"/>
              <a:t>Huitième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de plan</a:t>
            </a:r>
          </a:p>
          <a:p>
            <a:pPr lvl="0"/>
            <a:r>
              <a:rPr lang="en-US" dirty="0" err="1"/>
              <a:t>Neuvième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de </a:t>
            </a:r>
            <a:r>
              <a:rPr lang="en-US" dirty="0" err="1"/>
              <a:t>planCliquez</a:t>
            </a:r>
            <a:r>
              <a:rPr lang="en-US" dirty="0"/>
              <a:t> pour modifier les styles du </a:t>
            </a:r>
            <a:r>
              <a:rPr lang="en-US" dirty="0" err="1"/>
              <a:t>texte</a:t>
            </a:r>
            <a:r>
              <a:rPr lang="en-US" dirty="0"/>
              <a:t> du masque</a:t>
            </a:r>
          </a:p>
          <a:p>
            <a:pPr lvl="1"/>
            <a:r>
              <a:rPr lang="en-US" dirty="0" err="1"/>
              <a:t>Deuxième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Troisième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Quatrième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Cinquième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40C137-C23C-4429-B632-F3746439856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0" y="6248400"/>
            <a:ext cx="2840038" cy="47148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eaLnBrk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9411D7-BAC0-4638-9CD4-FD41C7C6290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68775" y="6248400"/>
            <a:ext cx="3863975" cy="47148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eaLnBrk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549CCE-91D5-48E8-8BFD-97D1A20DBD0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740775" y="6248400"/>
            <a:ext cx="2840038" cy="47148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 smtClean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fld id="{F7DC8F8B-DD72-4A13-9D93-23FA43AD5388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B32FB-63F7-469B-8763-4F2D767B8C3F}"/>
              </a:ext>
            </a:extLst>
          </p:cNvPr>
          <p:cNvSpPr/>
          <p:nvPr/>
        </p:nvSpPr>
        <p:spPr>
          <a:xfrm flipH="1" flipV="1">
            <a:off x="-1588" y="0"/>
            <a:ext cx="5018088" cy="13652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46AD"/>
          </a:solidFill>
          <a:ln cap="flat">
            <a:noFill/>
            <a:prstDash val="solid"/>
          </a:ln>
        </p:spPr>
        <p:txBody>
          <a:bodyPr lIns="90004" tIns="44997" rIns="90004" bIns="44997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E1CFE-A6BA-4798-A5C3-605A05DDAA91}"/>
              </a:ext>
            </a:extLst>
          </p:cNvPr>
          <p:cNvSpPr/>
          <p:nvPr/>
        </p:nvSpPr>
        <p:spPr>
          <a:xfrm>
            <a:off x="7229475" y="6721475"/>
            <a:ext cx="4962525" cy="13652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7350E8"/>
          </a:solidFill>
          <a:ln cap="flat">
            <a:noFill/>
            <a:prstDash val="solid"/>
          </a:ln>
        </p:spPr>
        <p:txBody>
          <a:bodyPr lIns="90004" tIns="44997" rIns="90004" bIns="44997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fr-FR" sz="4400" kern="1200">
          <a:solidFill>
            <a:srgbClr val="000000"/>
          </a:solidFill>
          <a:latin typeface="Arial" pitchFamily="18"/>
          <a:ea typeface="Microsoft YaHei" pitchFamily="2"/>
          <a:cs typeface="Lucida Sans" pitchFamily="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  <a:cs typeface="Lucida Sans" panose="020B0602030504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  <a:cs typeface="Lucida Sans" panose="020B0602030504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  <a:cs typeface="Lucida Sans" panose="020B0602030504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  <a:cs typeface="Lucida Sans" panose="020B0602030504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  <a:cs typeface="Lucida Sans" panose="020B0602030504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  <a:cs typeface="Lucida Sans" panose="020B0602030504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  <a:cs typeface="Lucida Sans" panose="020B0602030504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  <a:cs typeface="Lucida Sans" panose="020B0602030504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ct val="0"/>
        </a:spcBef>
        <a:spcAft>
          <a:spcPts val="1413"/>
        </a:spcAft>
        <a:buSzPct val="45000"/>
        <a:buFont typeface="StarSymbol"/>
        <a:buChar char="●"/>
        <a:defRPr lang="en-US" sz="3200" kern="1200">
          <a:solidFill>
            <a:srgbClr val="000000"/>
          </a:solidFill>
          <a:latin typeface="Arial" pitchFamily="18"/>
          <a:ea typeface="Microsoft YaHei" pitchFamily="2"/>
          <a:cs typeface="Lucida Sans" pitchFamily="2"/>
        </a:defRPr>
      </a:lvl1pPr>
      <a:lvl2pPr lvl="1" algn="l" rtl="0" eaLnBrk="0" fontAlgn="base" hangingPunct="0">
        <a:lnSpc>
          <a:spcPct val="90000"/>
        </a:lnSpc>
        <a:spcBef>
          <a:spcPct val="0"/>
        </a:spcBef>
        <a:spcAft>
          <a:spcPts val="1413"/>
        </a:spcAft>
        <a:buSzPct val="75000"/>
        <a:buFont typeface="StarSymbol"/>
        <a:buChar char="–"/>
        <a:defRPr lang="en-US" sz="3200" kern="1200">
          <a:solidFill>
            <a:srgbClr val="000000"/>
          </a:solidFill>
          <a:latin typeface="Arial" pitchFamily="18"/>
          <a:ea typeface="Microsoft YaHei" pitchFamily="2"/>
          <a:cs typeface="Lucida Sans" pitchFamily="2"/>
        </a:defRPr>
      </a:lvl2pPr>
      <a:lvl3pPr lvl="2" algn="l" rtl="0" eaLnBrk="0" fontAlgn="base" hangingPunct="0">
        <a:lnSpc>
          <a:spcPct val="90000"/>
        </a:lnSpc>
        <a:spcBef>
          <a:spcPct val="0"/>
        </a:spcBef>
        <a:spcAft>
          <a:spcPts val="1413"/>
        </a:spcAft>
        <a:buSzPct val="45000"/>
        <a:buFont typeface="StarSymbol"/>
        <a:buChar char="●"/>
        <a:defRPr lang="en-US" sz="3200" kern="1200">
          <a:solidFill>
            <a:srgbClr val="000000"/>
          </a:solidFill>
          <a:latin typeface="Arial" pitchFamily="18"/>
          <a:ea typeface="Microsoft YaHei" pitchFamily="2"/>
          <a:cs typeface="Lucida Sans" pitchFamily="2"/>
        </a:defRPr>
      </a:lvl3pPr>
      <a:lvl4pPr lvl="3" algn="l" rtl="0" eaLnBrk="0" fontAlgn="base" hangingPunct="0">
        <a:lnSpc>
          <a:spcPct val="90000"/>
        </a:lnSpc>
        <a:spcBef>
          <a:spcPct val="0"/>
        </a:spcBef>
        <a:spcAft>
          <a:spcPts val="1413"/>
        </a:spcAft>
        <a:buSzPct val="75000"/>
        <a:buFont typeface="StarSymbol"/>
        <a:buChar char="–"/>
        <a:defRPr lang="en-US" sz="3200" kern="1200">
          <a:solidFill>
            <a:srgbClr val="000000"/>
          </a:solidFill>
          <a:latin typeface="Arial" pitchFamily="18"/>
          <a:ea typeface="Microsoft YaHei" pitchFamily="2"/>
          <a:cs typeface="Lucida Sans" pitchFamily="2"/>
        </a:defRPr>
      </a:lvl4pPr>
      <a:lvl5pPr lvl="4" algn="l" rtl="0" eaLnBrk="0" fontAlgn="base" hangingPunct="0">
        <a:lnSpc>
          <a:spcPct val="90000"/>
        </a:lnSpc>
        <a:spcBef>
          <a:spcPct val="0"/>
        </a:spcBef>
        <a:spcAft>
          <a:spcPts val="1413"/>
        </a:spcAft>
        <a:buSzPct val="45000"/>
        <a:buFont typeface="StarSymbol"/>
        <a:buChar char="●"/>
        <a:defRPr lang="en-US" sz="3200" kern="1200">
          <a:solidFill>
            <a:srgbClr val="000000"/>
          </a:solidFill>
          <a:latin typeface="Arial" pitchFamily="18"/>
          <a:ea typeface="Microsoft YaHei" pitchFamily="2"/>
          <a:cs typeface="Lucida Sans" pitchFamily="2"/>
        </a:defRPr>
      </a:lvl5pPr>
      <a:lvl6pPr marL="0" marR="0" lvl="5" indent="0" algn="l" defTabSz="914400" rtl="0" fontAlgn="auto" hangingPunct="0">
        <a:lnSpc>
          <a:spcPct val="9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  <a:cs typeface="Lucida Sans" pitchFamily="2"/>
        </a:defRPr>
      </a:lvl6pPr>
      <a:lvl7pPr marL="0" marR="0" lvl="6" indent="0" algn="l" defTabSz="914400" rtl="0" fontAlgn="auto" hangingPunct="0">
        <a:lnSpc>
          <a:spcPct val="9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  <a:cs typeface="Lucida Sans" pitchFamily="2"/>
        </a:defRPr>
      </a:lvl7pPr>
      <a:lvl8pPr marL="0" marR="0" lvl="7" indent="0" algn="l" defTabSz="914400" rtl="0" fontAlgn="auto" hangingPunct="0">
        <a:lnSpc>
          <a:spcPct val="9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  <a:cs typeface="Lucida Sans" pitchFamily="2"/>
        </a:defRPr>
      </a:lvl8pPr>
      <a:lvl9pPr marL="0" marR="0" lvl="0" indent="0" algn="l" defTabSz="914400" rtl="0" fontAlgn="auto" hangingPunct="0">
        <a:lnSpc>
          <a:spcPct val="9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  <a:cs typeface="Lucida Sans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03F489-A4D2-478E-B906-554627BE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CF280-91FD-46C1-B44D-0B8B15A05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CB5C48-1FF9-43C7-84AB-8A372DF4B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54B83-745B-4F0D-90CC-828280984AC6}" type="datetimeFigureOut">
              <a:rPr lang="fr-FR" smtClean="0"/>
              <a:t>16/06/2021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A3F89-B1AC-4DE7-8E12-0EB8219AB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29B12-A756-40CE-BFF6-0745FC480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4988-D236-4622-AA7D-1FBC5722A74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18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DC99B8EE-7EED-4974-9DA9-CC65C8B5827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740775" y="6248400"/>
            <a:ext cx="2840038" cy="47148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 smtClean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fld id="{C0398FEE-18FC-4BFA-8236-8B72844393FA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3075" name="Espace réservé du titre 2">
            <a:extLst>
              <a:ext uri="{FF2B5EF4-FFF2-40B4-BE49-F238E27FC236}">
                <a16:creationId xmlns:a16="http://schemas.microsoft.com/office/drawing/2014/main" id="{2CD08EB3-4EF9-42C1-A5D0-F657AFE2800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09600" y="273050"/>
            <a:ext cx="109728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altLang="fr-FR"/>
          </a:p>
        </p:txBody>
      </p:sp>
      <p:sp>
        <p:nvSpPr>
          <p:cNvPr id="3076" name="Espace réservé du texte 3">
            <a:extLst>
              <a:ext uri="{FF2B5EF4-FFF2-40B4-BE49-F238E27FC236}">
                <a16:creationId xmlns:a16="http://schemas.microsoft.com/office/drawing/2014/main" id="{D456806D-4A0F-4B9B-88B3-53B836F6C7A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ransition spd="slow"/>
  <p:txStyles>
    <p:titleStyle>
      <a:lvl1pPr algn="l" rtl="0" eaLnBrk="0" fontAlgn="base">
        <a:spcBef>
          <a:spcPct val="0"/>
        </a:spcBef>
        <a:spcAft>
          <a:spcPct val="0"/>
        </a:spcAft>
        <a:defRPr lang="fr-FR" kern="1200">
          <a:solidFill>
            <a:srgbClr val="000000"/>
          </a:solidFill>
          <a:latin typeface="Calibri" pitchFamily="18"/>
          <a:ea typeface="Microsoft YaHei" pitchFamily="2"/>
        </a:defRPr>
      </a:lvl1pPr>
      <a:lvl2pPr algn="l" rtl="0" eaLnBrk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l" rtl="0" eaLnBrk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l" rtl="0" eaLnBrk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l" rtl="0" eaLnBrk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457200" algn="l" rtl="0" eaLnBrk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914400" algn="l" rtl="0" eaLnBrk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1371600" algn="l" rtl="0" eaLnBrk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1828800" algn="l" rtl="0" eaLnBrk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algn="l" rtl="0" eaLnBrk="0" fontAlgn="base" hangingPunct="0">
        <a:lnSpc>
          <a:spcPct val="90000"/>
        </a:lnSpc>
        <a:spcBef>
          <a:spcPct val="0"/>
        </a:spcBef>
        <a:spcAft>
          <a:spcPts val="1413"/>
        </a:spcAft>
        <a:defRPr lang="fr-FR" sz="3200" kern="1200">
          <a:solidFill>
            <a:srgbClr val="000000"/>
          </a:solidFill>
          <a:latin typeface="Arial" pitchFamily="18"/>
          <a:ea typeface="Microsoft YaHei" pitchFamily="2"/>
        </a:defRPr>
      </a:lvl1pPr>
      <a:lvl2pPr marL="685800" lvl="1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fr-FR" sz="2400" kern="1200">
          <a:solidFill>
            <a:srgbClr val="000000"/>
          </a:solidFill>
          <a:latin typeface="Calibri"/>
          <a:ea typeface="Microsoft YaHei" panose="020B0503020204020204" pitchFamily="34" charset="-122"/>
        </a:defRPr>
      </a:lvl2pPr>
      <a:lvl3pPr marL="1143000" lvl="2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fr-FR" sz="2000" kern="1200">
          <a:solidFill>
            <a:srgbClr val="000000"/>
          </a:solidFill>
          <a:latin typeface="Calibri"/>
          <a:ea typeface="Microsoft YaHei" panose="020B0503020204020204" pitchFamily="34" charset="-122"/>
        </a:defRPr>
      </a:lvl3pPr>
      <a:lvl4pPr marL="1600200" lvl="3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fr-FR" kern="1200">
          <a:solidFill>
            <a:srgbClr val="000000"/>
          </a:solidFill>
          <a:latin typeface="Calibri"/>
          <a:ea typeface="Microsoft YaHei" panose="020B0503020204020204" pitchFamily="34" charset="-122"/>
        </a:defRPr>
      </a:lvl4pPr>
      <a:lvl5pPr marL="2057400" lvl="4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fr-FR" kern="1200">
          <a:solidFill>
            <a:srgbClr val="000000"/>
          </a:solidFill>
          <a:latin typeface="Calibri"/>
          <a:ea typeface="Microsoft YaHei" panose="020B0503020204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EDDB28-6C15-4F20-800C-45DCC9C4C36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 smtClean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fld id="{0867D8B9-44AA-400A-8DE6-291E9A6AB254}" type="datetime1">
              <a:rPr lang="fr-FR"/>
              <a:pPr>
                <a:defRPr/>
              </a:pPr>
              <a:t>16/06/2021</a:t>
            </a:fld>
            <a:endParaRPr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A85B26-B3C8-4C9B-B7F8-1AAEFA022A7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eaLnBrk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D9046-702D-4D31-B86F-0401ACDD346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 smtClean="0">
                <a:solidFill>
                  <a:srgbClr val="000000"/>
                </a:solidFill>
                <a:uFillTx/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fld id="{9C696ED1-870C-47B0-9B8A-A6ADFED0864E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4101" name="Espace réservé du titre 4">
            <a:extLst>
              <a:ext uri="{FF2B5EF4-FFF2-40B4-BE49-F238E27FC236}">
                <a16:creationId xmlns:a16="http://schemas.microsoft.com/office/drawing/2014/main" id="{E9662FD5-B3C4-4F9C-9884-B336A8534C2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09600" y="273050"/>
            <a:ext cx="109728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altLang="fr-FR"/>
          </a:p>
        </p:txBody>
      </p:sp>
      <p:sp>
        <p:nvSpPr>
          <p:cNvPr id="4102" name="Espace réservé du texte 5">
            <a:extLst>
              <a:ext uri="{FF2B5EF4-FFF2-40B4-BE49-F238E27FC236}">
                <a16:creationId xmlns:a16="http://schemas.microsoft.com/office/drawing/2014/main" id="{D7CE89A5-CD84-4EE6-94E1-27A87C9538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ransition spd="slow"/>
  <p:txStyles>
    <p:titleStyle>
      <a:lvl1pPr algn="l" rtl="0" eaLnBrk="0" fontAlgn="base">
        <a:lnSpc>
          <a:spcPct val="90000"/>
        </a:lnSpc>
        <a:spcBef>
          <a:spcPct val="0"/>
        </a:spcBef>
        <a:spcAft>
          <a:spcPct val="0"/>
        </a:spcAft>
        <a:defRPr lang="fr-FR" kern="1200">
          <a:solidFill>
            <a:srgbClr val="000000"/>
          </a:solidFill>
          <a:latin typeface="Calibri" pitchFamily="18"/>
          <a:ea typeface="Microsoft YaHei" pitchFamily="2"/>
        </a:defRPr>
      </a:lvl1pPr>
      <a:lvl2pPr algn="l" rtl="0" eaLnBrk="0" fontAlgn="base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l" rtl="0" eaLnBrk="0" fontAlgn="base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l" rtl="0" eaLnBrk="0" fontAlgn="base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l" rtl="0" eaLnBrk="0" fontAlgn="base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457200" algn="l" rtl="0" eaLnBrk="0" fontAlgn="base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914400" algn="l" rtl="0" eaLnBrk="0" fontAlgn="base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1371600" algn="l" rtl="0" eaLnBrk="0" fontAlgn="base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1828800" algn="l" rtl="0" eaLnBrk="0" fontAlgn="base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algn="l" rtl="0" eaLnBrk="0" fontAlgn="base">
        <a:lnSpc>
          <a:spcPct val="90000"/>
        </a:lnSpc>
        <a:spcBef>
          <a:spcPct val="0"/>
        </a:spcBef>
        <a:spcAft>
          <a:spcPts val="1413"/>
        </a:spcAft>
        <a:defRPr lang="fr-FR" sz="2800" kern="1200">
          <a:solidFill>
            <a:srgbClr val="000000"/>
          </a:solidFill>
          <a:latin typeface="Calibri" pitchFamily="18"/>
          <a:ea typeface="Microsoft YaHei" pitchFamily="2"/>
        </a:defRPr>
      </a:lvl1pPr>
      <a:lvl2pPr marL="685800" lvl="1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fr-FR" sz="2400" kern="1200">
          <a:solidFill>
            <a:srgbClr val="000000"/>
          </a:solidFill>
          <a:latin typeface="Calibri"/>
          <a:ea typeface="Microsoft YaHei" panose="020B0503020204020204" pitchFamily="34" charset="-122"/>
        </a:defRPr>
      </a:lvl2pPr>
      <a:lvl3pPr marL="1143000" lvl="2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fr-FR" sz="2000" kern="1200">
          <a:solidFill>
            <a:srgbClr val="000000"/>
          </a:solidFill>
          <a:latin typeface="Calibri"/>
          <a:ea typeface="Microsoft YaHei" panose="020B0503020204020204" pitchFamily="34" charset="-122"/>
        </a:defRPr>
      </a:lvl3pPr>
      <a:lvl4pPr marL="1600200" lvl="3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fr-FR" kern="1200">
          <a:solidFill>
            <a:srgbClr val="000000"/>
          </a:solidFill>
          <a:latin typeface="Calibri"/>
          <a:ea typeface="Microsoft YaHei" panose="020B0503020204020204" pitchFamily="34" charset="-122"/>
        </a:defRPr>
      </a:lvl4pPr>
      <a:lvl5pPr marL="2057400" lvl="4" indent="-228600" algn="l" rtl="0" eaLnBrk="0" fontAlgn="base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fr-FR" kern="1200">
          <a:solidFill>
            <a:srgbClr val="000000"/>
          </a:solidFill>
          <a:latin typeface="Calibri"/>
          <a:ea typeface="Microsoft YaHei" panose="020B0503020204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ojet P5&#10;&#10;Segmentez des clients d'un site e-commerce&#10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u numéro de diapositive 3">
            <a:extLst>
              <a:ext uri="{FF2B5EF4-FFF2-40B4-BE49-F238E27FC236}">
                <a16:creationId xmlns:a16="http://schemas.microsoft.com/office/drawing/2014/main" id="{442E7833-A977-4556-AAF3-458900F9B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775" y="6248400"/>
            <a:ext cx="2840038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234ECFB9-5E83-4BB6-8864-23F84EB7C89B}" type="slidenum">
              <a:rPr lang="en-US" altLang="fr-FR">
                <a:solidFill>
                  <a:srgbClr val="000000"/>
                </a:solidFill>
                <a:cs typeface="Tahoma" panose="020B0604030504040204" pitchFamily="34" charset="0"/>
              </a:rPr>
              <a:pPr eaLnBrk="1" hangingPunct="1"/>
              <a:t>1</a:t>
            </a:fld>
            <a:endParaRPr lang="en-US" altLang="fr-FR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386DF223-8E65-480F-83B8-7D10906B73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198518" y="1045368"/>
            <a:ext cx="8058150" cy="2770188"/>
          </a:xfrm>
        </p:spPr>
        <p:txBody>
          <a:bodyPr lIns="90004" tIns="44997" rIns="90004" bIns="44997" anchor="t" anchorCtr="1">
            <a:noAutofit/>
          </a:bodyPr>
          <a:lstStyle/>
          <a:p>
            <a:pPr algn="ctr" eaLnBrk="1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910" noProof="0" dirty="0">
                <a:latin typeface="Arial" pitchFamily="18"/>
              </a:rPr>
              <a:t>Projet P7</a:t>
            </a:r>
            <a:br>
              <a:rPr lang="fr-FR" sz="2910" noProof="0" dirty="0">
                <a:latin typeface="Arial" pitchFamily="18"/>
              </a:rPr>
            </a:br>
            <a:br>
              <a:rPr lang="fr-FR" sz="2910" b="1" noProof="0" dirty="0">
                <a:latin typeface="Arial" pitchFamily="18"/>
              </a:rPr>
            </a:br>
            <a:r>
              <a:rPr lang="fr-FR" sz="2910" b="1" noProof="0" dirty="0">
                <a:solidFill>
                  <a:srgbClr val="0046AD"/>
                </a:solidFill>
                <a:latin typeface="Arial" pitchFamily="18"/>
              </a:rPr>
              <a:t>Implémentez un modèle de </a:t>
            </a:r>
            <a:r>
              <a:rPr lang="fr-FR" sz="2910" b="1" noProof="0" dirty="0" err="1">
                <a:solidFill>
                  <a:srgbClr val="0046AD"/>
                </a:solidFill>
                <a:latin typeface="Arial" pitchFamily="18"/>
              </a:rPr>
              <a:t>scoring</a:t>
            </a:r>
            <a:br>
              <a:rPr lang="fr-FR" sz="2910" b="1" noProof="0" dirty="0">
                <a:solidFill>
                  <a:srgbClr val="0046AD"/>
                </a:solidFill>
                <a:latin typeface="Arial" pitchFamily="18"/>
              </a:rPr>
            </a:br>
            <a:endParaRPr lang="fr-FR" sz="2910" b="1" noProof="0" dirty="0">
              <a:solidFill>
                <a:srgbClr val="0046AD"/>
              </a:solidFill>
              <a:latin typeface="Arial" pitchFamily="18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AC1162-7B68-4E04-A33A-C318735D36CA}"/>
              </a:ext>
            </a:extLst>
          </p:cNvPr>
          <p:cNvSpPr/>
          <p:nvPr/>
        </p:nvSpPr>
        <p:spPr>
          <a:xfrm>
            <a:off x="1287555" y="355996"/>
            <a:ext cx="2282825" cy="58261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lIns="81719" tIns="40681" rIns="81719" bIns="40681" compatLnSpc="0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40" dirty="0">
                <a:solidFill>
                  <a:srgbClr val="000000"/>
                </a:solidFill>
                <a:latin typeface="Arial" pitchFamily="18"/>
                <a:ea typeface="Microsoft YaHei" pitchFamily="2"/>
                <a:cs typeface="Lucida Sans" pitchFamily="2"/>
              </a:rPr>
              <a:t>Franck Sénécaut</a:t>
            </a:r>
          </a:p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40" i="1" dirty="0">
                <a:solidFill>
                  <a:srgbClr val="000000"/>
                </a:solidFill>
                <a:latin typeface="Arial" pitchFamily="18"/>
                <a:ea typeface="Microsoft YaHei" pitchFamily="2"/>
                <a:cs typeface="Lucida Sans" pitchFamily="2"/>
              </a:rPr>
              <a:t>Parcours</a:t>
            </a:r>
            <a:r>
              <a:rPr lang="en-US" sz="1640" i="1" dirty="0">
                <a:solidFill>
                  <a:srgbClr val="000000"/>
                </a:solidFill>
                <a:latin typeface="Arial" pitchFamily="18"/>
                <a:ea typeface="Microsoft YaHei" pitchFamily="2"/>
                <a:cs typeface="Lucida Sans" pitchFamily="2"/>
              </a:rPr>
              <a:t> data scientist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DF215-ED1B-42ED-AECC-3BE87871D855}"/>
              </a:ext>
            </a:extLst>
          </p:cNvPr>
          <p:cNvSpPr/>
          <p:nvPr/>
        </p:nvSpPr>
        <p:spPr>
          <a:xfrm>
            <a:off x="8528050" y="268288"/>
            <a:ext cx="1843088" cy="56356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blipFill>
            <a:blip r:embed="rId3">
              <a:alphaModFix/>
            </a:blip>
            <a:stretch>
              <a:fillRect/>
            </a:stretch>
          </a:blipFill>
          <a:ln w="0" cap="flat">
            <a:solidFill>
              <a:srgbClr val="808080"/>
            </a:solidFill>
            <a:prstDash val="solid"/>
            <a:miter/>
          </a:ln>
        </p:spPr>
        <p:txBody>
          <a:bodyPr wrap="none" lIns="81719" tIns="40681" rIns="81719" bIns="40681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Arial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9CE09F-6E1C-43E0-A6E1-57F9CB021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155" y="2728612"/>
            <a:ext cx="3847428" cy="351978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u numéro de diapositive 3">
            <a:extLst>
              <a:ext uri="{FF2B5EF4-FFF2-40B4-BE49-F238E27FC236}">
                <a16:creationId xmlns:a16="http://schemas.microsoft.com/office/drawing/2014/main" id="{DB0EDEB1-F666-45EC-BCEF-6318416A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6236B9FD-47A4-4C07-B5CE-5970E84D6724}" type="slidenum">
              <a:rPr lang="en-US" altLang="fr-FR">
                <a:solidFill>
                  <a:srgbClr val="000000"/>
                </a:solidFill>
                <a:cs typeface="Tahoma" panose="020B0604030504040204" pitchFamily="34" charset="0"/>
              </a:rPr>
              <a:pPr eaLnBrk="1" hangingPunct="1"/>
              <a:t>10</a:t>
            </a:fld>
            <a:endParaRPr lang="en-US" altLang="fr-FR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23DAD6-6B2D-4A8A-BFBC-B6E0909763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79462" y="2046487"/>
            <a:ext cx="6196012" cy="1198868"/>
          </a:xfrm>
        </p:spPr>
        <p:txBody>
          <a:bodyPr lIns="90004" tIns="44997" rIns="90004" bIns="44997" anchorCtr="1">
            <a:spAutoFit/>
          </a:bodyPr>
          <a:lstStyle/>
          <a:p>
            <a:pPr algn="ctr" eaLnBrk="1" fontAlgn="auto">
              <a:spcBef>
                <a:spcPts val="1000"/>
              </a:spcBef>
              <a:spcAft>
                <a:spcPts val="1415"/>
              </a:spcAft>
              <a:defRPr/>
            </a:pPr>
            <a:r>
              <a:rPr lang="fr-FR" sz="4000" b="1" noProof="0" dirty="0"/>
              <a:t>Explication de l’approche de modélisation</a:t>
            </a:r>
            <a:endParaRPr lang="fr-FR" sz="3990" b="1" noProof="0" dirty="0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6D45454-1099-4BFC-85D3-6DF2F287320B}"/>
              </a:ext>
            </a:extLst>
          </p:cNvPr>
          <p:cNvSpPr/>
          <p:nvPr/>
        </p:nvSpPr>
        <p:spPr>
          <a:xfrm flipH="1" flipV="1">
            <a:off x="3185824" y="1637723"/>
            <a:ext cx="6089650" cy="15875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46AD"/>
          </a:solidFill>
          <a:ln cap="flat">
            <a:noFill/>
            <a:prstDash val="solid"/>
          </a:ln>
        </p:spPr>
        <p:txBody>
          <a:bodyPr lIns="90004" tIns="44997" rIns="90004" bIns="44997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38C0B9-3114-4760-BEE6-3DBF44BA315F}"/>
              </a:ext>
            </a:extLst>
          </p:cNvPr>
          <p:cNvSpPr/>
          <p:nvPr/>
        </p:nvSpPr>
        <p:spPr>
          <a:xfrm>
            <a:off x="3185824" y="3495369"/>
            <a:ext cx="6089650" cy="1397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7350E8"/>
          </a:solidFill>
          <a:ln cap="flat">
            <a:noFill/>
            <a:prstDash val="solid"/>
          </a:ln>
        </p:spPr>
        <p:txBody>
          <a:bodyPr lIns="90004" tIns="44997" rIns="90004" bIns="44997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03583AC-67DF-4BFC-B86A-8ABBE8D22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Le déséquilibre des classes</a:t>
            </a:r>
            <a:endParaRPr lang="fr-FR" sz="4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65E639C-EB74-4094-BF16-20936FF73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sz="4400" noProof="0" dirty="0"/>
          </a:p>
        </p:txBody>
      </p:sp>
    </p:spTree>
    <p:extLst>
      <p:ext uri="{BB962C8B-B14F-4D97-AF65-F5344CB8AC3E}">
        <p14:creationId xmlns:p14="http://schemas.microsoft.com/office/powerpoint/2010/main" val="57918536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E7480-87E3-451A-8139-3910FA0B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C22CD0-6471-429B-AED8-191D124DF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Le risque de défaut bancaire étant relativement rare, les classes sont (très) déséquilibrées</a:t>
            </a:r>
          </a:p>
          <a:p>
            <a:r>
              <a:rPr lang="fr-FR" dirty="0"/>
              <a:t> Sans prise en compte, le modèle a tendance à réaliser uniquement des prédictions de la classe majoritaire</a:t>
            </a:r>
          </a:p>
          <a:p>
            <a:r>
              <a:rPr lang="fr-FR" dirty="0"/>
              <a:t> Or c’est la classe minoritaire qui nous intéresse</a:t>
            </a:r>
          </a:p>
        </p:txBody>
      </p:sp>
    </p:spTree>
    <p:extLst>
      <p:ext uri="{BB962C8B-B14F-4D97-AF65-F5344CB8AC3E}">
        <p14:creationId xmlns:p14="http://schemas.microsoft.com/office/powerpoint/2010/main" val="90648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63807-2F9B-454C-9A20-69080D59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solutions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CDF21-E5F0-4E06-A931-587DE171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Le rééchantillonnage des observations</a:t>
            </a:r>
          </a:p>
          <a:p>
            <a:pPr marL="442913" lvl="1"/>
            <a:r>
              <a:rPr lang="fr-FR" dirty="0"/>
              <a:t> l’</a:t>
            </a:r>
            <a:r>
              <a:rPr lang="fr-FR" dirty="0" err="1"/>
              <a:t>oversampling</a:t>
            </a:r>
            <a:r>
              <a:rPr lang="fr-FR" dirty="0"/>
              <a:t> (SMOTE)</a:t>
            </a:r>
          </a:p>
          <a:p>
            <a:pPr marL="442913" lvl="1"/>
            <a:r>
              <a:rPr lang="fr-FR" dirty="0"/>
              <a:t> l’</a:t>
            </a:r>
            <a:r>
              <a:rPr lang="fr-FR" dirty="0" err="1"/>
              <a:t>undersampling</a:t>
            </a:r>
            <a:r>
              <a:rPr lang="fr-FR" dirty="0"/>
              <a:t> </a:t>
            </a:r>
          </a:p>
          <a:p>
            <a:pPr marL="442913" lvl="1" indent="92075"/>
            <a:r>
              <a:rPr lang="fr-FR" dirty="0"/>
              <a:t> un mixte des deux techniques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La pénalisation plus importante des erreurs sur la classe minoritaire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1735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03583AC-67DF-4BFC-B86A-8ABBE8D22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La régression logistique</a:t>
            </a:r>
            <a:endParaRPr lang="fr-FR" sz="4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65E639C-EB74-4094-BF16-20936FF73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sz="4400" noProof="0" dirty="0"/>
          </a:p>
        </p:txBody>
      </p:sp>
    </p:spTree>
    <p:extLst>
      <p:ext uri="{BB962C8B-B14F-4D97-AF65-F5344CB8AC3E}">
        <p14:creationId xmlns:p14="http://schemas.microsoft.com/office/powerpoint/2010/main" val="161871511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6BE6A2-B673-404E-B95D-7449FF23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146FD6-C2D4-4C5E-A549-1D3C82E1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La régression logistique est un modèle statistique permettant d’étudier les relations entre un ensemble de variables X</a:t>
            </a:r>
            <a:r>
              <a:rPr lang="fr-FR" baseline="-25000" dirty="0"/>
              <a:t>i</a:t>
            </a:r>
            <a:r>
              <a:rPr lang="fr-FR" dirty="0"/>
              <a:t> et une variable qualitative Y. Il s’agit d’un modèle linéaire généralisé utilisant une fonction logistique comme fonction de lien</a:t>
            </a:r>
          </a:p>
          <a:p>
            <a:r>
              <a:rPr lang="fr-FR" dirty="0"/>
              <a:t> Un modèle de régression logistique permet aussi de prédire la probabilité qu’un événement arrive (valeur de 1) ou non (valeur de 0) à partir de l’optimisation des coefficients de régression. On parle alors  de régression logistique binaire</a:t>
            </a:r>
          </a:p>
        </p:txBody>
      </p:sp>
    </p:spTree>
    <p:extLst>
      <p:ext uri="{BB962C8B-B14F-4D97-AF65-F5344CB8AC3E}">
        <p14:creationId xmlns:p14="http://schemas.microsoft.com/office/powerpoint/2010/main" val="2869410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DED72-5CBA-46E7-AC81-4B055507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Optimisation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3DC066-AB37-4160-99FE-0B087383A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Recherche du minimum de la fonction coût pénalisé </a:t>
            </a:r>
          </a:p>
          <a:p>
            <a:r>
              <a:rPr lang="fr-FR" dirty="0"/>
              <a:t> Solution non analytique</a:t>
            </a:r>
          </a:p>
          <a:p>
            <a:r>
              <a:rPr lang="fr-FR" dirty="0"/>
              <a:t> L’algorithme d’optimisation : la descente de gradient </a:t>
            </a:r>
          </a:p>
        </p:txBody>
      </p:sp>
    </p:spTree>
    <p:extLst>
      <p:ext uri="{BB962C8B-B14F-4D97-AF65-F5344CB8AC3E}">
        <p14:creationId xmlns:p14="http://schemas.microsoft.com/office/powerpoint/2010/main" val="121385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03583AC-67DF-4BFC-B86A-8ABBE8D22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sz="44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éthodologie</a:t>
            </a:r>
            <a:r>
              <a:rPr lang="fr-FR" sz="4400" noProof="0" dirty="0">
                <a:latin typeface="Arial" panose="020B0604020202020204" pitchFamily="34" charset="0"/>
                <a:cs typeface="Arial" panose="020B0604020202020204" pitchFamily="34" charset="0"/>
              </a:rPr>
              <a:t> d'entraînement du modèle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65E639C-EB74-4094-BF16-20936FF73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sz="4400" noProof="0" dirty="0"/>
          </a:p>
        </p:txBody>
      </p:sp>
    </p:spTree>
    <p:extLst>
      <p:ext uri="{BB962C8B-B14F-4D97-AF65-F5344CB8AC3E}">
        <p14:creationId xmlns:p14="http://schemas.microsoft.com/office/powerpoint/2010/main" val="100554257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841D5-17F2-4096-BCB9-33A97AD0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Contrer les effets du déséquilibre des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DF99A-A47B-47E1-85B6-0C4D34916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5 configurations à tester :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observations en l’état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SMOTE seule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de sur-échantillonnage de 50%)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undersampling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seul (taux 100% : équilibre des 2 classes)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SMOTE et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undersampling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pénalisation du modèle (paramètre « class-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»)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933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5433E-2805-471D-9124-9231AED6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960902-E1A1-483B-A714-0D62EDA6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2454"/>
            <a:ext cx="10971213" cy="4525962"/>
          </a:xfrm>
        </p:spPr>
        <p:txBody>
          <a:bodyPr/>
          <a:lstStyle/>
          <a:p>
            <a:r>
              <a:rPr lang="fr-FR" dirty="0"/>
              <a:t> Découpage du </a:t>
            </a:r>
            <a:r>
              <a:rPr lang="fr-FR" dirty="0" err="1"/>
              <a:t>dataset</a:t>
            </a:r>
            <a:r>
              <a:rPr lang="fr-FR" dirty="0"/>
              <a:t> labelisé en jeu d’apprentissage et jeu de validation</a:t>
            </a:r>
          </a:p>
          <a:p>
            <a:r>
              <a:rPr lang="fr-FR" dirty="0"/>
              <a:t> Détermination du principal hyperparamètre C par un </a:t>
            </a:r>
            <a:r>
              <a:rPr lang="fr-FR" dirty="0" err="1"/>
              <a:t>gridsearch</a:t>
            </a:r>
            <a:r>
              <a:rPr lang="fr-FR" dirty="0"/>
              <a:t> avec validation croisée (3 </a:t>
            </a:r>
            <a:r>
              <a:rPr lang="fr-FR" dirty="0" err="1"/>
              <a:t>folds</a:t>
            </a:r>
            <a:r>
              <a:rPr lang="fr-FR" dirty="0"/>
              <a:t>). </a:t>
            </a:r>
          </a:p>
          <a:p>
            <a:r>
              <a:rPr lang="fr-FR" dirty="0"/>
              <a:t> Adaptation de la métrique à la problématique</a:t>
            </a:r>
          </a:p>
          <a:p>
            <a:r>
              <a:rPr lang="fr-FR" dirty="0"/>
              <a:t> Sélection du meilleur modèle à partir de 5 configurations sur le jeu de validation</a:t>
            </a:r>
          </a:p>
          <a:p>
            <a:r>
              <a:rPr lang="fr-FR" dirty="0"/>
              <a:t> Prédiction du jeu de test fourni</a:t>
            </a:r>
          </a:p>
        </p:txBody>
      </p:sp>
    </p:spTree>
    <p:extLst>
      <p:ext uri="{BB962C8B-B14F-4D97-AF65-F5344CB8AC3E}">
        <p14:creationId xmlns:p14="http://schemas.microsoft.com/office/powerpoint/2010/main" val="117348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incipaux points abord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D3FD8-CB5D-4445-99DB-E4B2C5E533F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81200" y="669925"/>
            <a:ext cx="8228013" cy="1235075"/>
          </a:xfrm>
        </p:spPr>
        <p:txBody>
          <a:bodyPr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70" b="1" noProof="0" dirty="0">
                <a:solidFill>
                  <a:srgbClr val="0046AD"/>
                </a:solidFill>
              </a:rPr>
              <a:t>Principaux points abordés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83757A-25BD-4DB9-AFC3-93524DE87E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81200" y="1809750"/>
            <a:ext cx="8228013" cy="4414838"/>
          </a:xfrm>
        </p:spPr>
        <p:txBody>
          <a:bodyPr/>
          <a:lstStyle/>
          <a:p>
            <a:pPr eaLnBrk="1" fontAlgn="auto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Font typeface="Wingdings"/>
              <a:buChar char="ü"/>
              <a:defRPr/>
            </a:pPr>
            <a:r>
              <a:rPr lang="fr-FR" sz="2540" noProof="0" dirty="0"/>
              <a:t> Problématique et présentation du jeu de données</a:t>
            </a:r>
          </a:p>
          <a:p>
            <a:pPr eaLnBrk="1" fontAlgn="auto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Font typeface="Wingdings"/>
              <a:buChar char="ü"/>
              <a:defRPr/>
            </a:pPr>
            <a:r>
              <a:rPr lang="fr-FR" sz="2540" noProof="0" dirty="0"/>
              <a:t> Explication de l’approche de modélisation</a:t>
            </a:r>
          </a:p>
          <a:p>
            <a:pPr eaLnBrk="1" fontAlgn="auto">
              <a:lnSpc>
                <a:spcPct val="150000"/>
              </a:lnSpc>
              <a:spcBef>
                <a:spcPts val="0"/>
              </a:spcBef>
              <a:spcAft>
                <a:spcPts val="1415"/>
              </a:spcAft>
              <a:buFont typeface="Wingdings"/>
              <a:buChar char="ü"/>
              <a:defRPr/>
            </a:pPr>
            <a:r>
              <a:rPr lang="fr-FR" sz="2540" noProof="0" dirty="0"/>
              <a:t> Présentation du </a:t>
            </a:r>
            <a:r>
              <a:rPr lang="fr-FR" sz="2540" noProof="0" dirty="0" err="1"/>
              <a:t>dashboard</a:t>
            </a:r>
            <a:endParaRPr lang="fr-FR" sz="2540" noProof="0" dirty="0"/>
          </a:p>
        </p:txBody>
      </p:sp>
      <p:sp>
        <p:nvSpPr>
          <p:cNvPr id="11268" name="Espace réservé du numéro de diapositive 3">
            <a:extLst>
              <a:ext uri="{FF2B5EF4-FFF2-40B4-BE49-F238E27FC236}">
                <a16:creationId xmlns:a16="http://schemas.microsoft.com/office/drawing/2014/main" id="{D0F9A678-E7C9-4E57-A0FE-23F340E6E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775" y="6248400"/>
            <a:ext cx="2840038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A7907AC1-21BE-46BD-A108-41A971802FB8}" type="slidenum">
              <a:rPr lang="en-US" altLang="fr-FR">
                <a:solidFill>
                  <a:srgbClr val="000000"/>
                </a:solidFill>
                <a:cs typeface="Tahoma" panose="020B0604030504040204" pitchFamily="34" charset="0"/>
              </a:rPr>
              <a:pPr eaLnBrk="1" hangingPunct="1"/>
              <a:t>2</a:t>
            </a:fld>
            <a:endParaRPr lang="en-US" altLang="fr-FR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03583AC-67DF-4BFC-B86A-8ABBE8D22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noProof="0" dirty="0">
                <a:latin typeface="Arial" panose="020B0604020202020204" pitchFamily="34" charset="0"/>
                <a:cs typeface="Arial" panose="020B0604020202020204" pitchFamily="34" charset="0"/>
              </a:rPr>
              <a:t>Evaluation du modèle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65E639C-EB74-4094-BF16-20936FF73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sz="4400" noProof="0" dirty="0"/>
          </a:p>
        </p:txBody>
      </p:sp>
    </p:spTree>
    <p:extLst>
      <p:ext uri="{BB962C8B-B14F-4D97-AF65-F5344CB8AC3E}">
        <p14:creationId xmlns:p14="http://schemas.microsoft.com/office/powerpoint/2010/main" val="149172584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17839-4D65-42A0-AEB8-A509949D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838F00DF-28A7-4CD9-8A52-6CFAE7692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9" y="1417639"/>
            <a:ext cx="10380473" cy="4724744"/>
          </a:xfrm>
        </p:spPr>
      </p:pic>
    </p:spTree>
    <p:extLst>
      <p:ext uri="{BB962C8B-B14F-4D97-AF65-F5344CB8AC3E}">
        <p14:creationId xmlns:p14="http://schemas.microsoft.com/office/powerpoint/2010/main" val="380510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E8A97-2510-4DC8-9CC6-6E70714F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mesures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C8B5B4-2C5E-4A2E-A0CD-30B2DCDB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Accuracy</a:t>
            </a:r>
            <a:endParaRPr lang="fr-FR" dirty="0"/>
          </a:p>
          <a:p>
            <a:r>
              <a:rPr lang="fr-FR" dirty="0"/>
              <a:t> la sensibilité (ou rappel)</a:t>
            </a:r>
          </a:p>
          <a:p>
            <a:r>
              <a:rPr lang="fr-FR" dirty="0"/>
              <a:t> AUC</a:t>
            </a:r>
          </a:p>
          <a:p>
            <a:r>
              <a:rPr lang="fr-FR" dirty="0"/>
              <a:t> la F-mesure</a:t>
            </a:r>
          </a:p>
          <a:p>
            <a:r>
              <a:rPr lang="fr-FR" dirty="0"/>
              <a:t> le coefficient de corrélation de Matthews (MCC)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4520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7F2D6-D805-49AD-9637-1F01D9B6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mesure de référence </a:t>
            </a:r>
            <a:br>
              <a:rPr lang="fr-FR" dirty="0"/>
            </a:br>
            <a:r>
              <a:rPr lang="fr-FR" dirty="0"/>
              <a:t>pour notre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E6EB26-2B4E-42CD-8C0B-5CA1F790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25433"/>
            <a:ext cx="10971213" cy="4525962"/>
          </a:xfrm>
        </p:spPr>
        <p:txBody>
          <a:bodyPr/>
          <a:lstStyle/>
          <a:p>
            <a:r>
              <a:rPr lang="fr-FR" dirty="0"/>
              <a:t> Le non-remboursement d’un prêt est extrêmement couteux pour un organisme bancaire. </a:t>
            </a:r>
          </a:p>
          <a:p>
            <a:r>
              <a:rPr lang="fr-FR" dirty="0"/>
              <a:t> Ce coût est jugé supérieur à celui qu’entraine le refus d’une demande de prêt à un client. </a:t>
            </a:r>
          </a:p>
          <a:p>
            <a:pPr>
              <a:buNone/>
            </a:pPr>
            <a:r>
              <a:rPr lang="fr-FR" dirty="0"/>
              <a:t> 		faux négatif (FN) plus couteux que faux positif.</a:t>
            </a:r>
          </a:p>
          <a:p>
            <a:r>
              <a:rPr lang="fr-FR" dirty="0"/>
              <a:t> Le taux de bonne prédiction du risque bancaire : TP/(TP+FN) (équivalent au rappel)</a:t>
            </a:r>
          </a:p>
          <a:p>
            <a:pPr marL="1792288">
              <a:buNone/>
            </a:pPr>
            <a:r>
              <a:rPr lang="fr-FR" dirty="0"/>
              <a:t>Score obtenu : 0,6935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1A4F3A0-5B28-4B05-BF84-3D35DD48FE83}"/>
              </a:ext>
            </a:extLst>
          </p:cNvPr>
          <p:cNvSpPr/>
          <p:nvPr/>
        </p:nvSpPr>
        <p:spPr>
          <a:xfrm>
            <a:off x="952938" y="4045528"/>
            <a:ext cx="118989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22C319A7-0E9C-41A7-9FB3-61294CF05061}"/>
              </a:ext>
            </a:extLst>
          </p:cNvPr>
          <p:cNvSpPr/>
          <p:nvPr/>
        </p:nvSpPr>
        <p:spPr>
          <a:xfrm>
            <a:off x="952938" y="5703456"/>
            <a:ext cx="118989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074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03583AC-67DF-4BFC-B86A-8ABBE8D22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Interprétation du modèle</a:t>
            </a:r>
            <a:endParaRPr lang="fr-FR" sz="4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65E639C-EB74-4094-BF16-20936FF73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sz="4400" noProof="0" dirty="0"/>
          </a:p>
        </p:txBody>
      </p:sp>
    </p:spTree>
    <p:extLst>
      <p:ext uri="{BB962C8B-B14F-4D97-AF65-F5344CB8AC3E}">
        <p14:creationId xmlns:p14="http://schemas.microsoft.com/office/powerpoint/2010/main" val="214991913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55BF0-E346-48FB-8AE0-DFA38255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entre l’</a:t>
            </a:r>
            <a:r>
              <a:rPr lang="fr-FR" dirty="0" err="1"/>
              <a:t>odds</a:t>
            </a:r>
            <a:r>
              <a:rPr lang="fr-FR" dirty="0"/>
              <a:t>-ratio (OR) et le coefficient βi.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61627F-7EF3-4109-836F-80074DBD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Dans le cas de la régression logistique simple, il existe une relation entre l’</a:t>
            </a:r>
            <a:r>
              <a:rPr lang="fr-FR" dirty="0" err="1"/>
              <a:t>odds</a:t>
            </a:r>
            <a:r>
              <a:rPr lang="fr-FR" dirty="0"/>
              <a:t> ratio (OR) et le coefficient βi.  </a:t>
            </a:r>
          </a:p>
          <a:p>
            <a:pPr marL="457200" indent="-188913">
              <a:buFont typeface="Wingdings" panose="05000000000000000000" pitchFamily="2" charset="2"/>
              <a:buChar char="Ø"/>
            </a:pPr>
            <a:r>
              <a:rPr lang="fr-FR" dirty="0"/>
              <a:t>variable explicative binaire : OR = e</a:t>
            </a:r>
            <a:r>
              <a:rPr lang="fr-FR" baseline="30000" dirty="0"/>
              <a:t>βi</a:t>
            </a:r>
            <a:r>
              <a:rPr lang="fr-FR" dirty="0"/>
              <a:t>,</a:t>
            </a:r>
          </a:p>
          <a:p>
            <a:pPr marL="457200" indent="-188913">
              <a:buFont typeface="Wingdings" panose="05000000000000000000" pitchFamily="2" charset="2"/>
              <a:buChar char="Ø"/>
            </a:pPr>
            <a:r>
              <a:rPr lang="fr-FR" dirty="0"/>
              <a:t>variable explicative quantitative : la quantité e</a:t>
            </a:r>
            <a:r>
              <a:rPr lang="fr-FR" baseline="30000" dirty="0"/>
              <a:t>βi</a:t>
            </a:r>
            <a:r>
              <a:rPr lang="fr-FR" dirty="0"/>
              <a:t> s'interprète comme l'</a:t>
            </a:r>
            <a:r>
              <a:rPr lang="fr-FR" dirty="0" err="1"/>
              <a:t>odds</a:t>
            </a:r>
            <a:r>
              <a:rPr lang="fr-FR" dirty="0"/>
              <a:t> ratio consécutif à l'augmentation d'une unité de la variable explicative</a:t>
            </a:r>
          </a:p>
          <a:p>
            <a:pPr marL="268288" lvl="1" indent="-176213">
              <a:buFont typeface="Arial" panose="020B0604020202020204" pitchFamily="34" charset="0"/>
              <a:buChar char="•"/>
            </a:pPr>
            <a:r>
              <a:rPr lang="fr-FR" dirty="0"/>
              <a:t>Le signe du coefficient indique le surcroît de risque :</a:t>
            </a:r>
          </a:p>
          <a:p>
            <a:pPr marL="723900" lvl="6" indent="-457200">
              <a:buFont typeface="Wingdings" panose="05000000000000000000" pitchFamily="2" charset="2"/>
              <a:buChar char="Ø"/>
            </a:pPr>
            <a:r>
              <a:rPr lang="fr-FR" dirty="0"/>
              <a:t>si βi &lt; 0 → OR &lt; 1, il y a une diminution du risque,</a:t>
            </a:r>
          </a:p>
          <a:p>
            <a:pPr marL="723900" lvl="6" indent="-457200">
              <a:buFont typeface="Wingdings" panose="05000000000000000000" pitchFamily="2" charset="2"/>
              <a:buChar char="Ø"/>
            </a:pPr>
            <a:r>
              <a:rPr lang="fr-FR" dirty="0"/>
              <a:t>si βi &gt; 0 → OR &gt; 1, il y a une augmentation.</a:t>
            </a:r>
          </a:p>
        </p:txBody>
      </p:sp>
    </p:spTree>
    <p:extLst>
      <p:ext uri="{BB962C8B-B14F-4D97-AF65-F5344CB8AC3E}">
        <p14:creationId xmlns:p14="http://schemas.microsoft.com/office/powerpoint/2010/main" val="1435806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29CFE-C7FF-4287-A133-3D9B2BB5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Importance des variables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BF1CFFAD-3958-44AE-91ED-AA487B30D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2734"/>
            <a:ext cx="10515600" cy="5537120"/>
          </a:xfrm>
        </p:spPr>
      </p:pic>
    </p:spTree>
    <p:extLst>
      <p:ext uri="{BB962C8B-B14F-4D97-AF65-F5344CB8AC3E}">
        <p14:creationId xmlns:p14="http://schemas.microsoft.com/office/powerpoint/2010/main" val="940934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A4C0D-A37D-4414-9D37-9385CF37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91D460-F0FC-4DAC-9B60-2684639D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r>
              <a:rPr lang="fr-FR" dirty="0"/>
              <a:t> variable quantitative ‘AMT_CREDIT’ (montant du prêt) coefficient =0.458793 et </a:t>
            </a:r>
            <a:r>
              <a:rPr lang="fr-FR" dirty="0" err="1"/>
              <a:t>odd_ratio</a:t>
            </a:r>
            <a:r>
              <a:rPr lang="fr-FR" dirty="0"/>
              <a:t> =1.58</a:t>
            </a:r>
          </a:p>
          <a:p>
            <a:pPr marL="1260475" lvl="6" indent="-457200">
              <a:buFont typeface="Wingdings" panose="05000000000000000000" pitchFamily="2" charset="2"/>
              <a:buChar char="Ø"/>
            </a:pPr>
            <a:r>
              <a:rPr lang="fr-FR" dirty="0"/>
              <a:t>facteur aggravant du risque de défaut de paiement</a:t>
            </a:r>
          </a:p>
          <a:p>
            <a:pPr marL="803275" lvl="6">
              <a:buNone/>
            </a:pPr>
            <a:endParaRPr lang="fr-FR" dirty="0"/>
          </a:p>
          <a:p>
            <a:pPr marL="11113" lvl="8" indent="-11113">
              <a:tabLst>
                <a:tab pos="804863" algn="l"/>
              </a:tabLst>
            </a:pPr>
            <a:r>
              <a:rPr lang="fr-FR" dirty="0"/>
              <a:t> variable catégorielle '</a:t>
            </a:r>
            <a:r>
              <a:rPr lang="fr-FR" dirty="0" err="1"/>
              <a:t>BURO_CREDIT_TYPE_LIST_CLASSE_microloan</a:t>
            </a:r>
            <a:r>
              <a:rPr lang="fr-FR" dirty="0"/>
              <a:t>' coefficient = 0.377810 et </a:t>
            </a:r>
            <a:r>
              <a:rPr lang="fr-FR" dirty="0" err="1"/>
              <a:t>odd</a:t>
            </a:r>
            <a:r>
              <a:rPr lang="fr-FR" dirty="0"/>
              <a:t>-ratio=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1.46</a:t>
            </a:r>
          </a:p>
          <a:p>
            <a:pPr marL="1166812" lvl="8" indent="-457200">
              <a:buFont typeface="Wingdings" panose="05000000000000000000" pitchFamily="2" charset="2"/>
              <a:buChar char="Ø"/>
              <a:tabLst>
                <a:tab pos="804863" algn="l"/>
              </a:tabLst>
            </a:pPr>
            <a:r>
              <a:rPr lang="fr-FR" dirty="0"/>
              <a:t>facteur aggravant du risque de défaut de paiement</a:t>
            </a:r>
          </a:p>
          <a:p>
            <a:pPr marL="709612" lvl="8">
              <a:buNone/>
              <a:tabLst>
                <a:tab pos="804863" algn="l"/>
              </a:tabLst>
            </a:pP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27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29085-C3A3-48ED-841D-7C3A22E71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dirty="0"/>
              <a:t>Les limites et les améliorations possibles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FCA5BB-8FA5-4DAC-A00D-86A84FBDA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211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738B0-62B4-4637-9BE5-1EADF7BF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LIMITES ET LES AMELIORATIONS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775693-C64C-4211-9DE6-29497FFB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5181"/>
            <a:ext cx="10971213" cy="4525962"/>
          </a:xfrm>
        </p:spPr>
        <p:txBody>
          <a:bodyPr/>
          <a:lstStyle/>
          <a:p>
            <a:r>
              <a:rPr lang="fr-FR" dirty="0"/>
              <a:t> Compromis entre qualité de prédiction et interprétabilité</a:t>
            </a:r>
          </a:p>
          <a:p>
            <a:r>
              <a:rPr lang="fr-FR" dirty="0"/>
              <a:t> Effet réel d’un facteur seul parmi de nombreuses variables</a:t>
            </a:r>
          </a:p>
          <a:p>
            <a:r>
              <a:rPr lang="fr-FR" dirty="0"/>
              <a:t>Temps de calcul</a:t>
            </a:r>
          </a:p>
        </p:txBody>
      </p:sp>
    </p:spTree>
    <p:extLst>
      <p:ext uri="{BB962C8B-B14F-4D97-AF65-F5344CB8AC3E}">
        <p14:creationId xmlns:p14="http://schemas.microsoft.com/office/powerpoint/2010/main" val="109772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u numéro de diapositive 3">
            <a:extLst>
              <a:ext uri="{FF2B5EF4-FFF2-40B4-BE49-F238E27FC236}">
                <a16:creationId xmlns:a16="http://schemas.microsoft.com/office/drawing/2014/main" id="{8D2A557F-4BCE-496A-8FB4-D68FF02C4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775" y="6248400"/>
            <a:ext cx="2840038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DF5C7218-8086-4EC1-9BB4-CBF1ED181347}" type="slidenum">
              <a:rPr lang="en-US" altLang="fr-FR">
                <a:solidFill>
                  <a:srgbClr val="000000"/>
                </a:solidFill>
                <a:cs typeface="Tahoma" panose="020B0604030504040204" pitchFamily="34" charset="0"/>
              </a:rPr>
              <a:pPr eaLnBrk="1" hangingPunct="1"/>
              <a:t>3</a:t>
            </a:fld>
            <a:endParaRPr lang="en-US" altLang="fr-FR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F8CD7C-5E15-40A2-A527-19AE72C45B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30613" y="2120900"/>
            <a:ext cx="4943475" cy="1196047"/>
          </a:xfrm>
        </p:spPr>
        <p:txBody>
          <a:bodyPr lIns="90004" tIns="44997" rIns="90004" bIns="44997" anchorCtr="1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1415"/>
              </a:spcAft>
              <a:defRPr/>
            </a:pPr>
            <a:r>
              <a:rPr lang="fr-FR" sz="3990" b="1" noProof="0" dirty="0"/>
              <a:t>Problématique et  jeu de données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C472CD0B-4713-4CAE-8A72-28E4254A415C}"/>
              </a:ext>
            </a:extLst>
          </p:cNvPr>
          <p:cNvSpPr/>
          <p:nvPr/>
        </p:nvSpPr>
        <p:spPr>
          <a:xfrm flipH="1" flipV="1">
            <a:off x="3719513" y="1692275"/>
            <a:ext cx="4943475" cy="14605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46AD"/>
          </a:solidFill>
          <a:ln cap="flat">
            <a:noFill/>
            <a:prstDash val="solid"/>
          </a:ln>
        </p:spPr>
        <p:txBody>
          <a:bodyPr lIns="90004" tIns="44997" rIns="90004" bIns="44997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1D5F71B1-6250-4C1F-B09B-A2D7F8E1C208}"/>
              </a:ext>
            </a:extLst>
          </p:cNvPr>
          <p:cNvSpPr/>
          <p:nvPr/>
        </p:nvSpPr>
        <p:spPr>
          <a:xfrm>
            <a:off x="3719513" y="3599522"/>
            <a:ext cx="4943475" cy="13335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7350E8"/>
          </a:solidFill>
          <a:ln cap="flat">
            <a:noFill/>
            <a:prstDash val="solid"/>
          </a:ln>
        </p:spPr>
        <p:txBody>
          <a:bodyPr lIns="90004" tIns="44997" rIns="90004" bIns="44997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ce réservé du numéro de diapositive 3">
            <a:extLst>
              <a:ext uri="{FF2B5EF4-FFF2-40B4-BE49-F238E27FC236}">
                <a16:creationId xmlns:a16="http://schemas.microsoft.com/office/drawing/2014/main" id="{17987BE4-F9EA-4B33-91B5-2EC7921F0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EEC5A504-E560-4634-95CB-497A04AC362E}" type="slidenum">
              <a:rPr lang="en-US" altLang="fr-FR">
                <a:solidFill>
                  <a:srgbClr val="000000"/>
                </a:solidFill>
                <a:cs typeface="Tahoma" panose="020B0604030504040204" pitchFamily="34" charset="0"/>
              </a:rPr>
              <a:pPr eaLnBrk="1" hangingPunct="1"/>
              <a:t>30</a:t>
            </a:fld>
            <a:endParaRPr lang="en-US" altLang="fr-FR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F7BCE9-72D9-4370-A79C-13C0AE8009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30613" y="2120900"/>
            <a:ext cx="4943475" cy="1196047"/>
          </a:xfrm>
        </p:spPr>
        <p:txBody>
          <a:bodyPr lIns="90004" tIns="44997" rIns="90004" bIns="44997" anchorCtr="1">
            <a:spAutoFit/>
          </a:bodyPr>
          <a:lstStyle/>
          <a:p>
            <a:pPr algn="ctr" eaLnBrk="1" fontAlgn="auto">
              <a:spcBef>
                <a:spcPts val="1000"/>
              </a:spcBef>
              <a:spcAft>
                <a:spcPts val="1415"/>
              </a:spcAft>
              <a:defRPr/>
            </a:pPr>
            <a:r>
              <a:rPr lang="fr-FR" sz="3990" b="1" noProof="0" dirty="0"/>
              <a:t>Présentation du </a:t>
            </a:r>
            <a:r>
              <a:rPr lang="fr-FR" sz="3990" b="1" noProof="0" dirty="0" err="1"/>
              <a:t>dashboard</a:t>
            </a:r>
            <a:endParaRPr lang="fr-FR" sz="3990" b="1" noProof="0" dirty="0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E295EC3-B8D8-466B-827F-88F8A7E4E008}"/>
              </a:ext>
            </a:extLst>
          </p:cNvPr>
          <p:cNvSpPr/>
          <p:nvPr/>
        </p:nvSpPr>
        <p:spPr>
          <a:xfrm flipH="1" flipV="1">
            <a:off x="3630613" y="1692275"/>
            <a:ext cx="4943475" cy="14605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46AD"/>
          </a:solidFill>
          <a:ln cap="flat">
            <a:noFill/>
            <a:prstDash val="solid"/>
          </a:ln>
        </p:spPr>
        <p:txBody>
          <a:bodyPr lIns="90004" tIns="44997" rIns="90004" bIns="44997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solidFill>
                <a:srgbClr val="000000"/>
              </a:solidFill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1D9AA67-A522-4CE7-AC39-EE469C8B2683}"/>
              </a:ext>
            </a:extLst>
          </p:cNvPr>
          <p:cNvSpPr/>
          <p:nvPr/>
        </p:nvSpPr>
        <p:spPr>
          <a:xfrm>
            <a:off x="3630613" y="3599522"/>
            <a:ext cx="4943475" cy="13176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7350E8"/>
          </a:solidFill>
          <a:ln cap="flat">
            <a:noFill/>
            <a:prstDash val="solid"/>
          </a:ln>
        </p:spPr>
        <p:txBody>
          <a:bodyPr lIns="90004" tIns="44997" rIns="90004" bIns="44997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solidFill>
                <a:srgbClr val="000000"/>
              </a:solidFill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F5CA760-2E9D-4517-96AB-CE38AACB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440873"/>
            <a:ext cx="10515600" cy="1678754"/>
          </a:xfrm>
        </p:spPr>
        <p:txBody>
          <a:bodyPr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6000" noProof="0" dirty="0">
                <a:solidFill>
                  <a:srgbClr val="000000"/>
                </a:solidFill>
                <a:latin typeface="Calibri Light" pitchFamily="18"/>
                <a:ea typeface="Microsoft YaHei" pitchFamily="2"/>
                <a:cs typeface="Lucida Sans" pitchFamily="2"/>
              </a:rPr>
              <a:t>Spécifications</a:t>
            </a:r>
            <a:br>
              <a:rPr lang="fr-FR" sz="6000" noProof="0" dirty="0">
                <a:solidFill>
                  <a:srgbClr val="000000"/>
                </a:solidFill>
                <a:latin typeface="Calibri Light" pitchFamily="18"/>
                <a:ea typeface="Microsoft YaHei" pitchFamily="2"/>
                <a:cs typeface="Lucida Sans" pitchFamily="2"/>
              </a:rPr>
            </a:b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D3C9E-5E75-4715-B6FF-0985A4499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073" y="3119627"/>
            <a:ext cx="10515600" cy="1500182"/>
          </a:xfrm>
        </p:spPr>
        <p:txBody>
          <a:bodyPr/>
          <a:lstStyle/>
          <a:p>
            <a:pPr algn="ctr"/>
            <a:endParaRPr lang="fr-FR" sz="4000" noProof="0" dirty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872D9-7483-4520-8D9A-C9880E28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4D765-0097-46EE-BF68-AB73576C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 eaLnBrk="1" fontAlgn="auto">
              <a:spcBef>
                <a:spcPts val="0"/>
              </a:spcBef>
              <a:spcAft>
                <a:spcPts val="1415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Le </a:t>
            </a:r>
            <a:r>
              <a:rPr lang="fr-FR" noProof="0" dirty="0" err="1">
                <a:solidFill>
                  <a:schemeClr val="tx1"/>
                </a:solidFill>
              </a:rPr>
              <a:t>dashboard</a:t>
            </a:r>
            <a:r>
              <a:rPr lang="fr-FR" noProof="0" dirty="0">
                <a:solidFill>
                  <a:schemeClr val="tx1"/>
                </a:solidFill>
              </a:rPr>
              <a:t> doit être interactif et visualiser (via un système de filtre) :</a:t>
            </a:r>
            <a:endParaRPr lang="fr-FR" dirty="0">
              <a:solidFill>
                <a:schemeClr val="tx1"/>
              </a:solidFill>
            </a:endParaRPr>
          </a:p>
          <a:p>
            <a:pPr marL="720725" lvl="2" indent="-342900" algn="just" eaLnBrk="1" fontAlgn="auto">
              <a:spcBef>
                <a:spcPts val="0"/>
              </a:spcBef>
              <a:spcAft>
                <a:spcPts val="1415"/>
              </a:spcAft>
              <a:defRPr/>
            </a:pPr>
            <a:r>
              <a:rPr lang="fr-FR" noProof="0" dirty="0">
                <a:solidFill>
                  <a:schemeClr val="tx1"/>
                </a:solidFill>
              </a:rPr>
              <a:t>des informations descriptives relatives à un client </a:t>
            </a:r>
          </a:p>
          <a:p>
            <a:pPr marL="720725" lvl="2" indent="-342900" algn="just" eaLnBrk="1" fontAlgn="auto">
              <a:spcBef>
                <a:spcPts val="0"/>
              </a:spcBef>
              <a:spcAft>
                <a:spcPts val="1415"/>
              </a:spcAft>
              <a:defRPr/>
            </a:pPr>
            <a:r>
              <a:rPr lang="fr-FR" noProof="0" dirty="0">
                <a:solidFill>
                  <a:schemeClr val="tx1"/>
                </a:solidFill>
              </a:rPr>
              <a:t>le score et l’interprétation de ce score </a:t>
            </a:r>
          </a:p>
          <a:p>
            <a:pPr marL="720725" lvl="2" indent="-342900" algn="just" eaLnBrk="1" fontAlgn="auto">
              <a:spcBef>
                <a:spcPts val="0"/>
              </a:spcBef>
              <a:spcAft>
                <a:spcPts val="1415"/>
              </a:spcAft>
              <a:defRPr/>
            </a:pPr>
            <a:r>
              <a:rPr lang="fr-FR" noProof="0" dirty="0">
                <a:solidFill>
                  <a:schemeClr val="tx1"/>
                </a:solidFill>
              </a:rPr>
              <a:t>La comparaison des informations descriptives </a:t>
            </a:r>
            <a:r>
              <a:rPr lang="fr-FR" dirty="0">
                <a:solidFill>
                  <a:schemeClr val="tx1"/>
                </a:solidFill>
              </a:rPr>
              <a:t>clées </a:t>
            </a:r>
            <a:r>
              <a:rPr lang="fr-FR" noProof="0" dirty="0">
                <a:solidFill>
                  <a:schemeClr val="tx1"/>
                </a:solidFill>
              </a:rPr>
              <a:t>d’un client à l’ensemble des clients ou à un groupe de clients similaires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51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F5CA760-2E9D-4517-96AB-CE38AACB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979055"/>
            <a:ext cx="10515600" cy="2140572"/>
          </a:xfrm>
        </p:spPr>
        <p:txBody>
          <a:bodyPr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fr-FR" sz="4400" noProof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onctionnement</a:t>
            </a:r>
            <a:r>
              <a:rPr lang="fr-FR" sz="4400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fr-FR" sz="4400" noProof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br>
              <a:rPr lang="fr-FR" sz="6000" noProof="0" dirty="0">
                <a:solidFill>
                  <a:srgbClr val="000000"/>
                </a:solidFill>
                <a:latin typeface="Calibri Light" pitchFamily="18"/>
                <a:ea typeface="Microsoft YaHei" pitchFamily="2"/>
                <a:cs typeface="Lucida Sans" pitchFamily="2"/>
              </a:rPr>
            </a:b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D3C9E-5E75-4715-B6FF-0985A4499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073" y="3119627"/>
            <a:ext cx="10515600" cy="1500182"/>
          </a:xfrm>
        </p:spPr>
        <p:txBody>
          <a:bodyPr/>
          <a:lstStyle/>
          <a:p>
            <a:pPr algn="ctr"/>
            <a:r>
              <a:rPr lang="fr-FR" sz="4000" noProof="0" dirty="0">
                <a:solidFill>
                  <a:srgbClr val="000000"/>
                </a:solidFill>
                <a:latin typeface="Calibri Light" pitchFamily="18"/>
                <a:ea typeface="Microsoft YaHei" pitchFamily="2"/>
                <a:cs typeface="Lucida Sans" pitchFamily="2"/>
              </a:rPr>
              <a:t>Explication générale </a:t>
            </a:r>
            <a:endParaRPr lang="fr-FR" sz="4000" noProof="0" dirty="0"/>
          </a:p>
        </p:txBody>
      </p:sp>
    </p:spTree>
    <p:extLst>
      <p:ext uri="{BB962C8B-B14F-4D97-AF65-F5344CB8AC3E}">
        <p14:creationId xmlns:p14="http://schemas.microsoft.com/office/powerpoint/2010/main" val="2540698704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5B5F1-A9D6-4365-929A-3C47B069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générale (</a:t>
            </a:r>
            <a:r>
              <a:rPr lang="fr-FR" dirty="0" err="1"/>
              <a:t>front-end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BCA3FC-01E1-416E-8DF5-AB8954DAB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Menu d’accueil sous forme de sidebar (</a:t>
            </a:r>
            <a:r>
              <a:rPr lang="fr-FR" dirty="0" err="1"/>
              <a:t>library</a:t>
            </a:r>
            <a:r>
              <a:rPr lang="fr-FR" dirty="0"/>
              <a:t> of Bootstrap components)</a:t>
            </a:r>
          </a:p>
          <a:p>
            <a:r>
              <a:rPr lang="fr-FR" dirty="0"/>
              <a:t> Chaque page donne accès à une des 3 thématiques demandée dans le cahier des charges</a:t>
            </a:r>
          </a:p>
          <a:p>
            <a:r>
              <a:rPr lang="fr-FR" dirty="0"/>
              <a:t> Sélection des paramètres d’entrée par liste déroulante</a:t>
            </a:r>
          </a:p>
          <a:p>
            <a:pPr lvl="1"/>
            <a:r>
              <a:rPr lang="fr-FR" dirty="0"/>
              <a:t> numéro d’identification du client</a:t>
            </a:r>
          </a:p>
          <a:p>
            <a:pPr lvl="1"/>
            <a:r>
              <a:rPr lang="fr-FR" dirty="0"/>
              <a:t> nom de la variable clée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fr-FR" dirty="0"/>
              <a:t>Comparaison des valeurs via </a:t>
            </a:r>
            <a:r>
              <a:rPr lang="fr-FR" dirty="0" err="1"/>
              <a:t>boxplot</a:t>
            </a:r>
            <a:r>
              <a:rPr lang="fr-FR" dirty="0"/>
              <a:t> et pie chart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4203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CCA0D-9C2B-42AF-88FF-E7D70412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A005F9-8272-4819-9560-77158190A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5509"/>
            <a:ext cx="10971213" cy="4525962"/>
          </a:xfrm>
        </p:spPr>
        <p:txBody>
          <a:bodyPr/>
          <a:lstStyle/>
          <a:p>
            <a:r>
              <a:rPr lang="fr-FR" dirty="0"/>
              <a:t> Seules les variables descriptifs des clients les plus pertinentes sont disponibles à l’utilisateur (identité, revenu, demande de prêt) via un masque</a:t>
            </a:r>
          </a:p>
          <a:p>
            <a:r>
              <a:rPr lang="fr-FR" dirty="0"/>
              <a:t> La probabilité de faillite est calculée « en ligne » à partir de la référence client</a:t>
            </a:r>
          </a:p>
          <a:p>
            <a:r>
              <a:rPr lang="fr-FR" dirty="0"/>
              <a:t> Le top20 des variables importantes comme critères de décision est calculé en amont lors de la phase d’élaboration du modèle de </a:t>
            </a:r>
            <a:r>
              <a:rPr lang="fr-FR" dirty="0" err="1"/>
              <a:t>scoring</a:t>
            </a:r>
            <a:endParaRPr lang="fr-FR" dirty="0"/>
          </a:p>
          <a:p>
            <a:r>
              <a:rPr lang="fr-FR" dirty="0"/>
              <a:t> Pour le client concerné, les valeurs des principaux critères de décision et leurs moyennes sont présentées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591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 Bilan de l’étude de segm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re 1">
            <a:extLst>
              <a:ext uri="{FF2B5EF4-FFF2-40B4-BE49-F238E27FC236}">
                <a16:creationId xmlns:a16="http://schemas.microsoft.com/office/drawing/2014/main" id="{44CD313E-21D0-43C5-AA46-459C4CA320A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algn="ctr" eaLnBrk="1"/>
            <a:r>
              <a:rPr lang="fr-FR" altLang="fr-FR" noProof="0" dirty="0">
                <a:latin typeface="Calibri Light" panose="020F0302020204030204" pitchFamily="34" charset="0"/>
                <a:ea typeface="Microsoft YaHei" panose="020B0503020204020204" pitchFamily="34" charset="-122"/>
                <a:cs typeface="Lucida Sans" panose="020B0602030504020204" pitchFamily="34" charset="0"/>
              </a:rPr>
              <a:t> </a:t>
            </a:r>
            <a:r>
              <a:rPr lang="fr-FR" altLang="fr-FR" noProof="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Bilan du projet</a:t>
            </a:r>
          </a:p>
        </p:txBody>
      </p:sp>
      <p:sp>
        <p:nvSpPr>
          <p:cNvPr id="74755" name="Espace réservé du contenu 2">
            <a:extLst>
              <a:ext uri="{FF2B5EF4-FFF2-40B4-BE49-F238E27FC236}">
                <a16:creationId xmlns:a16="http://schemas.microsoft.com/office/drawing/2014/main" id="{ED9586BA-5181-4C75-85BF-4DCAD9C292AC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529702" y="1751945"/>
            <a:ext cx="10971213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marL="342900" indent="-342900" eaLnBrk="1">
              <a:spcBef>
                <a:spcPts val="1000"/>
              </a:spcBef>
            </a:pPr>
            <a:r>
              <a:rPr lang="fr-FR" altLang="fr-FR" sz="3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Un projet complet et très instructif </a:t>
            </a:r>
          </a:p>
          <a:p>
            <a:pPr marL="720725" indent="-188913" eaLnBrk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altLang="fr-FR" sz="3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Regrouper des données multiples</a:t>
            </a:r>
          </a:p>
          <a:p>
            <a:pPr marL="720725" indent="-188913" eaLnBrk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altLang="fr-FR" sz="3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Modéliser une problématique complexe</a:t>
            </a:r>
          </a:p>
          <a:p>
            <a:pPr marL="720725" indent="-188913" eaLnBrk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altLang="fr-FR" sz="3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Réaliser un </a:t>
            </a:r>
            <a:r>
              <a:rPr lang="fr-FR" altLang="fr-FR" sz="3600" dirty="0" err="1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dashboard</a:t>
            </a:r>
            <a:r>
              <a:rPr lang="fr-FR" altLang="fr-FR" sz="3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</a:p>
          <a:p>
            <a:pPr marL="342900" indent="-342900" eaLnBrk="1">
              <a:spcBef>
                <a:spcPts val="1000"/>
              </a:spcBef>
            </a:pPr>
            <a:endParaRPr lang="fr-FR" altLang="fr-FR" noProof="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4C00F-33E8-4F8B-BBA6-0B5599A1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fonction coût du modèle</a:t>
            </a:r>
            <a:br>
              <a:rPr lang="fr-FR" dirty="0"/>
            </a:b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3BED11-644C-4AD1-870B-F1D45B98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D0FE9D-DC75-43B4-A6DC-FE2A928C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75" y="1417638"/>
            <a:ext cx="10119890" cy="14693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92F313A-71EB-4280-8A0B-06C635E3B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80" y="3074312"/>
            <a:ext cx="4606680" cy="11299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7D46CD1-BE5B-44E9-BEAD-88004206E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36" y="4445775"/>
            <a:ext cx="11658368" cy="8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0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oblémat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>
            <a:extLst>
              <a:ext uri="{FF2B5EF4-FFF2-40B4-BE49-F238E27FC236}">
                <a16:creationId xmlns:a16="http://schemas.microsoft.com/office/drawing/2014/main" id="{B53D1E9F-A27E-4742-9793-C4EA5C71D657}"/>
              </a:ext>
            </a:extLst>
          </p:cNvPr>
          <p:cNvSpPr txBox="1"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/>
            <a:r>
              <a:rPr lang="fr-FR" altLang="fr-FR" noProof="0" dirty="0">
                <a:latin typeface="Arial" panose="020B0604020202020204" pitchFamily="34" charset="0"/>
                <a:ea typeface="Microsoft YaHei" panose="020B0503020204020204" pitchFamily="34" charset="-122"/>
                <a:cs typeface="Lucida Sans" panose="020B0602030504020204" pitchFamily="34" charset="0"/>
              </a:rPr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BFDAE1-8F20-4B21-BD03-67EEAF7E99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94661" y="1417638"/>
            <a:ext cx="10971213" cy="5257800"/>
          </a:xfrm>
        </p:spPr>
        <p:txBody>
          <a:bodyPr/>
          <a:lstStyle/>
          <a:p>
            <a:pPr marL="342900" indent="-342900" algn="just" eaLnBrk="1" fontAlgn="auto">
              <a:spcBef>
                <a:spcPts val="0"/>
              </a:spcBef>
              <a:spcAft>
                <a:spcPts val="1415"/>
              </a:spcAft>
              <a:defRPr/>
            </a:pPr>
            <a:r>
              <a:rPr lang="fr-FR" sz="2400" noProof="0" dirty="0"/>
              <a:t>L</a:t>
            </a:r>
            <a:r>
              <a:rPr lang="fr-FR" sz="2400" dirty="0"/>
              <a:t>a</a:t>
            </a:r>
            <a:r>
              <a:rPr lang="fr-FR" sz="2400" noProof="0" dirty="0"/>
              <a:t> société financière, nommée "Prêt à dépenser", propose des crédits à la consommation pour des personnes ayant peu ou pas du tout d'historique de prêt.</a:t>
            </a:r>
          </a:p>
          <a:p>
            <a:pPr marL="342900" indent="-342900" algn="just" eaLnBrk="1" fontAlgn="auto">
              <a:spcBef>
                <a:spcPts val="0"/>
              </a:spcBef>
              <a:spcAft>
                <a:spcPts val="1415"/>
              </a:spcAft>
              <a:defRPr/>
            </a:pPr>
            <a:r>
              <a:rPr lang="fr-FR" sz="2400" dirty="0"/>
              <a:t>Elle souhaite développer un modèle de </a:t>
            </a:r>
            <a:r>
              <a:rPr lang="fr-FR" sz="2400" dirty="0" err="1"/>
              <a:t>scoring</a:t>
            </a:r>
            <a:r>
              <a:rPr lang="fr-FR" sz="2400" dirty="0"/>
              <a:t> de la probabilité de défaut de paiement du client pour étayer la décision d'accorder ou non un prêt à un client potentiel en s’appuyant sur des sources de données variées</a:t>
            </a:r>
          </a:p>
          <a:p>
            <a:pPr marL="342900" indent="-342900" algn="just" eaLnBrk="1" fontAlgn="auto">
              <a:spcBef>
                <a:spcPts val="0"/>
              </a:spcBef>
              <a:spcAft>
                <a:spcPts val="1415"/>
              </a:spcAft>
              <a:defRPr/>
            </a:pPr>
            <a:r>
              <a:rPr lang="fr-FR" sz="2400" noProof="0" dirty="0"/>
              <a:t>Dans un souci de transparence, elle désire développer un </a:t>
            </a:r>
            <a:r>
              <a:rPr lang="fr-FR" sz="2400" noProof="0" dirty="0" err="1"/>
              <a:t>dashboard</a:t>
            </a:r>
            <a:r>
              <a:rPr lang="fr-FR" sz="2400" noProof="0" dirty="0"/>
              <a:t> interactif pour que les chargés de relation client puissent à la fois expliquer les décisions d’octroi de crédit, mais également permettre à leurs clients de disposer de leurs informations personnelles et de les explorer facilement. </a:t>
            </a:r>
          </a:p>
          <a:p>
            <a:pPr marL="342000" indent="-342000" eaLnBrk="1" fontAlgn="auto">
              <a:spcBef>
                <a:spcPts val="0"/>
              </a:spcBef>
              <a:spcAft>
                <a:spcPts val="1415"/>
              </a:spcAft>
              <a:buFont typeface="StarSymbol"/>
              <a:buNone/>
              <a:defRPr/>
            </a:pPr>
            <a:endParaRPr lang="fr-FR" noProof="0" dirty="0"/>
          </a:p>
          <a:p>
            <a:pPr eaLnBrk="1" fontAlgn="auto">
              <a:spcBef>
                <a:spcPts val="0"/>
              </a:spcBef>
              <a:spcAft>
                <a:spcPts val="1415"/>
              </a:spcAft>
              <a:buFont typeface="StarSymbol"/>
              <a:buNone/>
              <a:defRPr/>
            </a:pPr>
            <a:endParaRPr lang="fr-FR" noProof="0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5D4A87-50A0-431D-B054-8360F1E2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Méthodologie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38A44E-D08B-47ED-BBF3-DDD0CAEF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 eaLnBrk="1" fontAlgn="auto">
              <a:spcBef>
                <a:spcPts val="0"/>
              </a:spcBef>
              <a:spcAft>
                <a:spcPts val="1415"/>
              </a:spcAft>
              <a:defRPr/>
            </a:pPr>
            <a:r>
              <a:rPr lang="fr-FR" sz="2400" noProof="0" dirty="0">
                <a:solidFill>
                  <a:schemeClr val="tx1"/>
                </a:solidFill>
              </a:rPr>
              <a:t>Le projet se compose de 3 phases :</a:t>
            </a:r>
            <a:endParaRPr lang="fr-FR" sz="2400" dirty="0">
              <a:solidFill>
                <a:schemeClr val="tx1"/>
              </a:solidFill>
            </a:endParaRPr>
          </a:p>
          <a:p>
            <a:pPr marL="342900" lvl="1" indent="-342900" algn="just" eaLnBrk="1" fontAlgn="auto">
              <a:spcBef>
                <a:spcPts val="0"/>
              </a:spcBef>
              <a:spcAft>
                <a:spcPts val="1415"/>
              </a:spcAft>
              <a:defRPr/>
            </a:pPr>
            <a:r>
              <a:rPr lang="fr-FR" sz="2400" noProof="0" dirty="0">
                <a:solidFill>
                  <a:schemeClr val="tx1"/>
                </a:solidFill>
              </a:rPr>
              <a:t>préparation des données nécessaires à l’élaboration du modèle de </a:t>
            </a:r>
            <a:r>
              <a:rPr lang="fr-FR" sz="2400" noProof="0" dirty="0" err="1">
                <a:solidFill>
                  <a:schemeClr val="tx1"/>
                </a:solidFill>
              </a:rPr>
              <a:t>scoring</a:t>
            </a:r>
            <a:r>
              <a:rPr lang="fr-FR" sz="2400" dirty="0">
                <a:solidFill>
                  <a:schemeClr val="tx1"/>
                </a:solidFill>
              </a:rPr>
              <a:t> en s’appuyant sur des kernels  </a:t>
            </a:r>
            <a:r>
              <a:rPr lang="fr-FR" sz="2400" dirty="0" err="1">
                <a:solidFill>
                  <a:schemeClr val="tx1"/>
                </a:solidFill>
              </a:rPr>
              <a:t>Kaggle</a:t>
            </a:r>
            <a:endParaRPr lang="fr-FR" sz="2400" dirty="0">
              <a:solidFill>
                <a:schemeClr val="tx1"/>
              </a:solidFill>
            </a:endParaRPr>
          </a:p>
          <a:p>
            <a:pPr marL="342900" lvl="1" indent="-342900" algn="just" eaLnBrk="1" fontAlgn="auto">
              <a:spcBef>
                <a:spcPts val="0"/>
              </a:spcBef>
              <a:spcAft>
                <a:spcPts val="1415"/>
              </a:spcAft>
              <a:defRPr/>
            </a:pPr>
            <a:r>
              <a:rPr lang="fr-FR" sz="2400" noProof="0" dirty="0">
                <a:solidFill>
                  <a:schemeClr val="tx1"/>
                </a:solidFill>
              </a:rPr>
              <a:t>élaboration d’un modèle de </a:t>
            </a:r>
            <a:r>
              <a:rPr lang="fr-FR" sz="2400" noProof="0" dirty="0" err="1">
                <a:solidFill>
                  <a:schemeClr val="tx1"/>
                </a:solidFill>
              </a:rPr>
              <a:t>scoring</a:t>
            </a:r>
            <a:r>
              <a:rPr lang="fr-FR" sz="2400" noProof="0" dirty="0">
                <a:solidFill>
                  <a:schemeClr val="tx1"/>
                </a:solidFill>
              </a:rPr>
              <a:t> qui donnera une prédiction sur la probabilité de faillite d'un client de façon automatique</a:t>
            </a:r>
          </a:p>
          <a:p>
            <a:pPr marL="342900" lvl="1" indent="-342900" algn="just" eaLnBrk="1" fontAlgn="auto">
              <a:spcBef>
                <a:spcPts val="0"/>
              </a:spcBef>
              <a:spcAft>
                <a:spcPts val="1415"/>
              </a:spcAft>
              <a:defRPr/>
            </a:pPr>
            <a:r>
              <a:rPr lang="fr-FR" sz="2400" dirty="0">
                <a:solidFill>
                  <a:schemeClr val="tx1"/>
                </a:solidFill>
              </a:rPr>
              <a:t>c</a:t>
            </a:r>
            <a:r>
              <a:rPr lang="fr-FR" sz="2400" noProof="0" dirty="0" err="1">
                <a:solidFill>
                  <a:schemeClr val="tx1"/>
                </a:solidFill>
              </a:rPr>
              <a:t>onstruction</a:t>
            </a:r>
            <a:r>
              <a:rPr lang="fr-FR" sz="2400" noProof="0" dirty="0">
                <a:solidFill>
                  <a:schemeClr val="tx1"/>
                </a:solidFill>
              </a:rPr>
              <a:t> d’un </a:t>
            </a:r>
            <a:r>
              <a:rPr lang="fr-FR" sz="2400" noProof="0" dirty="0" err="1">
                <a:solidFill>
                  <a:schemeClr val="tx1"/>
                </a:solidFill>
              </a:rPr>
              <a:t>dashboard</a:t>
            </a:r>
            <a:r>
              <a:rPr lang="fr-FR" sz="2400" noProof="0" dirty="0">
                <a:solidFill>
                  <a:schemeClr val="tx1"/>
                </a:solidFill>
              </a:rPr>
              <a:t> interactif à destination des gestionnaires de la relation client en respectant un cahier des charges</a:t>
            </a:r>
          </a:p>
        </p:txBody>
      </p:sp>
    </p:spTree>
    <p:extLst>
      <p:ext uri="{BB962C8B-B14F-4D97-AF65-F5344CB8AC3E}">
        <p14:creationId xmlns:p14="http://schemas.microsoft.com/office/powerpoint/2010/main" val="271482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scription de la base de segmentation clien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>
            <a:extLst>
              <a:ext uri="{FF2B5EF4-FFF2-40B4-BE49-F238E27FC236}">
                <a16:creationId xmlns:a16="http://schemas.microsoft.com/office/drawing/2014/main" id="{BEF4727A-7D85-4A3D-84B6-E62EE2C9ED1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algn="ctr" eaLnBrk="1"/>
            <a:r>
              <a:rPr lang="fr-FR" altLang="fr-FR" noProof="0" dirty="0">
                <a:latin typeface="Arial" panose="020B0604020202020204" pitchFamily="34" charset="0"/>
                <a:ea typeface="Microsoft YaHei" panose="020B0503020204020204" pitchFamily="34" charset="-122"/>
                <a:cs typeface="Lucida Sans" panose="020B0602030504020204" pitchFamily="34" charset="0"/>
              </a:rPr>
              <a:t>Le jeux de données</a:t>
            </a:r>
          </a:p>
        </p:txBody>
      </p:sp>
      <p:pic>
        <p:nvPicPr>
          <p:cNvPr id="6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75ECF35D-682F-4A4A-8EAA-8CAD46286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85" y="1068397"/>
            <a:ext cx="8593230" cy="551655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909C14E-C9A4-428B-BFE6-C52D9BC6A097}"/>
              </a:ext>
            </a:extLst>
          </p:cNvPr>
          <p:cNvSpPr txBox="1"/>
          <p:nvPr/>
        </p:nvSpPr>
        <p:spPr>
          <a:xfrm>
            <a:off x="1799385" y="1225415"/>
            <a:ext cx="293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307 507 clients</a:t>
            </a:r>
          </a:p>
          <a:p>
            <a:r>
              <a:rPr lang="fr-FR" dirty="0">
                <a:solidFill>
                  <a:srgbClr val="0070C0"/>
                </a:solidFill>
              </a:rPr>
              <a:t>247 variables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>
            <a:extLst>
              <a:ext uri="{FF2B5EF4-FFF2-40B4-BE49-F238E27FC236}">
                <a16:creationId xmlns:a16="http://schemas.microsoft.com/office/drawing/2014/main" id="{E425F775-C91E-41C1-9188-461B15AB57D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09600" y="273050"/>
            <a:ext cx="10971213" cy="1352550"/>
          </a:xfrm>
        </p:spPr>
        <p:txBody>
          <a:bodyPr anchorCtr="1"/>
          <a:lstStyle/>
          <a:p>
            <a:pPr eaLnBrk="1"/>
            <a:r>
              <a:rPr lang="fr-FR" altLang="fr-FR" noProof="0" dirty="0">
                <a:latin typeface="Arial" panose="020B0604020202020204" pitchFamily="34" charset="0"/>
                <a:ea typeface="Microsoft YaHei" panose="020B0503020204020204" pitchFamily="34" charset="-122"/>
              </a:rPr>
              <a:t>Prétraitement et </a:t>
            </a:r>
            <a:r>
              <a:rPr lang="fr-FR" altLang="fr-FR" noProof="0" dirty="0" err="1">
                <a:latin typeface="Arial" panose="020B0604020202020204" pitchFamily="34" charset="0"/>
                <a:ea typeface="Microsoft YaHei" panose="020B0503020204020204" pitchFamily="34" charset="-122"/>
              </a:rPr>
              <a:t>features</a:t>
            </a:r>
            <a:r>
              <a:rPr lang="fr-FR" altLang="fr-FR" noProof="0" dirty="0">
                <a:latin typeface="Arial" panose="020B0604020202020204" pitchFamily="34" charset="0"/>
                <a:ea typeface="Microsoft YaHei" panose="020B0503020204020204" pitchFamily="34" charset="-122"/>
              </a:rPr>
              <a:t> engineering</a:t>
            </a:r>
            <a:br>
              <a:rPr lang="fr-FR" altLang="fr-FR" noProof="0" dirty="0">
                <a:latin typeface="Arial" panose="020B0604020202020204" pitchFamily="34" charset="0"/>
                <a:ea typeface="Microsoft YaHei" panose="020B0503020204020204" pitchFamily="34" charset="-122"/>
              </a:rPr>
            </a:br>
            <a:r>
              <a:rPr lang="fr-FR" altLang="fr-FR" noProof="0" dirty="0">
                <a:latin typeface="Arial" panose="020B0604020202020204" pitchFamily="34" charset="0"/>
                <a:ea typeface="Microsoft YaHei" panose="020B0503020204020204" pitchFamily="34" charset="-122"/>
              </a:rPr>
              <a:t>Méthodologie</a:t>
            </a:r>
          </a:p>
        </p:txBody>
      </p:sp>
      <p:sp>
        <p:nvSpPr>
          <p:cNvPr id="19459" name="Espace réservé du contenu 2">
            <a:extLst>
              <a:ext uri="{FF2B5EF4-FFF2-40B4-BE49-F238E27FC236}">
                <a16:creationId xmlns:a16="http://schemas.microsoft.com/office/drawing/2014/main" id="{84B23B60-6D39-4F4D-9A0F-BD8379C22747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609600" y="1898650"/>
            <a:ext cx="10971213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>
            <a:prstTxWarp prst="textNoShape">
              <a:avLst/>
            </a:prstTxWarp>
          </a:bodyPr>
          <a:lstStyle/>
          <a:p>
            <a:pPr marL="342900" indent="-342900" eaLnBrk="1"/>
            <a:r>
              <a:rPr lang="fr-FR" altLang="fr-FR" sz="2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Liste des traitements réalisés :</a:t>
            </a:r>
          </a:p>
          <a:p>
            <a:pPr marL="1081088" lvl="1" indent="-342900" eaLnBrk="1"/>
            <a:r>
              <a:rPr lang="fr-FR" altLang="fr-FR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Agrégation des données en préservant les catégoriels</a:t>
            </a:r>
          </a:p>
          <a:p>
            <a:pPr marL="1081088" lvl="1" indent="-342900" eaLnBrk="1"/>
            <a:r>
              <a:rPr lang="fr-FR" altLang="fr-FR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Nettoyage des données (correction des valeurs aberrantes)</a:t>
            </a:r>
          </a:p>
          <a:p>
            <a:pPr marL="1081088" lvl="1" indent="-342900" eaLnBrk="1"/>
            <a:r>
              <a:rPr lang="fr-FR" altLang="fr-FR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Création de variables </a:t>
            </a:r>
            <a:r>
              <a:rPr lang="fr-FR" altLang="fr-FR" sz="24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(division </a:t>
            </a:r>
            <a:r>
              <a:rPr lang="fr-FR" altLang="fr-FR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pour obtenir des taux) </a:t>
            </a:r>
          </a:p>
          <a:p>
            <a:pPr marL="1081088" lvl="2" indent="-342900" eaLnBrk="1"/>
            <a:r>
              <a:rPr lang="fr-FR" altLang="fr-FR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ex: INCOME et ANNUITY</a:t>
            </a:r>
          </a:p>
          <a:p>
            <a:pPr marL="342900" indent="-342900" eaLnBrk="1"/>
            <a:r>
              <a:rPr lang="fr-FR" altLang="fr-FR" sz="2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Regroupement successif des différents fichiers agrégés au fichier « application » via la variable d’identification des clients SK_ID_CURR</a:t>
            </a:r>
          </a:p>
          <a:p>
            <a:pPr marL="92075" lvl="1" indent="268288" eaLnBrk="1">
              <a:buNone/>
            </a:pPr>
            <a:endParaRPr lang="fr-FR" altLang="fr-FR" sz="1800" noProof="0" dirty="0">
              <a:latin typeface="Calibri" panose="020F0502020204030204" pitchFamily="34" charset="0"/>
              <a:ea typeface="Microsoft YaHei" panose="020B0503020204020204" pitchFamily="34" charset="-122"/>
              <a:cs typeface="Lucida Sans" panose="020B0602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41136E-563A-40B3-9E7F-632F057D0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SK_ID_CURR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scription de la base de segmentation clien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>
            <a:extLst>
              <a:ext uri="{FF2B5EF4-FFF2-40B4-BE49-F238E27FC236}">
                <a16:creationId xmlns:a16="http://schemas.microsoft.com/office/drawing/2014/main" id="{BEF4727A-7D85-4A3D-84B6-E62EE2C9ED1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 anchorCtr="1"/>
          <a:lstStyle/>
          <a:p>
            <a:pPr algn="ctr" eaLnBrk="1"/>
            <a:r>
              <a:rPr lang="fr-FR" altLang="fr-FR" noProof="0" dirty="0">
                <a:latin typeface="Arial" panose="020B0604020202020204" pitchFamily="34" charset="0"/>
                <a:ea typeface="Microsoft YaHei" panose="020B0503020204020204" pitchFamily="34" charset="-122"/>
                <a:cs typeface="Lucida Sans" panose="020B0602030504020204" pitchFamily="34" charset="0"/>
              </a:rPr>
              <a:t>Taux de remplissage des variables</a:t>
            </a:r>
          </a:p>
        </p:txBody>
      </p:sp>
      <p:sp>
        <p:nvSpPr>
          <p:cNvPr id="3" name="ZoneTexte 5">
            <a:extLst>
              <a:ext uri="{FF2B5EF4-FFF2-40B4-BE49-F238E27FC236}">
                <a16:creationId xmlns:a16="http://schemas.microsoft.com/office/drawing/2014/main" id="{536EEE1C-525D-4721-A9E6-858EC01E13DA}"/>
              </a:ext>
            </a:extLst>
          </p:cNvPr>
          <p:cNvSpPr/>
          <p:nvPr/>
        </p:nvSpPr>
        <p:spPr>
          <a:xfrm>
            <a:off x="1227591" y="5511901"/>
            <a:ext cx="2316162" cy="3730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lIns="90004" tIns="44997" rIns="90004" bIns="44997" compatLnSpc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5B9BD5"/>
                </a:solidFill>
                <a:latin typeface="Calibri" pitchFamily="18"/>
                <a:ea typeface="Microsoft YaHei" pitchFamily="2"/>
                <a:cs typeface="Lucida Sans" pitchFamily="2"/>
              </a:rPr>
              <a:t>307507 clients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D8940574-9C38-463B-BBC8-DB22162B454C}"/>
              </a:ext>
            </a:extLst>
          </p:cNvPr>
          <p:cNvSpPr/>
          <p:nvPr/>
        </p:nvSpPr>
        <p:spPr>
          <a:xfrm>
            <a:off x="4362066" y="5568826"/>
            <a:ext cx="2316162" cy="37306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lIns="90004" tIns="44997" rIns="90004" bIns="44997" compatLnSpc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5B9BD5"/>
                </a:solidFill>
                <a:latin typeface="Calibri" pitchFamily="18"/>
                <a:ea typeface="Microsoft YaHei" pitchFamily="2"/>
                <a:cs typeface="Lucida Sans" pitchFamily="2"/>
              </a:rPr>
              <a:t>247 variables</a:t>
            </a:r>
          </a:p>
        </p:txBody>
      </p:sp>
      <p:sp>
        <p:nvSpPr>
          <p:cNvPr id="5" name="ZoneTexte 7">
            <a:extLst>
              <a:ext uri="{FF2B5EF4-FFF2-40B4-BE49-F238E27FC236}">
                <a16:creationId xmlns:a16="http://schemas.microsoft.com/office/drawing/2014/main" id="{89D241D9-258B-4B84-85F1-0540BCA17284}"/>
              </a:ext>
            </a:extLst>
          </p:cNvPr>
          <p:cNvSpPr/>
          <p:nvPr/>
        </p:nvSpPr>
        <p:spPr>
          <a:xfrm>
            <a:off x="7053943" y="5585558"/>
            <a:ext cx="4004607" cy="35633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none" lIns="90004" tIns="44997" rIns="90004" bIns="44997" compatLnSpc="0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 dirty="0">
                <a:solidFill>
                  <a:srgbClr val="5B9BD5"/>
                </a:solidFill>
                <a:latin typeface="Arial" pitchFamily="18"/>
                <a:ea typeface="Microsoft YaHei" pitchFamily="2"/>
                <a:cs typeface="Lucida Sans" pitchFamily="2"/>
              </a:rPr>
              <a:t>Taux</a:t>
            </a:r>
            <a:r>
              <a:rPr lang="en-US" b="1" dirty="0">
                <a:solidFill>
                  <a:srgbClr val="5B9BD5"/>
                </a:solidFill>
                <a:latin typeface="Arial" pitchFamily="18"/>
                <a:ea typeface="Microsoft YaHei" pitchFamily="2"/>
                <a:cs typeface="Lucida Sans" pitchFamily="2"/>
              </a:rPr>
              <a:t> de </a:t>
            </a:r>
            <a:r>
              <a:rPr lang="fr-FR" b="1" dirty="0">
                <a:solidFill>
                  <a:srgbClr val="5B9BD5"/>
                </a:solidFill>
                <a:latin typeface="Arial" pitchFamily="18"/>
                <a:ea typeface="Microsoft YaHei" pitchFamily="2"/>
                <a:cs typeface="Lucida Sans" pitchFamily="2"/>
              </a:rPr>
              <a:t>remplissage</a:t>
            </a:r>
            <a:r>
              <a:rPr lang="en-US" b="1" dirty="0">
                <a:solidFill>
                  <a:srgbClr val="5B9BD5"/>
                </a:solidFill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fr-FR" b="1" dirty="0">
                <a:solidFill>
                  <a:srgbClr val="5B9BD5"/>
                </a:solidFill>
                <a:latin typeface="Arial" pitchFamily="18"/>
                <a:ea typeface="Microsoft YaHei" pitchFamily="2"/>
                <a:cs typeface="Lucida Sans" pitchFamily="2"/>
              </a:rPr>
              <a:t>moyen</a:t>
            </a:r>
            <a:r>
              <a:rPr lang="en-US" b="1" dirty="0">
                <a:solidFill>
                  <a:srgbClr val="5B9BD5"/>
                </a:solidFill>
                <a:latin typeface="Arial" pitchFamily="18"/>
                <a:ea typeface="Microsoft YaHei" pitchFamily="2"/>
                <a:cs typeface="Lucida Sans" pitchFamily="2"/>
              </a:rPr>
              <a:t> : 76 %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29736C-0A66-464A-81DE-EB9850B73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972"/>
            <a:ext cx="12192000" cy="38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3181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32342-BBD2-4719-A60D-23FB9832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 classification binaire avec classes très déséquilibrées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A6EBD36-FC40-47E2-BFC4-2B85E970E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161" y="1593129"/>
            <a:ext cx="6348652" cy="4761489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EC8BFD-FAAE-47AE-9A49-BE89B10A2F5C}"/>
              </a:ext>
            </a:extLst>
          </p:cNvPr>
          <p:cNvSpPr txBox="1"/>
          <p:nvPr/>
        </p:nvSpPr>
        <p:spPr>
          <a:xfrm>
            <a:off x="1228435" y="2227207"/>
            <a:ext cx="3269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risque de défaut de paiement (Classe : 1) représente 8% des clients</a:t>
            </a:r>
          </a:p>
        </p:txBody>
      </p:sp>
    </p:spTree>
    <p:extLst>
      <p:ext uri="{BB962C8B-B14F-4D97-AF65-F5344CB8AC3E}">
        <p14:creationId xmlns:p14="http://schemas.microsoft.com/office/powerpoint/2010/main" val="93026305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ndard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tandard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5366</TotalTime>
  <Words>1232</Words>
  <Application>Microsoft Office PowerPoint</Application>
  <PresentationFormat>Grand écran</PresentationFormat>
  <Paragraphs>157</Paragraphs>
  <Slides>37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37</vt:i4>
      </vt:variant>
    </vt:vector>
  </HeadingPairs>
  <TitlesOfParts>
    <vt:vector size="48" baseType="lpstr">
      <vt:lpstr>Arial</vt:lpstr>
      <vt:lpstr>Arial Unicode MS</vt:lpstr>
      <vt:lpstr>Calibri</vt:lpstr>
      <vt:lpstr>Calibri Light</vt:lpstr>
      <vt:lpstr>StarSymbol</vt:lpstr>
      <vt:lpstr>Times New Roman</vt:lpstr>
      <vt:lpstr>Wingdings</vt:lpstr>
      <vt:lpstr>Standard 1</vt:lpstr>
      <vt:lpstr>Conception personnalisée</vt:lpstr>
      <vt:lpstr>Standard 2</vt:lpstr>
      <vt:lpstr>Standard 3</vt:lpstr>
      <vt:lpstr>Projet P7  Implémentez un modèle de scoring </vt:lpstr>
      <vt:lpstr>Principaux points abordés</vt:lpstr>
      <vt:lpstr>Présentation PowerPoint</vt:lpstr>
      <vt:lpstr>Problématique</vt:lpstr>
      <vt:lpstr>Méthodologie générale</vt:lpstr>
      <vt:lpstr>Le jeux de données</vt:lpstr>
      <vt:lpstr>Prétraitement et features engineering Méthodologie</vt:lpstr>
      <vt:lpstr>Taux de remplissage des variables</vt:lpstr>
      <vt:lpstr>Problème de classification binaire avec classes très déséquilibrées</vt:lpstr>
      <vt:lpstr>Présentation PowerPoint</vt:lpstr>
      <vt:lpstr>Le déséquilibre des classes</vt:lpstr>
      <vt:lpstr>Problématique</vt:lpstr>
      <vt:lpstr>Les solutions </vt:lpstr>
      <vt:lpstr>La régression logistique</vt:lpstr>
      <vt:lpstr>Présentation générale</vt:lpstr>
      <vt:lpstr> Optimisation du modèle</vt:lpstr>
      <vt:lpstr>Méthodologie d'entraînement du modèle</vt:lpstr>
      <vt:lpstr>Contrer les effets du déséquilibre des classes</vt:lpstr>
      <vt:lpstr>Méthodologie générale</vt:lpstr>
      <vt:lpstr>Evaluation du modèle</vt:lpstr>
      <vt:lpstr>Matrice de confusion</vt:lpstr>
      <vt:lpstr>Les mesures utilisées</vt:lpstr>
      <vt:lpstr>La mesure de référence  pour notre problématique</vt:lpstr>
      <vt:lpstr>Interprétation du modèle</vt:lpstr>
      <vt:lpstr>relation entre l’odds-ratio (OR) et le coefficient βi. </vt:lpstr>
      <vt:lpstr>Importance des variables</vt:lpstr>
      <vt:lpstr>Exemples</vt:lpstr>
      <vt:lpstr>Les limites et les améliorations possibles</vt:lpstr>
      <vt:lpstr>LIMITES ET LES AMELIORATIONS POSSIBLES</vt:lpstr>
      <vt:lpstr>Présentation PowerPoint</vt:lpstr>
      <vt:lpstr>Spécifications </vt:lpstr>
      <vt:lpstr>Cahier des charges</vt:lpstr>
      <vt:lpstr>Fonctionnement du dashboard </vt:lpstr>
      <vt:lpstr>Architecture générale (front-end)</vt:lpstr>
      <vt:lpstr>Back-end</vt:lpstr>
      <vt:lpstr> Bilan du projet</vt:lpstr>
      <vt:lpstr>La fonction coût du modèle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P6  Classifiez automatiquement des biens de consommation</dc:title>
  <dc:creator>data scientist</dc:creator>
  <cp:lastModifiedBy>Arnaud Senecaut</cp:lastModifiedBy>
  <cp:revision>202</cp:revision>
  <dcterms:modified xsi:type="dcterms:W3CDTF">2021-06-16T13:09:44Z</dcterms:modified>
</cp:coreProperties>
</file>